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61" r:id="rId3"/>
    <p:sldId id="262" r:id="rId4"/>
    <p:sldId id="281" r:id="rId5"/>
    <p:sldId id="282" r:id="rId6"/>
    <p:sldId id="284" r:id="rId7"/>
    <p:sldId id="283" r:id="rId8"/>
    <p:sldId id="265" r:id="rId9"/>
    <p:sldId id="286" r:id="rId10"/>
    <p:sldId id="287" r:id="rId11"/>
    <p:sldId id="288" r:id="rId12"/>
    <p:sldId id="289" r:id="rId13"/>
    <p:sldId id="290" r:id="rId14"/>
    <p:sldId id="291" r:id="rId15"/>
    <p:sldId id="279" r:id="rId16"/>
    <p:sldId id="273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69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0CF6F-A057-4CDE-AF88-BCBCF19C7762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57BB8-C20A-43C6-9E7D-9D17EBD58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BF5D7-C712-4A34-BE72-A00BB674CCF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30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26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0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325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09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25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466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10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69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72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019C-F4A2-4597-AD96-E8249C5A8C7C}" type="datetimeFigureOut">
              <a:rPr lang="vi-VN" smtClean="0"/>
              <a:pPr/>
              <a:t>15/02/2019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144C-F3E7-4D7A-BDFD-91EA13B2D32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28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gif"/><Relationship Id="rId7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image" Target="../media/image23.wmf"/><Relationship Id="rId4" Type="http://schemas.openxmlformats.org/officeDocument/2006/relationships/audio" Target="../media/audio4.wav"/><Relationship Id="rId9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slide" Target="slide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4.gif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l9.glitter-graphics.net/pub/440/440729zwjlrfs491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276187" y="2027135"/>
            <a:ext cx="7681913" cy="581026"/>
            <a:chOff x="1263" y="1764"/>
            <a:chExt cx="4839" cy="366"/>
          </a:xfrm>
        </p:grpSpPr>
        <p:grpSp>
          <p:nvGrpSpPr>
            <p:cNvPr id="7202" name="Group 4"/>
            <p:cNvGrpSpPr>
              <a:grpSpLocks/>
            </p:cNvGrpSpPr>
            <p:nvPr/>
          </p:nvGrpSpPr>
          <p:grpSpPr bwMode="auto">
            <a:xfrm>
              <a:off x="1263" y="1771"/>
              <a:ext cx="384" cy="359"/>
              <a:chOff x="816" y="1897"/>
              <a:chExt cx="384" cy="359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7210" name="Oval 9"/>
              <p:cNvSpPr>
                <a:spLocks noChangeArrowheads="1"/>
              </p:cNvSpPr>
              <p:nvPr/>
            </p:nvSpPr>
            <p:spPr bwMode="gray">
              <a:xfrm>
                <a:off x="859" y="190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11" name="Oval 10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12" name="Oval 11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13" name="Oval 12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14" name="Oval 13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</p:grpSp>
        <p:sp>
          <p:nvSpPr>
            <p:cNvPr id="7203" name="Line 14"/>
            <p:cNvSpPr>
              <a:spLocks noChangeShapeType="1"/>
            </p:cNvSpPr>
            <p:nvPr/>
          </p:nvSpPr>
          <p:spPr bwMode="auto">
            <a:xfrm flipV="1">
              <a:off x="1584" y="2074"/>
              <a:ext cx="4379" cy="2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204" name="Text Box 15"/>
            <p:cNvSpPr txBox="1">
              <a:spLocks noChangeArrowheads="1"/>
            </p:cNvSpPr>
            <p:nvPr/>
          </p:nvSpPr>
          <p:spPr bwMode="auto">
            <a:xfrm>
              <a:off x="1632" y="1764"/>
              <a:ext cx="4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 err="1">
                  <a:solidFill>
                    <a:schemeClr val="tx2"/>
                  </a:solidFill>
                </a:rPr>
                <a:t>Tạo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</a:rPr>
                <a:t>hiệu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</a:rPr>
                <a:t>ứng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</a:rPr>
                <a:t>động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</a:rPr>
                <a:t>cho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</a:rPr>
                <a:t>đối</a:t>
              </a:r>
              <a:r>
                <a:rPr lang="en-US" sz="2400" dirty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tượng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trên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trang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chiếu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7205" name="Text Box 16"/>
            <p:cNvSpPr txBox="1">
              <a:spLocks noChangeArrowheads="1"/>
            </p:cNvSpPr>
            <p:nvPr/>
          </p:nvSpPr>
          <p:spPr bwMode="gray">
            <a:xfrm>
              <a:off x="1343" y="1799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2885787" y="4444885"/>
            <a:ext cx="5824537" cy="574675"/>
            <a:chOff x="1275" y="2902"/>
            <a:chExt cx="3669" cy="362"/>
          </a:xfrm>
        </p:grpSpPr>
        <p:grpSp>
          <p:nvGrpSpPr>
            <p:cNvPr id="7189" name="Group 18"/>
            <p:cNvGrpSpPr>
              <a:grpSpLocks/>
            </p:cNvGrpSpPr>
            <p:nvPr/>
          </p:nvGrpSpPr>
          <p:grpSpPr bwMode="auto">
            <a:xfrm>
              <a:off x="1275" y="2905"/>
              <a:ext cx="384" cy="359"/>
              <a:chOff x="816" y="1897"/>
              <a:chExt cx="384" cy="359"/>
            </a:xfrm>
          </p:grpSpPr>
          <p:sp>
            <p:nvSpPr>
              <p:cNvPr id="8211" name="Oval 19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7197" name="Oval 23"/>
              <p:cNvSpPr>
                <a:spLocks noChangeArrowheads="1"/>
              </p:cNvSpPr>
              <p:nvPr/>
            </p:nvSpPr>
            <p:spPr bwMode="gray">
              <a:xfrm>
                <a:off x="859" y="190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198" name="Oval 24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199" name="Oval 25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00" name="Oval 26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7201" name="Oval 27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</p:grpSp>
        <p:sp>
          <p:nvSpPr>
            <p:cNvPr id="7190" name="Line 28"/>
            <p:cNvSpPr>
              <a:spLocks noChangeShapeType="1"/>
            </p:cNvSpPr>
            <p:nvPr/>
          </p:nvSpPr>
          <p:spPr bwMode="auto">
            <a:xfrm flipV="1">
              <a:off x="1600" y="3218"/>
              <a:ext cx="2574" cy="2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1" name="Text Box 29"/>
            <p:cNvSpPr txBox="1">
              <a:spLocks noChangeArrowheads="1"/>
            </p:cNvSpPr>
            <p:nvPr/>
          </p:nvSpPr>
          <p:spPr bwMode="auto">
            <a:xfrm>
              <a:off x="1728" y="2902"/>
              <a:ext cx="32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chemeClr val="tx2"/>
                  </a:solidFill>
                </a:rPr>
                <a:t>Sử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dụng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các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hiệu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ứng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động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7192" name="Text Box 30"/>
            <p:cNvSpPr txBox="1">
              <a:spLocks noChangeArrowheads="1"/>
            </p:cNvSpPr>
            <p:nvPr/>
          </p:nvSpPr>
          <p:spPr bwMode="gray">
            <a:xfrm>
              <a:off x="1362" y="292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1723930" y="3271729"/>
            <a:ext cx="6197600" cy="590550"/>
            <a:chOff x="1248" y="2326"/>
            <a:chExt cx="3904" cy="372"/>
          </a:xfrm>
        </p:grpSpPr>
        <p:sp>
          <p:nvSpPr>
            <p:cNvPr id="7174" name="Line 48"/>
            <p:cNvSpPr>
              <a:spLocks noChangeShapeType="1"/>
            </p:cNvSpPr>
            <p:nvPr/>
          </p:nvSpPr>
          <p:spPr bwMode="auto">
            <a:xfrm flipV="1">
              <a:off x="1584" y="2614"/>
              <a:ext cx="2821" cy="4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75" name="Text Box 49"/>
            <p:cNvSpPr txBox="1">
              <a:spLocks noChangeArrowheads="1"/>
            </p:cNvSpPr>
            <p:nvPr/>
          </p:nvSpPr>
          <p:spPr bwMode="auto">
            <a:xfrm>
              <a:off x="1648" y="2326"/>
              <a:ext cx="35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chemeClr val="tx2"/>
                  </a:solidFill>
                </a:rPr>
                <a:t>Hiệu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ứng</a:t>
              </a:r>
              <a:r>
                <a:rPr lang="en-US" sz="2400" dirty="0" smtClean="0">
                  <a:solidFill>
                    <a:schemeClr val="tx2"/>
                  </a:solidFill>
                </a:rPr>
                <a:t> di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chuyển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trang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chiếu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7176" name="Group 50"/>
            <p:cNvGrpSpPr>
              <a:grpSpLocks/>
            </p:cNvGrpSpPr>
            <p:nvPr/>
          </p:nvGrpSpPr>
          <p:grpSpPr bwMode="auto">
            <a:xfrm>
              <a:off x="1248" y="2346"/>
              <a:ext cx="358" cy="352"/>
              <a:chOff x="1248" y="1206"/>
              <a:chExt cx="358" cy="352"/>
            </a:xfrm>
          </p:grpSpPr>
          <p:grpSp>
            <p:nvGrpSpPr>
              <p:cNvPr id="7177" name="Group 51"/>
              <p:cNvGrpSpPr>
                <a:grpSpLocks/>
              </p:cNvGrpSpPr>
              <p:nvPr/>
            </p:nvGrpSpPr>
            <p:grpSpPr bwMode="auto">
              <a:xfrm>
                <a:off x="1248" y="1206"/>
                <a:ext cx="358" cy="352"/>
                <a:chOff x="2016" y="918"/>
                <a:chExt cx="358" cy="352"/>
              </a:xfrm>
            </p:grpSpPr>
            <p:sp>
              <p:nvSpPr>
                <p:cNvPr id="7179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sz="24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45" name="Oval 53"/>
                <p:cNvSpPr>
                  <a:spLocks noChangeArrowheads="1"/>
                </p:cNvSpPr>
                <p:nvPr/>
              </p:nvSpPr>
              <p:spPr bwMode="gray">
                <a:xfrm>
                  <a:off x="2016" y="940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46" name="Oval 54"/>
                <p:cNvSpPr>
                  <a:spLocks noChangeArrowheads="1"/>
                </p:cNvSpPr>
                <p:nvPr/>
              </p:nvSpPr>
              <p:spPr bwMode="gray">
                <a:xfrm>
                  <a:off x="2016" y="940"/>
                  <a:ext cx="164" cy="3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47" name="Oval 55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8248" name="Oval 56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7184" name="Oval 57"/>
                <p:cNvSpPr>
                  <a:spLocks noChangeArrowheads="1"/>
                </p:cNvSpPr>
                <p:nvPr/>
              </p:nvSpPr>
              <p:spPr bwMode="gray">
                <a:xfrm>
                  <a:off x="2052" y="934"/>
                  <a:ext cx="300" cy="32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sz="1800"/>
                </a:p>
              </p:txBody>
            </p:sp>
            <p:sp>
              <p:nvSpPr>
                <p:cNvPr id="7185" name="Oval 58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sz="1800"/>
                </a:p>
              </p:txBody>
            </p:sp>
            <p:sp>
              <p:nvSpPr>
                <p:cNvPr id="7186" name="Oval 59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sz="1800"/>
                </a:p>
              </p:txBody>
            </p:sp>
            <p:sp>
              <p:nvSpPr>
                <p:cNvPr id="7187" name="Oval 60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sz="1800"/>
                </a:p>
              </p:txBody>
            </p:sp>
            <p:sp>
              <p:nvSpPr>
                <p:cNvPr id="7188" name="Oval 61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vi-VN" sz="1800"/>
                </a:p>
              </p:txBody>
            </p:sp>
          </p:grpSp>
          <p:sp>
            <p:nvSpPr>
              <p:cNvPr id="7178" name="Text Box 62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sz="2400" b="1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124201" y="392492"/>
            <a:ext cx="600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 </a:t>
            </a:r>
            <a:r>
              <a:rPr lang="en-US" sz="3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2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vi-VN" sz="3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4198554" y="5635214"/>
            <a:ext cx="5538788" cy="581025"/>
            <a:chOff x="1263" y="1764"/>
            <a:chExt cx="3489" cy="366"/>
          </a:xfrm>
        </p:grpSpPr>
        <p:grpSp>
          <p:nvGrpSpPr>
            <p:cNvPr id="50" name="Group 4"/>
            <p:cNvGrpSpPr>
              <a:grpSpLocks/>
            </p:cNvGrpSpPr>
            <p:nvPr/>
          </p:nvGrpSpPr>
          <p:grpSpPr bwMode="auto">
            <a:xfrm>
              <a:off x="1263" y="1771"/>
              <a:ext cx="384" cy="359"/>
              <a:chOff x="816" y="1897"/>
              <a:chExt cx="384" cy="359"/>
            </a:xfrm>
          </p:grpSpPr>
          <p:sp>
            <p:nvSpPr>
              <p:cNvPr id="54" name="Oval 5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816" y="1900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6" name="Oval 7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7" name="Oval 8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58" name="Oval 9"/>
              <p:cNvSpPr>
                <a:spLocks noChangeArrowheads="1"/>
              </p:cNvSpPr>
              <p:nvPr/>
            </p:nvSpPr>
            <p:spPr bwMode="gray">
              <a:xfrm>
                <a:off x="859" y="1900"/>
                <a:ext cx="300" cy="3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59" name="Oval 10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61" name="Oval 12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  <p:sp>
            <p:nvSpPr>
              <p:cNvPr id="62" name="Oval 13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sz="1800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1584" y="2100"/>
              <a:ext cx="3108" cy="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1632" y="1764"/>
              <a:ext cx="31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chemeClr val="tx2"/>
                  </a:solidFill>
                </a:rPr>
                <a:t>Một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vài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lưu</a:t>
              </a:r>
              <a:r>
                <a:rPr lang="en-US" sz="2400" dirty="0" smtClean="0">
                  <a:solidFill>
                    <a:schemeClr val="tx2"/>
                  </a:solidFill>
                </a:rPr>
                <a:t> ý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khi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tạo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bài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trình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/>
                  </a:solidFill>
                </a:rPr>
                <a:t>chiếu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343" y="1799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400" b="1" dirty="0" smtClean="0">
                  <a:solidFill>
                    <a:srgbClr val="000000"/>
                  </a:solidFill>
                </a:rPr>
                <a:t>4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88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3145367" y="993775"/>
            <a:ext cx="0" cy="594360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933450"/>
            <a:ext cx="12192000" cy="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6" name="Picture 4" descr="penpape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1"/>
            <a:ext cx="1016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067" y="4867275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63500" y="4381500"/>
            <a:ext cx="3513667" cy="800100"/>
            <a:chOff x="16" y="1936"/>
            <a:chExt cx="1296" cy="384"/>
          </a:xfrm>
        </p:grpSpPr>
        <p:sp>
          <p:nvSpPr>
            <p:cNvPr id="13322" name="Rectangl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8221" name="Text Box 11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1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3. Sử dụng các đối tượng</a:t>
              </a:r>
            </a:p>
          </p:txBody>
        </p:sp>
      </p:grpSp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34290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17145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67733" y="5810250"/>
            <a:ext cx="3530600" cy="641350"/>
            <a:chOff x="16" y="1936"/>
            <a:chExt cx="1296" cy="404"/>
          </a:xfrm>
        </p:grpSpPr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821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4. Một vài lưu ý khi tạo bài trình chiếu</a:t>
              </a:r>
            </a:p>
          </p:txBody>
        </p:sp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577167" y="1889126"/>
            <a:ext cx="8278284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cs typeface="Arial" charset="0"/>
              </a:rPr>
              <a:t>     </a:t>
            </a:r>
            <a:r>
              <a:rPr lang="en-US" sz="2200" b="1">
                <a:cs typeface="Arial" charset="0"/>
                <a:sym typeface="Symbol" pitchFamily="18" charset="2"/>
              </a:rPr>
              <a:t> </a:t>
            </a:r>
            <a:r>
              <a:rPr lang="en-US" sz="2200">
                <a:solidFill>
                  <a:srgbClr val="0000FF"/>
                </a:solidFill>
                <a:cs typeface="Arial" charset="0"/>
              </a:rPr>
              <a:t>Khả năng tạo các hiệu ứng động trong bài trình chiếu giúp cho việc trình chiếu trở nên hấp dẫn và sinh động hơn.</a:t>
            </a:r>
            <a:endParaRPr lang="en-US" sz="22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3206751" y="1565275"/>
            <a:ext cx="7448549" cy="2228850"/>
          </a:xfrm>
          <a:prstGeom prst="cloudCallout">
            <a:avLst>
              <a:gd name="adj1" fmla="val -41134"/>
              <a:gd name="adj2" fmla="val 1118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      </a:t>
            </a:r>
            <a:r>
              <a:rPr lang="en-US" sz="2400" b="1"/>
              <a:t>Việc chúng ta tạo các hiệu ứng động trong bài trình chiếu nhằm mục đích gì?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3577167" y="3476626"/>
            <a:ext cx="8278284" cy="7694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cs typeface="Arial" charset="0"/>
              </a:rPr>
              <a:t>     </a:t>
            </a:r>
            <a:r>
              <a:rPr lang="en-US" sz="2200" b="1">
                <a:cs typeface="Arial" charset="0"/>
                <a:sym typeface="Symbol" pitchFamily="18" charset="2"/>
              </a:rPr>
              <a:t> </a:t>
            </a:r>
            <a:r>
              <a:rPr lang="en-US" sz="2200" b="1">
                <a:solidFill>
                  <a:srgbClr val="FF0000"/>
                </a:solidFill>
                <a:cs typeface="Arial" charset="0"/>
              </a:rPr>
              <a:t>Chú ý:</a:t>
            </a:r>
            <a:r>
              <a:rPr lang="en-US" sz="2200" b="1">
                <a:cs typeface="Arial" charset="0"/>
              </a:rPr>
              <a:t> </a:t>
            </a:r>
            <a:r>
              <a:rPr lang="en-US" sz="2200">
                <a:solidFill>
                  <a:srgbClr val="0000FF"/>
                </a:solidFill>
                <a:cs typeface="Arial" charset="0"/>
              </a:rPr>
              <a:t>Khi sử dụng hiệu ứng động, cần cân nhắc xem hiệu ứng đó có giúp cho nội dung trang chiếu rõ ràng và hiệu quả hơn không.</a:t>
            </a:r>
            <a:endParaRPr lang="en-US" sz="22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5331884" y="2957513"/>
            <a:ext cx="5791200" cy="2133600"/>
          </a:xfrm>
          <a:prstGeom prst="cloudCallout">
            <a:avLst>
              <a:gd name="adj1" fmla="val -67981"/>
              <a:gd name="adj2" fmla="val 79537"/>
            </a:avLst>
          </a:prstGeom>
          <a:solidFill>
            <a:schemeClr val="accent1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r>
              <a:rPr lang="en-US" sz="2200" b="1"/>
              <a:t>       Em sử dụng các hiệu ứng động, em cần phải quan tâm điều gì?</a:t>
            </a:r>
          </a:p>
        </p:txBody>
      </p:sp>
      <p:pic>
        <p:nvPicPr>
          <p:cNvPr id="8206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4788"/>
            <a:ext cx="219286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 Box 22"/>
          <p:cNvSpPr txBox="1">
            <a:spLocks noChangeArrowheads="1"/>
          </p:cNvSpPr>
          <p:nvPr/>
        </p:nvSpPr>
        <p:spPr bwMode="auto">
          <a:xfrm>
            <a:off x="1659467" y="209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8000"/>
                </a:solidFill>
                <a:cs typeface="Arial" charset="0"/>
              </a:rPr>
              <a:t>47, 48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59267" y="966788"/>
            <a:ext cx="3513667" cy="722312"/>
            <a:chOff x="-28" y="567"/>
            <a:chExt cx="1660" cy="455"/>
          </a:xfrm>
        </p:grpSpPr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3" y="581"/>
              <a:ext cx="1476" cy="44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8217" name="Text Box 25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8" y="567"/>
              <a:ext cx="1660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1. Chuyển trang chiếu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50800" y="2655889"/>
            <a:ext cx="3776133" cy="746125"/>
            <a:chOff x="24" y="1584"/>
            <a:chExt cx="1392" cy="384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48" y="1632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8215" name="Text Box 28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" y="1584"/>
              <a:ext cx="1392" cy="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2. Tạo các hiệu ứng động cho đối tượng</a:t>
              </a:r>
            </a:p>
          </p:txBody>
        </p:sp>
      </p:grp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348568" y="1087438"/>
            <a:ext cx="825923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3. </a:t>
            </a:r>
            <a:r>
              <a:rPr lang="en-US" sz="2400" b="1" u="sng">
                <a:solidFill>
                  <a:srgbClr val="0000FF"/>
                </a:solidFill>
                <a:cs typeface="Arial" charset="0"/>
              </a:rPr>
              <a:t>Sử dụng các đối tượng: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2959100" y="101601"/>
            <a:ext cx="8906933" cy="708025"/>
            <a:chOff x="720" y="240"/>
            <a:chExt cx="4752" cy="505"/>
          </a:xfrm>
        </p:grpSpPr>
        <p:sp>
          <p:nvSpPr>
            <p:cNvPr id="8212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38100" algn="ctr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213" name="Text Box 26" descr="White marble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9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baseline="-25000" dirty="0">
                  <a:solidFill>
                    <a:srgbClr val="0033CC"/>
                  </a:solidFill>
                  <a:cs typeface="Arial" charset="0"/>
                </a:rPr>
                <a:t>BÀI </a:t>
              </a:r>
              <a:r>
                <a:rPr lang="en-US" sz="3600" b="1" baseline="-25000" dirty="0" smtClean="0">
                  <a:solidFill>
                    <a:srgbClr val="0033CC"/>
                  </a:solidFill>
                  <a:cs typeface="Arial" charset="0"/>
                </a:rPr>
                <a:t>11: </a:t>
              </a:r>
              <a:r>
                <a:rPr lang="en-US" sz="3600" b="1" baseline="-25000" dirty="0">
                  <a:solidFill>
                    <a:srgbClr val="0033CC"/>
                  </a:solidFill>
                  <a:cs typeface="Arial" charset="0"/>
                </a:rPr>
                <a:t>TẠO CÁC HIỆU ỨNG ĐỘNG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2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 animBg="1"/>
      <p:bldP spid="13331" grpId="0"/>
      <p:bldP spid="13332" grpId="0" animBg="1"/>
      <p:bldP spid="13332" grpId="1" animBg="1"/>
      <p:bldP spid="13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3145367" y="993775"/>
            <a:ext cx="0" cy="594360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933450"/>
            <a:ext cx="12192000" cy="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20" name="Picture 4" descr="penpape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57801"/>
            <a:ext cx="1016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46400" y="152400"/>
            <a:ext cx="9245600" cy="574675"/>
            <a:chOff x="720" y="240"/>
            <a:chExt cx="4752" cy="505"/>
          </a:xfrm>
        </p:grpSpPr>
        <p:sp>
          <p:nvSpPr>
            <p:cNvPr id="9243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3921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>
                <a:cs typeface="Arial" charset="0"/>
              </a:endParaRPr>
            </a:p>
          </p:txBody>
        </p:sp>
        <p:sp>
          <p:nvSpPr>
            <p:cNvPr id="9244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4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baseline="-25000">
                  <a:solidFill>
                    <a:schemeClr val="bg1"/>
                  </a:solidFill>
                  <a:cs typeface="Arial" charset="0"/>
                </a:rPr>
                <a:t>BÀI 12: TẠO CÁC HIỆU ỨNG ĐỘNG</a:t>
              </a:r>
            </a:p>
          </p:txBody>
        </p:sp>
      </p:grp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067" y="4867275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1" y="34290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1" y="17145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67733" y="5810250"/>
            <a:ext cx="3530600" cy="641350"/>
            <a:chOff x="16" y="1936"/>
            <a:chExt cx="1296" cy="404"/>
          </a:xfrm>
        </p:grpSpPr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924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4. Một vài lưu ý khi tạo bài trình chiếu</a:t>
              </a:r>
            </a:p>
          </p:txBody>
        </p:sp>
      </p:grp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577167" y="1533526"/>
            <a:ext cx="8278284" cy="11079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cs typeface="Arial" charset="0"/>
              </a:rPr>
              <a:t>     </a:t>
            </a:r>
            <a:r>
              <a:rPr lang="en-US" sz="2200">
                <a:cs typeface="Arial" charset="0"/>
              </a:rPr>
              <a:t>Không đạt được mục đích chính, còn làm cho người nghe chỉ chú ý và ghi nhớ các hiệu ứng đó mà quên đi nội dung chính, làm mệt mỏi, nhàm chán.</a:t>
            </a:r>
            <a:endParaRPr lang="en-US" sz="2200" b="1">
              <a:cs typeface="Arial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577167" y="3121025"/>
            <a:ext cx="8278284" cy="488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cs typeface="Arial" charset="0"/>
                <a:sym typeface="Symbol" pitchFamily="18" charset="2"/>
              </a:rPr>
              <a:t>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Cần lưu ý:</a:t>
            </a:r>
            <a:endParaRPr lang="en-US" sz="2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481918" y="3887789"/>
            <a:ext cx="8375649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Trước hết, hãy xây dựng dàn ý của bài trình chiếu và chọn nội dung văn bản cũng như hình ảnh và các đối tượng khác một cách thích hợp.</a:t>
            </a:r>
            <a:endParaRPr lang="vi-VN" sz="2200">
              <a:solidFill>
                <a:srgbClr val="0000FF"/>
              </a:solidFill>
              <a:cs typeface="Arial" charset="0"/>
            </a:endParaRPr>
          </a:p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Nội dung của trang chiếu chỉ nên tập trung vào </a:t>
            </a:r>
            <a:r>
              <a:rPr lang="en-US" sz="2200" b="1" i="1">
                <a:solidFill>
                  <a:srgbClr val="0000FF"/>
                </a:solidFill>
                <a:cs typeface="Arial" charset="0"/>
              </a:rPr>
              <a:t>một</a:t>
            </a:r>
            <a:r>
              <a:rPr lang="en-US" sz="2200">
                <a:solidFill>
                  <a:srgbClr val="0000FF"/>
                </a:solidFill>
                <a:cs typeface="Arial" charset="0"/>
              </a:rPr>
              <a:t> ý chính.</a:t>
            </a:r>
            <a:endParaRPr lang="vi-VN" sz="2200">
              <a:solidFill>
                <a:srgbClr val="0000FF"/>
              </a:solidFill>
              <a:cs typeface="Arial" charset="0"/>
            </a:endParaRPr>
          </a:p>
          <a:p>
            <a:pPr marL="190500" indent="38100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Nội dung văn bản trên mỗi trang chiếu càng ngắn gọn càn   g tốt. Không nên có quá nhiều mục liệt kê trên một trang chiếu (tối đa là 6).</a:t>
            </a:r>
            <a:endParaRPr lang="vi-VN" sz="220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922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4788"/>
            <a:ext cx="219286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1659467" y="209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8000"/>
                </a:solidFill>
                <a:cs typeface="Arial" charset="0"/>
              </a:rPr>
              <a:t>47, 48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-59267" y="966788"/>
            <a:ext cx="3513667" cy="722312"/>
            <a:chOff x="-28" y="567"/>
            <a:chExt cx="1660" cy="455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3" y="581"/>
              <a:ext cx="1476" cy="44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9240" name="Text Box 2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8" y="567"/>
              <a:ext cx="1660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1. Chuyển trang chiếu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-50800" y="2655889"/>
            <a:ext cx="3776133" cy="746125"/>
            <a:chOff x="24" y="1584"/>
            <a:chExt cx="1392" cy="384"/>
          </a:xfrm>
        </p:grpSpPr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48" y="1632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9238" name="Text Box 26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" y="1584"/>
              <a:ext cx="1392" cy="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2. Tạo các hiệu ứng động cho đối tượng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-63500" y="4381500"/>
            <a:ext cx="3513667" cy="800100"/>
            <a:chOff x="16" y="1936"/>
            <a:chExt cx="1296" cy="384"/>
          </a:xfrm>
        </p:grpSpPr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9236" name="Text Box 29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1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3. Sử dụng các đối tượng</a:t>
              </a:r>
            </a:p>
          </p:txBody>
        </p:sp>
      </p:grp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348568" y="898525"/>
            <a:ext cx="825923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4. </a:t>
            </a:r>
            <a:r>
              <a:rPr lang="en-US" sz="2400" b="1" u="sng">
                <a:solidFill>
                  <a:srgbClr val="0000FF"/>
                </a:solidFill>
                <a:cs typeface="Arial" charset="0"/>
              </a:rPr>
              <a:t>Một vài lưu ý khi tạo bài trình chiếu: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3000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3000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2" grpId="0"/>
      <p:bldP spid="14354" grpId="0" build="p" autoUpdateAnimBg="0"/>
      <p:bldP spid="14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3145367" y="993775"/>
            <a:ext cx="0" cy="594360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0" y="933450"/>
            <a:ext cx="12192000" cy="0"/>
          </a:xfrm>
          <a:prstGeom prst="line">
            <a:avLst/>
          </a:prstGeom>
          <a:noFill/>
          <a:ln w="38100" cap="rnd">
            <a:solidFill>
              <a:srgbClr val="FF66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4" name="Picture 4" descr="penpape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57801"/>
            <a:ext cx="1016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067" y="4867275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34290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1" y="1714500"/>
            <a:ext cx="9779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67733" y="5810250"/>
            <a:ext cx="3530600" cy="641350"/>
            <a:chOff x="16" y="1936"/>
            <a:chExt cx="1296" cy="404"/>
          </a:xfrm>
        </p:grpSpPr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CC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0268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4. Một vài lưu ý khi tạo bài trình chiếu</a:t>
              </a:r>
            </a:p>
          </p:txBody>
        </p:sp>
      </p:grp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577167" y="1036638"/>
            <a:ext cx="8278284" cy="488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sz="2600" b="1">
                <a:solidFill>
                  <a:srgbClr val="FF0000"/>
                </a:solidFill>
                <a:cs typeface="Arial" charset="0"/>
                <a:sym typeface="Symbol" pitchFamily="18" charset="2"/>
              </a:rPr>
              <a:t>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Cần lưu ý (tt):</a:t>
            </a:r>
            <a:endParaRPr lang="en-US" sz="2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481918" y="1603375"/>
            <a:ext cx="8375649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Màu nền và định dạng văn bản, kể cả vị trí các khung văn bản cần được sử dụng thống nhất trên trang chiếu.</a:t>
            </a:r>
            <a:endParaRPr lang="vi-VN" sz="220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657601" y="2681289"/>
            <a:ext cx="8278284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US" sz="2600" b="1">
                <a:solidFill>
                  <a:srgbClr val="FF0000"/>
                </a:solidFill>
                <a:cs typeface="Arial" charset="0"/>
                <a:sym typeface="Symbol" pitchFamily="18" charset="2"/>
              </a:rPr>
              <a:t></a:t>
            </a:r>
            <a:r>
              <a:rPr lang="en-US" sz="2600" b="1">
                <a:solidFill>
                  <a:srgbClr val="FF0000"/>
                </a:solidFill>
                <a:cs typeface="Arial" charset="0"/>
              </a:rPr>
              <a:t>Khi tạo nội dung cho các trang chiếu cần tránh:</a:t>
            </a:r>
            <a:endParaRPr lang="en-US" sz="22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77685" y="3679826"/>
            <a:ext cx="8375649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Các lỗi chính tả;</a:t>
            </a:r>
          </a:p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Sử dụng cỡ chữ quá nhỏ;</a:t>
            </a:r>
          </a:p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Quá nhiều nội dung văn bản trên một trang chiếu;</a:t>
            </a:r>
          </a:p>
          <a:p>
            <a:pPr marL="190500" indent="3810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200">
                <a:solidFill>
                  <a:srgbClr val="0000FF"/>
                </a:solidFill>
                <a:cs typeface="Arial" charset="0"/>
              </a:rPr>
              <a:t>Màu nền và màu chữ khó phân biệt.</a:t>
            </a:r>
            <a:endParaRPr lang="vi-VN" sz="220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10253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04788"/>
            <a:ext cx="219286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1659467" y="209550"/>
            <a:ext cx="142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8000"/>
                </a:solidFill>
                <a:cs typeface="Arial" charset="0"/>
              </a:rPr>
              <a:t>47, 48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59267" y="966788"/>
            <a:ext cx="3513667" cy="722312"/>
            <a:chOff x="-28" y="567"/>
            <a:chExt cx="1660" cy="455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13" y="581"/>
              <a:ext cx="1476" cy="44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0266" name="Text Box 2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28" y="567"/>
              <a:ext cx="1660" cy="2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1. Chuyển trang chiếu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-50800" y="2655889"/>
            <a:ext cx="3776133" cy="746125"/>
            <a:chOff x="24" y="1584"/>
            <a:chExt cx="1392" cy="384"/>
          </a:xfrm>
        </p:grpSpPr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48" y="1632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0264" name="Text Box 25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" y="1584"/>
              <a:ext cx="1392" cy="3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2. Tạo các hiệu ứng động cho đối tượng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63500" y="4381500"/>
            <a:ext cx="3513667" cy="800100"/>
            <a:chOff x="16" y="1936"/>
            <a:chExt cx="1296" cy="384"/>
          </a:xfrm>
        </p:grpSpPr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48" y="1984"/>
              <a:ext cx="1152" cy="3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CE4F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9933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rgbClr val="000099"/>
                </a:solidFill>
                <a:latin typeface="VNI-Times" pitchFamily="2" charset="0"/>
                <a:cs typeface="Arial" charset="0"/>
              </a:endParaRPr>
            </a:p>
          </p:txBody>
        </p:sp>
        <p:sp>
          <p:nvSpPr>
            <p:cNvPr id="10262" name="Text Box 2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6" y="1936"/>
              <a:ext cx="1296" cy="17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cs typeface="Arial" charset="0"/>
                </a:rPr>
                <a:t>   3. Sử dụng các đối tượng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59100" y="165101"/>
            <a:ext cx="8906933" cy="708025"/>
            <a:chOff x="720" y="240"/>
            <a:chExt cx="4752" cy="505"/>
          </a:xfrm>
        </p:grpSpPr>
        <p:sp>
          <p:nvSpPr>
            <p:cNvPr id="10259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FF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0260" name="Text Box 26" descr="White marble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9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 b="1" baseline="-25000">
                  <a:solidFill>
                    <a:srgbClr val="0033CC"/>
                  </a:solidFill>
                  <a:cs typeface="Arial" charset="0"/>
                </a:rPr>
                <a:t>BÀI 12: TẠO CÁC HIỆU ỨNG ĐỘNG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3000"/>
                                        <p:tgtEl>
                                          <p:spTgt spid="15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3000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3000"/>
                                        <p:tgtEl>
                                          <p:spTgt spid="15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3000"/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3000"/>
                                        <p:tgtEl>
                                          <p:spTgt spid="15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 build="p" autoUpdateAnimBg="0"/>
      <p:bldP spid="15376" grpId="0"/>
      <p:bldP spid="1537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EN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16200000">
            <a:off x="-3022600" y="3022600"/>
            <a:ext cx="6858000" cy="812800"/>
          </a:xfrm>
          <a:noFill/>
        </p:spPr>
      </p:pic>
      <p:pic>
        <p:nvPicPr>
          <p:cNvPr id="47107" name="Picture 3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-26988"/>
            <a:ext cx="108712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864600" y="2921000"/>
            <a:ext cx="5943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D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8000" y="6192838"/>
            <a:ext cx="112776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422400" y="1219200"/>
            <a:ext cx="9144000" cy="5135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299132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Xin ch©n thµnh c¶m ¬n !</a:t>
            </a:r>
          </a:p>
        </p:txBody>
      </p:sp>
      <p:pic>
        <p:nvPicPr>
          <p:cNvPr id="47111" name="Picture 7" descr="Bouqu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9646">
            <a:off x="4368801" y="1905000"/>
            <a:ext cx="2741084" cy="28956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2000" y="4114800"/>
            <a:ext cx="1111251" cy="762000"/>
            <a:chOff x="2400" y="1968"/>
            <a:chExt cx="525" cy="480"/>
          </a:xfrm>
        </p:grpSpPr>
        <p:sp>
          <p:nvSpPr>
            <p:cNvPr id="11348" name="Freeform 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1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1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1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550400" y="3886200"/>
            <a:ext cx="1111251" cy="762000"/>
            <a:chOff x="2400" y="1968"/>
            <a:chExt cx="525" cy="480"/>
          </a:xfrm>
        </p:grpSpPr>
        <p:sp>
          <p:nvSpPr>
            <p:cNvPr id="11344" name="Freeform 1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1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1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1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38400" y="3429000"/>
            <a:ext cx="1111251" cy="762000"/>
            <a:chOff x="2400" y="1968"/>
            <a:chExt cx="525" cy="480"/>
          </a:xfrm>
        </p:grpSpPr>
        <p:sp>
          <p:nvSpPr>
            <p:cNvPr id="11340" name="Freeform 1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2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2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2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165600" y="5410200"/>
            <a:ext cx="1111251" cy="762000"/>
            <a:chOff x="2400" y="1968"/>
            <a:chExt cx="525" cy="480"/>
          </a:xfrm>
        </p:grpSpPr>
        <p:sp>
          <p:nvSpPr>
            <p:cNvPr id="11336" name="Freeform 2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2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2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2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924800" y="5181600"/>
            <a:ext cx="1111251" cy="762000"/>
            <a:chOff x="2400" y="1968"/>
            <a:chExt cx="525" cy="480"/>
          </a:xfrm>
        </p:grpSpPr>
        <p:sp>
          <p:nvSpPr>
            <p:cNvPr id="11332" name="Freeform 2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3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3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3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128000" y="2590800"/>
            <a:ext cx="1111251" cy="762000"/>
            <a:chOff x="2400" y="1968"/>
            <a:chExt cx="525" cy="480"/>
          </a:xfrm>
        </p:grpSpPr>
        <p:sp>
          <p:nvSpPr>
            <p:cNvPr id="11328" name="Freeform 3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3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3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3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9956800" y="5334000"/>
            <a:ext cx="1111251" cy="762000"/>
            <a:chOff x="2400" y="1968"/>
            <a:chExt cx="525" cy="480"/>
          </a:xfrm>
        </p:grpSpPr>
        <p:sp>
          <p:nvSpPr>
            <p:cNvPr id="11324" name="Freeform 3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4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4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4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914400" y="5334000"/>
            <a:ext cx="1111251" cy="762000"/>
            <a:chOff x="2400" y="1968"/>
            <a:chExt cx="525" cy="480"/>
          </a:xfrm>
        </p:grpSpPr>
        <p:sp>
          <p:nvSpPr>
            <p:cNvPr id="11320" name="Freeform 4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4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4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4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304800" y="457200"/>
            <a:ext cx="1111251" cy="762000"/>
            <a:chOff x="2400" y="1968"/>
            <a:chExt cx="525" cy="480"/>
          </a:xfrm>
        </p:grpSpPr>
        <p:sp>
          <p:nvSpPr>
            <p:cNvPr id="11316" name="Freeform 4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5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10363200" y="457200"/>
            <a:ext cx="1111251" cy="762000"/>
            <a:chOff x="2400" y="1968"/>
            <a:chExt cx="525" cy="480"/>
          </a:xfrm>
        </p:grpSpPr>
        <p:sp>
          <p:nvSpPr>
            <p:cNvPr id="11312" name="Freeform 5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5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5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2032000" y="228600"/>
            <a:ext cx="1111251" cy="762000"/>
            <a:chOff x="2400" y="1968"/>
            <a:chExt cx="525" cy="480"/>
          </a:xfrm>
        </p:grpSpPr>
        <p:sp>
          <p:nvSpPr>
            <p:cNvPr id="11308" name="Freeform 5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6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6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6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13600" y="0"/>
            <a:ext cx="1111251" cy="762000"/>
            <a:chOff x="2400" y="1968"/>
            <a:chExt cx="525" cy="480"/>
          </a:xfrm>
        </p:grpSpPr>
        <p:sp>
          <p:nvSpPr>
            <p:cNvPr id="11304" name="Freeform 6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6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6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6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2946400" y="2133600"/>
            <a:ext cx="1111251" cy="762000"/>
            <a:chOff x="2400" y="1968"/>
            <a:chExt cx="525" cy="480"/>
          </a:xfrm>
        </p:grpSpPr>
        <p:sp>
          <p:nvSpPr>
            <p:cNvPr id="11300" name="Freeform 6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7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7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7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1930400" y="4572000"/>
            <a:ext cx="1111251" cy="762000"/>
            <a:chOff x="2400" y="1968"/>
            <a:chExt cx="525" cy="480"/>
          </a:xfrm>
        </p:grpSpPr>
        <p:sp>
          <p:nvSpPr>
            <p:cNvPr id="11296" name="Freeform 7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7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7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7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160000" y="1447800"/>
            <a:ext cx="1111251" cy="762000"/>
            <a:chOff x="2400" y="1968"/>
            <a:chExt cx="525" cy="480"/>
          </a:xfrm>
        </p:grpSpPr>
        <p:sp>
          <p:nvSpPr>
            <p:cNvPr id="11292" name="Freeform 79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80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81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82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3860800" y="4267200"/>
            <a:ext cx="1111251" cy="762000"/>
            <a:chOff x="2400" y="1968"/>
            <a:chExt cx="525" cy="480"/>
          </a:xfrm>
        </p:grpSpPr>
        <p:sp>
          <p:nvSpPr>
            <p:cNvPr id="11288" name="Freeform 84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85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86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87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2934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235200" y="3733800"/>
            <a:ext cx="8737600" cy="3581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TMC-Ong Do"/>
              </a:rPr>
              <a:t>Good bye</a:t>
            </a:r>
          </a:p>
        </p:txBody>
      </p:sp>
      <p:pic>
        <p:nvPicPr>
          <p:cNvPr id="12292" name="Picture 4" descr="genie_flashing_three_fingers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9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925" y="495300"/>
            <a:ext cx="501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Câu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hỏi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củng</a:t>
            </a:r>
            <a:r>
              <a:rPr lang="en-US" sz="40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cố</a:t>
            </a:r>
            <a:endParaRPr lang="vi-VN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2362200" y="5689600"/>
            <a:ext cx="70104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Cả A và C đều đúng</a:t>
              </a: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00" name="Text Box 8"/>
                <p:cNvSpPr txBox="1">
                  <a:spLocks noChangeArrowheads="1"/>
                </p:cNvSpPr>
                <p:nvPr/>
              </p:nvSpPr>
              <p:spPr bwMode="gray">
                <a:xfrm>
                  <a:off x="801" y="1012"/>
                  <a:ext cx="3976" cy="7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400" b="1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Chọntrangchiếucầntạohiệuứng</a:t>
                  </a:r>
                  <a:r>
                    <a:rPr 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 </a:t>
                  </a:r>
                  <a:r>
                    <a:rPr lang="en-US" sz="2400" b="1" dirty="0" err="1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Mởdảilệnh</a:t>
                  </a:r>
                  <a:r>
                    <a:rPr lang="en-US" sz="24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 Animations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m:t></m:t>
                      </m:r>
                    </m:oMath>
                  </a14:m>
                  <a:r>
                    <a:rPr lang="en-US" sz="2400" b="1" dirty="0" err="1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nháychọn</a:t>
                  </a:r>
                  <a:r>
                    <a:rPr lang="en-US" sz="2400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 Apply To All</a:t>
                  </a:r>
                  <a:endParaRPr lang="en-US" sz="2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8200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801" y="1012"/>
                  <a:ext cx="3976" cy="73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48" t="-1389" r="-483" b="-152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2338388" y="3151188"/>
            <a:ext cx="7010400" cy="881990"/>
            <a:chOff x="504" y="1008"/>
            <a:chExt cx="4416" cy="783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Chọn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đối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tượng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trên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chiếu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Mở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dải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lệnh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Animations 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Nháy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ứng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600200" y="5689600"/>
            <a:ext cx="1371600" cy="1524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2343150" y="1998664"/>
            <a:ext cx="7010400" cy="867073"/>
            <a:chOff x="504" y="1008"/>
            <a:chExt cx="4416" cy="834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Chọn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đối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tượng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trên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chiếu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ở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dải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lệnh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Transition 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Nháy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hiệu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ứng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761361" y="1844607"/>
            <a:ext cx="931862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762156" y="3032919"/>
            <a:ext cx="931863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771651" y="5611814"/>
            <a:ext cx="931863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46" y="1296"/>
              <a:ext cx="25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7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660401"/>
            <a:ext cx="665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273" name="Picture 81" descr="6140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6" y="57816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74" name="Group 82"/>
          <p:cNvGrpSpPr>
            <a:grpSpLocks/>
          </p:cNvGrpSpPr>
          <p:nvPr/>
        </p:nvGrpSpPr>
        <p:grpSpPr bwMode="auto">
          <a:xfrm>
            <a:off x="9491664" y="441326"/>
            <a:ext cx="1157287" cy="1228725"/>
            <a:chOff x="4951" y="156"/>
            <a:chExt cx="828" cy="879"/>
          </a:xfrm>
        </p:grpSpPr>
        <p:pic>
          <p:nvPicPr>
            <p:cNvPr id="71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76" name="Oval 84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2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3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8" name="Oval 172"/>
          <p:cNvSpPr>
            <a:spLocks noChangeArrowheads="1"/>
          </p:cNvSpPr>
          <p:nvPr/>
        </p:nvSpPr>
        <p:spPr bwMode="auto">
          <a:xfrm>
            <a:off x="9705975" y="7016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5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2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4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</a:t>
            </a:r>
          </a:p>
        </p:txBody>
      </p:sp>
      <p:sp>
        <p:nvSpPr>
          <p:cNvPr id="2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3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 dirty="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09" name="Picture 117" descr="6140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rId12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Bài tập 1</a:t>
            </a:r>
          </a:p>
        </p:txBody>
      </p:sp>
      <p:pic>
        <p:nvPicPr>
          <p:cNvPr id="124" name="Picture 118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0" y="2841626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2" name="Right Arrow 8291"/>
          <p:cNvSpPr/>
          <p:nvPr/>
        </p:nvSpPr>
        <p:spPr>
          <a:xfrm>
            <a:off x="1382539" y="3331396"/>
            <a:ext cx="395996" cy="31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6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8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3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8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1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1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31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81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31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81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31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81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310"/>
                            </p:stCondLst>
                            <p:childTnLst>
                              <p:par>
                                <p:cTn id="7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81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31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81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2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362201" y="5689600"/>
            <a:ext cx="6962775" cy="838200"/>
            <a:chOff x="504" y="1008"/>
            <a:chExt cx="4416" cy="765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endParaRPr lang="vi-VN" b="1"/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endPara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2316163" y="4475164"/>
            <a:ext cx="7010400" cy="909649"/>
            <a:chOff x="504" y="1008"/>
            <a:chExt cx="4416" cy="76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4118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</a:t>
              </a:r>
              <a:r>
                <a:rPr lang="en-US" sz="21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Mở</a:t>
              </a:r>
              <a:r>
                <a:rPr lang="en-US" sz="2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dải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lệnh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Transition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chọn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kiểu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hiệu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ứng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chuyển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trang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chiếu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trong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nhóm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 Transitions to This Slide</a:t>
              </a:r>
              <a:endPara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338388" y="3151188"/>
            <a:ext cx="7348538" cy="861714"/>
            <a:chOff x="504" y="1008"/>
            <a:chExt cx="4629" cy="765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gray">
            <a:xfrm>
              <a:off x="721" y="1012"/>
              <a:ext cx="4412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Nháy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lệnh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Apply To All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trong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nhóm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Timing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nếu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muốn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áp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kiểu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hiệu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ứng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đã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chon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mọi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trang</a:t>
              </a:r>
              <a:r>
                <a:rPr lang="en-US" sz="21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1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chiếu</a:t>
              </a:r>
              <a:endPara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9231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9232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9237" name="Group 21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9238" name="AutoShape 22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Chọn các trang chiếu cần tạo hiệu ứng</a:t>
              </a:r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9241" name="Group 25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242" name="AutoShape 26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3" name="AutoShape 27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4" name="AutoShape 28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5" name="Oval 2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6" name="Oval 3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7" name="Oval 3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49" name="Oval 3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50" name="Oval 34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251" name="Text Box 35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9253" name="Group 37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254" name="AutoShape 38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5" name="AutoShape 39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6" name="AutoShape 40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7" name="Oval 4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8" name="Oval 4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60" name="Oval 4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61" name="Oval 45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263" name="Text Box 47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9264" name="Group 48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9265" name="Group 49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266" name="AutoShape 50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67" name="AutoShape 51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68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70" name="Oval 5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71" name="Oval 5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72" name="Oval 5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73" name="Oval 5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274" name="Oval 5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275" name="Text Box 59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9277" name="AutoShape 61" descr="Blue tissue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9278" name="Group 62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9279" name="Rectangle 63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9281" name="Text Box 6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660401"/>
            <a:ext cx="665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theo thứ tự phù hợp để tạo chuyển tiếp giữa các trang trình chiếu.</a:t>
            </a:r>
          </a:p>
        </p:txBody>
      </p:sp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9491664" y="441326"/>
            <a:ext cx="1157287" cy="1228725"/>
            <a:chOff x="4951" y="156"/>
            <a:chExt cx="828" cy="879"/>
          </a:xfrm>
        </p:grpSpPr>
        <p:pic>
          <p:nvPicPr>
            <p:cNvPr id="71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4" name="Oval 68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2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3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8" name="Oval 172"/>
          <p:cNvSpPr>
            <a:spLocks noChangeArrowheads="1"/>
          </p:cNvSpPr>
          <p:nvPr/>
        </p:nvSpPr>
        <p:spPr bwMode="auto">
          <a:xfrm>
            <a:off x="9705975" y="7016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5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2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4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</a:t>
            </a:r>
          </a:p>
        </p:txBody>
      </p:sp>
      <p:sp>
        <p:nvSpPr>
          <p:cNvPr id="2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3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sp>
        <p:nvSpPr>
          <p:cNvPr id="9316" name="AutoShape 100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652589" y="50801"/>
            <a:ext cx="2054225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Bài tập 2</a:t>
            </a:r>
          </a:p>
        </p:txBody>
      </p:sp>
      <p:grpSp>
        <p:nvGrpSpPr>
          <p:cNvPr id="9317" name="Group 101"/>
          <p:cNvGrpSpPr>
            <a:grpSpLocks/>
          </p:cNvGrpSpPr>
          <p:nvPr/>
        </p:nvGrpSpPr>
        <p:grpSpPr bwMode="auto">
          <a:xfrm>
            <a:off x="4648201" y="5670550"/>
            <a:ext cx="931863" cy="992188"/>
            <a:chOff x="144" y="1176"/>
            <a:chExt cx="586" cy="625"/>
          </a:xfrm>
        </p:grpSpPr>
        <p:grpSp>
          <p:nvGrpSpPr>
            <p:cNvPr id="9318" name="Group 10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319" name="AutoShape 10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20" name="AutoShape 10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21" name="AutoShape 10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22" name="Oval 10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23" name="Oval 10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24" name="Oval 10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25" name="Oval 10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26" name="Oval 11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27" name="Oval 11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328" name="Text Box 112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sp>
        <p:nvSpPr>
          <p:cNvPr id="9329" name="Line 113"/>
          <p:cNvSpPr>
            <a:spLocks noChangeShapeType="1"/>
          </p:cNvSpPr>
          <p:nvPr/>
        </p:nvSpPr>
        <p:spPr bwMode="auto">
          <a:xfrm>
            <a:off x="5692775" y="6135688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7939088" y="5649914"/>
            <a:ext cx="931862" cy="992187"/>
            <a:chOff x="144" y="1176"/>
            <a:chExt cx="586" cy="625"/>
          </a:xfrm>
        </p:grpSpPr>
        <p:grpSp>
          <p:nvGrpSpPr>
            <p:cNvPr id="9331" name="Group 115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332" name="AutoShape 116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3" name="AutoShape 117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4" name="AutoShape 118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5" name="Oval 11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6" name="Oval 12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37" name="Oval 12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38" name="Oval 122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39" name="Oval 12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40" name="Oval 124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341" name="Text Box 125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9342" name="Group 126"/>
          <p:cNvGrpSpPr>
            <a:grpSpLocks/>
          </p:cNvGrpSpPr>
          <p:nvPr/>
        </p:nvGrpSpPr>
        <p:grpSpPr bwMode="auto">
          <a:xfrm>
            <a:off x="6356351" y="5651500"/>
            <a:ext cx="931863" cy="992188"/>
            <a:chOff x="144" y="1176"/>
            <a:chExt cx="586" cy="625"/>
          </a:xfrm>
        </p:grpSpPr>
        <p:grpSp>
          <p:nvGrpSpPr>
            <p:cNvPr id="9343" name="Group 127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9344" name="AutoShape 128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5" name="AutoShape 129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6" name="AutoShape 130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7" name="Oval 1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8" name="Oval 1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49" name="Oval 133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50" name="Oval 1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51" name="Oval 135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9352" name="Oval 1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9353" name="Text Box 137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sp>
        <p:nvSpPr>
          <p:cNvPr id="9354" name="Line 138"/>
          <p:cNvSpPr>
            <a:spLocks noChangeShapeType="1"/>
          </p:cNvSpPr>
          <p:nvPr/>
        </p:nvSpPr>
        <p:spPr bwMode="auto">
          <a:xfrm>
            <a:off x="7394575" y="6135688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55" name="Text Box 139"/>
          <p:cNvSpPr txBox="1">
            <a:spLocks noChangeArrowheads="1"/>
          </p:cNvSpPr>
          <p:nvPr/>
        </p:nvSpPr>
        <p:spPr bwMode="auto">
          <a:xfrm>
            <a:off x="2540001" y="5868989"/>
            <a:ext cx="1552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Sắp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23243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1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6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6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6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1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6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1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900" decel="1000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9329" grpId="0" animBg="1"/>
      <p:bldP spid="9354" grpId="0" animBg="1"/>
      <p:bldP spid="93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2362200" y="5689600"/>
            <a:ext cx="7010400" cy="838200"/>
            <a:chOff x="504" y="1008"/>
            <a:chExt cx="4416" cy="765"/>
          </a:xfrm>
        </p:grpSpPr>
        <p:sp>
          <p:nvSpPr>
            <p:cNvPr id="10244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Cả A và B sai.</a:t>
              </a:r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Cả A và B đúng.</a:t>
              </a:r>
              <a:endParaRPr lang="en-US" sz="2700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Trở nên sinh động hơn.</a:t>
              </a:r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258" name="Group 18"/>
          <p:cNvGrpSpPr>
            <a:grpSpLocks/>
          </p:cNvGrpSpPr>
          <p:nvPr/>
        </p:nvGrpSpPr>
        <p:grpSpPr bwMode="auto">
          <a:xfrm rot="5400000">
            <a:off x="1600200" y="5689600"/>
            <a:ext cx="1371600" cy="152400"/>
            <a:chOff x="0" y="1896"/>
            <a:chExt cx="5760" cy="120"/>
          </a:xfrm>
        </p:grpSpPr>
        <p:sp>
          <p:nvSpPr>
            <p:cNvPr id="102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261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02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0265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Trở nên hấp dẫn hơn.</a:t>
              </a:r>
            </a:p>
          </p:txBody>
        </p:sp>
      </p:grpSp>
      <p:grpSp>
        <p:nvGrpSpPr>
          <p:cNvPr id="10267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0269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70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71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74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75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76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77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0278" name="Text Box 38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0281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82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83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86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87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88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89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0290" name="Text Box 50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0291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0293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94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95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98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299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300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301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0302" name="Text Box 62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10303" name="Group 63"/>
          <p:cNvGrpSpPr>
            <a:grpSpLocks/>
          </p:cNvGrpSpPr>
          <p:nvPr/>
        </p:nvGrpSpPr>
        <p:grpSpPr bwMode="auto">
          <a:xfrm>
            <a:off x="1771651" y="5611814"/>
            <a:ext cx="931863" cy="992187"/>
            <a:chOff x="144" y="1176"/>
            <a:chExt cx="586" cy="625"/>
          </a:xfrm>
        </p:grpSpPr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0305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06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07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10" name="Oval 7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311" name="Oval 7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312" name="Oval 7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0313" name="Oval 7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0314" name="Text Box 74"/>
            <p:cNvSpPr txBox="1">
              <a:spLocks noChangeArrowheads="1"/>
            </p:cNvSpPr>
            <p:nvPr/>
          </p:nvSpPr>
          <p:spPr bwMode="gray">
            <a:xfrm>
              <a:off x="346" y="1296"/>
              <a:ext cx="25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0315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0316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103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03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320" name="Text Box 8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660401"/>
            <a:ext cx="665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hiệu ứng động cho các bài trình chiếu để:</a:t>
            </a:r>
          </a:p>
        </p:txBody>
      </p:sp>
      <p:pic>
        <p:nvPicPr>
          <p:cNvPr id="10321" name="Picture 81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6" y="57816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22" name="Group 82"/>
          <p:cNvGrpSpPr>
            <a:grpSpLocks/>
          </p:cNvGrpSpPr>
          <p:nvPr/>
        </p:nvGrpSpPr>
        <p:grpSpPr bwMode="auto">
          <a:xfrm>
            <a:off x="9491664" y="441326"/>
            <a:ext cx="1157287" cy="1228725"/>
            <a:chOff x="4951" y="156"/>
            <a:chExt cx="828" cy="879"/>
          </a:xfrm>
        </p:grpSpPr>
        <p:pic>
          <p:nvPicPr>
            <p:cNvPr id="71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2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3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8" name="Oval 172"/>
          <p:cNvSpPr>
            <a:spLocks noChangeArrowheads="1"/>
          </p:cNvSpPr>
          <p:nvPr/>
        </p:nvSpPr>
        <p:spPr bwMode="auto">
          <a:xfrm>
            <a:off x="9705975" y="7016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5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2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4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</a:t>
            </a:r>
          </a:p>
        </p:txBody>
      </p:sp>
      <p:sp>
        <p:nvSpPr>
          <p:cNvPr id="2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3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10356" name="Picture 116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7" name="Picture 117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8" name="AutoShape 118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/>
              <a:t>Bài tập 3</a:t>
            </a:r>
          </a:p>
        </p:txBody>
      </p:sp>
      <p:pic>
        <p:nvPicPr>
          <p:cNvPr id="10359" name="Picture 119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4529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4" y="3964782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3" name="Right Arrow 10322"/>
          <p:cNvSpPr/>
          <p:nvPr/>
        </p:nvSpPr>
        <p:spPr>
          <a:xfrm>
            <a:off x="1348154" y="4452938"/>
            <a:ext cx="438896" cy="425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54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0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9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4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4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94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03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2362200" y="5689600"/>
            <a:ext cx="7010400" cy="838200"/>
            <a:chOff x="504" y="1008"/>
            <a:chExt cx="4416" cy="765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Cả A và B đúng.</a:t>
              </a:r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Cả A và B sai.</a:t>
              </a:r>
              <a:endParaRPr lang="en-US" sz="2700">
                <a:latin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Tất cả các trang chiếu.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 rot="5400000">
            <a:off x="1600200" y="5689600"/>
            <a:ext cx="1371600" cy="152400"/>
            <a:chOff x="0" y="1896"/>
            <a:chExt cx="5760" cy="120"/>
          </a:xfrm>
        </p:grpSpPr>
        <p:sp>
          <p:nvSpPr>
            <p:cNvPr id="12307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2313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 trang chiếu.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2326" name="Text Box 38"/>
            <p:cNvSpPr txBox="1">
              <a:spLocks noChangeArrowheads="1"/>
            </p:cNvSpPr>
            <p:nvPr/>
          </p:nvSpPr>
          <p:spPr bwMode="gray">
            <a:xfrm>
              <a:off x="348" y="1296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2328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2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2338" name="Text Box 50"/>
            <p:cNvSpPr txBox="1">
              <a:spLocks noChangeArrowheads="1"/>
            </p:cNvSpPr>
            <p:nvPr/>
          </p:nvSpPr>
          <p:spPr bwMode="gray">
            <a:xfrm>
              <a:off x="353" y="1296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234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4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44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45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46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47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48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49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2350" name="Text Box 62"/>
            <p:cNvSpPr txBox="1">
              <a:spLocks noChangeArrowheads="1"/>
            </p:cNvSpPr>
            <p:nvPr/>
          </p:nvSpPr>
          <p:spPr bwMode="gray">
            <a:xfrm>
              <a:off x="357" y="1296"/>
              <a:ext cx="23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12351" name="Group 63"/>
          <p:cNvGrpSpPr>
            <a:grpSpLocks/>
          </p:cNvGrpSpPr>
          <p:nvPr/>
        </p:nvGrpSpPr>
        <p:grpSpPr bwMode="auto">
          <a:xfrm>
            <a:off x="1771651" y="5611814"/>
            <a:ext cx="931863" cy="992187"/>
            <a:chOff x="144" y="1176"/>
            <a:chExt cx="586" cy="625"/>
          </a:xfrm>
        </p:grpSpPr>
        <p:grpSp>
          <p:nvGrpSpPr>
            <p:cNvPr id="12352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53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54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55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56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57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58" name="Oval 70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59" name="Oval 71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60" name="Oval 72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12361" name="Oval 73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12362" name="Text Box 74"/>
            <p:cNvSpPr txBox="1">
              <a:spLocks noChangeArrowheads="1"/>
            </p:cNvSpPr>
            <p:nvPr/>
          </p:nvSpPr>
          <p:spPr bwMode="gray">
            <a:xfrm>
              <a:off x="346" y="1296"/>
              <a:ext cx="25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12363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2364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6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368" name="Text Box 8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660401"/>
            <a:ext cx="6653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tạo hiệu ứng động cho trang chiếu em có thể áp dụng cho:</a:t>
            </a:r>
          </a:p>
        </p:txBody>
      </p:sp>
      <p:pic>
        <p:nvPicPr>
          <p:cNvPr id="12369" name="Picture 81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46640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70" name="Group 82"/>
          <p:cNvGrpSpPr>
            <a:grpSpLocks/>
          </p:cNvGrpSpPr>
          <p:nvPr/>
        </p:nvGrpSpPr>
        <p:grpSpPr bwMode="auto">
          <a:xfrm>
            <a:off x="9491664" y="441326"/>
            <a:ext cx="1157287" cy="1228725"/>
            <a:chOff x="4951" y="156"/>
            <a:chExt cx="828" cy="879"/>
          </a:xfrm>
        </p:grpSpPr>
        <p:pic>
          <p:nvPicPr>
            <p:cNvPr id="71" name="Picture 115" descr="ALRMCLOK"/>
            <p:cNvPicPr preferRelativeResize="0"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3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2" name="Oval 172"/>
          <p:cNvSpPr>
            <a:spLocks noChangeArrowheads="1"/>
          </p:cNvSpPr>
          <p:nvPr/>
        </p:nvSpPr>
        <p:spPr bwMode="auto">
          <a:xfrm>
            <a:off x="968692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3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8" name="Oval 172"/>
          <p:cNvSpPr>
            <a:spLocks noChangeArrowheads="1"/>
          </p:cNvSpPr>
          <p:nvPr/>
        </p:nvSpPr>
        <p:spPr bwMode="auto">
          <a:xfrm>
            <a:off x="9705975" y="7016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1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1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1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14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15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1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1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1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1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2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2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3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4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5" name="Oval 172"/>
          <p:cNvSpPr>
            <a:spLocks noChangeArrowheads="1"/>
          </p:cNvSpPr>
          <p:nvPr/>
        </p:nvSpPr>
        <p:spPr bwMode="auto">
          <a:xfrm>
            <a:off x="9701214" y="714375"/>
            <a:ext cx="769937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6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7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  <a:cs typeface="Arial" charset="0"/>
              </a:rPr>
              <a:t>4</a:t>
            </a:r>
          </a:p>
        </p:txBody>
      </p:sp>
      <p:sp>
        <p:nvSpPr>
          <p:cNvPr id="28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9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30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31" name="Oval 172"/>
          <p:cNvSpPr>
            <a:spLocks noChangeArrowheads="1"/>
          </p:cNvSpPr>
          <p:nvPr/>
        </p:nvSpPr>
        <p:spPr bwMode="auto">
          <a:xfrm>
            <a:off x="9705975" y="714375"/>
            <a:ext cx="769938" cy="755650"/>
          </a:xfrm>
          <a:prstGeom prst="ellipse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hangingPunct="0"/>
            <a:r>
              <a:rPr lang="en-US" sz="2800">
                <a:solidFill>
                  <a:srgbClr val="DC2608"/>
                </a:solidFill>
                <a:latin typeface=".VnBlack" panose="020B7200000000000000" pitchFamily="34" charset="0"/>
              </a:rPr>
              <a:t>0</a:t>
            </a:r>
          </a:p>
        </p:txBody>
      </p:sp>
      <p:pic>
        <p:nvPicPr>
          <p:cNvPr id="12404" name="Picture 116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05" name="Picture 117" descr="614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06" name="AutoShape 118">
            <a:hlinkClick r:id="rId10" action="ppaction://hlinksldjump"/>
          </p:cNvPr>
          <p:cNvSpPr>
            <a:spLocks noChangeArrowheads="1"/>
          </p:cNvSpPr>
          <p:nvPr/>
        </p:nvSpPr>
        <p:spPr bwMode="gray">
          <a:xfrm>
            <a:off x="1652589" y="50801"/>
            <a:ext cx="2124075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</a:t>
            </a:r>
            <a:r>
              <a:rPr lang="en-US" sz="2800" b="1" i="1" dirty="0" err="1"/>
              <a:t>tập</a:t>
            </a:r>
            <a:r>
              <a:rPr lang="en-US" sz="2800" b="1" i="1"/>
              <a:t> </a:t>
            </a:r>
            <a:r>
              <a:rPr lang="en-US" sz="2800" b="1" i="1" smtClean="0"/>
              <a:t>4</a:t>
            </a:r>
            <a:endParaRPr lang="en-US" sz="2800" b="1" i="1"/>
          </a:p>
        </p:txBody>
      </p:sp>
      <p:pic>
        <p:nvPicPr>
          <p:cNvPr id="12407" name="Picture 119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55324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614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5416427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1" name="Right Arrow 12370"/>
          <p:cNvSpPr/>
          <p:nvPr/>
        </p:nvSpPr>
        <p:spPr>
          <a:xfrm>
            <a:off x="1359877" y="5899027"/>
            <a:ext cx="410979" cy="342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411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68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8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18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68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18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18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8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2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792584"/>
            <a:ext cx="5241045" cy="3904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1977" y="2315858"/>
            <a:ext cx="488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Trung tâm Hà Nội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8132" y="3162291"/>
            <a:ext cx="488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Rộng khoảng 12ha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1977" y="4008124"/>
            <a:ext cx="589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Tháp Rùa giữa hồ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6475" y="476250"/>
            <a:ext cx="672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j-lt"/>
              </a:rPr>
              <a:t>Hồ Hoàn Kiếm</a:t>
            </a:r>
            <a:endParaRPr lang="vi-VN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0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02 -0.00833 C -0.04505 -0.07523 0.00495 -0.13333 0.072 -0.13726 C 0.13594 -0.14236 0.19596 -0.09722 0.2 -0.0324 C 0.20495 0.02778 0.16302 0.08357 0.10299 0.08774 C 0.04804 0.09074 -0.00404 0.05371 -0.00808 -0.00231 C -0.01198 -0.05324 0.02304 -0.10138 0.07396 -0.10532 C 0.12096 -0.10833 0.16497 -0.07731 0.16797 -0.03032 C 0.17096 0.01158 0.14297 0.05278 0.10104 0.05463 C 0.06302 0.05764 0.02695 0.03357 0.02396 -0.00439 C 0.022 -0.03842 0.04297 -0.07129 0.07604 -0.07338 C 0.10495 -0.07523 0.13398 -0.0574 0.13594 -0.02824 C 0.13802 -0.00324 0.12304 0.02061 0.09896 0.02269 C 0.07903 0.02477 0.05794 0.01366 0.05703 -0.00625 C 0.05495 -0.02222 0.06302 -0.03935 0.07799 -0.04143 C 0.08997 -0.04143 0.10195 -0.03726 0.10403 -0.02638 C 0.10495 -0.01944 0.10299 -0.01226 0.097 -0.00926 C 0.09401 -0.00833 0.09192 -0.00833 0.08893 -0.0092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3.7037E-6 L 4.37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50"/>
                            </p:stCondLst>
                            <p:childTnLst>
                              <p:par>
                                <p:cTn id="32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004022" y="1142995"/>
            <a:ext cx="8763000" cy="4648200"/>
          </a:xfrm>
          <a:prstGeom prst="flowChartPunchedTape">
            <a:avLst/>
          </a:prstGeom>
          <a:solidFill>
            <a:srgbClr val="FFCC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sz="3600"/>
          </a:p>
        </p:txBody>
      </p:sp>
      <p:pic>
        <p:nvPicPr>
          <p:cNvPr id="13315" name="Picture 11" descr="weatherwoman_without_map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2" y="2971800"/>
            <a:ext cx="23336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204172" y="138111"/>
            <a:ext cx="5943600" cy="533400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0000CC"/>
                </a:solidFill>
                <a:latin typeface="Arial Unicode MS" panose="020B0604020202020204" pitchFamily="34" charset="-128"/>
              </a:rPr>
              <a:t>HƯỚNG DẪN VỀ NHÀ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447925" y="2095501"/>
            <a:ext cx="81534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82"/>
                    </a:gs>
                    <a:gs pos="30000">
                      <a:srgbClr val="66008F">
                        <a:alpha val="99400"/>
                      </a:srgbClr>
                    </a:gs>
                    <a:gs pos="64999">
                      <a:srgbClr val="BA0066">
                        <a:alpha val="98700"/>
                      </a:srgbClr>
                    </a:gs>
                    <a:gs pos="89999">
                      <a:srgbClr val="FF0000">
                        <a:alpha val="98200"/>
                      </a:srgbClr>
                    </a:gs>
                    <a:gs pos="100000">
                      <a:srgbClr val="FF8200">
                        <a:alpha val="98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/>
              <a:t>- </a:t>
            </a:r>
            <a:r>
              <a:rPr lang="en-US" sz="3000" dirty="0" err="1"/>
              <a:t>Ôn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</a:t>
            </a:r>
            <a:r>
              <a:rPr lang="en-US" sz="3000" dirty="0" err="1"/>
              <a:t>lại</a:t>
            </a:r>
            <a:r>
              <a:rPr lang="en-US" sz="3000" dirty="0"/>
              <a:t> </a:t>
            </a:r>
            <a:r>
              <a:rPr lang="en-US" sz="3000" dirty="0" err="1"/>
              <a:t>những</a:t>
            </a:r>
            <a:r>
              <a:rPr lang="en-US" sz="3000" dirty="0"/>
              <a:t> </a:t>
            </a:r>
            <a:r>
              <a:rPr lang="en-US" sz="3000" dirty="0" err="1"/>
              <a:t>kiến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</a:t>
            </a:r>
            <a:r>
              <a:rPr lang="en-US" sz="3000" dirty="0" err="1"/>
              <a:t>đã</a:t>
            </a:r>
            <a:r>
              <a:rPr lang="en-US" sz="3000" dirty="0"/>
              <a:t> </a:t>
            </a:r>
            <a:r>
              <a:rPr lang="en-US" sz="3000" dirty="0" err="1"/>
              <a:t>học</a:t>
            </a:r>
            <a:r>
              <a:rPr lang="en-US" sz="3000" dirty="0"/>
              <a:t> </a:t>
            </a:r>
            <a:r>
              <a:rPr lang="en-US" sz="3000" dirty="0" err="1"/>
              <a:t>hôm</a:t>
            </a:r>
            <a:r>
              <a:rPr lang="en-US" sz="3000" dirty="0"/>
              <a:t> nay</a:t>
            </a:r>
          </a:p>
          <a:p>
            <a:pPr>
              <a:spcBef>
                <a:spcPct val="50000"/>
              </a:spcBef>
            </a:pPr>
            <a:r>
              <a:rPr lang="en-US" sz="3000" dirty="0"/>
              <a:t>-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 smtClean="0"/>
              <a:t>tập</a:t>
            </a:r>
            <a:r>
              <a:rPr lang="en-US" sz="3000" dirty="0"/>
              <a:t> </a:t>
            </a:r>
            <a:r>
              <a:rPr lang="en-US" sz="3000" dirty="0" smtClean="0"/>
              <a:t>1, 2sách </a:t>
            </a:r>
            <a:r>
              <a:rPr lang="en-US" sz="3000" dirty="0" err="1"/>
              <a:t>giáo</a:t>
            </a:r>
            <a:r>
              <a:rPr lang="en-US" sz="3000" dirty="0"/>
              <a:t> </a:t>
            </a:r>
            <a:r>
              <a:rPr lang="en-US" sz="3000" dirty="0" err="1"/>
              <a:t>khoa</a:t>
            </a:r>
            <a:r>
              <a:rPr lang="en-US" sz="3000" dirty="0"/>
              <a:t> </a:t>
            </a:r>
            <a:r>
              <a:rPr lang="en-US" sz="3000" dirty="0" err="1"/>
              <a:t>trang</a:t>
            </a:r>
            <a:r>
              <a:rPr lang="en-US" sz="3000" dirty="0"/>
              <a:t> </a:t>
            </a:r>
            <a:r>
              <a:rPr lang="en-US" sz="3000" dirty="0" smtClean="0"/>
              <a:t>104</a:t>
            </a:r>
            <a:r>
              <a:rPr lang="en-US" sz="3000" dirty="0"/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000" dirty="0" err="1" smtClean="0"/>
              <a:t>Tạo</a:t>
            </a:r>
            <a:r>
              <a:rPr lang="en-US" sz="3000" dirty="0" smtClean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hiệu</a:t>
            </a:r>
            <a:r>
              <a:rPr lang="en-US" sz="3000" dirty="0"/>
              <a:t> </a:t>
            </a:r>
            <a:r>
              <a:rPr lang="en-US" sz="3000" dirty="0" err="1"/>
              <a:t>ứng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trình</a:t>
            </a:r>
            <a:r>
              <a:rPr lang="en-US" sz="3000" dirty="0"/>
              <a:t> </a:t>
            </a:r>
            <a:r>
              <a:rPr lang="en-US" sz="3000" dirty="0" err="1"/>
              <a:t>chiếu</a:t>
            </a:r>
            <a:r>
              <a:rPr lang="en-US" sz="3000" dirty="0"/>
              <a:t> </a:t>
            </a:r>
            <a:r>
              <a:rPr lang="en-US" sz="3000" dirty="0" err="1"/>
              <a:t>giới</a:t>
            </a:r>
            <a:r>
              <a:rPr lang="en-US" sz="3000" dirty="0"/>
              <a:t> </a:t>
            </a:r>
            <a:r>
              <a:rPr lang="en-US" sz="3000" dirty="0" err="1"/>
              <a:t>thiệu</a:t>
            </a:r>
            <a:r>
              <a:rPr lang="en-US" sz="3000" dirty="0"/>
              <a:t> </a:t>
            </a:r>
            <a:r>
              <a:rPr lang="en-US" sz="3000" dirty="0" err="1"/>
              <a:t>về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thắng</a:t>
            </a:r>
            <a:r>
              <a:rPr lang="en-US" sz="3000" dirty="0"/>
              <a:t> </a:t>
            </a:r>
            <a:r>
              <a:rPr lang="en-US" sz="3000" dirty="0" err="1"/>
              <a:t>cảnh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quê</a:t>
            </a:r>
            <a:r>
              <a:rPr lang="en-US" sz="3000" dirty="0"/>
              <a:t> </a:t>
            </a:r>
            <a:r>
              <a:rPr lang="en-US" sz="3000" dirty="0" err="1"/>
              <a:t>hương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r>
              <a:rPr 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000" dirty="0" err="1" smtClean="0"/>
              <a:t>Xem</a:t>
            </a:r>
            <a:r>
              <a:rPr lang="en-US" sz="3000" dirty="0" smtClean="0"/>
              <a:t> </a:t>
            </a:r>
            <a:r>
              <a:rPr lang="en-US" sz="3000" dirty="0" err="1" smtClean="0"/>
              <a:t>trước</a:t>
            </a:r>
            <a:r>
              <a:rPr lang="en-US" sz="3000" dirty="0" smtClean="0"/>
              <a:t> </a:t>
            </a:r>
            <a:r>
              <a:rPr lang="en-US" sz="3000" dirty="0" err="1" smtClean="0"/>
              <a:t>nội</a:t>
            </a:r>
            <a:r>
              <a:rPr lang="en-US" sz="3000" dirty="0" smtClean="0"/>
              <a:t> dung </a:t>
            </a:r>
            <a:r>
              <a:rPr lang="en-US" sz="3000" dirty="0" err="1" smtClean="0"/>
              <a:t>phần</a:t>
            </a:r>
            <a:r>
              <a:rPr lang="en-US" sz="3000" dirty="0" smtClean="0"/>
              <a:t> 3, 4 </a:t>
            </a:r>
            <a:r>
              <a:rPr lang="en-US" sz="3000" dirty="0" err="1" smtClean="0"/>
              <a:t>Bài</a:t>
            </a:r>
            <a:r>
              <a:rPr lang="en-US" sz="3000" dirty="0" smtClean="0"/>
              <a:t>: </a:t>
            </a:r>
            <a:r>
              <a:rPr lang="en-US" sz="3000" dirty="0" err="1" smtClean="0"/>
              <a:t>Tạo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hiệu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13318" name="Picture 6" descr="440729zwjlrfs49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70664"/>
            <a:ext cx="9144000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0363200" y="0"/>
            <a:ext cx="304800" cy="304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80631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1" y="1664678"/>
            <a:ext cx="3774832" cy="3470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9876" y="2055975"/>
            <a:ext cx="367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Trung tâm Hà Nội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4434" y="2816664"/>
            <a:ext cx="390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Rộng khoảng 12ha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4434" y="3574144"/>
            <a:ext cx="355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Tháp Rùa giữa hồ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76475" y="476250"/>
            <a:ext cx="672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Hồ Hoàn Kiếm</a:t>
            </a:r>
            <a:endParaRPr lang="vi-VN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6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46185" y="775752"/>
            <a:ext cx="923778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chiếu</a:t>
            </a:r>
            <a:endParaRPr lang="en-US" altLang="en-US" sz="3200" b="1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1038" y="-443448"/>
            <a:ext cx="9048185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sz="2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vi-VN" sz="3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28" y="4345201"/>
            <a:ext cx="1065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800" b="1" u="sng" dirty="0" err="1" smtClean="0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itchFamily="18" charset="0"/>
              </a:rPr>
              <a:t>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tượng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trang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chiếu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cần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áp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Mở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dải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Animations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itchFamily="18" charset="0"/>
              </a:rPr>
              <a:t> 3: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Nháy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Animations</a:t>
            </a:r>
            <a:endParaRPr lang="vi-V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8" y="1406769"/>
            <a:ext cx="10890740" cy="225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7262" y="3798277"/>
            <a:ext cx="429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3.44.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Animations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554" y="668215"/>
            <a:ext cx="1664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354" y="1230924"/>
            <a:ext cx="10750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More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827148"/>
            <a:ext cx="57531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22" y="3698686"/>
            <a:ext cx="4287716" cy="297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01" y="1465385"/>
            <a:ext cx="645108" cy="67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1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8400" y="495272"/>
            <a:ext cx="8534400" cy="7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endParaRPr lang="en-US" dirty="0" smtClean="0"/>
          </a:p>
        </p:txBody>
      </p:sp>
      <p:pic>
        <p:nvPicPr>
          <p:cNvPr id="3080" name="Picture 8" descr="anh-hoa-hong-3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137139"/>
            <a:ext cx="3610709" cy="28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ong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3" y="3856893"/>
            <a:ext cx="3856892" cy="26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images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40" y="1625478"/>
            <a:ext cx="32893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58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307947"/>
            <a:ext cx="10972800" cy="7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endParaRPr lang="en-US" dirty="0" smtClean="0"/>
          </a:p>
        </p:txBody>
      </p:sp>
      <p:pic>
        <p:nvPicPr>
          <p:cNvPr id="13323" name="Picture 11" descr="tai-hinh-nen-hoa-phong-lan-dep-nhat-cho-may-tinh-012-1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6062"/>
            <a:ext cx="5384800" cy="37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anh-hoa-lan-3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512277"/>
            <a:ext cx="5384800" cy="38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1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8953" y="602992"/>
            <a:ext cx="679694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2 .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1038" y="-443448"/>
            <a:ext cx="9048185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sz="2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vi-VN" sz="3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7115907" y="531209"/>
            <a:ext cx="5263662" cy="3084643"/>
          </a:xfrm>
          <a:prstGeom prst="cloudCallout">
            <a:avLst>
              <a:gd name="adj1" fmla="val -80020"/>
              <a:gd name="adj2" fmla="val -2629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973" y="3047987"/>
            <a:ext cx="949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977" y="3615852"/>
            <a:ext cx="6119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973" y="4077517"/>
            <a:ext cx="967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Transitions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Transitions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this Slide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907" y="4969969"/>
            <a:ext cx="1091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Apply To 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11242431" y="5907869"/>
            <a:ext cx="539262" cy="7020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8" y="1230923"/>
            <a:ext cx="11132283" cy="15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738" y="2730977"/>
            <a:ext cx="610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3.46.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Transitions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  <p:bldP spid="1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28953" y="775752"/>
            <a:ext cx="679694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2 .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32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endParaRPr lang="en-US" altLang="en-US" sz="3200" b="1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1038" y="-443448"/>
            <a:ext cx="9048185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en-US" b="1" dirty="0" smtClean="0">
              <a:ln/>
              <a:solidFill>
                <a:schemeClr val="accent3"/>
              </a:solidFill>
            </a:endParaRPr>
          </a:p>
          <a:p>
            <a:r>
              <a:rPr lang="en-US" sz="2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11:</a:t>
            </a:r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32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vi-VN" sz="32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25" y="1457719"/>
            <a:ext cx="787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2391509"/>
            <a:ext cx="6597654" cy="18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1627" y="4407876"/>
            <a:ext cx="5544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3.47.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6474" y="2499633"/>
            <a:ext cx="342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Duration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7292" y="3438380"/>
            <a:ext cx="4981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 Mouse Click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831" y="5380892"/>
            <a:ext cx="10750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1413</Words>
  <Application>Microsoft Office PowerPoint</Application>
  <PresentationFormat>Custom</PresentationFormat>
  <Paragraphs>264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hồng</vt:lpstr>
      <vt:lpstr>Hoa 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Thắm Lê</dc:creator>
  <cp:lastModifiedBy>Sony</cp:lastModifiedBy>
  <cp:revision>71</cp:revision>
  <dcterms:created xsi:type="dcterms:W3CDTF">2018-02-05T13:31:04Z</dcterms:created>
  <dcterms:modified xsi:type="dcterms:W3CDTF">2019-02-16T04:34:12Z</dcterms:modified>
</cp:coreProperties>
</file>