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3087" r:id="rId2"/>
    <p:sldId id="3114" r:id="rId3"/>
    <p:sldId id="3080" r:id="rId4"/>
    <p:sldId id="3103" r:id="rId5"/>
    <p:sldId id="3104" r:id="rId6"/>
    <p:sldId id="3105" r:id="rId7"/>
    <p:sldId id="3106" r:id="rId8"/>
    <p:sldId id="3111" r:id="rId9"/>
    <p:sldId id="3107" r:id="rId10"/>
    <p:sldId id="3108" r:id="rId11"/>
    <p:sldId id="3112" r:id="rId12"/>
    <p:sldId id="3113"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67" d="100"/>
          <a:sy n="67" d="100"/>
        </p:scale>
        <p:origin x="-114"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xmlns=""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xmlns=""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xmlns=""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xmlns=""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xmlns=""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xmlns=""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xmlns=""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xmlns=""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xmlns=""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xmlns=""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xmlns=""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xmlns=""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xmlns=""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xmlns=""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xmlns=""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xmlns=""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xmlns=""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a16="http://schemas.microsoft.com/office/drawing/2014/main" xmlns=""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a16="http://schemas.microsoft.com/office/drawing/2014/main" xmlns=""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a16="http://schemas.microsoft.com/office/drawing/2014/main" xmlns=""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a16="http://schemas.microsoft.com/office/drawing/2014/main" xmlns=""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5A6EB5A-C119-4359-9BB1-8B5F570B88D0}"/>
              </a:ext>
            </a:extLst>
          </p:cNvPr>
          <p:cNvGrpSpPr/>
          <p:nvPr/>
        </p:nvGrpSpPr>
        <p:grpSpPr>
          <a:xfrm>
            <a:off x="510254" y="496936"/>
            <a:ext cx="10570890" cy="1691678"/>
            <a:chOff x="541427" y="4307442"/>
            <a:chExt cx="10570890" cy="1691678"/>
          </a:xfrm>
        </p:grpSpPr>
        <p:grpSp>
          <p:nvGrpSpPr>
            <p:cNvPr id="3" name="Group 2">
              <a:extLst>
                <a:ext uri="{FF2B5EF4-FFF2-40B4-BE49-F238E27FC236}">
                  <a16:creationId xmlns:a16="http://schemas.microsoft.com/office/drawing/2014/main" xmlns="" id="{47F1EE86-6A87-463D-8EE0-0AC5F65A0A2D}"/>
                </a:ext>
              </a:extLst>
            </p:cNvPr>
            <p:cNvGrpSpPr/>
            <p:nvPr/>
          </p:nvGrpSpPr>
          <p:grpSpPr>
            <a:xfrm>
              <a:off x="541427" y="4307442"/>
              <a:ext cx="10550107" cy="1691678"/>
              <a:chOff x="541575" y="4359396"/>
              <a:chExt cx="10400346" cy="1691678"/>
            </a:xfrm>
          </p:grpSpPr>
          <p:sp>
            <p:nvSpPr>
              <p:cNvPr id="6" name="Rectangle: Rounded Corners 5">
                <a:extLst>
                  <a:ext uri="{FF2B5EF4-FFF2-40B4-BE49-F238E27FC236}">
                    <a16:creationId xmlns:a16="http://schemas.microsoft.com/office/drawing/2014/main" xmlns="" id="{3BC28452-8C26-4DB5-B7CE-B79195DD0A16}"/>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F777F69-317D-42D2-AF8A-893DA8E8AE37}"/>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4" name="Rectangle 3">
              <a:extLst>
                <a:ext uri="{FF2B5EF4-FFF2-40B4-BE49-F238E27FC236}">
                  <a16:creationId xmlns:a16="http://schemas.microsoft.com/office/drawing/2014/main" xmlns="" id="{966C40B7-FE7C-487A-B86A-56F5962CE10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6F45E349-FAA1-4CD2-BFF2-87BC95CD1FE2}"/>
                </a:ext>
              </a:extLst>
            </p:cNvPr>
            <p:cNvSpPr/>
            <p:nvPr/>
          </p:nvSpPr>
          <p:spPr>
            <a:xfrm>
              <a:off x="1445083" y="4630305"/>
              <a:ext cx="9598058" cy="1293175"/>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Đọc kĩ hướng dẫn của nhà sản xuất trước khi sử dụng thiết bị.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Kết nối các thiết bị đúng cách.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Giữ gìn nơi làm việc với máy tính gọn gàng, ngăn nắp, vệ sinh, khô ráo.</a:t>
              </a:r>
            </a:p>
          </p:txBody>
        </p:sp>
      </p:grpSp>
      <p:grpSp>
        <p:nvGrpSpPr>
          <p:cNvPr id="8" name="Group 7">
            <a:extLst>
              <a:ext uri="{FF2B5EF4-FFF2-40B4-BE49-F238E27FC236}">
                <a16:creationId xmlns:a16="http://schemas.microsoft.com/office/drawing/2014/main" xmlns="" id="{33688E74-B0CD-4625-BF25-53246D46A774}"/>
              </a:ext>
            </a:extLst>
          </p:cNvPr>
          <p:cNvGrpSpPr/>
          <p:nvPr/>
        </p:nvGrpSpPr>
        <p:grpSpPr>
          <a:xfrm>
            <a:off x="510254" y="2423647"/>
            <a:ext cx="10501714" cy="3384684"/>
            <a:chOff x="601971" y="425316"/>
            <a:chExt cx="10501714" cy="3384684"/>
          </a:xfrm>
        </p:grpSpPr>
        <p:grpSp>
          <p:nvGrpSpPr>
            <p:cNvPr id="9" name="Group 8">
              <a:extLst>
                <a:ext uri="{FF2B5EF4-FFF2-40B4-BE49-F238E27FC236}">
                  <a16:creationId xmlns:a16="http://schemas.microsoft.com/office/drawing/2014/main" xmlns="" id="{2E85F7BF-AD31-4BAD-AFD3-E873281EAFF0}"/>
                </a:ext>
              </a:extLst>
            </p:cNvPr>
            <p:cNvGrpSpPr/>
            <p:nvPr/>
          </p:nvGrpSpPr>
          <p:grpSpPr>
            <a:xfrm>
              <a:off x="1181969" y="716236"/>
              <a:ext cx="9921716" cy="3093764"/>
              <a:chOff x="1190601" y="4542475"/>
              <a:chExt cx="9921716" cy="3093764"/>
            </a:xfrm>
          </p:grpSpPr>
          <p:sp>
            <p:nvSpPr>
              <p:cNvPr id="12" name="Rectangle: Rounded Corners 11">
                <a:extLst>
                  <a:ext uri="{FF2B5EF4-FFF2-40B4-BE49-F238E27FC236}">
                    <a16:creationId xmlns:a16="http://schemas.microsoft.com/office/drawing/2014/main" xmlns="" id="{2CFD1F8B-89D2-4580-8532-AF624EE1EB40}"/>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8947526-9080-4AE1-92B4-6A9D18D4573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2EC3FD4-011B-4882-947E-7AFAC9CB298F}"/>
                  </a:ext>
                </a:extLst>
              </p:cNvPr>
              <p:cNvSpPr/>
              <p:nvPr/>
            </p:nvSpPr>
            <p:spPr>
              <a:xfrm>
                <a:off x="1752504" y="4684258"/>
                <a:ext cx="9286020"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sau đây tắt máy tính một cách an toàn?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A. Sử dụng nút lệnh Restart của Windows.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B. Sử dụng nút lệnh Shut down của Windows.</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C. Nhấn giữ công tắc nguồn vài giây.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D. Rút dây nguồn khỏi ổ cắm.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Tại sao không nên vừa ăn vừa sử dụng máy tính?.</a:t>
                </a:r>
              </a:p>
            </p:txBody>
          </p:sp>
        </p:grpSp>
        <p:pic>
          <p:nvPicPr>
            <p:cNvPr id="10" name="Picture 9">
              <a:extLst>
                <a:ext uri="{FF2B5EF4-FFF2-40B4-BE49-F238E27FC236}">
                  <a16:creationId xmlns:a16="http://schemas.microsoft.com/office/drawing/2014/main" xmlns="" id="{5CBEBAAE-B465-4784-9F33-DEF37E1411B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11" name="Picture 10">
              <a:extLst>
                <a:ext uri="{FF2B5EF4-FFF2-40B4-BE49-F238E27FC236}">
                  <a16:creationId xmlns:a16="http://schemas.microsoft.com/office/drawing/2014/main" xmlns="" id="{DDE0B2A9-78B1-4B0C-AAE1-F05CD170A207}"/>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xmlns="" id="{9CEC84F9-5413-46D4-998B-CAEB1A21E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86858" y="5130748"/>
            <a:ext cx="1661664" cy="1328737"/>
          </a:xfrm>
          <a:prstGeom prst="rect">
            <a:avLst/>
          </a:prstGeom>
        </p:spPr>
      </p:pic>
      <p:pic>
        <p:nvPicPr>
          <p:cNvPr id="19" name="Picture 4" descr="Káº¿t quáº£ hÃ¬nh áº£nh cho right icon">
            <a:extLst>
              <a:ext uri="{FF2B5EF4-FFF2-40B4-BE49-F238E27FC236}">
                <a16:creationId xmlns:a16="http://schemas.microsoft.com/office/drawing/2014/main" xmlns="" id="{68905235-5307-45CA-9E4E-AA3D85F7B5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485" y="3844093"/>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480B17E-3A23-4372-8439-C4A82BAF6731}"/>
              </a:ext>
            </a:extLst>
          </p:cNvPr>
          <p:cNvSpPr/>
          <p:nvPr/>
        </p:nvSpPr>
        <p:spPr>
          <a:xfrm>
            <a:off x="717841" y="1565368"/>
            <a:ext cx="10756317" cy="4609019"/>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Một bộ tai nghe có gắn micro sử dụng cho máy tính là loại thiết bị gì?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Thiết bị vào.</a:t>
            </a:r>
          </a:p>
          <a:p>
            <a:pPr algn="just" defTabSz="342900">
              <a:lnSpc>
                <a:spcPct val="135000"/>
              </a:lnSpc>
            </a:pPr>
            <a:r>
              <a:rPr lang="vi-VN" sz="2000">
                <a:latin typeface="UTM Avo" panose="02040603050506020204" pitchFamily="18" charset="0"/>
                <a:cs typeface="Times New Roman" panose="02020603050405020304" pitchFamily="18" charset="0"/>
              </a:rPr>
              <a:t>B. Thiết bị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Thiết bị vừa vào vừa ra.</a:t>
            </a:r>
          </a:p>
          <a:p>
            <a:pPr algn="just" defTabSz="342900">
              <a:lnSpc>
                <a:spcPct val="135000"/>
              </a:lnSpc>
            </a:pPr>
            <a:r>
              <a:rPr lang="vi-VN" sz="2000">
                <a:latin typeface="UTM Avo" panose="02040603050506020204" pitchFamily="18" charset="0"/>
                <a:cs typeface="Times New Roman" panose="02020603050405020304" pitchFamily="18" charset="0"/>
              </a:rPr>
              <a:t>D. Không phải thiết bị vào –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Máy tính của em đang làm việc với một tệp trên thẻ nhớ. Em hãy sắp xếp lại thứ tự các thao tác sau để tắt máy tính an toàn, không làm mất dữ liệu.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Chọn nút lệnh Shut down để tắt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b) Đóng tệp đang mở trên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Chọn “Safe To Remove Hardware” để ngắt kết nối với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d) Lưu lại nội dung của tệp.</a:t>
            </a:r>
          </a:p>
        </p:txBody>
      </p:sp>
      <p:sp>
        <p:nvSpPr>
          <p:cNvPr id="5" name="Oval 4">
            <a:extLst>
              <a:ext uri="{FF2B5EF4-FFF2-40B4-BE49-F238E27FC236}">
                <a16:creationId xmlns:a16="http://schemas.microsoft.com/office/drawing/2014/main" xmlns="" id="{94CABB98-2252-4D35-BF1D-DA1AFBF52478}"/>
              </a:ext>
            </a:extLst>
          </p:cNvPr>
          <p:cNvSpPr/>
          <p:nvPr/>
        </p:nvSpPr>
        <p:spPr>
          <a:xfrm>
            <a:off x="686668" y="282189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6">
            <a:extLst>
              <a:ext uri="{FF2B5EF4-FFF2-40B4-BE49-F238E27FC236}">
                <a16:creationId xmlns:a16="http://schemas.microsoft.com/office/drawing/2014/main" xmlns="" id="{399F5859-AEEE-4CC3-9026-F7ABC33822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29478" y="5780375"/>
            <a:ext cx="3086097" cy="722258"/>
          </a:xfrm>
          <a:prstGeom prst="rect">
            <a:avLst/>
          </a:prstGeom>
        </p:spPr>
      </p:pic>
      <p:sp>
        <p:nvSpPr>
          <p:cNvPr id="7" name="Rectangle 6">
            <a:extLst>
              <a:ext uri="{FF2B5EF4-FFF2-40B4-BE49-F238E27FC236}">
                <a16:creationId xmlns:a16="http://schemas.microsoft.com/office/drawing/2014/main" xmlns="" id="{A6613D19-B1F6-4050-963B-0F1A932D67CB}"/>
              </a:ext>
            </a:extLst>
          </p:cNvPr>
          <p:cNvSpPr/>
          <p:nvPr/>
        </p:nvSpPr>
        <p:spPr>
          <a:xfrm>
            <a:off x="7598357" y="5899001"/>
            <a:ext cx="2701632" cy="460895"/>
          </a:xfrm>
          <a:prstGeom prst="rect">
            <a:avLst/>
          </a:prstGeom>
        </p:spPr>
        <p:txBody>
          <a:bodyPr wrap="square">
            <a:spAutoFit/>
          </a:bodyPr>
          <a:lstStyle/>
          <a:p>
            <a:pPr algn="just" defTabSz="342900">
              <a:lnSpc>
                <a:spcPct val="135000"/>
              </a:lnSpc>
            </a:pPr>
            <a:r>
              <a:rPr lang="en-US" sz="2000">
                <a:solidFill>
                  <a:schemeClr val="bg1"/>
                </a:solidFill>
                <a:latin typeface="UTM Avo" panose="02040603050506020204" pitchFamily="18" charset="0"/>
                <a:cs typeface="Times New Roman" panose="02020603050405020304" pitchFamily="18" charset="0"/>
              </a:rPr>
              <a:t>d)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a:t>
            </a:r>
            <a:r>
              <a:rPr lang="en-US" sz="2000">
                <a:solidFill>
                  <a:schemeClr val="bg1"/>
                </a:solidFill>
                <a:latin typeface="UTM Avo" panose="02040603050506020204" pitchFamily="18" charset="0"/>
                <a:cs typeface="Times New Roman" panose="02020603050405020304" pitchFamily="18" charset="0"/>
              </a:rPr>
              <a:t> b)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c)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a)</a:t>
            </a:r>
            <a:endParaRPr lang="vi-VN" sz="2000">
              <a:solidFill>
                <a:schemeClr val="bg1"/>
              </a:solidFill>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A671C315-7330-4005-8EF3-EF95A70DA3C1}"/>
              </a:ext>
            </a:extLst>
          </p:cNvPr>
          <p:cNvPicPr>
            <a:picLocks noChangeAspect="1"/>
          </p:cNvPicPr>
          <p:nvPr/>
        </p:nvPicPr>
        <p:blipFill>
          <a:blip r:embed="rId4"/>
          <a:stretch>
            <a:fillRect/>
          </a:stretch>
        </p:blipFill>
        <p:spPr>
          <a:xfrm>
            <a:off x="395865" y="377154"/>
            <a:ext cx="4145655" cy="1111742"/>
          </a:xfrm>
          <a:prstGeom prst="rect">
            <a:avLst/>
          </a:prstGeom>
        </p:spPr>
      </p:pic>
    </p:spTree>
    <p:extLst>
      <p:ext uri="{BB962C8B-B14F-4D97-AF65-F5344CB8AC3E}">
        <p14:creationId xmlns:p14="http://schemas.microsoft.com/office/powerpoint/2010/main" val="12135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0326857-E18F-468A-8D00-696E3439C6E8}"/>
              </a:ext>
            </a:extLst>
          </p:cNvPr>
          <p:cNvSpPr/>
          <p:nvPr/>
        </p:nvSpPr>
        <p:spPr>
          <a:xfrm>
            <a:off x="717841" y="1565368"/>
            <a:ext cx="10756317" cy="4102918"/>
          </a:xfrm>
          <a:prstGeom prst="rect">
            <a:avLst/>
          </a:prstGeom>
        </p:spPr>
        <p:txBody>
          <a:bodyPr wrap="square">
            <a:spAutoFit/>
          </a:bodyPr>
          <a:lstStyle/>
          <a:p>
            <a:pPr algn="just" defTabSz="342900">
              <a:lnSpc>
                <a:spcPct val="135000"/>
              </a:lnSpc>
            </a:pPr>
            <a:r>
              <a:rPr lang="vi-VN" sz="2800" b="1" dirty="0">
                <a:latin typeface="UTM Avo" panose="02040603050506020204" pitchFamily="18" charset="0"/>
                <a:cs typeface="Times New Roman" panose="02020603050405020304" pitchFamily="18" charset="0"/>
              </a:rPr>
              <a:t>1. </a:t>
            </a:r>
            <a:r>
              <a:rPr lang="vi-VN" sz="2800" dirty="0">
                <a:latin typeface="UTM Avo" panose="02040603050506020204" pitchFamily="18" charset="0"/>
                <a:cs typeface="Times New Roman" panose="02020603050405020304" pitchFamily="18" charset="0"/>
              </a:rPr>
              <a:t>Trên màn hình theo dõi, em thấy một người đứng trước camera an ninh. Người đó có biết em đang theo dõi không? Tại sao? </a:t>
            </a:r>
            <a:endParaRPr lang="en-US" sz="2800" dirty="0">
              <a:latin typeface="UTM Avo" panose="02040603050506020204" pitchFamily="18" charset="0"/>
              <a:cs typeface="Times New Roman" panose="02020603050405020304" pitchFamily="18" charset="0"/>
            </a:endParaRPr>
          </a:p>
          <a:p>
            <a:pPr algn="just" defTabSz="342900">
              <a:lnSpc>
                <a:spcPct val="135000"/>
              </a:lnSpc>
            </a:pPr>
            <a:r>
              <a:rPr lang="vi-VN" sz="2800" b="1" dirty="0">
                <a:latin typeface="UTM Avo" panose="02040603050506020204" pitchFamily="18" charset="0"/>
                <a:cs typeface="Times New Roman" panose="02020603050405020304" pitchFamily="18" charset="0"/>
              </a:rPr>
              <a:t>2.</a:t>
            </a:r>
            <a:r>
              <a:rPr lang="vi-VN" sz="2800" dirty="0">
                <a:latin typeface="UTM Avo" panose="020406030505060202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2800" dirty="0">
              <a:latin typeface="UTM Avo" panose="02040603050506020204" pitchFamily="18" charset="0"/>
              <a:cs typeface="Times New Roman" panose="02020603050405020304" pitchFamily="18" charset="0"/>
            </a:endParaRPr>
          </a:p>
          <a:p>
            <a:pPr algn="just" defTabSz="342900">
              <a:lnSpc>
                <a:spcPct val="135000"/>
              </a:lnSpc>
            </a:pPr>
            <a:r>
              <a:rPr lang="vi-VN" sz="2800" b="1" dirty="0">
                <a:latin typeface="UTM Avo" panose="02040603050506020204" pitchFamily="18" charset="0"/>
                <a:cs typeface="Times New Roman" panose="02020603050405020304" pitchFamily="18" charset="0"/>
              </a:rPr>
              <a:t>3.</a:t>
            </a:r>
            <a:r>
              <a:rPr lang="vi-VN" sz="2800" dirty="0">
                <a:latin typeface="UTM Avo" panose="020406030505060202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a16="http://schemas.microsoft.com/office/drawing/2014/main" xmlns="" id="{54C94E8E-914F-422C-9E83-8C1319255392}"/>
              </a:ext>
            </a:extLst>
          </p:cNvPr>
          <p:cNvPicPr>
            <a:picLocks noChangeAspect="1"/>
          </p:cNvPicPr>
          <p:nvPr/>
        </p:nvPicPr>
        <p:blipFill>
          <a:blip r:embed="rId2"/>
          <a:stretch>
            <a:fillRect/>
          </a:stretch>
        </p:blipFill>
        <p:spPr>
          <a:xfrm>
            <a:off x="395865" y="390803"/>
            <a:ext cx="4145655"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3435123" y="3249041"/>
            <a:ext cx="5482591" cy="830997"/>
          </a:xfrm>
          <a:prstGeom prst="rect">
            <a:avLst/>
          </a:prstGeom>
          <a:solidFill>
            <a:schemeClr val="bg1"/>
          </a:solidFill>
        </p:spPr>
        <p:txBody>
          <a:bodyPr wrap="none" lIns="91440" tIns="45720" rIns="91440" bIns="45720">
            <a:spAutoFit/>
          </a:bodyPr>
          <a:lstStyle/>
          <a:p>
            <a:pPr algn="ctr"/>
            <a:r>
              <a:rPr lang="en-US" sz="48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Chúc</a:t>
            </a:r>
            <a:r>
              <a:rPr lang="en-US" sz="48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các</a:t>
            </a:r>
            <a:r>
              <a:rPr lang="en-US" sz="48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trò</a:t>
            </a:r>
            <a:r>
              <a:rPr lang="en-US" sz="48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học</a:t>
            </a:r>
            <a:r>
              <a:rPr lang="en-US" sz="48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tốt</a:t>
            </a:r>
            <a:endPar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489BC4-BA63-4FE9-A096-AA66745FADD0}"/>
              </a:ext>
            </a:extLst>
          </p:cNvPr>
          <p:cNvPicPr>
            <a:picLocks noChangeAspect="1"/>
          </p:cNvPicPr>
          <p:nvPr/>
        </p:nvPicPr>
        <p:blipFill>
          <a:blip r:embed="rId2"/>
          <a:stretch>
            <a:fillRect/>
          </a:stretch>
        </p:blipFill>
        <p:spPr>
          <a:xfrm>
            <a:off x="479035" y="437353"/>
            <a:ext cx="888648" cy="903074"/>
          </a:xfrm>
          <a:prstGeom prst="rect">
            <a:avLst/>
          </a:prstGeom>
        </p:spPr>
      </p:pic>
      <p:pic>
        <p:nvPicPr>
          <p:cNvPr id="4" name="Picture 3">
            <a:extLst>
              <a:ext uri="{FF2B5EF4-FFF2-40B4-BE49-F238E27FC236}">
                <a16:creationId xmlns:a16="http://schemas.microsoft.com/office/drawing/2014/main" xmlns="" id="{E5FDE546-1337-43B5-8564-6AE143F7E05D}"/>
              </a:ext>
            </a:extLst>
          </p:cNvPr>
          <p:cNvPicPr>
            <a:picLocks noChangeAspect="1"/>
          </p:cNvPicPr>
          <p:nvPr/>
        </p:nvPicPr>
        <p:blipFill>
          <a:blip r:embed="rId3"/>
          <a:stretch>
            <a:fillRect/>
          </a:stretch>
        </p:blipFill>
        <p:spPr>
          <a:xfrm>
            <a:off x="2567498" y="1543629"/>
            <a:ext cx="7057003" cy="3609234"/>
          </a:xfrm>
          <a:prstGeom prst="rect">
            <a:avLst/>
          </a:prstGeom>
        </p:spPr>
      </p:pic>
      <p:sp>
        <p:nvSpPr>
          <p:cNvPr id="5" name="Rectangle 4">
            <a:extLst>
              <a:ext uri="{FF2B5EF4-FFF2-40B4-BE49-F238E27FC236}">
                <a16:creationId xmlns:a16="http://schemas.microsoft.com/office/drawing/2014/main" xmlns="" id="{D64F8054-A8C0-4BD7-9694-F1ABCB7ECF37}"/>
              </a:ext>
            </a:extLst>
          </p:cNvPr>
          <p:cNvSpPr/>
          <p:nvPr/>
        </p:nvSpPr>
        <p:spPr>
          <a:xfrm>
            <a:off x="1367682" y="492980"/>
            <a:ext cx="9719417" cy="869533"/>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89973433-0DB0-4615-A1A1-8869E5406CF2}"/>
              </a:ext>
            </a:extLst>
          </p:cNvPr>
          <p:cNvSpPr/>
          <p:nvPr/>
        </p:nvSpPr>
        <p:spPr>
          <a:xfrm>
            <a:off x="1236290" y="5333979"/>
            <a:ext cx="9719417" cy="1194430"/>
          </a:xfrm>
          <a:prstGeom prst="rect">
            <a:avLst/>
          </a:prstGeom>
        </p:spPr>
        <p:txBody>
          <a:bodyPr wrap="square">
            <a:spAutoFit/>
          </a:bodyPr>
          <a:lstStyle/>
          <a:p>
            <a:pPr algn="ctr" defTabSz="342900">
              <a:lnSpc>
                <a:spcPct val="135000"/>
              </a:lnSpc>
            </a:pPr>
            <a:r>
              <a:rPr lang="en-US" sz="2800" i="1" dirty="0">
                <a:solidFill>
                  <a:srgbClr val="FF0000"/>
                </a:solidFill>
                <a:latin typeface="UTM Avo" panose="02040603050506020204" pitchFamily="18" charset="0"/>
                <a:cs typeface="Times New Roman" panose="02020603050405020304" pitchFamily="18" charset="0"/>
              </a:rPr>
              <a:t>Theo </a:t>
            </a:r>
            <a:r>
              <a:rPr lang="en-US" sz="2800" i="1" dirty="0" err="1">
                <a:solidFill>
                  <a:srgbClr val="FF0000"/>
                </a:solidFill>
                <a:latin typeface="UTM Avo" panose="02040603050506020204" pitchFamily="18" charset="0"/>
                <a:cs typeface="Times New Roman" panose="02020603050405020304" pitchFamily="18" charset="0"/>
              </a:rPr>
              <a:t>em</a:t>
            </a:r>
            <a:r>
              <a:rPr lang="en-US" sz="2800" i="1" dirty="0">
                <a:solidFill>
                  <a:srgbClr val="FF0000"/>
                </a:solidFill>
                <a:latin typeface="UTM Avo" panose="02040603050506020204" pitchFamily="18" charset="0"/>
                <a:cs typeface="Times New Roman" panose="02020603050405020304" pitchFamily="18" charset="0"/>
              </a:rPr>
              <a:t>, t</a:t>
            </a:r>
            <a:r>
              <a:rPr lang="vi-VN" sz="2800" i="1" dirty="0">
                <a:solidFill>
                  <a:srgbClr val="FF0000"/>
                </a:solidFill>
                <a:latin typeface="UTM Avo" panose="02040603050506020204" pitchFamily="18" charset="0"/>
                <a:cs typeface="Times New Roman" panose="02020603050405020304" pitchFamily="18" charset="0"/>
              </a:rPr>
              <a:t>hành phần </a:t>
            </a:r>
            <a:r>
              <a:rPr lang="en-US" sz="2800" i="1" dirty="0" err="1">
                <a:solidFill>
                  <a:srgbClr val="FF0000"/>
                </a:solidFill>
                <a:latin typeface="UTM Avo" panose="02040603050506020204" pitchFamily="18" charset="0"/>
                <a:cs typeface="Times New Roman" panose="02020603050405020304" pitchFamily="18" charset="0"/>
              </a:rPr>
              <a:t>nào</a:t>
            </a:r>
            <a:r>
              <a:rPr lang="en-US" sz="2800" i="1" dirty="0">
                <a:solidFill>
                  <a:srgbClr val="FF0000"/>
                </a:solidFill>
                <a:latin typeface="UTM Avo" panose="02040603050506020204" pitchFamily="18" charset="0"/>
                <a:cs typeface="Times New Roman" panose="02020603050405020304" pitchFamily="18" charset="0"/>
              </a:rPr>
              <a:t> </a:t>
            </a:r>
            <a:r>
              <a:rPr lang="vi-VN" sz="2800" i="1" dirty="0">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800" i="1" dirty="0">
                <a:solidFill>
                  <a:srgbClr val="FF0000"/>
                </a:solidFill>
                <a:latin typeface="UTM Avo" panose="02040603050506020204" pitchFamily="18" charset="0"/>
                <a:cs typeface="Times New Roman" panose="02020603050405020304" pitchFamily="18" charset="0"/>
              </a:rPr>
              <a:t>?</a:t>
            </a:r>
            <a:endParaRPr lang="vi-VN" sz="2800" i="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THIẾT BỊ VÀO - RA</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xmlns=""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a16="http://schemas.microsoft.com/office/drawing/2014/main" xmlns=""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a16="http://schemas.microsoft.com/office/drawing/2014/main" xmlns=""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xmlns=""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Em hãy quan sát Hình 1.1 và trả lời các câu hỏi sau: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thiết bị trong hình làm việc với dạng thông tin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Thiết bị nào tiếp nhận thông tin và chuyển vào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a16="http://schemas.microsoft.com/office/drawing/2014/main" xmlns=""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
        <p:nvSpPr>
          <p:cNvPr id="22" name="Rectangle 21">
            <a:extLst>
              <a:ext uri="{FF2B5EF4-FFF2-40B4-BE49-F238E27FC236}">
                <a16:creationId xmlns:a16="http://schemas.microsoft.com/office/drawing/2014/main" xmlns="" id="{71FA5B9A-C622-4103-870F-FB52B2A83D92}"/>
              </a:ext>
            </a:extLst>
          </p:cNvPr>
          <p:cNvSpPr/>
          <p:nvPr/>
        </p:nvSpPr>
        <p:spPr>
          <a:xfrm>
            <a:off x="1710022" y="3836088"/>
            <a:ext cx="9865671"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và loa trong </a:t>
            </a:r>
            <a:r>
              <a:rPr lang="en-US">
                <a:latin typeface="UTM Avo" panose="02040603050506020204" pitchFamily="18" charset="0"/>
                <a:cs typeface="Times New Roman" panose="02020603050405020304" pitchFamily="18" charset="0"/>
              </a:rPr>
              <a:t>hình </a:t>
            </a:r>
            <a:r>
              <a:rPr lang="vi-VN">
                <a:latin typeface="UTM Avo" panose="02040603050506020204" pitchFamily="18" charset="0"/>
                <a:cs typeface="Times New Roman" panose="02020603050405020304" pitchFamily="18" charset="0"/>
              </a:rPr>
              <a:t>làm việc với thông tin dạng âm thanh. </a:t>
            </a:r>
            <a:endParaRPr lang="en-US">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238A6757-1EC0-43BB-8960-203534ABABE1}"/>
              </a:ext>
            </a:extLst>
          </p:cNvPr>
          <p:cNvPicPr>
            <a:picLocks noChangeAspect="1"/>
          </p:cNvPicPr>
          <p:nvPr/>
        </p:nvPicPr>
        <p:blipFill>
          <a:blip r:embed="rId3"/>
          <a:stretch>
            <a:fillRect/>
          </a:stretch>
        </p:blipFill>
        <p:spPr>
          <a:xfrm>
            <a:off x="616307" y="3809028"/>
            <a:ext cx="888648" cy="885725"/>
          </a:xfrm>
          <a:prstGeom prst="rect">
            <a:avLst/>
          </a:prstGeom>
        </p:spPr>
      </p:pic>
      <p:sp>
        <p:nvSpPr>
          <p:cNvPr id="24" name="Rectangle 23">
            <a:extLst>
              <a:ext uri="{FF2B5EF4-FFF2-40B4-BE49-F238E27FC236}">
                <a16:creationId xmlns:a16="http://schemas.microsoft.com/office/drawing/2014/main" xmlns="" id="{5C156920-A264-4663-857F-2C4688D39590}"/>
              </a:ext>
            </a:extLst>
          </p:cNvPr>
          <p:cNvSpPr/>
          <p:nvPr/>
        </p:nvSpPr>
        <p:spPr>
          <a:xfrm>
            <a:off x="1710022" y="4334546"/>
            <a:ext cx="4975258"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Micro thu nhận âm thanh và chuyển vào máy tính để mã hoá</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thành dữ liệu số. </a:t>
            </a:r>
          </a:p>
        </p:txBody>
      </p:sp>
      <p:sp>
        <p:nvSpPr>
          <p:cNvPr id="26" name="Rectangle 25">
            <a:extLst>
              <a:ext uri="{FF2B5EF4-FFF2-40B4-BE49-F238E27FC236}">
                <a16:creationId xmlns:a16="http://schemas.microsoft.com/office/drawing/2014/main" xmlns="" id="{11260A9B-C1D1-4B02-9E48-3945033EEE57}"/>
              </a:ext>
            </a:extLst>
          </p:cNvPr>
          <p:cNvSpPr/>
          <p:nvPr/>
        </p:nvSpPr>
        <p:spPr>
          <a:xfrm>
            <a:off x="1710022" y="5206953"/>
            <a:ext cx="4565631" cy="116576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Loa nhận dữ liệu từ máy tính, thể hiện ra bên ngoài dưới dạng âm thanh mà chúng ta có thể nghe thấy.</a:t>
            </a:r>
          </a:p>
        </p:txBody>
      </p:sp>
      <p:sp>
        <p:nvSpPr>
          <p:cNvPr id="27" name="Rectangle 26">
            <a:extLst>
              <a:ext uri="{FF2B5EF4-FFF2-40B4-BE49-F238E27FC236}">
                <a16:creationId xmlns:a16="http://schemas.microsoft.com/office/drawing/2014/main" xmlns="" id="{A8E76159-D999-4EA6-A4DC-5764660E677A}"/>
              </a:ext>
            </a:extLst>
          </p:cNvPr>
          <p:cNvSpPr/>
          <p:nvPr/>
        </p:nvSpPr>
        <p:spPr>
          <a:xfrm>
            <a:off x="7448866" y="4483653"/>
            <a:ext cx="2579054"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a:t>
            </a:r>
            <a:r>
              <a:rPr lang="en-US">
                <a:latin typeface="UTM Avo" panose="02040603050506020204" pitchFamily="18" charset="0"/>
                <a:cs typeface="Times New Roman" panose="02020603050405020304" pitchFamily="18" charset="0"/>
              </a:rPr>
              <a:t>là </a:t>
            </a:r>
            <a:r>
              <a:rPr lang="en-US" b="1">
                <a:solidFill>
                  <a:srgbClr val="0000FF"/>
                </a:solidFill>
                <a:latin typeface="UTM Avo" panose="02040603050506020204" pitchFamily="18" charset="0"/>
                <a:cs typeface="Times New Roman" panose="02020603050405020304" pitchFamily="18" charset="0"/>
              </a:rPr>
              <a:t>thiết bị vào</a:t>
            </a:r>
          </a:p>
        </p:txBody>
      </p:sp>
      <p:sp>
        <p:nvSpPr>
          <p:cNvPr id="28" name="Arrow: Down 27">
            <a:extLst>
              <a:ext uri="{FF2B5EF4-FFF2-40B4-BE49-F238E27FC236}">
                <a16:creationId xmlns:a16="http://schemas.microsoft.com/office/drawing/2014/main" xmlns="" id="{7D047545-5964-42BD-B3F3-A244B7F5BC66}"/>
              </a:ext>
            </a:extLst>
          </p:cNvPr>
          <p:cNvSpPr/>
          <p:nvPr/>
        </p:nvSpPr>
        <p:spPr>
          <a:xfrm rot="16200000">
            <a:off x="6839229" y="455373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74C8BA15-E49A-4421-B170-406305D8FD2E}"/>
              </a:ext>
            </a:extLst>
          </p:cNvPr>
          <p:cNvSpPr/>
          <p:nvPr/>
        </p:nvSpPr>
        <p:spPr>
          <a:xfrm>
            <a:off x="7448866" y="5567999"/>
            <a:ext cx="2579054" cy="417871"/>
          </a:xfrm>
          <a:prstGeom prst="rect">
            <a:avLst/>
          </a:prstGeom>
        </p:spPr>
        <p:txBody>
          <a:bodyPr wrap="square">
            <a:spAutoFit/>
          </a:bodyPr>
          <a:lstStyle/>
          <a:p>
            <a:pPr algn="just" defTabSz="342900">
              <a:lnSpc>
                <a:spcPct val="135000"/>
              </a:lnSpc>
            </a:pPr>
            <a:r>
              <a:rPr lang="en-US">
                <a:latin typeface="UTM Avo" panose="02040603050506020204" pitchFamily="18" charset="0"/>
                <a:cs typeface="Times New Roman" panose="02020603050405020304" pitchFamily="18" charset="0"/>
              </a:rPr>
              <a:t>Loa là </a:t>
            </a:r>
            <a:r>
              <a:rPr lang="en-US" b="1">
                <a:solidFill>
                  <a:srgbClr val="0000FF"/>
                </a:solidFill>
                <a:latin typeface="UTM Avo" panose="02040603050506020204" pitchFamily="18" charset="0"/>
                <a:cs typeface="Times New Roman" panose="02020603050405020304" pitchFamily="18" charset="0"/>
              </a:rPr>
              <a:t>thiết bị ra</a:t>
            </a:r>
          </a:p>
        </p:txBody>
      </p:sp>
      <p:sp>
        <p:nvSpPr>
          <p:cNvPr id="32" name="Arrow: Down 31">
            <a:extLst>
              <a:ext uri="{FF2B5EF4-FFF2-40B4-BE49-F238E27FC236}">
                <a16:creationId xmlns:a16="http://schemas.microsoft.com/office/drawing/2014/main" xmlns="" id="{A1AB2F88-145F-43F2-9B19-30A41AC6BDE8}"/>
              </a:ext>
            </a:extLst>
          </p:cNvPr>
          <p:cNvSpPr/>
          <p:nvPr/>
        </p:nvSpPr>
        <p:spPr>
          <a:xfrm rot="16200000">
            <a:off x="6839229" y="560021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xEl>
                                              <p:pRg st="1" end="1"/>
                                            </p:txEl>
                                          </p:spTgt>
                                        </p:tgtEl>
                                      </p:cBhvr>
                                    </p:animEffect>
                                    <p:animScale>
                                      <p:cBhvr>
                                        <p:cTn id="50" dur="250" autoRev="1" fill="hold"/>
                                        <p:tgtEl>
                                          <p:spTgt spid="20">
                                            <p:txEl>
                                              <p:pRg st="1" end="1"/>
                                            </p:txEl>
                                          </p:spTgt>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xEl>
                                              <p:pRg st="2" end="2"/>
                                            </p:txEl>
                                          </p:spTgt>
                                        </p:tgtEl>
                                      </p:cBhvr>
                                    </p:animEffect>
                                    <p:animScale>
                                      <p:cBhvr>
                                        <p:cTn id="60" dur="250" autoRev="1" fill="hold"/>
                                        <p:tgtEl>
                                          <p:spTgt spid="20">
                                            <p:txEl>
                                              <p:pRg st="2" end="2"/>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xEl>
                                              <p:pRg st="3" end="3"/>
                                            </p:txEl>
                                          </p:spTgt>
                                        </p:tgtEl>
                                      </p:cBhvr>
                                    </p:animEffect>
                                    <p:animScale>
                                      <p:cBhvr>
                                        <p:cTn id="79" dur="250" autoRev="1" fill="hold"/>
                                        <p:tgtEl>
                                          <p:spTgt spid="20">
                                            <p:txEl>
                                              <p:pRg st="3" end="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22" grpId="0"/>
      <p:bldP spid="24" grpId="0"/>
      <p:bldP spid="26" grpId="0"/>
      <p:bldP spid="27" grpId="0"/>
      <p:bldP spid="28" grpId="0" animBg="1"/>
      <p:bldP spid="3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xmlns=""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xmlns=""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a16="http://schemas.microsoft.com/office/drawing/2014/main" xmlns=""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xmlns=""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0B87239-73B0-428E-84ED-5F8668586341}"/>
              </a:ext>
            </a:extLst>
          </p:cNvPr>
          <p:cNvGrpSpPr/>
          <p:nvPr/>
        </p:nvGrpSpPr>
        <p:grpSpPr>
          <a:xfrm>
            <a:off x="482445" y="440963"/>
            <a:ext cx="10824275" cy="2698478"/>
            <a:chOff x="1117599" y="3528268"/>
            <a:chExt cx="10824275" cy="2698478"/>
          </a:xfrm>
        </p:grpSpPr>
        <p:grpSp>
          <p:nvGrpSpPr>
            <p:cNvPr id="5" name="Group 4">
              <a:extLst>
                <a:ext uri="{FF2B5EF4-FFF2-40B4-BE49-F238E27FC236}">
                  <a16:creationId xmlns:a16="http://schemas.microsoft.com/office/drawing/2014/main" xmlns="" id="{1487FE9E-AF09-4DD1-B4B0-EEE1021C66CE}"/>
                </a:ext>
              </a:extLst>
            </p:cNvPr>
            <p:cNvGrpSpPr/>
            <p:nvPr/>
          </p:nvGrpSpPr>
          <p:grpSpPr>
            <a:xfrm>
              <a:off x="1117599" y="3528268"/>
              <a:ext cx="10824275" cy="2698478"/>
              <a:chOff x="1493519" y="3891280"/>
              <a:chExt cx="10824275" cy="2698478"/>
            </a:xfrm>
          </p:grpSpPr>
          <p:sp>
            <p:nvSpPr>
              <p:cNvPr id="7" name="Rectangle: Rounded Corners 6">
                <a:extLst>
                  <a:ext uri="{FF2B5EF4-FFF2-40B4-BE49-F238E27FC236}">
                    <a16:creationId xmlns:a16="http://schemas.microsoft.com/office/drawing/2014/main" xmlns="" id="{55D6D778-C739-44E8-BF3A-4E4EB8FA7696}"/>
                  </a:ext>
                </a:extLst>
              </p:cNvPr>
              <p:cNvSpPr/>
              <p:nvPr/>
            </p:nvSpPr>
            <p:spPr>
              <a:xfrm>
                <a:off x="1493520" y="3891280"/>
                <a:ext cx="673115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B0119D58-6CC8-407C-BEED-D827BEC24D9F}"/>
                  </a:ext>
                </a:extLst>
              </p:cNvPr>
              <p:cNvSpPr/>
              <p:nvPr/>
            </p:nvSpPr>
            <p:spPr>
              <a:xfrm>
                <a:off x="1493519" y="4460240"/>
                <a:ext cx="10824275" cy="2129518"/>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63A03BD1-7871-49D7-94CE-51BDF0582897}"/>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6FE77C78-333B-4CE6-B25B-EEBC48693147}"/>
                  </a:ext>
                </a:extLst>
              </p:cNvPr>
              <p:cNvSpPr/>
              <p:nvPr/>
            </p:nvSpPr>
            <p:spPr>
              <a:xfrm>
                <a:off x="3510279" y="3936428"/>
                <a:ext cx="4663595"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xmlns="" id="{325E4F5F-CB2A-4168-9DDD-4EAEA080A6AF}"/>
                </a:ext>
              </a:extLst>
            </p:cNvPr>
            <p:cNvSpPr/>
            <p:nvPr/>
          </p:nvSpPr>
          <p:spPr>
            <a:xfrm>
              <a:off x="3134360" y="3578627"/>
              <a:ext cx="4755034"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Sự đa dạng của thiết bị vào – ra </a:t>
              </a:r>
              <a:endParaRPr lang="vi-VN" sz="2000" b="1">
                <a:latin typeface="UTM Avo"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xmlns="" id="{9983A94F-A1EA-4501-A248-D2D5998F5AC8}"/>
              </a:ext>
            </a:extLst>
          </p:cNvPr>
          <p:cNvSpPr/>
          <p:nvPr/>
        </p:nvSpPr>
        <p:spPr>
          <a:xfrm>
            <a:off x="711200" y="1114698"/>
            <a:ext cx="10363200" cy="1917704"/>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Mỗi thiết bị vào – ra trong Hình 1.2. làm việc với dạng thông tin nào? Thiết bị nào có cả hai chức năng vào và ra?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a:t>
            </a:r>
            <a:r>
              <a:rPr lang="vi-VN">
                <a:latin typeface="UTM Avo" panose="02040603050506020204" pitchFamily="18" charset="0"/>
                <a:cs typeface="Times New Roman" panose="02020603050405020304" pitchFamily="18" charset="0"/>
              </a:rPr>
              <a:t> Máy chiếu là thiết bị vào hay thiết bị ra? Máy chiếu làm việc với dạng thông tin nào?</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3.</a:t>
            </a:r>
            <a:r>
              <a:rPr lang="vi-VN">
                <a:latin typeface="UTM Avo" panose="02040603050506020204" pitchFamily="18" charset="0"/>
                <a:cs typeface="Times New Roman" panose="02020603050405020304" pitchFamily="18" charset="0"/>
              </a:rPr>
              <a:t> Bộ điều khiển game là thiết bị vào hay thiết bị ra?</a:t>
            </a:r>
            <a:endParaRPr lang="en-US">
              <a:latin typeface="UTM Avo" panose="02040603050506020204" pitchFamily="18" charset="0"/>
              <a:cs typeface="Times New Roman" panose="02020603050405020304" pitchFamily="18" charset="0"/>
            </a:endParaRPr>
          </a:p>
          <a:p>
            <a:pPr algn="just" defTabSz="342900">
              <a:lnSpc>
                <a:spcPct val="135000"/>
              </a:lnSpc>
            </a:pPr>
            <a:r>
              <a:rPr lang="en-US" b="1">
                <a:latin typeface="UTM Avo" panose="02040603050506020204" pitchFamily="18" charset="0"/>
                <a:cs typeface="Times New Roman" panose="02020603050405020304" pitchFamily="18" charset="0"/>
              </a:rPr>
              <a:t>4. </a:t>
            </a:r>
            <a:r>
              <a:rPr lang="en-US">
                <a:latin typeface="UTM Avo" panose="02040603050506020204" pitchFamily="18" charset="0"/>
                <a:cs typeface="Times New Roman" panose="02020603050405020304" pitchFamily="18" charset="0"/>
              </a:rPr>
              <a:t>Màn hình cảm ứng là thiết bị vào, thiết bị ra hay có cả hai chức năng vào và ra?</a:t>
            </a:r>
          </a:p>
        </p:txBody>
      </p:sp>
      <p:pic>
        <p:nvPicPr>
          <p:cNvPr id="13" name="Picture 12">
            <a:extLst>
              <a:ext uri="{FF2B5EF4-FFF2-40B4-BE49-F238E27FC236}">
                <a16:creationId xmlns:a16="http://schemas.microsoft.com/office/drawing/2014/main" xmlns="" id="{B6CDD6D4-AE85-4273-A2A5-650E5DD33562}"/>
              </a:ext>
            </a:extLst>
          </p:cNvPr>
          <p:cNvPicPr>
            <a:picLocks noChangeAspect="1"/>
          </p:cNvPicPr>
          <p:nvPr/>
        </p:nvPicPr>
        <p:blipFill>
          <a:blip r:embed="rId2"/>
          <a:stretch>
            <a:fillRect/>
          </a:stretch>
        </p:blipFill>
        <p:spPr>
          <a:xfrm>
            <a:off x="1104103" y="3313132"/>
            <a:ext cx="9577394" cy="3053546"/>
          </a:xfrm>
          <a:prstGeom prst="rect">
            <a:avLst/>
          </a:prstGeom>
        </p:spPr>
      </p:pic>
    </p:spTree>
    <p:extLst>
      <p:ext uri="{BB962C8B-B14F-4D97-AF65-F5344CB8AC3E}">
        <p14:creationId xmlns:p14="http://schemas.microsoft.com/office/powerpoint/2010/main" val="2167746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1">
                                            <p:txEl>
                                              <p:pRg st="0" end="0"/>
                                            </p:txEl>
                                          </p:spTgt>
                                        </p:tgtEl>
                                      </p:cBhvr>
                                    </p:animEffect>
                                    <p:animScale>
                                      <p:cBhvr>
                                        <p:cTn id="36" dur="250" autoRev="1" fill="hold"/>
                                        <p:tgtEl>
                                          <p:spTgt spid="11">
                                            <p:txEl>
                                              <p:pRg st="0" end="0"/>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xEl>
                                              <p:pRg st="1" end="1"/>
                                            </p:txEl>
                                          </p:spTgt>
                                        </p:tgtEl>
                                      </p:cBhvr>
                                    </p:animEffect>
                                    <p:animScale>
                                      <p:cBhvr>
                                        <p:cTn id="41" dur="250" autoRev="1" fill="hold"/>
                                        <p:tgtEl>
                                          <p:spTgt spid="11">
                                            <p:txEl>
                                              <p:pRg st="1" end="1"/>
                                            </p:txEl>
                                          </p:spTgt>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xEl>
                                              <p:pRg st="2" end="2"/>
                                            </p:txEl>
                                          </p:spTgt>
                                        </p:tgtEl>
                                      </p:cBhvr>
                                    </p:animEffect>
                                    <p:animScale>
                                      <p:cBhvr>
                                        <p:cTn id="46" dur="250" autoRev="1" fill="hold"/>
                                        <p:tgtEl>
                                          <p:spTgt spid="11">
                                            <p:txEl>
                                              <p:pRg st="2" end="2"/>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xEl>
                                              <p:pRg st="3" end="3"/>
                                            </p:txEl>
                                          </p:spTgt>
                                        </p:tgtEl>
                                      </p:cBhvr>
                                    </p:animEffect>
                                    <p:animScale>
                                      <p:cBhvr>
                                        <p:cTn id="51"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xmlns=""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xmlns="" id="{C32F4D05-3E13-43D7-A35A-A62C6C48537D}"/>
              </a:ext>
            </a:extLst>
          </p:cNvPr>
          <p:cNvGrpSpPr/>
          <p:nvPr/>
        </p:nvGrpSpPr>
        <p:grpSpPr>
          <a:xfrm>
            <a:off x="520645" y="4445482"/>
            <a:ext cx="10570890" cy="1691678"/>
            <a:chOff x="541427" y="4307442"/>
            <a:chExt cx="10570890" cy="1691678"/>
          </a:xfrm>
        </p:grpSpPr>
        <p:grpSp>
          <p:nvGrpSpPr>
            <p:cNvPr id="19" name="Group 18">
              <a:extLst>
                <a:ext uri="{FF2B5EF4-FFF2-40B4-BE49-F238E27FC236}">
                  <a16:creationId xmlns:a16="http://schemas.microsoft.com/office/drawing/2014/main" xmlns=""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xmlns=""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xmlns=""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vào </a:t>
              </a:r>
              <a:r>
                <a:rPr lang="vi-VN">
                  <a:latin typeface="UTM Avo" panose="02040603050506020204" pitchFamily="18" charset="0"/>
                  <a:cs typeface="Times New Roman" panose="02020603050405020304" pitchFamily="18" charset="0"/>
                </a:rPr>
                <a:t>được dùng để nhập dữ liệu và mệnh lệnh vào máy tính.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ra </a:t>
              </a:r>
              <a:r>
                <a:rPr lang="vi-VN">
                  <a:latin typeface="UTM Avo" panose="02040603050506020204" pitchFamily="18" charset="0"/>
                  <a:cs typeface="Times New Roman" panose="02020603050405020304" pitchFamily="18" charset="0"/>
                </a:rPr>
                <a:t>gửi thông tin từ máy tính ra để con người nhận biết được.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a16="http://schemas.microsoft.com/office/drawing/2014/main" xmlns="" id="{FB818211-60C3-40A3-9006-F99CBDD87341}"/>
              </a:ext>
            </a:extLst>
          </p:cNvPr>
          <p:cNvPicPr>
            <a:picLocks noChangeAspect="1"/>
          </p:cNvPicPr>
          <p:nvPr/>
        </p:nvPicPr>
        <p:blipFill>
          <a:blip r:embed="rId4"/>
          <a:stretch>
            <a:fillRect/>
          </a:stretch>
        </p:blipFill>
        <p:spPr>
          <a:xfrm>
            <a:off x="2159197" y="1484561"/>
            <a:ext cx="7873606" cy="2903000"/>
          </a:xfrm>
          <a:prstGeom prst="rect">
            <a:avLst/>
          </a:prstGeom>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xmlns="" id="{D636F84B-0104-4574-A2F1-F0BAB54F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4331074"/>
            <a:ext cx="3246824" cy="2033155"/>
          </a:xfrm>
          <a:prstGeom prst="rect">
            <a:avLst/>
          </a:prstGeom>
        </p:spPr>
      </p:pic>
      <p:grpSp>
        <p:nvGrpSpPr>
          <p:cNvPr id="27" name="Group 26">
            <a:extLst>
              <a:ext uri="{FF2B5EF4-FFF2-40B4-BE49-F238E27FC236}">
                <a16:creationId xmlns:a16="http://schemas.microsoft.com/office/drawing/2014/main" xmlns="" id="{F1F1C1B5-6351-4753-8249-F093E13E86EA}"/>
              </a:ext>
            </a:extLst>
          </p:cNvPr>
          <p:cNvGrpSpPr/>
          <p:nvPr/>
        </p:nvGrpSpPr>
        <p:grpSpPr>
          <a:xfrm>
            <a:off x="601971" y="425316"/>
            <a:ext cx="10501714" cy="3384684"/>
            <a:chOff x="601971" y="425316"/>
            <a:chExt cx="10501714" cy="3384684"/>
          </a:xfrm>
        </p:grpSpPr>
        <p:grpSp>
          <p:nvGrpSpPr>
            <p:cNvPr id="13" name="Group 12">
              <a:extLst>
                <a:ext uri="{FF2B5EF4-FFF2-40B4-BE49-F238E27FC236}">
                  <a16:creationId xmlns:a16="http://schemas.microsoft.com/office/drawing/2014/main" xmlns="" id="{73AD56F0-21AA-4416-A56D-33413AC0381C}"/>
                </a:ext>
              </a:extLst>
            </p:cNvPr>
            <p:cNvGrpSpPr/>
            <p:nvPr/>
          </p:nvGrpSpPr>
          <p:grpSpPr>
            <a:xfrm>
              <a:off x="1181969" y="716236"/>
              <a:ext cx="9921716" cy="3093764"/>
              <a:chOff x="1190601" y="4542475"/>
              <a:chExt cx="9921716" cy="3093764"/>
            </a:xfrm>
          </p:grpSpPr>
          <p:sp>
            <p:nvSpPr>
              <p:cNvPr id="17" name="Rectangle: Rounded Corners 16">
                <a:extLst>
                  <a:ext uri="{FF2B5EF4-FFF2-40B4-BE49-F238E27FC236}">
                    <a16:creationId xmlns:a16="http://schemas.microsoft.com/office/drawing/2014/main" xmlns="" id="{ECDBD66C-8C27-4CDD-8C98-B3D12CAA0C84}"/>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B7DA1AC4-55ED-43FF-830F-7BD957063B87}"/>
                  </a:ext>
                </a:extLst>
              </p:cNvPr>
              <p:cNvSpPr/>
              <p:nvPr/>
            </p:nvSpPr>
            <p:spPr>
              <a:xfrm>
                <a:off x="1440466" y="4684258"/>
                <a:ext cx="9598058"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cho biết máy ảnh nhập dữ liệu dạng nào vào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Con số.</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Văn bản.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Hình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Â</a:t>
                </a:r>
                <a:r>
                  <a:rPr lang="vi-VN" sz="2000">
                    <a:latin typeface="UTM Avo" panose="02040603050506020204" pitchFamily="18" charset="0"/>
                    <a:cs typeface="Times New Roman" panose="02020603050405020304" pitchFamily="18" charset="0"/>
                  </a:rPr>
                  <a:t>m thanh.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Thiết bị nào chuyển dữ liệu âm thanh từ máy tính ra ngoài?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Máy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Micro.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Màn hình.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 Loa.</a:t>
                </a:r>
              </a:p>
            </p:txBody>
          </p:sp>
        </p:grpSp>
        <p:pic>
          <p:nvPicPr>
            <p:cNvPr id="24" name="Picture 23">
              <a:extLst>
                <a:ext uri="{FF2B5EF4-FFF2-40B4-BE49-F238E27FC236}">
                  <a16:creationId xmlns:a16="http://schemas.microsoft.com/office/drawing/2014/main" xmlns="" id="{72C86AA5-E876-4CB4-92C2-B434D3E9FBC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26" name="Picture 25">
              <a:extLst>
                <a:ext uri="{FF2B5EF4-FFF2-40B4-BE49-F238E27FC236}">
                  <a16:creationId xmlns:a16="http://schemas.microsoft.com/office/drawing/2014/main" xmlns="" id="{60259513-3A3B-487C-851C-62A8883ED233}"/>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29" name="Picture 4" descr="Káº¿t quáº£ hÃ¬nh áº£nh cho right icon">
            <a:extLst>
              <a:ext uri="{FF2B5EF4-FFF2-40B4-BE49-F238E27FC236}">
                <a16:creationId xmlns:a16="http://schemas.microsoft.com/office/drawing/2014/main" xmlns="" id="{5840E999-F1DE-419D-A594-95136CC09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70" y="1793033"/>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right icon">
            <a:extLst>
              <a:ext uri="{FF2B5EF4-FFF2-40B4-BE49-F238E27FC236}">
                <a16:creationId xmlns:a16="http://schemas.microsoft.com/office/drawing/2014/main" xmlns="" id="{7EE365C2-0D62-4D5A-A394-44500AF97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188" y="32032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AN TOÀN THIẾT BỊ</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xmlns="" id="{0E75C4E2-4627-4ABD-ACA9-9CF878685F42}"/>
              </a:ext>
            </a:extLst>
          </p:cNvPr>
          <p:cNvGrpSpPr/>
          <p:nvPr/>
        </p:nvGrpSpPr>
        <p:grpSpPr>
          <a:xfrm>
            <a:off x="614523" y="1054201"/>
            <a:ext cx="10962953" cy="5321150"/>
            <a:chOff x="1117599" y="3528268"/>
            <a:chExt cx="10962953" cy="5321150"/>
          </a:xfrm>
        </p:grpSpPr>
        <p:grpSp>
          <p:nvGrpSpPr>
            <p:cNvPr id="10" name="Group 9">
              <a:extLst>
                <a:ext uri="{FF2B5EF4-FFF2-40B4-BE49-F238E27FC236}">
                  <a16:creationId xmlns:a16="http://schemas.microsoft.com/office/drawing/2014/main" xmlns=""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a16="http://schemas.microsoft.com/office/drawing/2014/main" xmlns=""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3</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Kết nối 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xmlns="" id="{398E869B-F65A-4254-A3E0-2B78A1C9C21C}"/>
              </a:ext>
            </a:extLst>
          </p:cNvPr>
          <p:cNvSpPr/>
          <p:nvPr/>
        </p:nvSpPr>
        <p:spPr>
          <a:xfrm>
            <a:off x="785786" y="1733603"/>
            <a:ext cx="4151974" cy="415735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Một máy tính để bàn có các cổng kết nối như Hình 1.5.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Bàn phím;</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 Dây mạng</a:t>
            </a:r>
            <a:r>
              <a:rPr lang="en-US">
                <a:latin typeface="UTM Avo" panose="02040603050506020204" pitchFamily="18" charset="0"/>
                <a:cs typeface="Times New Roman" panose="02020603050405020304" pitchFamily="18" charset="0"/>
              </a:rPr>
              <a:t>;</a:t>
            </a: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 Chuột;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d) Màn hình; </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e) Tai nghe.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 </a:t>
            </a:r>
            <a:r>
              <a:rPr lang="vi-VN">
                <a:latin typeface="UTM Avo" panose="02040603050506020204" pitchFamily="18" charset="0"/>
                <a:cs typeface="Times New Roman" panose="02020603050405020304" pitchFamily="18" charset="0"/>
              </a:rPr>
              <a:t>Việc cấp nguồn điện cho máy tính cần được thực hiện trước hay sau các kết nối trên? Tại sao?</a:t>
            </a:r>
          </a:p>
        </p:txBody>
      </p:sp>
      <p:sp>
        <p:nvSpPr>
          <p:cNvPr id="30" name="Rectangle 29">
            <a:extLst>
              <a:ext uri="{FF2B5EF4-FFF2-40B4-BE49-F238E27FC236}">
                <a16:creationId xmlns:a16="http://schemas.microsoft.com/office/drawing/2014/main" xmlns="" id="{F9FD7519-96FF-4994-91E0-3684352AA446}"/>
              </a:ext>
            </a:extLst>
          </p:cNvPr>
          <p:cNvSpPr/>
          <p:nvPr/>
        </p:nvSpPr>
        <p:spPr>
          <a:xfrm>
            <a:off x="3393361" y="5493489"/>
            <a:ext cx="8201942" cy="620619"/>
          </a:xfrm>
          <a:prstGeom prst="rect">
            <a:avLst/>
          </a:prstGeom>
        </p:spPr>
        <p:txBody>
          <a:bodyPr wrap="square">
            <a:spAutoFit/>
          </a:bodyPr>
          <a:lstStyle/>
          <a:p>
            <a:pPr algn="ctr" defTabSz="342900">
              <a:lnSpc>
                <a:spcPct val="135000"/>
              </a:lnSpc>
            </a:pPr>
            <a:r>
              <a:rPr lang="en-US" sz="2800" b="1">
                <a:solidFill>
                  <a:srgbClr val="0000FF"/>
                </a:solidFill>
                <a:latin typeface="UTM Avo" panose="02040603050506020204" pitchFamily="18" charset="0"/>
                <a:cs typeface="Times New Roman" panose="02020603050405020304" pitchFamily="18" charset="0"/>
              </a:rPr>
              <a:t>a)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b)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6		c)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d)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3		e)</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4	</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f</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8</a:t>
            </a:r>
            <a:endParaRPr lang="vi-VN" sz="2800" b="1">
              <a:solidFill>
                <a:srgbClr val="0000FF"/>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70FFCBD7-57EF-4C4E-98C6-8AE790B28A9E}"/>
              </a:ext>
            </a:extLst>
          </p:cNvPr>
          <p:cNvPicPr>
            <a:picLocks noChangeAspect="1"/>
          </p:cNvPicPr>
          <p:nvPr/>
        </p:nvPicPr>
        <p:blipFill>
          <a:blip r:embed="rId2"/>
          <a:stretch>
            <a:fillRect/>
          </a:stretch>
        </p:blipFill>
        <p:spPr>
          <a:xfrm>
            <a:off x="5214687" y="1850590"/>
            <a:ext cx="6191527" cy="3544661"/>
          </a:xfrm>
          <a:prstGeom prst="rect">
            <a:avLst/>
          </a:prstGeom>
        </p:spPr>
      </p:pic>
      <p:sp>
        <p:nvSpPr>
          <p:cNvPr id="4" name="Explosion 1 3"/>
          <p:cNvSpPr/>
          <p:nvPr/>
        </p:nvSpPr>
        <p:spPr>
          <a:xfrm>
            <a:off x="6591869" y="109182"/>
            <a:ext cx="4985607" cy="22655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Hoạt</a:t>
            </a:r>
            <a:r>
              <a:rPr lang="en-US" dirty="0" smtClean="0"/>
              <a:t> </a:t>
            </a:r>
            <a:r>
              <a:rPr lang="en-US" dirty="0" err="1" smtClean="0"/>
              <a:t>động</a:t>
            </a:r>
            <a:r>
              <a:rPr lang="en-US" dirty="0" smtClean="0"/>
              <a:t> </a:t>
            </a:r>
            <a:r>
              <a:rPr lang="en-US" dirty="0" err="1" smtClean="0"/>
              <a:t>nhóm</a:t>
            </a:r>
            <a:endParaRPr lang="en-US" dirty="0" smtClean="0"/>
          </a:p>
          <a:p>
            <a:pPr algn="ctr"/>
            <a:r>
              <a:rPr lang="en-US" dirty="0" smtClean="0"/>
              <a:t>3p </a:t>
            </a:r>
          </a:p>
          <a:p>
            <a:pPr algn="ctr"/>
            <a:r>
              <a:rPr lang="en-US" dirty="0" err="1" smtClean="0"/>
              <a:t>và</a:t>
            </a:r>
            <a:r>
              <a:rPr lang="en-US" dirty="0" smtClean="0"/>
              <a:t> 2p </a:t>
            </a:r>
            <a:r>
              <a:rPr lang="en-US" dirty="0" err="1" smtClean="0"/>
              <a:t>trình</a:t>
            </a:r>
            <a:r>
              <a:rPr lang="en-US" dirty="0" smtClean="0"/>
              <a:t> </a:t>
            </a:r>
            <a:r>
              <a:rPr lang="en-US" dirty="0" err="1" smtClean="0"/>
              <a:t>bày</a:t>
            </a:r>
            <a:endParaRPr lang="en-US" dirty="0"/>
          </a:p>
        </p:txBody>
      </p:sp>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fade">
                                      <p:cBhvr>
                                        <p:cTn id="33" dur="500"/>
                                        <p:tgtEl>
                                          <p:spTgt spid="20">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animEffect transition="in" filter="fade">
                                      <p:cBhvr>
                                        <p:cTn id="39" dur="500"/>
                                        <p:tgtEl>
                                          <p:spTgt spid="2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5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EA9E840-4592-49AE-8D39-15D7FB078E1B}"/>
              </a:ext>
            </a:extLst>
          </p:cNvPr>
          <p:cNvSpPr/>
          <p:nvPr/>
        </p:nvSpPr>
        <p:spPr>
          <a:xfrm>
            <a:off x="1380265" y="695972"/>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 </a:t>
            </a:r>
            <a:endParaRPr lang="en-US" sz="200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sp>
        <p:nvSpPr>
          <p:cNvPr id="4" name="Rectangle 3">
            <a:extLst>
              <a:ext uri="{FF2B5EF4-FFF2-40B4-BE49-F238E27FC236}">
                <a16:creationId xmlns:a16="http://schemas.microsoft.com/office/drawing/2014/main" xmlns="" id="{C04BABB3-C56E-40E5-AE3A-8548988B9CE9}"/>
              </a:ext>
            </a:extLst>
          </p:cNvPr>
          <p:cNvSpPr/>
          <p:nvPr/>
        </p:nvSpPr>
        <p:spPr>
          <a:xfrm>
            <a:off x="627797" y="1981004"/>
            <a:ext cx="10925387" cy="674031"/>
          </a:xfrm>
          <a:prstGeom prst="rect">
            <a:avLst/>
          </a:prstGeom>
        </p:spPr>
        <p:txBody>
          <a:bodyPr wrap="square">
            <a:spAutoFit/>
          </a:bodyPr>
          <a:lstStyle/>
          <a:p>
            <a:pPr algn="just" defTabSz="342900">
              <a:lnSpc>
                <a:spcPct val="135000"/>
              </a:lnSpc>
            </a:pPr>
            <a:r>
              <a:rPr lang="vi-VN" sz="2800" b="1" dirty="0">
                <a:solidFill>
                  <a:srgbClr val="FF0000"/>
                </a:solidFill>
                <a:latin typeface="UTM Avo" panose="02040603050506020204" pitchFamily="18" charset="0"/>
                <a:cs typeface="Times New Roman" panose="02020603050405020304" pitchFamily="18" charset="0"/>
              </a:rPr>
              <a:t>Khi sử dụng máy tính, em cần tuân theo những quy tắc an toàn </a:t>
            </a:r>
            <a:r>
              <a:rPr lang="en-US" sz="2800" b="1" dirty="0" err="1" smtClean="0">
                <a:solidFill>
                  <a:srgbClr val="FF0000"/>
                </a:solidFill>
                <a:latin typeface="UTM Avo" panose="02040603050506020204" pitchFamily="18" charset="0"/>
                <a:cs typeface="Times New Roman" panose="02020603050405020304" pitchFamily="18" charset="0"/>
              </a:rPr>
              <a:t>nào</a:t>
            </a:r>
            <a:r>
              <a:rPr lang="en-US" sz="2800" b="1" dirty="0" smtClean="0">
                <a:solidFill>
                  <a:srgbClr val="FF0000"/>
                </a:solidFill>
                <a:latin typeface="UTM Avo" panose="02040603050506020204" pitchFamily="18" charset="0"/>
                <a:cs typeface="Times New Roman" panose="02020603050405020304" pitchFamily="18" charset="0"/>
              </a:rPr>
              <a:t>?</a:t>
            </a:r>
            <a:endParaRPr lang="vi-VN" sz="2800" b="1" dirty="0">
              <a:solidFill>
                <a:srgbClr val="FF0000"/>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ABB72B39-3DF9-47B6-AC0D-E7CEC97E0C5D}"/>
              </a:ext>
            </a:extLst>
          </p:cNvPr>
          <p:cNvPicPr>
            <a:picLocks noChangeAspect="1"/>
          </p:cNvPicPr>
          <p:nvPr/>
        </p:nvPicPr>
        <p:blipFill>
          <a:blip r:embed="rId3"/>
          <a:stretch>
            <a:fillRect/>
          </a:stretch>
        </p:blipFill>
        <p:spPr>
          <a:xfrm>
            <a:off x="801826" y="2655034"/>
            <a:ext cx="10751358" cy="3622935"/>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9255</TotalTime>
  <Words>961</Words>
  <Application>Microsoft Office PowerPoint</Application>
  <PresentationFormat>Custom</PresentationFormat>
  <Paragraphs>86</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PC</cp:lastModifiedBy>
  <cp:revision>494</cp:revision>
  <dcterms:created xsi:type="dcterms:W3CDTF">2021-11-14T08:33:55Z</dcterms:created>
  <dcterms:modified xsi:type="dcterms:W3CDTF">2022-10-02T04:06:57Z</dcterms:modified>
</cp:coreProperties>
</file>