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45" r:id="rId2"/>
    <p:sldId id="266" r:id="rId3"/>
    <p:sldId id="581" r:id="rId4"/>
    <p:sldId id="260" r:id="rId5"/>
    <p:sldId id="438" r:id="rId6"/>
    <p:sldId id="262" r:id="rId7"/>
    <p:sldId id="263" r:id="rId8"/>
    <p:sldId id="267" r:id="rId9"/>
    <p:sldId id="256" r:id="rId10"/>
    <p:sldId id="270" r:id="rId11"/>
    <p:sldId id="271" r:id="rId12"/>
    <p:sldId id="578" r:id="rId13"/>
    <p:sldId id="281" r:id="rId14"/>
    <p:sldId id="273" r:id="rId15"/>
    <p:sldId id="280" r:id="rId16"/>
    <p:sldId id="261" r:id="rId17"/>
    <p:sldId id="282" r:id="rId18"/>
    <p:sldId id="272" r:id="rId19"/>
    <p:sldId id="579" r:id="rId20"/>
    <p:sldId id="264" r:id="rId21"/>
    <p:sldId id="582" r:id="rId22"/>
    <p:sldId id="583" r:id="rId23"/>
    <p:sldId id="577" r:id="rId24"/>
    <p:sldId id="580" r:id="rId25"/>
    <p:sldId id="317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DA00"/>
    <a:srgbClr val="CCFF99"/>
    <a:srgbClr val="99FF33"/>
    <a:srgbClr val="66FF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14" y="11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18B08-FF41-496D-A6EC-CD27A53FD9C5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C2538-004B-4CDE-A76A-AD795BBB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5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AB5E5CAA-3890-49C8-B94B-CE14807AB0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88A31324-9EF1-47F2-B0F0-465F4AC8BB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260BA7F9-DECD-4E0F-9336-8D49D1A819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DD11E6-AB93-4244-A062-98DB7A95B722}" type="slidenum">
              <a:rPr lang="zh-CN" altLang="en-US" sz="1200">
                <a:solidFill>
                  <a:srgbClr val="000000"/>
                </a:solidFill>
              </a:rPr>
              <a:pPr/>
              <a:t>26</a:t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133A-A468-4824-A960-2FD2A5EB8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9C5052-9EA9-43E6-A714-1F91145D8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C6F08-75A7-4B7A-AD5D-57FD1C02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33951-E6CA-4B41-ADAA-995F4656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94009-4981-424E-88CB-969261E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4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5DD0-3D8A-4F78-8A61-55395FA2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05197-5F02-49FE-9696-CB23F8B0E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4A3F3-8012-4C88-AA20-D23E27B7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0EBF8-E924-430A-BDA9-29B4CE0E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3545C-CCA9-4933-B368-E587CDBE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019AA-B60A-4F5F-B720-8E6ED7005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6C0A0-29E7-4097-86BB-002CCAC4D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E5656-65DE-4545-A826-0C8581BA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E8720-6F40-4659-AA63-21804AE2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FD0C2-9B1B-464A-B835-F6F36A8E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0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A4665-57B2-4895-82FC-64ECF226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31F7C-BA2C-475C-83F0-1684B8A17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5BE53-C4D4-4488-BDC8-909C8D1F1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9DF59-7D67-40EC-A7B8-0008B6A2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BC81F-9CB8-4F4B-8C9A-64692DA2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9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2284-6A57-4DEB-B735-50205410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BB467-E64F-4866-BEE7-E852930E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F8B52-1E07-494B-9F38-E482D488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A08AF-054E-4CC1-B369-8C59267C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ACEA0-C158-48CA-811B-3C7C7815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C33A-3371-410E-9E7E-6CF38636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F5DD0-21C3-448A-808C-6B4F1E555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9A786-E494-42DE-974E-19444CDD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F8D23-1CEB-43C0-9DBB-3AF65FAD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F9607-FCB5-4BA0-B8D5-6F9C714D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93AA5-73DB-42AE-8EEB-06D163D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2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7046F-5D13-4CC5-94AF-9D34B1A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5A2AA-0EA7-403F-BCA0-2DCF32902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04013-0380-4852-8015-A574DD9E0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AB04A2-8E2C-4C35-B795-5AFB589C5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7476E-F110-4E33-A967-4A5AD9CD8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8B6082-A5BB-4620-A32D-8CD57994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12742C-011C-410D-AD2C-5E7CDAF4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EFC768-A1E5-410B-A507-0D6246A2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0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688E-2D05-4866-892C-8425C536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4DFE48-014F-45F4-9D10-E6ADDD2F6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CB292-E3D4-4C28-93A3-3247678E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0CBFC-996F-471B-BF29-C33608252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9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720D78-C173-4165-B062-1CB61202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9BCF48-876D-4509-A783-4CA00E46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A4CC2-B0CB-4173-86E5-24D1AA04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2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E459E-3A56-4F59-B11E-A118CB5C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92FBC-94B3-4A2F-A964-05C355FA7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CBE86-82A0-4247-AA74-C61E3D21A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8F519-764A-414F-AE0B-EB90613E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3C5EA-D77C-4F7B-889A-906A6456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C65B5-3569-45D5-8A64-65AAA66B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5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5EC51-40DA-46B0-B4BE-221552D9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362E2-F513-436F-BAB5-1AF580142C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EBA50-4B60-4A93-86C9-17768FBD6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E74E0-15CE-4A15-AA6D-627E8475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8F21C-A2CA-4C9B-8A7F-84C6143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605A0-832C-45E1-88AD-5CCAF8C8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7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C2CF5-61FB-4A8B-A5A9-D6331F23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870B8-C6AA-4CC8-B0FC-4069271F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83E87-AFBB-4C5C-BC29-184043D28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F9DB7-2505-4345-82BE-E6CA63E51C75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7AF6C-988F-4901-92A0-690D549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82929-9DB9-4ED1-85A7-7EE034A45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slide" Target="slide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slide" Target="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339989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34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662742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399751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28147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31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54004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30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75594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29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16393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28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03874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27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1494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26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874415" y="5118564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25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07865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82544" y="4835239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76661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55253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26588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FF00"/>
                  </a:solidFill>
                </a:rPr>
                <a:t>20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0115" y="3975819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19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67806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1">
                      <a:lumMod val="50000"/>
                    </a:schemeClr>
                  </a:solidFill>
                </a:rPr>
                <a:t>18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347874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FF"/>
                  </a:solidFill>
                </a:rPr>
                <a:t>17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0316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68749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15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371812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14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07064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13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1302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59894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42840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1592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24698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7030A0"/>
                  </a:solidFill>
                </a:rPr>
                <a:t>8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25061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7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12302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432044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59532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1666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07066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7030A0"/>
                  </a:solidFill>
                </a:rPr>
                <a:t>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33917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68026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36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0682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35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6600"/>
                </a:solidFill>
              </a:rPr>
              <a:t>VÒNG QUAY</a:t>
            </a:r>
          </a:p>
          <a:p>
            <a:pPr algn="ctr"/>
            <a:r>
              <a:rPr lang="en-US" sz="5400" b="1">
                <a:solidFill>
                  <a:srgbClr val="FF6600"/>
                </a:solidFill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sp>
        <p:nvSpPr>
          <p:cNvPr id="117" name="Rounded Rectangle 116">
            <a:hlinkClick r:id="rId11" action="ppaction://hlinksldjump"/>
          </p:cNvPr>
          <p:cNvSpPr/>
          <p:nvPr/>
        </p:nvSpPr>
        <p:spPr>
          <a:xfrm>
            <a:off x="9577050" y="125995"/>
            <a:ext cx="2429274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 </a:t>
            </a:r>
            <a:r>
              <a:rPr lang="en-US">
                <a:hlinkClick r:id="rId12" action="ppaction://hlinksldjump"/>
              </a:rPr>
              <a:t>nội</a:t>
            </a:r>
            <a:r>
              <a:rPr lang="en-US"/>
              <a:t> dung tiếp theo </a:t>
            </a:r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B9358D60-D5CB-4E74-9C8B-4070D656D14A}"/>
              </a:ext>
            </a:extLst>
          </p:cNvPr>
          <p:cNvSpPr/>
          <p:nvPr/>
        </p:nvSpPr>
        <p:spPr>
          <a:xfrm>
            <a:off x="2186626" y="1117601"/>
            <a:ext cx="7721600" cy="484632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13B74-F111-497A-ADDD-E9E237C26376}"/>
              </a:ext>
            </a:extLst>
          </p:cNvPr>
          <p:cNvSpPr txBox="1"/>
          <p:nvPr/>
        </p:nvSpPr>
        <p:spPr>
          <a:xfrm>
            <a:off x="2275840" y="1896239"/>
            <a:ext cx="7589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bản đồ 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chúng ta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biết điều gì?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C6D00B-1805-4664-BC7E-5178D277A3B0}"/>
              </a:ext>
            </a:extLst>
          </p:cNvPr>
          <p:cNvSpPr/>
          <p:nvPr/>
        </p:nvSpPr>
        <p:spPr>
          <a:xfrm>
            <a:off x="412545" y="97188"/>
            <a:ext cx="4200095" cy="77082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  Tỉ lệ bản đồ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ABFA03E0-D195-4E86-B990-037F55A83109}"/>
              </a:ext>
            </a:extLst>
          </p:cNvPr>
          <p:cNvSpPr/>
          <p:nvPr/>
        </p:nvSpPr>
        <p:spPr>
          <a:xfrm>
            <a:off x="20321" y="30480"/>
            <a:ext cx="944880" cy="90424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47;p19">
            <a:extLst>
              <a:ext uri="{FF2B5EF4-FFF2-40B4-BE49-F238E27FC236}">
                <a16:creationId xmlns:a16="http://schemas.microsoft.com/office/drawing/2014/main" id="{B690F9A5-FBEF-4DC1-B37D-6E172CA57C9D}"/>
              </a:ext>
            </a:extLst>
          </p:cNvPr>
          <p:cNvSpPr txBox="1"/>
          <p:nvPr/>
        </p:nvSpPr>
        <p:spPr>
          <a:xfrm>
            <a:off x="492761" y="1422311"/>
            <a:ext cx="11610025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None/>
            </a:pPr>
            <a:r>
              <a:rPr lang="en-US" sz="6000" i="0" u="none" strike="noStrike" cap="none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 Tỉ lệ bản đồ cho biết mức độ thu nhỏ độ dài giữa các đối tượng trên bản đồ so với thực tế là bao nhiêu. </a:t>
            </a:r>
            <a:endParaRPr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06854E-A78D-4D4B-B67F-67E564E64D95}"/>
              </a:ext>
            </a:extLst>
          </p:cNvPr>
          <p:cNvSpPr/>
          <p:nvPr/>
        </p:nvSpPr>
        <p:spPr>
          <a:xfrm>
            <a:off x="89214" y="1237048"/>
            <a:ext cx="9685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000" b="1">
                <a:solidFill>
                  <a:srgbClr val="0000FF"/>
                </a:solidFill>
                <a:cs typeface="Arial" panose="020B0604020202020204" pitchFamily="34" charset="0"/>
                <a:sym typeface="Wingdings 2" panose="05020102010507070707" pitchFamily="18" charset="2"/>
              </a:rPr>
              <a:t>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109517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584C1A4-7302-4AD6-814E-6CD7A96CC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5" t="86056" b="-533"/>
          <a:stretch/>
        </p:blipFill>
        <p:spPr>
          <a:xfrm>
            <a:off x="780544" y="4582049"/>
            <a:ext cx="7664192" cy="196515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945C7A-D17A-41BF-93E4-B767C1120906}"/>
              </a:ext>
            </a:extLst>
          </p:cNvPr>
          <p:cNvSpPr/>
          <p:nvPr/>
        </p:nvSpPr>
        <p:spPr>
          <a:xfrm>
            <a:off x="412545" y="97188"/>
            <a:ext cx="4200095" cy="77082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  Tỉ lệ bản đồ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25AC06B-A719-4207-A38D-54568CFFD1B3}"/>
              </a:ext>
            </a:extLst>
          </p:cNvPr>
          <p:cNvSpPr/>
          <p:nvPr/>
        </p:nvSpPr>
        <p:spPr>
          <a:xfrm>
            <a:off x="20321" y="30480"/>
            <a:ext cx="944880" cy="90424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C36D96FC-C5C1-4202-A621-DEF7DCDF64A6}"/>
              </a:ext>
            </a:extLst>
          </p:cNvPr>
          <p:cNvSpPr/>
          <p:nvPr/>
        </p:nvSpPr>
        <p:spPr>
          <a:xfrm>
            <a:off x="5004864" y="234277"/>
            <a:ext cx="6176198" cy="425207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30851E-84B4-4C9D-8829-862AFD03EAC5}"/>
              </a:ext>
            </a:extLst>
          </p:cNvPr>
          <p:cNvSpPr txBox="1"/>
          <p:nvPr/>
        </p:nvSpPr>
        <p:spPr>
          <a:xfrm>
            <a:off x="5592725" y="1214122"/>
            <a:ext cx="5316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số và tỉ lệ th</a:t>
            </a: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khác nhau nh</a:t>
            </a: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nào?</a:t>
            </a:r>
          </a:p>
        </p:txBody>
      </p:sp>
    </p:spTree>
    <p:extLst>
      <p:ext uri="{BB962C8B-B14F-4D97-AF65-F5344CB8AC3E}">
        <p14:creationId xmlns:p14="http://schemas.microsoft.com/office/powerpoint/2010/main" val="98217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5;p18">
            <a:extLst>
              <a:ext uri="{FF2B5EF4-FFF2-40B4-BE49-F238E27FC236}">
                <a16:creationId xmlns:a16="http://schemas.microsoft.com/office/drawing/2014/main" id="{E6184E56-85FC-44DC-8970-CBD1B2322518}"/>
              </a:ext>
            </a:extLst>
          </p:cNvPr>
          <p:cNvSpPr txBox="1"/>
          <p:nvPr/>
        </p:nvSpPr>
        <p:spPr>
          <a:xfrm>
            <a:off x="1143000" y="1563533"/>
            <a:ext cx="571500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5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Có 2 dạng tỉ lệ:</a:t>
            </a:r>
            <a:endParaRPr sz="5400">
              <a:solidFill>
                <a:srgbClr val="0070C0"/>
              </a:solidFill>
            </a:endParaRPr>
          </a:p>
        </p:txBody>
      </p:sp>
      <p:sp>
        <p:nvSpPr>
          <p:cNvPr id="8" name="Google Shape;125;p18">
            <a:extLst>
              <a:ext uri="{FF2B5EF4-FFF2-40B4-BE49-F238E27FC236}">
                <a16:creationId xmlns:a16="http://schemas.microsoft.com/office/drawing/2014/main" id="{A2497BCD-614B-4F5F-94A0-CC6B9586848E}"/>
              </a:ext>
            </a:extLst>
          </p:cNvPr>
          <p:cNvSpPr txBox="1"/>
          <p:nvPr/>
        </p:nvSpPr>
        <p:spPr>
          <a:xfrm>
            <a:off x="1346084" y="2577657"/>
            <a:ext cx="495300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5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+ Tỉ lệ thước :</a:t>
            </a:r>
            <a:endParaRPr sz="5400">
              <a:solidFill>
                <a:srgbClr val="0070C0"/>
              </a:solidFill>
            </a:endParaRPr>
          </a:p>
        </p:txBody>
      </p:sp>
      <p:sp>
        <p:nvSpPr>
          <p:cNvPr id="9" name="Google Shape;125;p18">
            <a:extLst>
              <a:ext uri="{FF2B5EF4-FFF2-40B4-BE49-F238E27FC236}">
                <a16:creationId xmlns:a16="http://schemas.microsoft.com/office/drawing/2014/main" id="{F5916CD5-784E-43E4-836D-0525DC1F74AC}"/>
              </a:ext>
            </a:extLst>
          </p:cNvPr>
          <p:cNvSpPr txBox="1"/>
          <p:nvPr/>
        </p:nvSpPr>
        <p:spPr>
          <a:xfrm>
            <a:off x="1346084" y="5011624"/>
            <a:ext cx="495300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5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+ Tỉ lệ số :</a:t>
            </a:r>
            <a:endParaRPr sz="5400">
              <a:solidFill>
                <a:srgbClr val="0070C0"/>
              </a:solidFill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584C1A4-7302-4AD6-814E-6CD7A96CC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5" t="86056" b="-533"/>
          <a:stretch/>
        </p:blipFill>
        <p:spPr>
          <a:xfrm>
            <a:off x="4267200" y="3380570"/>
            <a:ext cx="7664192" cy="196515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AFF45B-4B04-4BC1-B8A8-D9A30D62DF48}"/>
              </a:ext>
            </a:extLst>
          </p:cNvPr>
          <p:cNvCxnSpPr/>
          <p:nvPr/>
        </p:nvCxnSpPr>
        <p:spPr>
          <a:xfrm flipV="1">
            <a:off x="4815840" y="5090160"/>
            <a:ext cx="2245360" cy="6197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20EB5B-305D-4AA1-A9DC-F0C3AF3CA660}"/>
              </a:ext>
            </a:extLst>
          </p:cNvPr>
          <p:cNvCxnSpPr>
            <a:cxnSpLocks/>
          </p:cNvCxnSpPr>
          <p:nvPr/>
        </p:nvCxnSpPr>
        <p:spPr>
          <a:xfrm>
            <a:off x="6075622" y="3122050"/>
            <a:ext cx="2407978" cy="10943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D0B0417-9756-4413-BDD8-D78EF11FAA7A}"/>
              </a:ext>
            </a:extLst>
          </p:cNvPr>
          <p:cNvSpPr/>
          <p:nvPr/>
        </p:nvSpPr>
        <p:spPr>
          <a:xfrm>
            <a:off x="89214" y="1237048"/>
            <a:ext cx="9685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000" b="1">
                <a:solidFill>
                  <a:srgbClr val="0000FF"/>
                </a:solidFill>
                <a:cs typeface="Arial" panose="020B0604020202020204" pitchFamily="34" charset="0"/>
                <a:sym typeface="Wingdings 2" panose="05020102010507070707" pitchFamily="18" charset="2"/>
              </a:rPr>
              <a:t></a:t>
            </a:r>
            <a:endParaRPr lang="en-US" sz="600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945C7A-D17A-41BF-93E4-B767C1120906}"/>
              </a:ext>
            </a:extLst>
          </p:cNvPr>
          <p:cNvSpPr/>
          <p:nvPr/>
        </p:nvSpPr>
        <p:spPr>
          <a:xfrm>
            <a:off x="412545" y="97188"/>
            <a:ext cx="4200095" cy="77082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  Tỉ lệ bản đồ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25AC06B-A719-4207-A38D-54568CFFD1B3}"/>
              </a:ext>
            </a:extLst>
          </p:cNvPr>
          <p:cNvSpPr/>
          <p:nvPr/>
        </p:nvSpPr>
        <p:spPr>
          <a:xfrm>
            <a:off x="20321" y="30480"/>
            <a:ext cx="944880" cy="90424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74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6D2419-1C42-4109-AF6E-570534DFE0D9}"/>
              </a:ext>
            </a:extLst>
          </p:cNvPr>
          <p:cNvSpPr/>
          <p:nvPr/>
        </p:nvSpPr>
        <p:spPr>
          <a:xfrm>
            <a:off x="698441" y="123013"/>
            <a:ext cx="10795118" cy="8872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   Tính khoảng cách thực tế dựa vào tỉ lệ bản đồ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FEA632A3-E232-45FC-AE45-FBC304DB7544}"/>
              </a:ext>
            </a:extLst>
          </p:cNvPr>
          <p:cNvSpPr/>
          <p:nvPr/>
        </p:nvSpPr>
        <p:spPr>
          <a:xfrm>
            <a:off x="81280" y="21241"/>
            <a:ext cx="1105164" cy="109078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247B0-2527-4E2D-9EC7-48732A1294B4}"/>
              </a:ext>
            </a:extLst>
          </p:cNvPr>
          <p:cNvSpPr txBox="1"/>
          <p:nvPr/>
        </p:nvSpPr>
        <p:spPr>
          <a:xfrm>
            <a:off x="876368" y="2688116"/>
            <a:ext cx="10212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tính khoảng cách thực địa của hai địa điểm AB (theo đ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chim bay) ta làm như thế nào?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712CE1-8180-4D6A-9FCF-0448222FA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11" t="49918" r="67591" b="40164"/>
          <a:stretch/>
        </p:blipFill>
        <p:spPr>
          <a:xfrm>
            <a:off x="73480" y="1154206"/>
            <a:ext cx="1605776" cy="104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8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5;p18">
            <a:extLst>
              <a:ext uri="{FF2B5EF4-FFF2-40B4-BE49-F238E27FC236}">
                <a16:creationId xmlns:a16="http://schemas.microsoft.com/office/drawing/2014/main" id="{878754CA-E66E-47D7-BA33-02B0DA54817B}"/>
              </a:ext>
            </a:extLst>
          </p:cNvPr>
          <p:cNvSpPr txBox="1"/>
          <p:nvPr/>
        </p:nvSpPr>
        <p:spPr>
          <a:xfrm>
            <a:off x="605933" y="2365869"/>
            <a:ext cx="12647047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+ Bước 1: </a:t>
            </a: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Dùng thước tỉ lệ đo khoảng cách trên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bản đồ từ  A đến B.</a:t>
            </a:r>
            <a:endParaRPr sz="3600">
              <a:solidFill>
                <a:srgbClr val="0070C0"/>
              </a:solidFill>
            </a:endParaRPr>
          </a:p>
        </p:txBody>
      </p:sp>
      <p:sp>
        <p:nvSpPr>
          <p:cNvPr id="6" name="Google Shape;125;p18">
            <a:extLst>
              <a:ext uri="{FF2B5EF4-FFF2-40B4-BE49-F238E27FC236}">
                <a16:creationId xmlns:a16="http://schemas.microsoft.com/office/drawing/2014/main" id="{8A3F66EF-B732-4E14-B5CD-1B1FFE7070E5}"/>
              </a:ext>
            </a:extLst>
          </p:cNvPr>
          <p:cNvSpPr txBox="1"/>
          <p:nvPr/>
        </p:nvSpPr>
        <p:spPr>
          <a:xfrm>
            <a:off x="487696" y="3758863"/>
            <a:ext cx="12572850" cy="78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+ Bước 2: </a:t>
            </a: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Lấy số đo khoảng cách  trên bản đồ từ 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 đến B nhân với mẫu số  của tỉ lệ bản đồ.</a:t>
            </a:r>
            <a:endParaRPr sz="360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A48E48-6F05-492B-A35F-9B02664D629E}"/>
              </a:ext>
            </a:extLst>
          </p:cNvPr>
          <p:cNvSpPr txBox="1"/>
          <p:nvPr/>
        </p:nvSpPr>
        <p:spPr>
          <a:xfrm>
            <a:off x="605933" y="1253300"/>
            <a:ext cx="7085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tỉ lệ số: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9033BF-00B7-4F5F-8CFC-A8E8BCFF0186}"/>
              </a:ext>
            </a:extLst>
          </p:cNvPr>
          <p:cNvSpPr/>
          <p:nvPr/>
        </p:nvSpPr>
        <p:spPr>
          <a:xfrm>
            <a:off x="698441" y="123013"/>
            <a:ext cx="10795118" cy="8872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   Tính khoảng cách thực tế dựa vào tỉ lệ bản đồ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717E642-C661-42F2-8ABC-A84B9F20E42C}"/>
              </a:ext>
            </a:extLst>
          </p:cNvPr>
          <p:cNvSpPr/>
          <p:nvPr/>
        </p:nvSpPr>
        <p:spPr>
          <a:xfrm>
            <a:off x="81280" y="21241"/>
            <a:ext cx="1105164" cy="109078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an do mot khu vuc cua thanh pho Da Nang (ti le 175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2777" r="908"/>
          <a:stretch>
            <a:fillRect/>
          </a:stretch>
        </p:blipFill>
        <p:spPr bwMode="auto">
          <a:xfrm>
            <a:off x="2885440" y="957262"/>
            <a:ext cx="8686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8067041" y="6443663"/>
            <a:ext cx="3192463" cy="119063"/>
            <a:chOff x="2544" y="3120"/>
            <a:chExt cx="1287" cy="46"/>
          </a:xfrm>
        </p:grpSpPr>
        <p:sp>
          <p:nvSpPr>
            <p:cNvPr id="17419" name="Rectangle 11"/>
            <p:cNvSpPr>
              <a:spLocks noChangeArrowheads="1"/>
            </p:cNvSpPr>
            <p:nvPr/>
          </p:nvSpPr>
          <p:spPr bwMode="auto">
            <a:xfrm>
              <a:off x="2544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Rectangle 12"/>
            <p:cNvSpPr>
              <a:spLocks noChangeArrowheads="1"/>
            </p:cNvSpPr>
            <p:nvPr/>
          </p:nvSpPr>
          <p:spPr bwMode="auto">
            <a:xfrm>
              <a:off x="2798" y="3120"/>
              <a:ext cx="259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1" name="Rectangle 13"/>
            <p:cNvSpPr>
              <a:spLocks noChangeArrowheads="1"/>
            </p:cNvSpPr>
            <p:nvPr/>
          </p:nvSpPr>
          <p:spPr bwMode="auto">
            <a:xfrm>
              <a:off x="3058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Rectangle 14"/>
            <p:cNvSpPr>
              <a:spLocks noChangeArrowheads="1"/>
            </p:cNvSpPr>
            <p:nvPr/>
          </p:nvSpPr>
          <p:spPr bwMode="auto">
            <a:xfrm>
              <a:off x="3312" y="3120"/>
              <a:ext cx="259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Rectangle 15"/>
            <p:cNvSpPr>
              <a:spLocks noChangeArrowheads="1"/>
            </p:cNvSpPr>
            <p:nvPr/>
          </p:nvSpPr>
          <p:spPr bwMode="auto">
            <a:xfrm>
              <a:off x="3572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8" name="Oval 16"/>
          <p:cNvSpPr>
            <a:spLocks noChangeArrowheads="1"/>
          </p:cNvSpPr>
          <p:nvPr/>
        </p:nvSpPr>
        <p:spPr bwMode="auto">
          <a:xfrm flipH="1">
            <a:off x="8332294" y="2418917"/>
            <a:ext cx="309385" cy="22860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6006179" y="4663053"/>
            <a:ext cx="228600" cy="22859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V="1">
            <a:off x="6123940" y="2543174"/>
            <a:ext cx="2335213" cy="224803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788CBA-366D-453E-B0E2-366682DCB024}"/>
              </a:ext>
            </a:extLst>
          </p:cNvPr>
          <p:cNvSpPr txBox="1"/>
          <p:nvPr/>
        </p:nvSpPr>
        <p:spPr>
          <a:xfrm rot="18634288">
            <a:off x="6581843" y="3124725"/>
            <a:ext cx="9245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71AE3-6E30-49C4-AFE8-CE57E405BA04}"/>
              </a:ext>
            </a:extLst>
          </p:cNvPr>
          <p:cNvSpPr txBox="1"/>
          <p:nvPr/>
        </p:nvSpPr>
        <p:spPr>
          <a:xfrm>
            <a:off x="2509520" y="172720"/>
            <a:ext cx="933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4075" indent="-228600">
              <a:buClr>
                <a:srgbClr val="0033CC"/>
              </a:buClr>
              <a:buSzPts val="2000"/>
            </a:pPr>
            <a:r>
              <a:rPr lang="en-US" sz="2400" b="1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Tính khoảng cách từ khách sạn Hải Vân   -   Thu Bồn             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C7BF66-DACE-4FBD-8214-F9DF5581A826}"/>
              </a:ext>
            </a:extLst>
          </p:cNvPr>
          <p:cNvSpPr txBox="1"/>
          <p:nvPr/>
        </p:nvSpPr>
        <p:spPr>
          <a:xfrm>
            <a:off x="380823" y="6180028"/>
            <a:ext cx="717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4cm x 7500= 30000 cm = 300m</a:t>
            </a:r>
          </a:p>
        </p:txBody>
      </p:sp>
    </p:spTree>
    <p:extLst>
      <p:ext uri="{BB962C8B-B14F-4D97-AF65-F5344CB8AC3E}">
        <p14:creationId xmlns:p14="http://schemas.microsoft.com/office/powerpoint/2010/main" val="72518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8" grpId="0" animBg="1"/>
      <p:bldP spid="13328" grpId="1" animBg="1"/>
      <p:bldP spid="13329" grpId="0" animBg="1"/>
      <p:bldP spid="13329" grpId="1" animBg="1"/>
      <p:bldP spid="13330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5;p18">
            <a:extLst>
              <a:ext uri="{FF2B5EF4-FFF2-40B4-BE49-F238E27FC236}">
                <a16:creationId xmlns:a16="http://schemas.microsoft.com/office/drawing/2014/main" id="{79982D69-E3B5-4198-A0F1-091FB483909A}"/>
              </a:ext>
            </a:extLst>
          </p:cNvPr>
          <p:cNvSpPr txBox="1"/>
          <p:nvPr/>
        </p:nvSpPr>
        <p:spPr>
          <a:xfrm>
            <a:off x="356434" y="2510280"/>
            <a:ext cx="1257285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+ Bước 1: </a:t>
            </a: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Dùng thước đo khoảng cách từ A đến B 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trên bản đồ .</a:t>
            </a:r>
            <a:endParaRPr sz="360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B7CEB-23EF-42D7-90A8-98479D2A4A18}"/>
              </a:ext>
            </a:extLst>
          </p:cNvPr>
          <p:cNvSpPr txBox="1"/>
          <p:nvPr/>
        </p:nvSpPr>
        <p:spPr>
          <a:xfrm>
            <a:off x="356434" y="1213793"/>
            <a:ext cx="7070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Bản đồ tỉ lệ th</a:t>
            </a:r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ớc:</a:t>
            </a:r>
          </a:p>
        </p:txBody>
      </p:sp>
      <p:sp>
        <p:nvSpPr>
          <p:cNvPr id="8" name="Google Shape;125;p18">
            <a:extLst>
              <a:ext uri="{FF2B5EF4-FFF2-40B4-BE49-F238E27FC236}">
                <a16:creationId xmlns:a16="http://schemas.microsoft.com/office/drawing/2014/main" id="{F17BCAC0-EE43-4860-B930-56AAFC7D3946}"/>
              </a:ext>
            </a:extLst>
          </p:cNvPr>
          <p:cNvSpPr txBox="1"/>
          <p:nvPr/>
        </p:nvSpPr>
        <p:spPr>
          <a:xfrm>
            <a:off x="275281" y="4022978"/>
            <a:ext cx="1257285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+ Bước 2: </a:t>
            </a: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Áp thước vào thước tỉ lệ trên bản đồ</a:t>
            </a:r>
            <a:endParaRPr sz="3600">
              <a:solidFill>
                <a:srgbClr val="0070C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712EB91-AE22-4D02-B982-5992BCED33DF}"/>
              </a:ext>
            </a:extLst>
          </p:cNvPr>
          <p:cNvSpPr/>
          <p:nvPr/>
        </p:nvSpPr>
        <p:spPr>
          <a:xfrm>
            <a:off x="698441" y="123013"/>
            <a:ext cx="10795118" cy="8872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   Tính khoảng cách thực tế dựa vào tỉ lệ bản đồ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CC801E7-0E7C-4112-A9E9-EB993E7CBCDF}"/>
              </a:ext>
            </a:extLst>
          </p:cNvPr>
          <p:cNvSpPr/>
          <p:nvPr/>
        </p:nvSpPr>
        <p:spPr>
          <a:xfrm>
            <a:off x="81280" y="21241"/>
            <a:ext cx="1105164" cy="109078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2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an do mot khu vuc cua thanh pho Da Nang (ti le 175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2777" r="908"/>
          <a:stretch>
            <a:fillRect/>
          </a:stretch>
        </p:blipFill>
        <p:spPr bwMode="auto">
          <a:xfrm>
            <a:off x="1828800" y="194632"/>
            <a:ext cx="8686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7021418" y="5670014"/>
            <a:ext cx="3192463" cy="119063"/>
            <a:chOff x="2544" y="3120"/>
            <a:chExt cx="1287" cy="46"/>
          </a:xfrm>
        </p:grpSpPr>
        <p:sp>
          <p:nvSpPr>
            <p:cNvPr id="17419" name="Rectangle 11"/>
            <p:cNvSpPr>
              <a:spLocks noChangeArrowheads="1"/>
            </p:cNvSpPr>
            <p:nvPr/>
          </p:nvSpPr>
          <p:spPr bwMode="auto">
            <a:xfrm>
              <a:off x="2544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Rectangle 12"/>
            <p:cNvSpPr>
              <a:spLocks noChangeArrowheads="1"/>
            </p:cNvSpPr>
            <p:nvPr/>
          </p:nvSpPr>
          <p:spPr bwMode="auto">
            <a:xfrm>
              <a:off x="2798" y="3120"/>
              <a:ext cx="259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1" name="Rectangle 13"/>
            <p:cNvSpPr>
              <a:spLocks noChangeArrowheads="1"/>
            </p:cNvSpPr>
            <p:nvPr/>
          </p:nvSpPr>
          <p:spPr bwMode="auto">
            <a:xfrm>
              <a:off x="3058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Rectangle 14"/>
            <p:cNvSpPr>
              <a:spLocks noChangeArrowheads="1"/>
            </p:cNvSpPr>
            <p:nvPr/>
          </p:nvSpPr>
          <p:spPr bwMode="auto">
            <a:xfrm>
              <a:off x="3312" y="3120"/>
              <a:ext cx="259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Rectangle 15"/>
            <p:cNvSpPr>
              <a:spLocks noChangeArrowheads="1"/>
            </p:cNvSpPr>
            <p:nvPr/>
          </p:nvSpPr>
          <p:spPr bwMode="auto">
            <a:xfrm>
              <a:off x="3572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8" name="Oval 16"/>
          <p:cNvSpPr>
            <a:spLocks noChangeArrowheads="1"/>
          </p:cNvSpPr>
          <p:nvPr/>
        </p:nvSpPr>
        <p:spPr bwMode="auto">
          <a:xfrm flipH="1">
            <a:off x="7275654" y="1766455"/>
            <a:ext cx="309385" cy="22860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4949539" y="4010591"/>
            <a:ext cx="228600" cy="22859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V="1">
            <a:off x="5067300" y="1890712"/>
            <a:ext cx="2335213" cy="224803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Google Shape;307;p31"/>
          <p:cNvSpPr txBox="1"/>
          <p:nvPr/>
        </p:nvSpPr>
        <p:spPr>
          <a:xfrm>
            <a:off x="900906" y="5812921"/>
            <a:ext cx="10667999" cy="1260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54075" indent="-228600">
              <a:buClr>
                <a:srgbClr val="0033CC"/>
              </a:buClr>
              <a:buSzPts val="2000"/>
            </a:pPr>
            <a:r>
              <a:rPr lang="en-US" sz="2800" b="1" u="sng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</a:t>
            </a:r>
            <a:r>
              <a:rPr lang="en-US" sz="28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Tính khoảng cách từ khách sạn Hải Vân   -   Thu Bồn</a:t>
            </a:r>
            <a:r>
              <a:rPr 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       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82 0.16255 L -0.13282 0.395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5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3" dur="2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41 0.00231 L -0.32864 -0.0018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8" grpId="0" animBg="1"/>
      <p:bldP spid="13328" grpId="1" animBg="1"/>
      <p:bldP spid="13329" grpId="0" animBg="1"/>
      <p:bldP spid="13329" grpId="1" animBg="1"/>
      <p:bldP spid="13330" grpId="0" animBg="1"/>
      <p:bldP spid="13330" grpId="1" animBg="1"/>
      <p:bldP spid="13330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9FA04F-BD32-43CF-A169-DD1BA2775205}"/>
              </a:ext>
            </a:extLst>
          </p:cNvPr>
          <p:cNvSpPr/>
          <p:nvPr/>
        </p:nvSpPr>
        <p:spPr>
          <a:xfrm>
            <a:off x="3132218" y="156981"/>
            <a:ext cx="5005942" cy="6761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E622E-7E18-4607-93DE-14E2EC623FA1}"/>
              </a:ext>
            </a:extLst>
          </p:cNvPr>
          <p:cNvSpPr txBox="1"/>
          <p:nvPr/>
        </p:nvSpPr>
        <p:spPr>
          <a:xfrm>
            <a:off x="111760" y="1147578"/>
            <a:ext cx="1200912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2,4,6,8:  Câu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 SGK/ 107</a:t>
            </a:r>
          </a:p>
          <a:p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: 6 000 000, </a:t>
            </a:r>
          </a:p>
          <a:p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TP 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TP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Vinh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An)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là1,5 cm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cm,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TP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101C77-5FDD-4C6D-B09C-7931ACCD253C}"/>
              </a:ext>
            </a:extLst>
          </p:cNvPr>
          <p:cNvSpPr txBox="1"/>
          <p:nvPr/>
        </p:nvSpPr>
        <p:spPr>
          <a:xfrm>
            <a:off x="111760" y="4183215"/>
            <a:ext cx="1221232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1,3,5,7: Câu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 SGK/ 107</a:t>
            </a:r>
          </a:p>
          <a:p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25 km,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500 000,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cm?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E0165D6-074E-49E4-A5F2-5DC93049A5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6"/>
          <a:stretch/>
        </p:blipFill>
        <p:spPr>
          <a:xfrm>
            <a:off x="1066309" y="62103"/>
            <a:ext cx="1905463" cy="922107"/>
          </a:xfrm>
          <a:prstGeom prst="rect">
            <a:avLst/>
          </a:prstGeom>
        </p:spPr>
      </p:pic>
      <p:pic>
        <p:nvPicPr>
          <p:cNvPr id="8" name="Picture 7" descr="Digit 180">
            <a:extLst>
              <a:ext uri="{FF2B5EF4-FFF2-40B4-BE49-F238E27FC236}">
                <a16:creationId xmlns:a16="http://schemas.microsoft.com/office/drawing/2014/main" id="{91DAD5C6-9634-4463-B709-3EA819B57F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53" y="95519"/>
            <a:ext cx="1542819" cy="84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1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3;p33">
            <a:extLst>
              <a:ext uri="{FF2B5EF4-FFF2-40B4-BE49-F238E27FC236}">
                <a16:creationId xmlns:a16="http://schemas.microsoft.com/office/drawing/2014/main" id="{4B15E7F5-5D2F-4F39-A8F2-5D6D40301118}"/>
              </a:ext>
            </a:extLst>
          </p:cNvPr>
          <p:cNvSpPr txBox="1"/>
          <p:nvPr/>
        </p:nvSpPr>
        <p:spPr>
          <a:xfrm>
            <a:off x="-474368" y="1515844"/>
            <a:ext cx="12920368" cy="207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3600" b="1" i="0" u="none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*Khoảng cách thực tế t</a:t>
            </a: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ừ Hà Nội </a:t>
            </a:r>
            <a:r>
              <a:rPr lang="en-US" sz="3600" b="1" i="0" u="none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  TP Hải Phòng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3600" b="1" i="0" u="none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Cách 1: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3600" b="1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1,5 cm  x  6000 000 =   9 000 000 cm  =  90 km </a:t>
            </a:r>
            <a:endParaRPr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4075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lang="en-US" sz="36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sz="3600" b="1" i="0" u="none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 2:</a:t>
            </a:r>
            <a:r>
              <a:rPr lang="en-US" sz="3600" b="1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đổi 6000000cm= 60km</a:t>
            </a:r>
            <a:endParaRPr lang="en-US" sz="36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854075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lang="en-US" sz="3600" b="1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1,5 cm  x  60    =   </a:t>
            </a:r>
            <a:r>
              <a:rPr lang="en-US" sz="36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90</a:t>
            </a:r>
            <a:r>
              <a:rPr lang="en-US" sz="3600" b="1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km </a:t>
            </a:r>
            <a:endParaRPr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CB588F-8052-4AD0-85E9-448A0A5EF45F}"/>
              </a:ext>
            </a:extLst>
          </p:cNvPr>
          <p:cNvSpPr/>
          <p:nvPr/>
        </p:nvSpPr>
        <p:spPr>
          <a:xfrm>
            <a:off x="698441" y="123013"/>
            <a:ext cx="3213159" cy="8872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2,4,6,8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343;p33">
            <a:extLst>
              <a:ext uri="{FF2B5EF4-FFF2-40B4-BE49-F238E27FC236}">
                <a16:creationId xmlns:a16="http://schemas.microsoft.com/office/drawing/2014/main" id="{A4B2B0E6-E0AB-4286-AECC-18B1C4D95229}"/>
              </a:ext>
            </a:extLst>
          </p:cNvPr>
          <p:cNvSpPr txBox="1"/>
          <p:nvPr/>
        </p:nvSpPr>
        <p:spPr>
          <a:xfrm>
            <a:off x="-393700" y="4404422"/>
            <a:ext cx="12585700" cy="207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3600" b="1" i="0" u="none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* Khoảng cách thực tế t</a:t>
            </a: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ừ Hà Nội </a:t>
            </a:r>
            <a:r>
              <a:rPr lang="en-US" sz="3600" b="1" i="0" u="none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  TP Vinh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3600" b="1" i="0" u="none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Cách 1: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3600" b="1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5 cm  x  6000 000 =   30 000 000 cm  =  300 km </a:t>
            </a:r>
            <a:endParaRPr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4075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lang="en-US" sz="36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sz="3600" b="1" i="0" u="none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 2:</a:t>
            </a:r>
            <a:r>
              <a:rPr lang="en-US" sz="3600" b="1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đổi 6000000cm= 60km</a:t>
            </a:r>
            <a:endParaRPr lang="en-US" sz="36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854075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lang="en-US" sz="3600" b="1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cm  x  60    =   300 km </a:t>
            </a:r>
            <a:endParaRPr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D49E97-E537-4E91-8B86-10C9EA9B938D}"/>
              </a:ext>
            </a:extLst>
          </p:cNvPr>
          <p:cNvSpPr txBox="1"/>
          <p:nvPr/>
        </p:nvSpPr>
        <p:spPr>
          <a:xfrm>
            <a:off x="0" y="109651"/>
            <a:ext cx="133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1.Bản đồ là gì. Bản đồ có vai trò gì trong học tập</a:t>
            </a:r>
          </a:p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đời sống.Kể tên một số bản đồ mà em biết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148EC-8C1F-4F5C-8E1E-614C47A57C50}"/>
              </a:ext>
            </a:extLst>
          </p:cNvPr>
          <p:cNvSpPr txBox="1"/>
          <p:nvPr/>
        </p:nvSpPr>
        <p:spPr>
          <a:xfrm>
            <a:off x="235748" y="1750347"/>
            <a:ext cx="12103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Bản đồ là hình vẽ thu nhỏ một phần hay toàn bộ bề mặt Trái Đất lên mặt phẳng trên c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sở toán học.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43528-6608-4CFA-A452-E47303A5729C}"/>
              </a:ext>
            </a:extLst>
          </p:cNvPr>
          <p:cNvSpPr txBox="1"/>
          <p:nvPr/>
        </p:nvSpPr>
        <p:spPr>
          <a:xfrm>
            <a:off x="100803" y="6004338"/>
            <a:ext cx="1210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Bản đồ tự nhiên, bản đồ địa hình, giao thông, du lịch…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C983C2-6A37-431C-B46C-925DE6AFC70B}"/>
              </a:ext>
            </a:extLst>
          </p:cNvPr>
          <p:cNvSpPr/>
          <p:nvPr/>
        </p:nvSpPr>
        <p:spPr>
          <a:xfrm>
            <a:off x="235748" y="2776916"/>
            <a:ext cx="11607384" cy="322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Xác định được vị trí địa lí một điếm nào đó trên mặt đất (toạ độ địa lí), ở vào đới khí hậu nào,...</a:t>
            </a:r>
            <a:endParaRPr lang="en-US" sz="320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Dùng để chỉ đường.</a:t>
            </a:r>
            <a:endParaRPr lang="en-US" sz="320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Dùng trong các ngành kinh tế: nông nghiệp, công nghiệp, du lịch,...</a:t>
            </a:r>
            <a:endParaRPr lang="en-US" sz="320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Dùng trong quân sự</a:t>
            </a:r>
            <a:endParaRPr lang="en-US" sz="3200">
              <a:solidFill>
                <a:srgbClr val="0070C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4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3;p33">
            <a:extLst>
              <a:ext uri="{FF2B5EF4-FFF2-40B4-BE49-F238E27FC236}">
                <a16:creationId xmlns:a16="http://schemas.microsoft.com/office/drawing/2014/main" id="{8BD0A9FD-0BF6-4EDF-ABE8-081821D4F434}"/>
              </a:ext>
            </a:extLst>
          </p:cNvPr>
          <p:cNvSpPr txBox="1"/>
          <p:nvPr/>
        </p:nvSpPr>
        <p:spPr>
          <a:xfrm>
            <a:off x="-572770" y="1473200"/>
            <a:ext cx="12764770" cy="207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96975" marR="0" lvl="0" indent="-571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Wingdings" panose="05000000000000000000" pitchFamily="2" charset="2"/>
              <a:buChar char="Ø"/>
            </a:pPr>
            <a:r>
              <a:rPr lang="en-US" sz="4000" b="1" i="0" u="none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Khoảng cách 2 điểm trên bản đồ tỉ lệ 1:500 000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4000" b="1" i="0" u="none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sz="40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Đổi 500 000 cm = 5 km</a:t>
            </a:r>
            <a:r>
              <a:rPr lang="en-US" sz="4000" b="1" i="0" u="none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4000" b="1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25 km  :  </a:t>
            </a:r>
            <a:r>
              <a:rPr lang="en-US" sz="40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  <a:r>
              <a:rPr lang="en-US" sz="4000" b="1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=   5 cm ( Vì 1cm trên bản đồ tỉ lệ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40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1: 500 000</a:t>
            </a:r>
            <a:r>
              <a:rPr lang="en-US" sz="4000" b="1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</a:t>
            </a:r>
            <a:r>
              <a:rPr lang="vi-VN" sz="4000" b="1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ư</a:t>
            </a:r>
            <a:r>
              <a:rPr lang="en-US" sz="4000" b="1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ơng </a:t>
            </a:r>
            <a:r>
              <a:rPr lang="en-US" sz="40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ứng với 5km</a:t>
            </a:r>
            <a:r>
              <a:rPr lang="en-US" sz="4000" b="1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ngoài th</a:t>
            </a:r>
            <a:r>
              <a:rPr lang="en-US" sz="40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ực tế)</a:t>
            </a:r>
            <a:endParaRPr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B3564D-6603-47B9-AAC8-62B8F5B40CA7}"/>
              </a:ext>
            </a:extLst>
          </p:cNvPr>
          <p:cNvSpPr/>
          <p:nvPr/>
        </p:nvSpPr>
        <p:spPr>
          <a:xfrm>
            <a:off x="698441" y="123013"/>
            <a:ext cx="3213159" cy="8872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1,3,5,7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35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920519C-2C41-49BE-BF92-FF69755DF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21905" y="12276"/>
            <a:ext cx="12213905" cy="6845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A5CD4D-9922-4F97-94B1-83ECC597777E}"/>
              </a:ext>
            </a:extLst>
          </p:cNvPr>
          <p:cNvSpPr/>
          <p:nvPr/>
        </p:nvSpPr>
        <p:spPr>
          <a:xfrm>
            <a:off x="1523999" y="199644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392014F-4BAB-4280-887D-30C32D4163AE}"/>
              </a:ext>
            </a:extLst>
          </p:cNvPr>
          <p:cNvSpPr/>
          <p:nvPr/>
        </p:nvSpPr>
        <p:spPr>
          <a:xfrm>
            <a:off x="1422400" y="916035"/>
            <a:ext cx="9448800" cy="1213354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Tỉ lệ bản đồ có ý nghĩa để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A6CF23-4C58-4162-8BF0-F892A984063F}"/>
              </a:ext>
            </a:extLst>
          </p:cNvPr>
          <p:cNvSpPr/>
          <p:nvPr/>
        </p:nvSpPr>
        <p:spPr>
          <a:xfrm>
            <a:off x="1567830" y="5627737"/>
            <a:ext cx="9292320" cy="7586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khoảng cách thực tế trên bản đồ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6E432C-4653-4439-A96D-875FDC7A2AFA}"/>
              </a:ext>
            </a:extLst>
          </p:cNvPr>
          <p:cNvSpPr/>
          <p:nvPr/>
        </p:nvSpPr>
        <p:spPr>
          <a:xfrm>
            <a:off x="1578878" y="3483684"/>
            <a:ext cx="9292322" cy="7586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các đối t</a:t>
            </a:r>
            <a:r>
              <a:rPr lang="vi-VN" sz="2800">
                <a:solidFill>
                  <a:srgbClr val="00B050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ợng, hiện t</a:t>
            </a:r>
            <a:r>
              <a:rPr lang="vi-VN" sz="2800">
                <a:solidFill>
                  <a:srgbClr val="00B050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địa lí trên bản đồ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943DBF-3EEF-47D2-B272-DA30B2535C20}"/>
              </a:ext>
            </a:extLst>
          </p:cNvPr>
          <p:cNvSpPr/>
          <p:nvPr/>
        </p:nvSpPr>
        <p:spPr>
          <a:xfrm>
            <a:off x="1309751" y="5658216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D8666E-2999-4291-A00A-9E393D5E689D}"/>
              </a:ext>
            </a:extLst>
          </p:cNvPr>
          <p:cNvSpPr/>
          <p:nvPr/>
        </p:nvSpPr>
        <p:spPr>
          <a:xfrm>
            <a:off x="1320800" y="3518082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5B81B2-F135-4F66-8873-D9D912BA1FDF}"/>
              </a:ext>
            </a:extLst>
          </p:cNvPr>
          <p:cNvSpPr/>
          <p:nvPr/>
        </p:nvSpPr>
        <p:spPr>
          <a:xfrm>
            <a:off x="1600872" y="4567418"/>
            <a:ext cx="9292321" cy="7148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định mức độ chi tiết, tỉ mỉ của nội dung bản đồ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44DDB7-2957-4617-BCB8-7148A075AD6B}"/>
              </a:ext>
            </a:extLst>
          </p:cNvPr>
          <p:cNvSpPr/>
          <p:nvPr/>
        </p:nvSpPr>
        <p:spPr>
          <a:xfrm>
            <a:off x="1320800" y="4520535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ACF45D-F90C-4359-8671-3A3B3861132B}"/>
              </a:ext>
            </a:extLst>
          </p:cNvPr>
          <p:cNvSpPr/>
          <p:nvPr/>
        </p:nvSpPr>
        <p:spPr>
          <a:xfrm>
            <a:off x="1578878" y="2465872"/>
            <a:ext cx="9292322" cy="7148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 bản đồ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B37F2C-E8D8-4A31-8060-3E965BD3C715}"/>
              </a:ext>
            </a:extLst>
          </p:cNvPr>
          <p:cNvSpPr/>
          <p:nvPr/>
        </p:nvSpPr>
        <p:spPr>
          <a:xfrm>
            <a:off x="1320799" y="2469789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A210BCBC-9C11-466C-B6C3-CCDB622F9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581" y="79435"/>
            <a:ext cx="3604437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B0F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7727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86C17966-3726-4186-A30E-50BF5D9FC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21905" y="12276"/>
            <a:ext cx="12213905" cy="68457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C6FAF7-39D2-449E-B55B-13A269AB3325}"/>
              </a:ext>
            </a:extLst>
          </p:cNvPr>
          <p:cNvSpPr/>
          <p:nvPr/>
        </p:nvSpPr>
        <p:spPr>
          <a:xfrm>
            <a:off x="1523999" y="199644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D83DC75C-4306-4B95-BAD7-C15CF5BC7980}"/>
              </a:ext>
            </a:extLst>
          </p:cNvPr>
          <p:cNvSpPr/>
          <p:nvPr/>
        </p:nvSpPr>
        <p:spPr>
          <a:xfrm>
            <a:off x="1411350" y="751638"/>
            <a:ext cx="9448800" cy="1355037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Bản đồ có tỉ lệ càng lớn thì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C9A557-E360-4BEF-A1A2-5BB023ABECC3}"/>
              </a:ext>
            </a:extLst>
          </p:cNvPr>
          <p:cNvSpPr/>
          <p:nvPr/>
        </p:nvSpPr>
        <p:spPr>
          <a:xfrm>
            <a:off x="1567830" y="5627737"/>
            <a:ext cx="9292320" cy="7586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thổ thể hiện càng nhỏ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47662A-0C61-4419-8D72-9094FC492B93}"/>
              </a:ext>
            </a:extLst>
          </p:cNvPr>
          <p:cNvSpPr/>
          <p:nvPr/>
        </p:nvSpPr>
        <p:spPr>
          <a:xfrm>
            <a:off x="1578878" y="3483684"/>
            <a:ext cx="9292322" cy="7586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 thước bản đồ càng nhỏ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92B7DD-24C1-486D-9432-32461F37A26E}"/>
              </a:ext>
            </a:extLst>
          </p:cNvPr>
          <p:cNvSpPr/>
          <p:nvPr/>
        </p:nvSpPr>
        <p:spPr>
          <a:xfrm>
            <a:off x="1309751" y="5658216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D6BAAF-59B6-4665-B228-72896573DF6F}"/>
              </a:ext>
            </a:extLst>
          </p:cNvPr>
          <p:cNvSpPr/>
          <p:nvPr/>
        </p:nvSpPr>
        <p:spPr>
          <a:xfrm>
            <a:off x="1320800" y="3518082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71EA39-E542-4646-B4E3-5F5207A77916}"/>
              </a:ext>
            </a:extLst>
          </p:cNvPr>
          <p:cNvSpPr/>
          <p:nvPr/>
        </p:nvSpPr>
        <p:spPr>
          <a:xfrm>
            <a:off x="1600872" y="4567418"/>
            <a:ext cx="9292321" cy="7148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thổ thể hiện càng lớn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00819F-2E81-4E78-9007-0EBAA57A4472}"/>
              </a:ext>
            </a:extLst>
          </p:cNvPr>
          <p:cNvSpPr/>
          <p:nvPr/>
        </p:nvSpPr>
        <p:spPr>
          <a:xfrm>
            <a:off x="1320800" y="4520535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1AF64C-F4A7-41E6-886A-C30E1120BB16}"/>
              </a:ext>
            </a:extLst>
          </p:cNvPr>
          <p:cNvSpPr/>
          <p:nvPr/>
        </p:nvSpPr>
        <p:spPr>
          <a:xfrm>
            <a:off x="1578878" y="2465872"/>
            <a:ext cx="9292322" cy="7148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 thể hiện hiện được nhiều đối tượng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C6FDADA-84C2-45C5-92F4-A5CBFA274C81}"/>
              </a:ext>
            </a:extLst>
          </p:cNvPr>
          <p:cNvSpPr/>
          <p:nvPr/>
        </p:nvSpPr>
        <p:spPr>
          <a:xfrm>
            <a:off x="1320799" y="2469789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4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89635BB4-6CAB-4670-93FA-B4A8055EC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944" y="50729"/>
            <a:ext cx="3604437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B0F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AE70B-1B4F-411C-91C8-5CFD630113C1}"/>
              </a:ext>
            </a:extLst>
          </p:cNvPr>
          <p:cNvSpPr txBox="1"/>
          <p:nvPr/>
        </p:nvSpPr>
        <p:spPr>
          <a:xfrm>
            <a:off x="201236" y="813291"/>
            <a:ext cx="114575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Căn cứ vào tỉ lệ số hoặc tỉ lệ thước của bản đồ hình 1, em hãy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903001-15CB-4E1C-AFD2-32AD96609D4E}"/>
              </a:ext>
            </a:extLst>
          </p:cNvPr>
          <p:cNvSpPr txBox="1"/>
          <p:nvPr/>
        </p:nvSpPr>
        <p:spPr>
          <a:xfrm>
            <a:off x="88135" y="2360683"/>
            <a:ext cx="11902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Đo và tính khoảng cách theo đường chim bay từ chợ Bến Thành đến công viên Thống Nhất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38022-594D-4FF9-AA42-C1CA23CE3CF0}"/>
              </a:ext>
            </a:extLst>
          </p:cNvPr>
          <p:cNvSpPr txBox="1"/>
          <p:nvPr/>
        </p:nvSpPr>
        <p:spPr>
          <a:xfrm>
            <a:off x="88135" y="3870952"/>
            <a:ext cx="11789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chiều dài đường Lê Thánh Tôn từ ngã ba giao với đường Phạm Hồng Thái đến ngã tư giao với đường Hai Bà Trưng</a:t>
            </a:r>
          </a:p>
        </p:txBody>
      </p:sp>
    </p:spTree>
    <p:extLst>
      <p:ext uri="{BB962C8B-B14F-4D97-AF65-F5344CB8AC3E}">
        <p14:creationId xmlns:p14="http://schemas.microsoft.com/office/powerpoint/2010/main" val="366843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CE80E9-A2E9-42FB-951D-A0F5FF6E2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9" t="26595" r="27333" b="10991"/>
          <a:stretch/>
        </p:blipFill>
        <p:spPr>
          <a:xfrm>
            <a:off x="4848647" y="110169"/>
            <a:ext cx="7281659" cy="601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23882A-5132-4B80-8089-DE5F38CC44E1}"/>
              </a:ext>
            </a:extLst>
          </p:cNvPr>
          <p:cNvSpPr txBox="1"/>
          <p:nvPr/>
        </p:nvSpPr>
        <p:spPr>
          <a:xfrm>
            <a:off x="5445760" y="6215088"/>
            <a:ext cx="674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một khu vực của Thành phố Hồ Chí Minh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1011A-D077-40CF-B49E-2948849E7434}"/>
              </a:ext>
            </a:extLst>
          </p:cNvPr>
          <p:cNvSpPr txBox="1"/>
          <p:nvPr/>
        </p:nvSpPr>
        <p:spPr>
          <a:xfrm>
            <a:off x="-22524" y="426453"/>
            <a:ext cx="4760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cách từ chợ Bến Thành đến công viên Thống Nhất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7cm x 100m= 700m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F158-2CF0-479E-AE1D-F606D6AC1D84}"/>
              </a:ext>
            </a:extLst>
          </p:cNvPr>
          <p:cNvSpPr txBox="1"/>
          <p:nvPr/>
        </p:nvSpPr>
        <p:spPr>
          <a:xfrm>
            <a:off x="-22524" y="3116958"/>
            <a:ext cx="49289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đường Lê Thánh Tôn từ ngã ba Phạm Hồng Thái đến ngã tư Hai Bà Trưng:</a:t>
            </a:r>
          </a:p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12,2 cm x 100m =1220m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EF1DF56-9E0C-4300-BEB7-5B9F95FFB212}"/>
              </a:ext>
            </a:extLst>
          </p:cNvPr>
          <p:cNvCxnSpPr/>
          <p:nvPr/>
        </p:nvCxnSpPr>
        <p:spPr>
          <a:xfrm flipH="1" flipV="1">
            <a:off x="6644640" y="325120"/>
            <a:ext cx="416560" cy="3616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2E1EDE-228B-44AA-8D4A-AA048F544855}"/>
              </a:ext>
            </a:extLst>
          </p:cNvPr>
          <p:cNvCxnSpPr/>
          <p:nvPr/>
        </p:nvCxnSpPr>
        <p:spPr>
          <a:xfrm flipV="1">
            <a:off x="5445760" y="426453"/>
            <a:ext cx="3995695" cy="4079446"/>
          </a:xfrm>
          <a:prstGeom prst="straightConnector1">
            <a:avLst/>
          </a:prstGeom>
          <a:ln w="38100">
            <a:solidFill>
              <a:srgbClr val="4DD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A9804B6-C31A-4A38-9C45-FB9730DE9520}"/>
              </a:ext>
            </a:extLst>
          </p:cNvPr>
          <p:cNvSpPr/>
          <p:nvPr/>
        </p:nvSpPr>
        <p:spPr>
          <a:xfrm>
            <a:off x="6953724" y="3901563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D958B80-350D-4620-B3C4-E9E18C9B9B4F}"/>
              </a:ext>
            </a:extLst>
          </p:cNvPr>
          <p:cNvSpPr/>
          <p:nvPr/>
        </p:nvSpPr>
        <p:spPr>
          <a:xfrm>
            <a:off x="6523087" y="251101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CC69AF38-19BA-421D-875F-6DEEF9C7FFCA}"/>
              </a:ext>
            </a:extLst>
          </p:cNvPr>
          <p:cNvSpPr/>
          <p:nvPr/>
        </p:nvSpPr>
        <p:spPr>
          <a:xfrm>
            <a:off x="5288585" y="4444094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81C128D-77EA-4EF9-8F3D-0DBFF455AAF9}"/>
              </a:ext>
            </a:extLst>
          </p:cNvPr>
          <p:cNvSpPr/>
          <p:nvPr/>
        </p:nvSpPr>
        <p:spPr>
          <a:xfrm>
            <a:off x="9394208" y="268311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695026" y="1803401"/>
            <a:ext cx="3410603" cy="34137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endParaRPr lang="en-US" sz="6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 LTVD và SBT</a:t>
            </a:r>
          </a:p>
        </p:txBody>
      </p:sp>
      <p:sp>
        <p:nvSpPr>
          <p:cNvPr id="9" name="Oval 8"/>
          <p:cNvSpPr/>
          <p:nvPr/>
        </p:nvSpPr>
        <p:spPr>
          <a:xfrm>
            <a:off x="2728834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3240490" y="4241800"/>
            <a:ext cx="8754137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730" b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Chuẩn bị bài 4: “</a:t>
            </a:r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 hiệu và bảng chú giải bản đồ. Tìm đường đi trên bản đồ”.</a:t>
            </a: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7FA9D8-153E-44F3-8F4B-BDE005534394}"/>
              </a:ext>
            </a:extLst>
          </p:cNvPr>
          <p:cNvSpPr/>
          <p:nvPr/>
        </p:nvSpPr>
        <p:spPr>
          <a:xfrm>
            <a:off x="197372" y="3013500"/>
            <a:ext cx="25314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#9Slide03 Neutra" panose="02040603050506020204" pitchFamily="18" charset="0"/>
                <a:cs typeface="Arial" panose="020B0604020202020204" pitchFamily="34" charset="0"/>
              </a:rPr>
              <a:t>Dặn dò</a:t>
            </a:r>
            <a:endParaRPr lang="en-US" sz="4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3">
            <a:extLst>
              <a:ext uri="{FF2B5EF4-FFF2-40B4-BE49-F238E27FC236}">
                <a16:creationId xmlns:a16="http://schemas.microsoft.com/office/drawing/2014/main" id="{E1CD9157-EDE5-430E-A80C-1C9683566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图片 6">
            <a:extLst>
              <a:ext uri="{FF2B5EF4-FFF2-40B4-BE49-F238E27FC236}">
                <a16:creationId xmlns:a16="http://schemas.microsoft.com/office/drawing/2014/main" id="{EAF0557B-BCC6-4E1D-B81B-AF9359830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25" y="0"/>
            <a:ext cx="12404725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图片 4">
            <a:extLst>
              <a:ext uri="{FF2B5EF4-FFF2-40B4-BE49-F238E27FC236}">
                <a16:creationId xmlns:a16="http://schemas.microsoft.com/office/drawing/2014/main" id="{65804656-8B68-4F57-A5C8-4193C9799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2047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图片 9">
            <a:extLst>
              <a:ext uri="{FF2B5EF4-FFF2-40B4-BE49-F238E27FC236}">
                <a16:creationId xmlns:a16="http://schemas.microsoft.com/office/drawing/2014/main" id="{F97CBC2E-9309-4FD5-9974-BC3832705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4543425"/>
            <a:ext cx="223043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图片 7">
            <a:extLst>
              <a:ext uri="{FF2B5EF4-FFF2-40B4-BE49-F238E27FC236}">
                <a16:creationId xmlns:a16="http://schemas.microsoft.com/office/drawing/2014/main" id="{E995DEF6-E9D6-43CA-91C0-F19A98FD1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947">
            <a:off x="-735013" y="4927600"/>
            <a:ext cx="5826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图片 8">
            <a:extLst>
              <a:ext uri="{FF2B5EF4-FFF2-40B4-BE49-F238E27FC236}">
                <a16:creationId xmlns:a16="http://schemas.microsoft.com/office/drawing/2014/main" id="{8B4A7F8C-3824-44C0-9CEB-E5C1AAC0E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7826">
            <a:off x="12296775" y="5664200"/>
            <a:ext cx="4651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图片 10">
            <a:extLst>
              <a:ext uri="{FF2B5EF4-FFF2-40B4-BE49-F238E27FC236}">
                <a16:creationId xmlns:a16="http://schemas.microsoft.com/office/drawing/2014/main" id="{A90A5D1B-B823-4051-9380-F229AFCDB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992188"/>
            <a:ext cx="1487488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图片 5">
            <a:extLst>
              <a:ext uri="{FF2B5EF4-FFF2-40B4-BE49-F238E27FC236}">
                <a16:creationId xmlns:a16="http://schemas.microsoft.com/office/drawing/2014/main" id="{265AF0C8-CB94-464F-A3BF-172745DF0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731838"/>
            <a:ext cx="19970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6" name="组合 27">
            <a:extLst>
              <a:ext uri="{FF2B5EF4-FFF2-40B4-BE49-F238E27FC236}">
                <a16:creationId xmlns:a16="http://schemas.microsoft.com/office/drawing/2014/main" id="{E0B7CBE0-4B68-4EA6-81FC-C8F62EE6D425}"/>
              </a:ext>
            </a:extLst>
          </p:cNvPr>
          <p:cNvGrpSpPr>
            <a:grpSpLocks/>
          </p:cNvGrpSpPr>
          <p:nvPr/>
        </p:nvGrpSpPr>
        <p:grpSpPr bwMode="auto">
          <a:xfrm>
            <a:off x="8396288" y="2087563"/>
            <a:ext cx="1354137" cy="1168400"/>
            <a:chOff x="8395962" y="2087411"/>
            <a:chExt cx="1354086" cy="1168595"/>
          </a:xfrm>
        </p:grpSpPr>
        <p:sp>
          <p:nvSpPr>
            <p:cNvPr id="18" name="圆角矩形 17">
              <a:extLst>
                <a:ext uri="{FF2B5EF4-FFF2-40B4-BE49-F238E27FC236}">
                  <a16:creationId xmlns:a16="http://schemas.microsoft.com/office/drawing/2014/main" id="{22E11620-3375-425E-BC6F-B9722DCA005A}"/>
                </a:ext>
              </a:extLst>
            </p:cNvPr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970" name="文本框 18">
              <a:extLst>
                <a:ext uri="{FF2B5EF4-FFF2-40B4-BE49-F238E27FC236}">
                  <a16:creationId xmlns:a16="http://schemas.microsoft.com/office/drawing/2014/main" id="{92C559E2-E939-4F21-B9C2-EFCEF0A986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854957">
              <a:off x="8587134" y="2256209"/>
              <a:ext cx="97174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4800">
                  <a:solidFill>
                    <a:srgbClr val="FF6900"/>
                  </a:solidFill>
                  <a:ea typeface="方正少儿简体"/>
                  <a:cs typeface="Arial" panose="020B0604020202020204" pitchFamily="34" charset="0"/>
                </a:rPr>
                <a:t>Cô</a:t>
              </a:r>
              <a:endParaRPr lang="zh-CN" altLang="en-US" sz="4800">
                <a:solidFill>
                  <a:srgbClr val="FF6900"/>
                </a:solidFill>
                <a:ea typeface="方正少儿简体"/>
                <a:cs typeface="Arial" panose="020B0604020202020204" pitchFamily="34" charset="0"/>
              </a:endParaRPr>
            </a:p>
          </p:txBody>
        </p:sp>
      </p:grpSp>
      <p:grpSp>
        <p:nvGrpSpPr>
          <p:cNvPr id="39947" name="组合 2">
            <a:extLst>
              <a:ext uri="{FF2B5EF4-FFF2-40B4-BE49-F238E27FC236}">
                <a16:creationId xmlns:a16="http://schemas.microsoft.com/office/drawing/2014/main" id="{AF246ACE-A4B3-4113-A14E-F190A8152431}"/>
              </a:ext>
            </a:extLst>
          </p:cNvPr>
          <p:cNvGrpSpPr>
            <a:grpSpLocks/>
          </p:cNvGrpSpPr>
          <p:nvPr/>
        </p:nvGrpSpPr>
        <p:grpSpPr bwMode="auto">
          <a:xfrm>
            <a:off x="2974975" y="1677988"/>
            <a:ext cx="1446213" cy="1168400"/>
            <a:chOff x="2974300" y="1678431"/>
            <a:chExt cx="1446958" cy="1168595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3F0A4CE6-8FD7-4E02-9347-36D68539D268}"/>
                </a:ext>
              </a:extLst>
            </p:cNvPr>
            <p:cNvSpPr/>
            <p:nvPr/>
          </p:nvSpPr>
          <p:spPr>
            <a:xfrm rot="20821610">
              <a:off x="3066422" y="1678431"/>
              <a:ext cx="135483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968" name="矩形 19">
              <a:extLst>
                <a:ext uri="{FF2B5EF4-FFF2-40B4-BE49-F238E27FC236}">
                  <a16:creationId xmlns:a16="http://schemas.microsoft.com/office/drawing/2014/main" id="{23DE05F6-6E1E-4EC5-AEAE-09A23EEB22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81231">
              <a:off x="2974300" y="1884762"/>
              <a:ext cx="141737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4800">
                  <a:solidFill>
                    <a:srgbClr val="099F00"/>
                  </a:solidFill>
                  <a:ea typeface="方正少儿简体"/>
                  <a:cs typeface="Arial" panose="020B0604020202020204" pitchFamily="34" charset="0"/>
                </a:rPr>
                <a:t>Tạm</a:t>
              </a:r>
              <a:endParaRPr lang="zh-CN" altLang="en-US" sz="4800">
                <a:solidFill>
                  <a:srgbClr val="099F00"/>
                </a:solidFill>
                <a:ea typeface="方正少儿简体"/>
                <a:cs typeface="Arial" panose="020B0604020202020204" pitchFamily="34" charset="0"/>
              </a:endParaRPr>
            </a:p>
          </p:txBody>
        </p:sp>
      </p:grpSp>
      <p:grpSp>
        <p:nvGrpSpPr>
          <p:cNvPr id="39948" name="组合 13">
            <a:extLst>
              <a:ext uri="{FF2B5EF4-FFF2-40B4-BE49-F238E27FC236}">
                <a16:creationId xmlns:a16="http://schemas.microsoft.com/office/drawing/2014/main" id="{2FC4DFFC-4FEF-4957-BB01-66B0558BF69C}"/>
              </a:ext>
            </a:extLst>
          </p:cNvPr>
          <p:cNvGrpSpPr>
            <a:grpSpLocks/>
          </p:cNvGrpSpPr>
          <p:nvPr/>
        </p:nvGrpSpPr>
        <p:grpSpPr bwMode="auto">
          <a:xfrm>
            <a:off x="4764088" y="2032000"/>
            <a:ext cx="1354137" cy="1168400"/>
            <a:chOff x="4763782" y="2031260"/>
            <a:chExt cx="1354086" cy="1168595"/>
          </a:xfrm>
        </p:grpSpPr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7BB569F5-96F0-443B-B43C-0B911AEFBE24}"/>
                </a:ext>
              </a:extLst>
            </p:cNvPr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966" name="矩形 20">
              <a:extLst>
                <a:ext uri="{FF2B5EF4-FFF2-40B4-BE49-F238E27FC236}">
                  <a16:creationId xmlns:a16="http://schemas.microsoft.com/office/drawing/2014/main" id="{8110158D-BE62-4F86-BA68-88619F6156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7423">
              <a:off x="4804224" y="2203500"/>
              <a:ext cx="124585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4800">
                  <a:solidFill>
                    <a:srgbClr val="FFC000"/>
                  </a:solidFill>
                  <a:ea typeface="方正少儿简体"/>
                  <a:cs typeface="Arial" panose="020B0604020202020204" pitchFamily="34" charset="0"/>
                </a:rPr>
                <a:t>Biệt</a:t>
              </a:r>
              <a:endParaRPr lang="zh-CN" altLang="en-US" sz="4800">
                <a:solidFill>
                  <a:srgbClr val="FFC000"/>
                </a:solidFill>
                <a:ea typeface="方正少儿简体"/>
                <a:cs typeface="Arial" panose="020B0604020202020204" pitchFamily="34" charset="0"/>
              </a:endParaRPr>
            </a:p>
          </p:txBody>
        </p:sp>
      </p:grpSp>
      <p:grpSp>
        <p:nvGrpSpPr>
          <p:cNvPr id="39949" name="组合 22">
            <a:extLst>
              <a:ext uri="{FF2B5EF4-FFF2-40B4-BE49-F238E27FC236}">
                <a16:creationId xmlns:a16="http://schemas.microsoft.com/office/drawing/2014/main" id="{F3086269-24A4-4192-945A-7216DC1E09D1}"/>
              </a:ext>
            </a:extLst>
          </p:cNvPr>
          <p:cNvGrpSpPr>
            <a:grpSpLocks/>
          </p:cNvGrpSpPr>
          <p:nvPr/>
        </p:nvGrpSpPr>
        <p:grpSpPr bwMode="auto">
          <a:xfrm>
            <a:off x="6448425" y="1966913"/>
            <a:ext cx="1555750" cy="1168400"/>
            <a:chOff x="6448378" y="1967332"/>
            <a:chExt cx="1555234" cy="1168595"/>
          </a:xfrm>
        </p:grpSpPr>
        <p:sp>
          <p:nvSpPr>
            <p:cNvPr id="17" name="圆角矩形 16">
              <a:extLst>
                <a:ext uri="{FF2B5EF4-FFF2-40B4-BE49-F238E27FC236}">
                  <a16:creationId xmlns:a16="http://schemas.microsoft.com/office/drawing/2014/main" id="{0B9CD48B-3CFF-4CB3-8A11-1A5F07275B7D}"/>
                </a:ext>
              </a:extLst>
            </p:cNvPr>
            <p:cNvSpPr/>
            <p:nvPr/>
          </p:nvSpPr>
          <p:spPr>
            <a:xfrm rot="20821610">
              <a:off x="6545184" y="1967332"/>
              <a:ext cx="1355275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964" name="矩形 21">
              <a:extLst>
                <a:ext uri="{FF2B5EF4-FFF2-40B4-BE49-F238E27FC236}">
                  <a16:creationId xmlns:a16="http://schemas.microsoft.com/office/drawing/2014/main" id="{3B786B77-A423-4E66-A419-369374D386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07435">
              <a:off x="6448378" y="2175921"/>
              <a:ext cx="155523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4800">
                  <a:solidFill>
                    <a:srgbClr val="FF4F66"/>
                  </a:solidFill>
                  <a:ea typeface="方正少儿简体"/>
                  <a:cs typeface="Arial" panose="020B0604020202020204" pitchFamily="34" charset="0"/>
                </a:rPr>
                <a:t>Thầy</a:t>
              </a:r>
              <a:endParaRPr lang="zh-CN" altLang="en-US" sz="4800">
                <a:solidFill>
                  <a:srgbClr val="FF4F66"/>
                </a:solidFill>
                <a:ea typeface="方正少儿简体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AA7C19FC-4A04-4E1C-8782-7F0AE8511184}"/>
              </a:ext>
            </a:extLst>
          </p:cNvPr>
          <p:cNvSpPr/>
          <p:nvPr/>
        </p:nvSpPr>
        <p:spPr>
          <a:xfrm rot="18455707">
            <a:off x="2709863" y="1804988"/>
            <a:ext cx="654050" cy="17780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BAA0AF7-D569-424A-AE36-6D9BDF8B053D}"/>
              </a:ext>
            </a:extLst>
          </p:cNvPr>
          <p:cNvSpPr/>
          <p:nvPr/>
        </p:nvSpPr>
        <p:spPr>
          <a:xfrm rot="20118966">
            <a:off x="4635500" y="1816100"/>
            <a:ext cx="654050" cy="17780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10D830C-58BC-4625-B8B2-86073BAF886A}"/>
              </a:ext>
            </a:extLst>
          </p:cNvPr>
          <p:cNvSpPr/>
          <p:nvPr/>
        </p:nvSpPr>
        <p:spPr>
          <a:xfrm rot="1119809">
            <a:off x="7358063" y="1852613"/>
            <a:ext cx="654050" cy="17780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87B6371-031D-4F81-95C6-18A070EE9C96}"/>
              </a:ext>
            </a:extLst>
          </p:cNvPr>
          <p:cNvSpPr/>
          <p:nvPr/>
        </p:nvSpPr>
        <p:spPr>
          <a:xfrm rot="20691888">
            <a:off x="9085263" y="2014538"/>
            <a:ext cx="654050" cy="17780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9954" name="组合 27">
            <a:extLst>
              <a:ext uri="{FF2B5EF4-FFF2-40B4-BE49-F238E27FC236}">
                <a16:creationId xmlns:a16="http://schemas.microsoft.com/office/drawing/2014/main" id="{53B9F491-8630-42D3-BEDC-F16E8AE5DA1A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3403600"/>
            <a:ext cx="1354138" cy="1168400"/>
            <a:chOff x="8395962" y="2087411"/>
            <a:chExt cx="1354086" cy="1168595"/>
          </a:xfrm>
        </p:grpSpPr>
        <p:sp>
          <p:nvSpPr>
            <p:cNvPr id="29" name="圆角矩形 17">
              <a:extLst>
                <a:ext uri="{FF2B5EF4-FFF2-40B4-BE49-F238E27FC236}">
                  <a16:creationId xmlns:a16="http://schemas.microsoft.com/office/drawing/2014/main" id="{E17A4676-654C-4281-9C0C-C4C3D40AE2FA}"/>
                </a:ext>
              </a:extLst>
            </p:cNvPr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962" name="文本框 18">
              <a:extLst>
                <a:ext uri="{FF2B5EF4-FFF2-40B4-BE49-F238E27FC236}">
                  <a16:creationId xmlns:a16="http://schemas.microsoft.com/office/drawing/2014/main" id="{C7DCB243-6E01-4AE5-AA90-D7C2F8A1B2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854957">
              <a:off x="8603983" y="2256140"/>
              <a:ext cx="938042" cy="83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4800">
                  <a:solidFill>
                    <a:srgbClr val="FF6900"/>
                  </a:solidFill>
                  <a:ea typeface="方正少儿简体"/>
                  <a:cs typeface="Arial" panose="020B0604020202020204" pitchFamily="34" charset="0"/>
                </a:rPr>
                <a:t>Và</a:t>
              </a:r>
              <a:endParaRPr lang="zh-CN" altLang="en-US" sz="4800">
                <a:solidFill>
                  <a:srgbClr val="FF6900"/>
                </a:solidFill>
                <a:ea typeface="方正少儿简体"/>
                <a:cs typeface="Arial" panose="020B0604020202020204" pitchFamily="34" charset="0"/>
              </a:endParaRPr>
            </a:p>
          </p:txBody>
        </p:sp>
      </p:grpSp>
      <p:grpSp>
        <p:nvGrpSpPr>
          <p:cNvPr id="39955" name="组合 27">
            <a:extLst>
              <a:ext uri="{FF2B5EF4-FFF2-40B4-BE49-F238E27FC236}">
                <a16:creationId xmlns:a16="http://schemas.microsoft.com/office/drawing/2014/main" id="{F272C739-D8F9-4C62-9F73-66160B934D0D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708400"/>
            <a:ext cx="1450975" cy="1168400"/>
            <a:chOff x="8347514" y="2087411"/>
            <a:chExt cx="1450983" cy="1168595"/>
          </a:xfrm>
        </p:grpSpPr>
        <p:sp>
          <p:nvSpPr>
            <p:cNvPr id="32" name="圆角矩形 17">
              <a:extLst>
                <a:ext uri="{FF2B5EF4-FFF2-40B4-BE49-F238E27FC236}">
                  <a16:creationId xmlns:a16="http://schemas.microsoft.com/office/drawing/2014/main" id="{207BD689-8AF4-4E44-9B6A-E976D09198B8}"/>
                </a:ext>
              </a:extLst>
            </p:cNvPr>
            <p:cNvSpPr/>
            <p:nvPr/>
          </p:nvSpPr>
          <p:spPr>
            <a:xfrm rot="897728">
              <a:off x="8396727" y="2087411"/>
              <a:ext cx="1352557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960" name="文本框 18">
              <a:extLst>
                <a:ext uri="{FF2B5EF4-FFF2-40B4-BE49-F238E27FC236}">
                  <a16:creationId xmlns:a16="http://schemas.microsoft.com/office/drawing/2014/main" id="{2C0879C2-055B-4BE7-9FBD-1F94FE2C7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854957">
              <a:off x="8347514" y="2256140"/>
              <a:ext cx="1450983" cy="83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4800">
                  <a:solidFill>
                    <a:srgbClr val="FF6900"/>
                  </a:solidFill>
                  <a:ea typeface="方正少儿简体"/>
                  <a:cs typeface="Arial" panose="020B0604020202020204" pitchFamily="34" charset="0"/>
                </a:rPr>
                <a:t>Các </a:t>
              </a:r>
              <a:endParaRPr lang="zh-CN" altLang="en-US" sz="4800">
                <a:solidFill>
                  <a:srgbClr val="FF6900"/>
                </a:solidFill>
                <a:ea typeface="方正少儿简体"/>
                <a:cs typeface="Arial" panose="020B0604020202020204" pitchFamily="34" charset="0"/>
              </a:endParaRPr>
            </a:p>
          </p:txBody>
        </p:sp>
      </p:grpSp>
      <p:grpSp>
        <p:nvGrpSpPr>
          <p:cNvPr id="39956" name="组合 27">
            <a:extLst>
              <a:ext uri="{FF2B5EF4-FFF2-40B4-BE49-F238E27FC236}">
                <a16:creationId xmlns:a16="http://schemas.microsoft.com/office/drawing/2014/main" id="{D3B08086-8A35-4CBF-974C-435C117E32CE}"/>
              </a:ext>
            </a:extLst>
          </p:cNvPr>
          <p:cNvGrpSpPr>
            <a:grpSpLocks/>
          </p:cNvGrpSpPr>
          <p:nvPr/>
        </p:nvGrpSpPr>
        <p:grpSpPr bwMode="auto">
          <a:xfrm>
            <a:off x="7239000" y="3581400"/>
            <a:ext cx="1354138" cy="1168400"/>
            <a:chOff x="8395962" y="2087411"/>
            <a:chExt cx="1354086" cy="1168595"/>
          </a:xfrm>
        </p:grpSpPr>
        <p:sp>
          <p:nvSpPr>
            <p:cNvPr id="35" name="圆角矩形 17">
              <a:extLst>
                <a:ext uri="{FF2B5EF4-FFF2-40B4-BE49-F238E27FC236}">
                  <a16:creationId xmlns:a16="http://schemas.microsoft.com/office/drawing/2014/main" id="{19EB4A2B-72CF-4682-A452-4492385740DD}"/>
                </a:ext>
              </a:extLst>
            </p:cNvPr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958" name="文本框 18">
              <a:extLst>
                <a:ext uri="{FF2B5EF4-FFF2-40B4-BE49-F238E27FC236}">
                  <a16:creationId xmlns:a16="http://schemas.microsoft.com/office/drawing/2014/main" id="{56C50CBA-CFE9-4D18-9526-B738538C43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854957">
              <a:off x="8552689" y="2256140"/>
              <a:ext cx="1040631" cy="83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4800">
                  <a:solidFill>
                    <a:srgbClr val="FF6900"/>
                  </a:solidFill>
                  <a:ea typeface="方正少儿简体"/>
                  <a:cs typeface="Arial" panose="020B0604020202020204" pitchFamily="34" charset="0"/>
                </a:rPr>
                <a:t>em</a:t>
              </a:r>
              <a:endParaRPr lang="zh-CN" altLang="en-US" sz="4800">
                <a:solidFill>
                  <a:srgbClr val="FF6900"/>
                </a:solidFill>
                <a:ea typeface="方正少儿简体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E8E2F6-42A2-4EE5-ACC7-E067B73EDE7C}"/>
              </a:ext>
            </a:extLst>
          </p:cNvPr>
          <p:cNvSpPr txBox="1"/>
          <p:nvPr/>
        </p:nvSpPr>
        <p:spPr>
          <a:xfrm>
            <a:off x="345440" y="255272"/>
            <a:ext cx="11501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Trình bày cách xác định ph</a:t>
            </a: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h</a:t>
            </a: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 trên bản đồ?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65FCCA-BF7F-4BB0-ACEC-A8B77E5D4BDC}"/>
              </a:ext>
            </a:extLst>
          </p:cNvPr>
          <p:cNvCxnSpPr>
            <a:cxnSpLocks/>
          </p:cNvCxnSpPr>
          <p:nvPr/>
        </p:nvCxnSpPr>
        <p:spPr>
          <a:xfrm>
            <a:off x="7061200" y="3606800"/>
            <a:ext cx="3434080" cy="0"/>
          </a:xfrm>
          <a:prstGeom prst="straightConnector1">
            <a:avLst/>
          </a:prstGeom>
          <a:ln w="38100">
            <a:solidFill>
              <a:srgbClr val="53B5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72B73C-4D3E-40E2-8327-538C95F8E072}"/>
              </a:ext>
            </a:extLst>
          </p:cNvPr>
          <p:cNvCxnSpPr>
            <a:cxnSpLocks/>
          </p:cNvCxnSpPr>
          <p:nvPr/>
        </p:nvCxnSpPr>
        <p:spPr>
          <a:xfrm>
            <a:off x="8769351" y="1869440"/>
            <a:ext cx="0" cy="3373120"/>
          </a:xfrm>
          <a:prstGeom prst="straightConnector1">
            <a:avLst/>
          </a:prstGeom>
          <a:ln w="38100">
            <a:solidFill>
              <a:srgbClr val="53B5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F083B4-3705-46CC-8C13-5C76146D1C94}"/>
              </a:ext>
            </a:extLst>
          </p:cNvPr>
          <p:cNvCxnSpPr>
            <a:cxnSpLocks/>
          </p:cNvCxnSpPr>
          <p:nvPr/>
        </p:nvCxnSpPr>
        <p:spPr>
          <a:xfrm flipV="1">
            <a:off x="7570471" y="2407920"/>
            <a:ext cx="2396489" cy="2362200"/>
          </a:xfrm>
          <a:prstGeom prst="straightConnector1">
            <a:avLst/>
          </a:prstGeom>
          <a:ln w="38100">
            <a:solidFill>
              <a:srgbClr val="53B5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559B2C-645F-4DD5-9A24-07FFB8B6D3F4}"/>
              </a:ext>
            </a:extLst>
          </p:cNvPr>
          <p:cNvSpPr txBox="1"/>
          <p:nvPr/>
        </p:nvSpPr>
        <p:spPr>
          <a:xfrm>
            <a:off x="8483600" y="1463040"/>
            <a:ext cx="92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F4F70A-315E-4294-B356-A6B8D49B6002}"/>
              </a:ext>
            </a:extLst>
          </p:cNvPr>
          <p:cNvCxnSpPr>
            <a:cxnSpLocks/>
          </p:cNvCxnSpPr>
          <p:nvPr/>
        </p:nvCxnSpPr>
        <p:spPr>
          <a:xfrm>
            <a:off x="7579995" y="2407920"/>
            <a:ext cx="2396489" cy="2428240"/>
          </a:xfrm>
          <a:prstGeom prst="straightConnector1">
            <a:avLst/>
          </a:prstGeom>
          <a:ln w="38100">
            <a:solidFill>
              <a:srgbClr val="53B5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C471D10-CAF7-44F7-B412-D25DC7EA4A48}"/>
              </a:ext>
            </a:extLst>
          </p:cNvPr>
          <p:cNvSpPr txBox="1"/>
          <p:nvPr/>
        </p:nvSpPr>
        <p:spPr>
          <a:xfrm>
            <a:off x="10125075" y="1984772"/>
            <a:ext cx="1458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Đông Bắc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462F1B-FECC-4311-96F4-F4A4DB707C3D}"/>
              </a:ext>
            </a:extLst>
          </p:cNvPr>
          <p:cNvSpPr txBox="1"/>
          <p:nvPr/>
        </p:nvSpPr>
        <p:spPr>
          <a:xfrm>
            <a:off x="6644642" y="1973296"/>
            <a:ext cx="1252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Tây Bắc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1245CA-7102-4EF8-BF85-AA21F082D874}"/>
              </a:ext>
            </a:extLst>
          </p:cNvPr>
          <p:cNvSpPr txBox="1"/>
          <p:nvPr/>
        </p:nvSpPr>
        <p:spPr>
          <a:xfrm>
            <a:off x="6423030" y="3386425"/>
            <a:ext cx="1458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283E26-A851-42DA-887B-79361D3B1F9B}"/>
              </a:ext>
            </a:extLst>
          </p:cNvPr>
          <p:cNvSpPr txBox="1"/>
          <p:nvPr/>
        </p:nvSpPr>
        <p:spPr>
          <a:xfrm>
            <a:off x="6371272" y="4707225"/>
            <a:ext cx="1458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Tây 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771689-C1D9-4079-90F1-4EECE1D2E92D}"/>
              </a:ext>
            </a:extLst>
          </p:cNvPr>
          <p:cNvSpPr txBox="1"/>
          <p:nvPr/>
        </p:nvSpPr>
        <p:spPr>
          <a:xfrm>
            <a:off x="8216584" y="5308600"/>
            <a:ext cx="1458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94C43A-2948-4DDA-9C06-1262E7E25244}"/>
              </a:ext>
            </a:extLst>
          </p:cNvPr>
          <p:cNvSpPr txBox="1"/>
          <p:nvPr/>
        </p:nvSpPr>
        <p:spPr>
          <a:xfrm>
            <a:off x="10067618" y="4770120"/>
            <a:ext cx="1458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Đông Nam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63E452-374F-4BD4-92E9-D36B2698C95E}"/>
              </a:ext>
            </a:extLst>
          </p:cNvPr>
          <p:cNvSpPr txBox="1"/>
          <p:nvPr/>
        </p:nvSpPr>
        <p:spPr>
          <a:xfrm>
            <a:off x="6841175" y="5783139"/>
            <a:ext cx="4226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Hình 2. Các hướng chính</a:t>
            </a:r>
          </a:p>
        </p:txBody>
      </p:sp>
    </p:spTree>
    <p:extLst>
      <p:ext uri="{BB962C8B-B14F-4D97-AF65-F5344CB8AC3E}">
        <p14:creationId xmlns:p14="http://schemas.microsoft.com/office/powerpoint/2010/main" val="234678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2740DA-E98E-46B6-91C8-333935F99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2"/>
          <a:stretch/>
        </p:blipFill>
        <p:spPr>
          <a:xfrm>
            <a:off x="0" y="1574124"/>
            <a:ext cx="12192000" cy="7068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3723640" y="27841"/>
            <a:ext cx="8554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BẢN ĐỒ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 KHOẢNG CÁCH THỰC TẾ 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TỈ LỆ BẢN ĐỒ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E630DEA8-A82C-4999-8F18-4CC975E5156D}"/>
              </a:ext>
            </a:extLst>
          </p:cNvPr>
          <p:cNvSpPr/>
          <p:nvPr/>
        </p:nvSpPr>
        <p:spPr>
          <a:xfrm>
            <a:off x="91440" y="91440"/>
            <a:ext cx="3544895" cy="1427311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6C170-07C4-489B-BB56-D4E29A286BFB}"/>
              </a:ext>
            </a:extLst>
          </p:cNvPr>
          <p:cNvSpPr txBox="1"/>
          <p:nvPr/>
        </p:nvSpPr>
        <p:spPr>
          <a:xfrm>
            <a:off x="594360" y="293151"/>
            <a:ext cx="322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341BFF-6C2C-4617-AE45-EDBEAEDB7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718458"/>
            <a:ext cx="2474554" cy="2327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9C0F7-93E7-4098-8B75-77924980286E}"/>
              </a:ext>
            </a:extLst>
          </p:cNvPr>
          <p:cNvSpPr txBox="1"/>
          <p:nvPr/>
        </p:nvSpPr>
        <p:spPr>
          <a:xfrm>
            <a:off x="3791744" y="302959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#9Slide03 SVNNeutraface 2" panose="02000600040000020004" pitchFamily="2" charset="0"/>
              </a:rPr>
              <a:t>MỤC TIÊU BÀI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6D2C8-2571-4171-B132-3EADF3026F83}"/>
              </a:ext>
            </a:extLst>
          </p:cNvPr>
          <p:cNvSpPr txBox="1"/>
          <p:nvPr/>
        </p:nvSpPr>
        <p:spPr>
          <a:xfrm>
            <a:off x="3575720" y="162880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#9Slide03 SVNNeutraface 2" panose="02000600040000020004" pitchFamily="2" charset="0"/>
              </a:rPr>
              <a:t>KIẾN THỨC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1E855-69C8-4898-9011-D0D62FD7742A}"/>
              </a:ext>
            </a:extLst>
          </p:cNvPr>
          <p:cNvSpPr txBox="1"/>
          <p:nvPr/>
        </p:nvSpPr>
        <p:spPr>
          <a:xfrm>
            <a:off x="2058328" y="2388746"/>
            <a:ext cx="9644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0070C0"/>
                </a:solidFill>
              </a:rPr>
              <a:t>Biết được tỉ lệ bản đồ</a:t>
            </a:r>
            <a:endParaRPr lang="en-US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24240-EBA0-46B7-BBF2-B699A28A03AF}"/>
              </a:ext>
            </a:extLst>
          </p:cNvPr>
          <p:cNvSpPr txBox="1"/>
          <p:nvPr/>
        </p:nvSpPr>
        <p:spPr>
          <a:xfrm>
            <a:off x="1959732" y="2964337"/>
            <a:ext cx="9644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ính </a:t>
            </a:r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cách thực tế giữa hai địa điểm trên bản đồ theo tỉ lệ bản đồ.</a:t>
            </a:r>
          </a:p>
          <a:p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39D5F-3B51-4A4A-9AC0-889C6BE653BB}"/>
              </a:ext>
            </a:extLst>
          </p:cNvPr>
          <p:cNvSpPr txBox="1"/>
          <p:nvPr/>
        </p:nvSpPr>
        <p:spPr>
          <a:xfrm>
            <a:off x="3502461" y="4096237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#9Slide03 SVNNeutraface 2" panose="02000600040000020004" pitchFamily="2" charset="0"/>
              </a:rPr>
              <a:t>NĂNG LỰC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9495B2-A2C7-4FC4-B4D3-2AF3B228F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58" t="34030" r="19381" b="37620"/>
          <a:stretch/>
        </p:blipFill>
        <p:spPr>
          <a:xfrm>
            <a:off x="9452766" y="3485868"/>
            <a:ext cx="1319281" cy="13968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0F6863-C02C-4507-B730-9C197BFE8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82" t="62130" r="70081" b="10476"/>
          <a:stretch/>
        </p:blipFill>
        <p:spPr>
          <a:xfrm>
            <a:off x="49829" y="4931628"/>
            <a:ext cx="1818487" cy="16944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1C3051-8629-4880-A7AA-D58F04A522FA}"/>
              </a:ext>
            </a:extLst>
          </p:cNvPr>
          <p:cNvSpPr/>
          <p:nvPr/>
        </p:nvSpPr>
        <p:spPr>
          <a:xfrm>
            <a:off x="1960189" y="4932234"/>
            <a:ext cx="98411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0070C0"/>
                </a:solidFill>
              </a:rPr>
              <a:t>Xác định được vị trí cỉa các đối tượng địa lí trên lược đồ.</a:t>
            </a:r>
            <a:endParaRPr lang="en-US" sz="2800">
              <a:solidFill>
                <a:srgbClr val="0070C0"/>
              </a:solidFill>
            </a:endParaRPr>
          </a:p>
          <a:p>
            <a:r>
              <a:rPr lang="vi-VN" sz="2800">
                <a:solidFill>
                  <a:srgbClr val="0070C0"/>
                </a:solidFill>
              </a:rPr>
              <a:t> Đo tính được khoảng cách của các đối tượng trên bản đồ.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B23563-4BE9-40E4-B45F-E06180837749}"/>
              </a:ext>
            </a:extLst>
          </p:cNvPr>
          <p:cNvSpPr/>
          <p:nvPr/>
        </p:nvSpPr>
        <p:spPr>
          <a:xfrm>
            <a:off x="1959732" y="5845177"/>
            <a:ext cx="918065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 được khoảng cách thực tế giữa hai địa điểm trên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bản đồ theo tỉ lệ bản đồ</a:t>
            </a:r>
            <a:r>
              <a:rPr lang="vi-VN">
                <a:solidFill>
                  <a:srgbClr val="0070C0"/>
                </a:solidFill>
              </a:rPr>
              <a:t>.</a:t>
            </a:r>
            <a:endParaRPr lang="en-US">
              <a:solidFill>
                <a:srgbClr val="0070C0"/>
              </a:solidFill>
            </a:endParaRPr>
          </a:p>
          <a:p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7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1254640" y="4566573"/>
            <a:ext cx="10706986" cy="130176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   Tính khoảng cách thực tế dựa vào tỉ lệ      bản đồ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1488323" y="2382038"/>
            <a:ext cx="4099678" cy="1046962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   Tỉ lệ bản đồ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2890284" y="140587"/>
            <a:ext cx="6411432" cy="130176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 dirty="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7813DD-1784-4616-8F4E-55B75D4E196B}"/>
              </a:ext>
            </a:extLst>
          </p:cNvPr>
          <p:cNvSpPr/>
          <p:nvPr/>
        </p:nvSpPr>
        <p:spPr>
          <a:xfrm>
            <a:off x="660399" y="2158730"/>
            <a:ext cx="1423319" cy="138711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003A35C-8F82-45A4-87E1-E361521666A7}"/>
              </a:ext>
            </a:extLst>
          </p:cNvPr>
          <p:cNvSpPr/>
          <p:nvPr/>
        </p:nvSpPr>
        <p:spPr>
          <a:xfrm>
            <a:off x="660399" y="4482324"/>
            <a:ext cx="1508643" cy="147026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08D838E-B5A6-4853-A932-98735D85B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40" y="934720"/>
            <a:ext cx="7073371" cy="5528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CA6C1A-2916-4490-8481-0CD273892E17}"/>
              </a:ext>
            </a:extLst>
          </p:cNvPr>
          <p:cNvSpPr txBox="1"/>
          <p:nvPr/>
        </p:nvSpPr>
        <p:spPr>
          <a:xfrm>
            <a:off x="4612640" y="6404088"/>
            <a:ext cx="781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8. Bản đồ một khu vực của thành phố Đà Nẵng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D15364-DCDB-4B13-B1C3-C8E01B623235}"/>
              </a:ext>
            </a:extLst>
          </p:cNvPr>
          <p:cNvSpPr txBox="1"/>
          <p:nvPr/>
        </p:nvSpPr>
        <p:spPr>
          <a:xfrm>
            <a:off x="294640" y="1798320"/>
            <a:ext cx="431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của bản đồ  là bao nhiêu?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41DBD1-4F45-4FBB-AFFF-B8AC04358013}"/>
              </a:ext>
            </a:extLst>
          </p:cNvPr>
          <p:cNvSpPr txBox="1"/>
          <p:nvPr/>
        </p:nvSpPr>
        <p:spPr>
          <a:xfrm>
            <a:off x="294640" y="4137732"/>
            <a:ext cx="431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1: 7.500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69EB9E-8FD7-47D8-9191-63BA52CA25CF}"/>
              </a:ext>
            </a:extLst>
          </p:cNvPr>
          <p:cNvSpPr/>
          <p:nvPr/>
        </p:nvSpPr>
        <p:spPr>
          <a:xfrm>
            <a:off x="412545" y="97188"/>
            <a:ext cx="4200095" cy="77082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  Tỉ lệ bản đồ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6F1E96EA-77BE-4447-9647-F3366B19803B}"/>
              </a:ext>
            </a:extLst>
          </p:cNvPr>
          <p:cNvSpPr/>
          <p:nvPr/>
        </p:nvSpPr>
        <p:spPr>
          <a:xfrm>
            <a:off x="20321" y="30480"/>
            <a:ext cx="944880" cy="90424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10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41DBD1-4F45-4FBB-AFFF-B8AC04358013}"/>
              </a:ext>
            </a:extLst>
          </p:cNvPr>
          <p:cNvSpPr txBox="1"/>
          <p:nvPr/>
        </p:nvSpPr>
        <p:spPr>
          <a:xfrm>
            <a:off x="1722120" y="1451899"/>
            <a:ext cx="8092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1 : 7.500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6AB19C-3ABE-41B6-9B40-B371B8A3DAEF}"/>
              </a:ext>
            </a:extLst>
          </p:cNvPr>
          <p:cNvGrpSpPr/>
          <p:nvPr/>
        </p:nvGrpSpPr>
        <p:grpSpPr>
          <a:xfrm>
            <a:off x="2606985" y="3648041"/>
            <a:ext cx="4226560" cy="1386091"/>
            <a:chOff x="2198223" y="3260337"/>
            <a:chExt cx="4226560" cy="13860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EFC6C9-F68E-4D7D-A47F-03CC6607C50A}"/>
                </a:ext>
              </a:extLst>
            </p:cNvPr>
            <p:cNvSpPr/>
            <p:nvPr/>
          </p:nvSpPr>
          <p:spPr>
            <a:xfrm>
              <a:off x="2969202" y="3260338"/>
              <a:ext cx="2684603" cy="13860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Google Shape;124;p18">
              <a:extLst>
                <a:ext uri="{FF2B5EF4-FFF2-40B4-BE49-F238E27FC236}">
                  <a16:creationId xmlns:a16="http://schemas.microsoft.com/office/drawing/2014/main" id="{FB9EB63B-0BF2-419C-B0DE-A9DFA19EA77D}"/>
                </a:ext>
              </a:extLst>
            </p:cNvPr>
            <p:cNvSpPr txBox="1"/>
            <p:nvPr/>
          </p:nvSpPr>
          <p:spPr>
            <a:xfrm>
              <a:off x="2198223" y="3260337"/>
              <a:ext cx="4226560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1cm trên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bản đồ</a:t>
              </a: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Left Brace 3">
            <a:extLst>
              <a:ext uri="{FF2B5EF4-FFF2-40B4-BE49-F238E27FC236}">
                <a16:creationId xmlns:a16="http://schemas.microsoft.com/office/drawing/2014/main" id="{3B3034D4-A2E9-4612-AE60-2013839E625B}"/>
              </a:ext>
            </a:extLst>
          </p:cNvPr>
          <p:cNvSpPr/>
          <p:nvPr/>
        </p:nvSpPr>
        <p:spPr>
          <a:xfrm rot="16200000">
            <a:off x="4622504" y="2771967"/>
            <a:ext cx="650240" cy="624840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71D72F82-B196-4EF3-BBA3-B2DBFFF236BC}"/>
              </a:ext>
            </a:extLst>
          </p:cNvPr>
          <p:cNvSpPr/>
          <p:nvPr/>
        </p:nvSpPr>
        <p:spPr>
          <a:xfrm rot="16200000">
            <a:off x="7456199" y="2032502"/>
            <a:ext cx="650240" cy="222758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C632B9-2388-40E1-A8F1-9C7FEBA904F9}"/>
              </a:ext>
            </a:extLst>
          </p:cNvPr>
          <p:cNvGrpSpPr/>
          <p:nvPr/>
        </p:nvGrpSpPr>
        <p:grpSpPr>
          <a:xfrm>
            <a:off x="6431990" y="3666871"/>
            <a:ext cx="3046698" cy="1386090"/>
            <a:chOff x="5768340" y="3260338"/>
            <a:chExt cx="3046698" cy="138609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0D6CC2-882F-4E28-8C71-489BB3DD34F7}"/>
                </a:ext>
              </a:extLst>
            </p:cNvPr>
            <p:cNvSpPr/>
            <p:nvPr/>
          </p:nvSpPr>
          <p:spPr>
            <a:xfrm>
              <a:off x="5768340" y="3260338"/>
              <a:ext cx="3022363" cy="13860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Google Shape;124;p18">
              <a:extLst>
                <a:ext uri="{FF2B5EF4-FFF2-40B4-BE49-F238E27FC236}">
                  <a16:creationId xmlns:a16="http://schemas.microsoft.com/office/drawing/2014/main" id="{109141D2-0CC9-4684-B5F1-E666C78A7198}"/>
                </a:ext>
              </a:extLst>
            </p:cNvPr>
            <p:cNvSpPr txBox="1"/>
            <p:nvPr/>
          </p:nvSpPr>
          <p:spPr>
            <a:xfrm>
              <a:off x="5792675" y="3300957"/>
              <a:ext cx="3022363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7500 cm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trên thực tế</a:t>
              </a: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2FB4A2F-6882-49B0-BC90-0E216FA9A935}"/>
              </a:ext>
            </a:extLst>
          </p:cNvPr>
          <p:cNvSpPr txBox="1"/>
          <p:nvPr/>
        </p:nvSpPr>
        <p:spPr>
          <a:xfrm>
            <a:off x="1563369" y="2228671"/>
            <a:ext cx="1020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bản đồ  là gì?</a:t>
            </a:r>
          </a:p>
        </p:txBody>
      </p:sp>
      <p:grpSp>
        <p:nvGrpSpPr>
          <p:cNvPr id="19" name="Google Shape;130;p18">
            <a:extLst>
              <a:ext uri="{FF2B5EF4-FFF2-40B4-BE49-F238E27FC236}">
                <a16:creationId xmlns:a16="http://schemas.microsoft.com/office/drawing/2014/main" id="{DF5DAA6C-9218-4B52-B271-32238B44FBF3}"/>
              </a:ext>
            </a:extLst>
          </p:cNvPr>
          <p:cNvGrpSpPr/>
          <p:nvPr/>
        </p:nvGrpSpPr>
        <p:grpSpPr>
          <a:xfrm>
            <a:off x="208273" y="4085910"/>
            <a:ext cx="2454275" cy="1528763"/>
            <a:chOff x="1369" y="2372"/>
            <a:chExt cx="1546" cy="963"/>
          </a:xfrm>
        </p:grpSpPr>
        <p:sp>
          <p:nvSpPr>
            <p:cNvPr id="20" name="Google Shape;131;p18">
              <a:extLst>
                <a:ext uri="{FF2B5EF4-FFF2-40B4-BE49-F238E27FC236}">
                  <a16:creationId xmlns:a16="http://schemas.microsoft.com/office/drawing/2014/main" id="{7486A48D-580C-4A9D-8D6C-1BD0D830803B}"/>
                </a:ext>
              </a:extLst>
            </p:cNvPr>
            <p:cNvSpPr txBox="1"/>
            <p:nvPr/>
          </p:nvSpPr>
          <p:spPr>
            <a:xfrm>
              <a:off x="1745" y="2372"/>
              <a:ext cx="336" cy="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4800" b="1" i="0" u="none" strike="noStrike" cap="none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4800" b="1">
                <a:solidFill>
                  <a:srgbClr val="00B0F0"/>
                </a:solidFill>
              </a:endParaRPr>
            </a:p>
          </p:txBody>
        </p:sp>
        <p:sp>
          <p:nvSpPr>
            <p:cNvPr id="21" name="Google Shape;132;p18">
              <a:extLst>
                <a:ext uri="{FF2B5EF4-FFF2-40B4-BE49-F238E27FC236}">
                  <a16:creationId xmlns:a16="http://schemas.microsoft.com/office/drawing/2014/main" id="{66030CC0-071F-4093-97BF-161A749D1C63}"/>
                </a:ext>
              </a:extLst>
            </p:cNvPr>
            <p:cNvSpPr txBox="1"/>
            <p:nvPr/>
          </p:nvSpPr>
          <p:spPr>
            <a:xfrm>
              <a:off x="1369" y="3013"/>
              <a:ext cx="1546" cy="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4800" b="1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7 </a:t>
              </a:r>
              <a:r>
                <a:rPr lang="en-US" sz="4800" b="1" i="0" u="none" strike="noStrike" cap="none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500</a:t>
              </a:r>
              <a:endParaRPr sz="4800" b="1">
                <a:solidFill>
                  <a:srgbClr val="00B0F0"/>
                </a:solidFill>
              </a:endParaRPr>
            </a:p>
          </p:txBody>
        </p:sp>
        <p:cxnSp>
          <p:nvCxnSpPr>
            <p:cNvPr id="22" name="Google Shape;133;p18">
              <a:extLst>
                <a:ext uri="{FF2B5EF4-FFF2-40B4-BE49-F238E27FC236}">
                  <a16:creationId xmlns:a16="http://schemas.microsoft.com/office/drawing/2014/main" id="{EE6D9C9C-F51A-414A-A5FD-BE564E7C7B03}"/>
                </a:ext>
              </a:extLst>
            </p:cNvPr>
            <p:cNvCxnSpPr>
              <a:cxnSpLocks/>
            </p:cNvCxnSpPr>
            <p:nvPr/>
          </p:nvCxnSpPr>
          <p:spPr>
            <a:xfrm>
              <a:off x="1455" y="2967"/>
              <a:ext cx="1091" cy="0"/>
            </a:xfrm>
            <a:prstGeom prst="straightConnector1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23" name="Google Shape;134;p18">
            <a:extLst>
              <a:ext uri="{FF2B5EF4-FFF2-40B4-BE49-F238E27FC236}">
                <a16:creationId xmlns:a16="http://schemas.microsoft.com/office/drawing/2014/main" id="{2F6FE188-D594-4CE1-A38F-B0562407D02A}"/>
              </a:ext>
            </a:extLst>
          </p:cNvPr>
          <p:cNvSpPr txBox="1"/>
          <p:nvPr/>
        </p:nvSpPr>
        <p:spPr>
          <a:xfrm>
            <a:off x="4272280" y="4049227"/>
            <a:ext cx="7689348" cy="170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48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Khoảng cách trên bản đồ</a:t>
            </a:r>
            <a:endParaRPr sz="4800" b="1">
              <a:solidFill>
                <a:srgbClr val="00B0F0"/>
              </a:solidFill>
            </a:endParaRPr>
          </a:p>
        </p:txBody>
      </p:sp>
      <p:cxnSp>
        <p:nvCxnSpPr>
          <p:cNvPr id="24" name="Google Shape;135;p18">
            <a:extLst>
              <a:ext uri="{FF2B5EF4-FFF2-40B4-BE49-F238E27FC236}">
                <a16:creationId xmlns:a16="http://schemas.microsoft.com/office/drawing/2014/main" id="{0A36F8E8-8D9D-4004-A0E3-EE95B95CD5AD}"/>
              </a:ext>
            </a:extLst>
          </p:cNvPr>
          <p:cNvCxnSpPr>
            <a:cxnSpLocks/>
          </p:cNvCxnSpPr>
          <p:nvPr/>
        </p:nvCxnSpPr>
        <p:spPr>
          <a:xfrm>
            <a:off x="4393005" y="4976303"/>
            <a:ext cx="7305040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5" name="Google Shape;136;p18">
            <a:extLst>
              <a:ext uri="{FF2B5EF4-FFF2-40B4-BE49-F238E27FC236}">
                <a16:creationId xmlns:a16="http://schemas.microsoft.com/office/drawing/2014/main" id="{D9C4CF38-75F6-4093-A5C8-E8D68951811D}"/>
              </a:ext>
            </a:extLst>
          </p:cNvPr>
          <p:cNvSpPr txBox="1"/>
          <p:nvPr/>
        </p:nvSpPr>
        <p:spPr>
          <a:xfrm>
            <a:off x="4213564" y="5099150"/>
            <a:ext cx="8103928" cy="71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48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Khoảng cách ngoài thực tế</a:t>
            </a:r>
            <a:endParaRPr sz="4800" b="1">
              <a:solidFill>
                <a:srgbClr val="00B0F0"/>
              </a:solidFill>
            </a:endParaRPr>
          </a:p>
        </p:txBody>
      </p:sp>
      <p:sp>
        <p:nvSpPr>
          <p:cNvPr id="26" name="Google Shape;137;p18">
            <a:extLst>
              <a:ext uri="{FF2B5EF4-FFF2-40B4-BE49-F238E27FC236}">
                <a16:creationId xmlns:a16="http://schemas.microsoft.com/office/drawing/2014/main" id="{CE347222-C02A-4E84-A447-30B47420CE1E}"/>
              </a:ext>
            </a:extLst>
          </p:cNvPr>
          <p:cNvSpPr txBox="1"/>
          <p:nvPr/>
        </p:nvSpPr>
        <p:spPr>
          <a:xfrm>
            <a:off x="2142565" y="4541348"/>
            <a:ext cx="2250440" cy="24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44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Là tỉ số</a:t>
            </a:r>
            <a:endParaRPr sz="4400" b="1">
              <a:solidFill>
                <a:srgbClr val="00B0F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6E6D857-B0AF-44DB-A2BA-AFE96BA60B2F}"/>
              </a:ext>
            </a:extLst>
          </p:cNvPr>
          <p:cNvSpPr/>
          <p:nvPr/>
        </p:nvSpPr>
        <p:spPr>
          <a:xfrm>
            <a:off x="412545" y="97188"/>
            <a:ext cx="4200095" cy="77082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  Tỉ lệ bản đồ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1CE3C4A8-5F6D-4B38-BB3B-709F3D120871}"/>
              </a:ext>
            </a:extLst>
          </p:cNvPr>
          <p:cNvSpPr/>
          <p:nvPr/>
        </p:nvSpPr>
        <p:spPr>
          <a:xfrm>
            <a:off x="20321" y="30480"/>
            <a:ext cx="944880" cy="90424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86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4" grpId="1" animBg="1"/>
      <p:bldP spid="10" grpId="0" animBg="1"/>
      <p:bldP spid="10" grpId="1" animBg="1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3B8B04-3FD4-4A35-AA66-9972017A2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9" t="26595" r="27333" b="10991"/>
          <a:stretch/>
        </p:blipFill>
        <p:spPr>
          <a:xfrm>
            <a:off x="5784346" y="904580"/>
            <a:ext cx="6113485" cy="50488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7FB237-9470-4562-9407-066EDCA7A6C2}"/>
              </a:ext>
            </a:extLst>
          </p:cNvPr>
          <p:cNvSpPr txBox="1"/>
          <p:nvPr/>
        </p:nvSpPr>
        <p:spPr>
          <a:xfrm>
            <a:off x="5623560" y="6005768"/>
            <a:ext cx="674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một khu vực của Thành phố Hồ Chí Minh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F82B01-D58E-4451-ACAA-7F0DEBE77EB9}"/>
              </a:ext>
            </a:extLst>
          </p:cNvPr>
          <p:cNvSpPr txBox="1"/>
          <p:nvPr/>
        </p:nvSpPr>
        <p:spPr>
          <a:xfrm>
            <a:off x="129599" y="2205648"/>
            <a:ext cx="54854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tỉ lệ 1 : 10 000</a:t>
            </a:r>
          </a:p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 1 cm trên bản đồ t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ứng với bao nhiêu m trên thực địa?</a:t>
            </a:r>
          </a:p>
        </p:txBody>
      </p:sp>
      <p:sp>
        <p:nvSpPr>
          <p:cNvPr id="10" name="Google Shape;125;p18">
            <a:extLst>
              <a:ext uri="{FF2B5EF4-FFF2-40B4-BE49-F238E27FC236}">
                <a16:creationId xmlns:a16="http://schemas.microsoft.com/office/drawing/2014/main" id="{CCC13949-5244-4370-B264-5AAE1CA37363}"/>
              </a:ext>
            </a:extLst>
          </p:cNvPr>
          <p:cNvSpPr txBox="1"/>
          <p:nvPr/>
        </p:nvSpPr>
        <p:spPr>
          <a:xfrm>
            <a:off x="129599" y="1482253"/>
            <a:ext cx="495300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4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ỉ lệ của bản đồ là bao nhiêu? </a:t>
            </a:r>
            <a:endParaRPr sz="44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E7C057B-85EE-40FE-B96E-350C334CD26C}"/>
              </a:ext>
            </a:extLst>
          </p:cNvPr>
          <p:cNvSpPr/>
          <p:nvPr/>
        </p:nvSpPr>
        <p:spPr>
          <a:xfrm>
            <a:off x="412545" y="97188"/>
            <a:ext cx="4200095" cy="77082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   Tỉ lệ bản đồ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8F4A4665-25DA-4326-8C2A-6F362A22D83E}"/>
              </a:ext>
            </a:extLst>
          </p:cNvPr>
          <p:cNvSpPr/>
          <p:nvPr/>
        </p:nvSpPr>
        <p:spPr>
          <a:xfrm>
            <a:off x="20321" y="30480"/>
            <a:ext cx="944880" cy="90424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36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1283</Words>
  <Application>Microsoft Office PowerPoint</Application>
  <PresentationFormat>Widescreen</PresentationFormat>
  <Paragraphs>202</Paragraphs>
  <Slides>26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#9Slide03 IcielNovecento sans E</vt:lpstr>
      <vt:lpstr>#9Slide03 Neutra</vt:lpstr>
      <vt:lpstr>#9Slide03 SVNNeutraface 2</vt:lpstr>
      <vt:lpstr>Arial</vt:lpstr>
      <vt:lpstr>Calibri</vt:lpstr>
      <vt:lpstr>Calibri Light</vt:lpstr>
      <vt:lpstr>等线</vt:lpstr>
      <vt:lpstr>Times New Roman</vt:lpstr>
      <vt:lpstr>Wingdings</vt:lpstr>
      <vt:lpstr>Wingdings 2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77</cp:revision>
  <dcterms:created xsi:type="dcterms:W3CDTF">2021-06-28T12:43:46Z</dcterms:created>
  <dcterms:modified xsi:type="dcterms:W3CDTF">2022-09-19T06:47:03Z</dcterms:modified>
</cp:coreProperties>
</file>