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84" r:id="rId2"/>
    <p:sldId id="585" r:id="rId3"/>
    <p:sldId id="586" r:id="rId4"/>
    <p:sldId id="587" r:id="rId5"/>
    <p:sldId id="260" r:id="rId6"/>
    <p:sldId id="580" r:id="rId7"/>
    <p:sldId id="261" r:id="rId8"/>
    <p:sldId id="273" r:id="rId9"/>
    <p:sldId id="582" r:id="rId10"/>
    <p:sldId id="417" r:id="rId11"/>
    <p:sldId id="418" r:id="rId12"/>
    <p:sldId id="422" r:id="rId13"/>
    <p:sldId id="421" r:id="rId14"/>
    <p:sldId id="583" r:id="rId15"/>
    <p:sldId id="256" r:id="rId16"/>
    <p:sldId id="262" r:id="rId17"/>
    <p:sldId id="581" r:id="rId18"/>
    <p:sldId id="423" r:id="rId19"/>
    <p:sldId id="419" r:id="rId20"/>
    <p:sldId id="290" r:id="rId21"/>
    <p:sldId id="425" r:id="rId22"/>
    <p:sldId id="578" r:id="rId23"/>
    <p:sldId id="264" r:id="rId24"/>
    <p:sldId id="426" r:id="rId25"/>
    <p:sldId id="427" r:id="rId26"/>
    <p:sldId id="428" r:id="rId27"/>
    <p:sldId id="272" r:id="rId28"/>
    <p:sldId id="277" r:id="rId29"/>
    <p:sldId id="430" r:id="rId30"/>
    <p:sldId id="431" r:id="rId31"/>
    <p:sldId id="432" r:id="rId32"/>
    <p:sldId id="433" r:id="rId33"/>
    <p:sldId id="434" r:id="rId34"/>
    <p:sldId id="319" r:id="rId35"/>
    <p:sldId id="575" r:id="rId36"/>
    <p:sldId id="329"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F50"/>
    <a:srgbClr val="3829FB"/>
    <a:srgbClr val="FDFD7B"/>
    <a:srgbClr val="B6FC9A"/>
    <a:srgbClr val="273F61"/>
    <a:srgbClr val="264061"/>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23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CFF34-654D-4211-9FF0-C75FEEAF5F36}" type="datetimeFigureOut">
              <a:rPr lang="en-US" smtClean="0"/>
              <a:t>19/09/2022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7AA28-6B8A-4C89-82DB-F74513C8611F}" type="slidenum">
              <a:rPr lang="en-US" smtClean="0"/>
              <a:t>‹#›</a:t>
            </a:fld>
            <a:endParaRPr lang="en-US"/>
          </a:p>
        </p:txBody>
      </p:sp>
    </p:spTree>
    <p:extLst>
      <p:ext uri="{BB962C8B-B14F-4D97-AF65-F5344CB8AC3E}">
        <p14:creationId xmlns:p14="http://schemas.microsoft.com/office/powerpoint/2010/main" val="137053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Có một người bạn của cô ở nước ngoài muốn đến Việt Nam du lịch, họ muốn tự khám phá đất nước xinh đẹp của chúng ta, vậy giải pháp nào để họ làm chủ được chuyến du lịch mà không bị lạc đường. Các em hãy giúp người bạn của cô tìm ra giải pháp tốt nhất nhé.</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F0E1906-85CF-4B65-B3A5-F915753F5163}" type="slidenum">
              <a:rPr lang="en-US" smtClean="0"/>
              <a:t>3</a:t>
            </a:fld>
            <a:endParaRPr lang="en-US"/>
          </a:p>
        </p:txBody>
      </p:sp>
    </p:spTree>
    <p:extLst>
      <p:ext uri="{BB962C8B-B14F-4D97-AF65-F5344CB8AC3E}">
        <p14:creationId xmlns:p14="http://schemas.microsoft.com/office/powerpoint/2010/main" val="123737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9460C78C-3894-4D01-8D8D-AD08807BD8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E6B5A224-DBFD-4E3F-B902-6CD70D3F79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Để thể hiện các đối t</a:t>
            </a:r>
            <a:r>
              <a:rPr lang="vi-VN" altLang="en-US"/>
              <a:t>ư</a:t>
            </a:r>
            <a:r>
              <a:rPr lang="en-US" altLang="en-US"/>
              <a:t>ợng địa lí trên bản đồ, ng</a:t>
            </a:r>
            <a:r>
              <a:rPr lang="vi-VN" altLang="en-US"/>
              <a:t>ư</a:t>
            </a:r>
            <a:r>
              <a:rPr lang="en-US" altLang="en-US"/>
              <a:t>ời ta phải sửu dụng các dấu hiệu quy </a:t>
            </a:r>
            <a:r>
              <a:rPr lang="vi-VN" altLang="en-US"/>
              <a:t>ư</a:t>
            </a:r>
            <a:r>
              <a:rPr lang="en-US" altLang="en-US"/>
              <a:t>ớc gọi là kí hiệu bản đồ</a:t>
            </a:r>
          </a:p>
        </p:txBody>
      </p:sp>
      <p:sp>
        <p:nvSpPr>
          <p:cNvPr id="97284" name="Slide Number Placeholder 3">
            <a:extLst>
              <a:ext uri="{FF2B5EF4-FFF2-40B4-BE49-F238E27FC236}">
                <a16:creationId xmlns:a16="http://schemas.microsoft.com/office/drawing/2014/main" id="{B736AB4A-240E-4DA9-AFAF-EE651C8BD6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1C5DC2-76FF-4B28-8197-76DD5713686B}"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13</a:t>
            </a:fld>
            <a:endParaRPr lang="en-US"/>
          </a:p>
        </p:txBody>
      </p:sp>
    </p:spTree>
    <p:extLst>
      <p:ext uri="{BB962C8B-B14F-4D97-AF65-F5344CB8AC3E}">
        <p14:creationId xmlns:p14="http://schemas.microsoft.com/office/powerpoint/2010/main" val="2868405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Điểm: thủ đô, thành phố, điểm quặng, du lịch. Đ</a:t>
            </a:r>
            <a:r>
              <a:rPr lang="vi-VN"/>
              <a:t>ư</a:t>
            </a:r>
            <a:r>
              <a:rPr lang="en-US"/>
              <a:t>ờng: tuyến đ</a:t>
            </a:r>
            <a:r>
              <a:rPr lang="vi-VN"/>
              <a:t>ư</a:t>
            </a:r>
            <a:r>
              <a:rPr lang="en-US"/>
              <a:t>ờng biển, dòng biển, h</a:t>
            </a:r>
            <a:r>
              <a:rPr lang="vi-VN"/>
              <a:t>ư</a:t>
            </a:r>
            <a:r>
              <a:rPr lang="en-US"/>
              <a:t>ớng gió.  Diện tích: vùng trồng lúa, khu vực phân bố các loại đất, rừng</a:t>
            </a:r>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14</a:t>
            </a:fld>
            <a:endParaRPr lang="en-US"/>
          </a:p>
        </p:txBody>
      </p:sp>
    </p:spTree>
    <p:extLst>
      <p:ext uri="{BB962C8B-B14F-4D97-AF65-F5344CB8AC3E}">
        <p14:creationId xmlns:p14="http://schemas.microsoft.com/office/powerpoint/2010/main" val="291931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Vì các kí hiệu trên bản đồ đ</a:t>
            </a:r>
            <a:r>
              <a:rPr lang="vi-VN"/>
              <a:t>ư</a:t>
            </a:r>
            <a:r>
              <a:rPr lang="en-US"/>
              <a:t>ợc giải thích ở bảng chú giải. Bảng chú giải th</a:t>
            </a:r>
            <a:r>
              <a:rPr lang="vi-VN"/>
              <a:t>ư</a:t>
            </a:r>
            <a:r>
              <a:rPr lang="en-US"/>
              <a:t>ờng đ</a:t>
            </a:r>
            <a:r>
              <a:rPr lang="vi-VN"/>
              <a:t>ư</a:t>
            </a:r>
            <a:r>
              <a:rPr lang="en-US"/>
              <a:t>ợc bố trí ở phía d</a:t>
            </a:r>
            <a:r>
              <a:rPr lang="vi-VN"/>
              <a:t>ư</a:t>
            </a:r>
            <a:r>
              <a:rPr lang="en-US"/>
              <a:t>ới hoặc những góc trống trên bản đồ.</a:t>
            </a:r>
          </a:p>
        </p:txBody>
      </p:sp>
      <p:sp>
        <p:nvSpPr>
          <p:cNvPr id="4" name="Slide Number Placeholder 3"/>
          <p:cNvSpPr>
            <a:spLocks noGrp="1"/>
          </p:cNvSpPr>
          <p:nvPr>
            <p:ph type="sldNum" sz="quarter" idx="5"/>
          </p:nvPr>
        </p:nvSpPr>
        <p:spPr/>
        <p:txBody>
          <a:bodyPr/>
          <a:lstStyle/>
          <a:p>
            <a:fld id="{60E7AA28-6B8A-4C89-82DB-F74513C8611F}" type="slidenum">
              <a:rPr lang="en-US" smtClean="0"/>
              <a:t>16</a:t>
            </a:fld>
            <a:endParaRPr lang="en-US"/>
          </a:p>
        </p:txBody>
      </p:sp>
    </p:spTree>
    <p:extLst>
      <p:ext uri="{BB962C8B-B14F-4D97-AF65-F5344CB8AC3E}">
        <p14:creationId xmlns:p14="http://schemas.microsoft.com/office/powerpoint/2010/main" val="34285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0C5FFA99-B2DC-4688-A983-6A496567322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a:latin typeface="Arial" panose="020B0604020202020204" pitchFamily="34" charset="0"/>
              </a:rPr>
              <a:t>hfdh</a:t>
            </a:r>
          </a:p>
        </p:txBody>
      </p:sp>
      <p:sp>
        <p:nvSpPr>
          <p:cNvPr id="21507" name="Rectangle 7">
            <a:extLst>
              <a:ext uri="{FF2B5EF4-FFF2-40B4-BE49-F238E27FC236}">
                <a16:creationId xmlns:a16="http://schemas.microsoft.com/office/drawing/2014/main" id="{DF7888C6-8DD2-4946-B667-EE789BB4A0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5CD2745F-9C3F-4A28-B001-1B19D3128AF2}" type="slidenum">
              <a:rPr lang="en-US" altLang="en-US" smtClean="0">
                <a:latin typeface="Arial" panose="020B0604020202020204" pitchFamily="34" charset="0"/>
              </a:rPr>
              <a:pPr/>
              <a:t>20</a:t>
            </a:fld>
            <a:endParaRPr lang="en-US" altLang="en-US">
              <a:latin typeface="Arial" panose="020B0604020202020204" pitchFamily="34" charset="0"/>
            </a:endParaRPr>
          </a:p>
        </p:txBody>
      </p:sp>
      <p:sp>
        <p:nvSpPr>
          <p:cNvPr id="21508" name="Rectangle 2">
            <a:extLst>
              <a:ext uri="{FF2B5EF4-FFF2-40B4-BE49-F238E27FC236}">
                <a16:creationId xmlns:a16="http://schemas.microsoft.com/office/drawing/2014/main" id="{F33C72B5-51DC-42AF-BFE0-4BDEBF558B90}"/>
              </a:ext>
            </a:extLst>
          </p:cNvPr>
          <p:cNvSpPr>
            <a:spLocks noGrp="1" noRot="1" noChangeAspect="1" noChangeArrowheads="1" noTextEdit="1"/>
          </p:cNvSpPr>
          <p:nvPr>
            <p:ph type="sldImg"/>
          </p:nvPr>
        </p:nvSpPr>
        <p:spPr>
          <a:ln/>
        </p:spPr>
      </p:sp>
      <p:sp>
        <p:nvSpPr>
          <p:cNvPr id="21509" name="Rectangle 3">
            <a:extLst>
              <a:ext uri="{FF2B5EF4-FFF2-40B4-BE49-F238E27FC236}">
                <a16:creationId xmlns:a16="http://schemas.microsoft.com/office/drawing/2014/main" id="{A0A8F09F-B00C-4129-89DC-397ED2527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3C8E42C-FFC4-4FB5-BD31-014916291EC4}"/>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03193DE7-0CC4-48A8-B9FD-876E24203F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a:extLst>
              <a:ext uri="{FF2B5EF4-FFF2-40B4-BE49-F238E27FC236}">
                <a16:creationId xmlns:a16="http://schemas.microsoft.com/office/drawing/2014/main" id="{954E0563-7FEB-4BFF-9BEC-9E297F1C4D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4D559DB4-1E6F-4477-B53A-AC2105D8A9FE}" type="slidenum">
              <a:rPr lang="en-US" altLang="en-US" smtClean="0"/>
              <a:pPr/>
              <a:t>27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giao</a:t>
            </a:r>
            <a:r>
              <a:rPr lang="en-US" dirty="0"/>
              <a:t> </a:t>
            </a:r>
            <a:r>
              <a:rPr lang="en-US" dirty="0" err="1"/>
              <a:t>về</a:t>
            </a:r>
            <a:r>
              <a:rPr lang="en-US" dirty="0"/>
              <a:t> </a:t>
            </a:r>
            <a:r>
              <a:rPr lang="en-US" dirty="0" err="1"/>
              <a:t>nhà</a:t>
            </a:r>
            <a:r>
              <a:rPr lang="en-US" dirty="0"/>
              <a:t> </a:t>
            </a:r>
          </a:p>
        </p:txBody>
      </p:sp>
      <p:sp>
        <p:nvSpPr>
          <p:cNvPr id="4" name="Slide Number Placeholder 3"/>
          <p:cNvSpPr>
            <a:spLocks noGrp="1"/>
          </p:cNvSpPr>
          <p:nvPr>
            <p:ph type="sldNum" sz="quarter" idx="5"/>
          </p:nvPr>
        </p:nvSpPr>
        <p:spPr/>
        <p:txBody>
          <a:bodyPr/>
          <a:lstStyle/>
          <a:p>
            <a:fld id="{C4EC5642-1CC1-46D7-BB0E-878AC7E3D910}" type="slidenum">
              <a:rPr lang="en-US" smtClean="0"/>
              <a:t>34</a:t>
            </a:fld>
            <a:endParaRPr lang="en-US"/>
          </a:p>
        </p:txBody>
      </p:sp>
    </p:spTree>
    <p:extLst>
      <p:ext uri="{BB962C8B-B14F-4D97-AF65-F5344CB8AC3E}">
        <p14:creationId xmlns:p14="http://schemas.microsoft.com/office/powerpoint/2010/main" val="2722075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70C-E19F-4FEC-A2FE-002CDD427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C5273-23DB-40E5-B511-439BA75E6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C6B4-B84E-4CB9-94D6-26BE8FF761FE}"/>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0893FFA4-E55F-4D0C-B329-2611CBD7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A5DB-3F08-46DE-86FF-2AA46AEF0D6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01752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08086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C0A2-3001-4A4F-901F-FEC8EEC8E8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0B2495-AAB1-41B4-BB42-B64C75D1E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1BF096-7EF8-49BA-8955-483930B3FF0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10EDF74B-FB24-451D-B5E1-18611A8D8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F3217-C7A7-4334-A1B0-03733620443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06407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0C1E-78BB-47DB-B239-519C127A4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03611-5C70-4117-AACE-46BE6878A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D929E-86C8-48D8-B0BE-2AD6F521BF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B62D8F-7EBA-49A0-B029-0EE1C82A29F8}"/>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6" name="Footer Placeholder 5">
            <a:extLst>
              <a:ext uri="{FF2B5EF4-FFF2-40B4-BE49-F238E27FC236}">
                <a16:creationId xmlns:a16="http://schemas.microsoft.com/office/drawing/2014/main" id="{6CFC4328-CE5E-456E-84C2-1D82784A52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63D39-500A-4759-8C3B-87EAFA54F5E7}"/>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413371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52A6-74A5-4146-B82A-B7F6636EB9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D03C87-8DF5-4FAB-BFF7-C79CDFEF3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C54BB-6999-4668-9D76-E398FFA19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B4D02B-0205-4F10-98C7-73A9D44EB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294E7-19FE-486B-A4BF-314A911355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5BA22-12F3-4A8F-A928-2AB364A7101E}"/>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8" name="Footer Placeholder 7">
            <a:extLst>
              <a:ext uri="{FF2B5EF4-FFF2-40B4-BE49-F238E27FC236}">
                <a16:creationId xmlns:a16="http://schemas.microsoft.com/office/drawing/2014/main" id="{DC65A0A2-34C6-4D3B-ADBD-A03850B344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B9802-4295-43E8-9233-2C7A6EB2EAB5}"/>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192529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136B-CDD3-4D36-BA46-8CA699F9C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DDF79D-9D6F-4329-B7F6-2B6B1EEF4B2C}"/>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4" name="Footer Placeholder 3">
            <a:extLst>
              <a:ext uri="{FF2B5EF4-FFF2-40B4-BE49-F238E27FC236}">
                <a16:creationId xmlns:a16="http://schemas.microsoft.com/office/drawing/2014/main" id="{6F90C6AE-D4B2-4D18-A12D-5C61CE1488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27D8AC-3CE5-4C6E-BEB7-362E4E5FDDCA}"/>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94237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2B014-871E-4046-A975-61AF894180E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3" name="Footer Placeholder 2">
            <a:extLst>
              <a:ext uri="{FF2B5EF4-FFF2-40B4-BE49-F238E27FC236}">
                <a16:creationId xmlns:a16="http://schemas.microsoft.com/office/drawing/2014/main" id="{7F342274-A30E-4E72-B51A-46C9138989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D410B7-24DA-41D2-9D50-41FA8C40F9C4}"/>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80180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6FE1-5EA7-4551-BBE4-F380B7E7F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C5C4C8-58A9-47B5-B9DF-3EA94BC34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3B3D0-3DF3-4D5C-B930-7AD66A05B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D4BD9-0FC7-4D0C-8685-7C6C9B8F7C46}"/>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6" name="Footer Placeholder 5">
            <a:extLst>
              <a:ext uri="{FF2B5EF4-FFF2-40B4-BE49-F238E27FC236}">
                <a16:creationId xmlns:a16="http://schemas.microsoft.com/office/drawing/2014/main" id="{76C0322F-45DB-4FF9-A4A8-598AB1060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3B640-4427-4642-A7D0-A0EF1E073FAC}"/>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24822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AC48-08DD-490D-A707-557C686D1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08363-9ED0-452E-A23D-ECFE80B9E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7B27DB-C3FB-4CB1-8B0A-D0FB6B3D4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C131A-6E5A-4306-94B5-A3F7E98FD3AC}"/>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6" name="Footer Placeholder 5">
            <a:extLst>
              <a:ext uri="{FF2B5EF4-FFF2-40B4-BE49-F238E27FC236}">
                <a16:creationId xmlns:a16="http://schemas.microsoft.com/office/drawing/2014/main" id="{DF14510E-ACF6-4537-BEAE-F32BB02D3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6FCCEA-B433-42A2-8BD8-B0B8012F4B04}"/>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510235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9AFE-3E8B-4E7B-BD5B-44F406D7AA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A1444-3098-4577-80E0-BE8FD87303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5BEA3-9C87-43D8-AAF6-F40C3AE6AA6E}"/>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A9EF3AEA-0049-4DE7-890F-C12E3CA4C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8A575-979D-43CF-9B34-2D085132AD40}"/>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024163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69FC2-87DC-4703-9CFB-97C9A32180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10CED3-68DE-469D-90CA-E92161B048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5FBFB-449C-4889-96CD-61C944BE8815}"/>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F8814920-6636-43C6-BE83-A054D9DBA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281AC-AB7A-42AB-97C3-7883430FE415}"/>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10154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70C-E19F-4FEC-A2FE-002CDD427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C5273-23DB-40E5-B511-439BA75E6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C6B4-B84E-4CB9-94D6-26BE8FF761FE}"/>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0893FFA4-E55F-4D0C-B329-2611CBD7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A5DB-3F08-46DE-86FF-2AA46AEF0D6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56338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70C-E19F-4FEC-A2FE-002CDD427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C5273-23DB-40E5-B511-439BA75E6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C6B4-B84E-4CB9-94D6-26BE8FF761FE}"/>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0893FFA4-E55F-4D0C-B329-2611CBD7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A5DB-3F08-46DE-86FF-2AA46AEF0D6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317270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61323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76503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23694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3079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324194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95586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9F9DA-7F49-44BF-BCBB-3E4040CC3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A1802-B019-47DE-BF4D-4D8F7726DD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3D5CD-FDB0-48E6-9AB9-1CC4AD901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756C0-9DAC-4F32-9A0C-36FB13BDD0DF}" type="datetimeFigureOut">
              <a:rPr lang="en-US" smtClean="0"/>
              <a:t>19/09/2022</a:t>
            </a:fld>
            <a:endParaRPr lang="en-US"/>
          </a:p>
        </p:txBody>
      </p:sp>
      <p:sp>
        <p:nvSpPr>
          <p:cNvPr id="5" name="Footer Placeholder 4">
            <a:extLst>
              <a:ext uri="{FF2B5EF4-FFF2-40B4-BE49-F238E27FC236}">
                <a16:creationId xmlns:a16="http://schemas.microsoft.com/office/drawing/2014/main" id="{55DFEB0A-56FE-43E6-AA2F-FB3E46A74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D9CCC-00DB-48D4-BB43-4010B0F57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44EFD-468A-4875-A76B-B37CEFC591CC}" type="slidenum">
              <a:rPr lang="en-US" smtClean="0"/>
              <a:t>‹#›</a:t>
            </a:fld>
            <a:endParaRPr lang="en-US"/>
          </a:p>
        </p:txBody>
      </p:sp>
    </p:spTree>
    <p:extLst>
      <p:ext uri="{BB962C8B-B14F-4D97-AF65-F5344CB8AC3E}">
        <p14:creationId xmlns:p14="http://schemas.microsoft.com/office/powerpoint/2010/main" val="103819916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6" r:id="rId3"/>
    <p:sldLayoutId id="2147483650" r:id="rId4"/>
    <p:sldLayoutId id="2147483665" r:id="rId5"/>
    <p:sldLayoutId id="2147483664" r:id="rId6"/>
    <p:sldLayoutId id="2147483663" r:id="rId7"/>
    <p:sldLayoutId id="2147483662" r:id="rId8"/>
    <p:sldLayoutId id="2147483661" r:id="rId9"/>
    <p:sldLayoutId id="214748366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slide" Target="slide28.xml"/><Relationship Id="rId3" Type="http://schemas.openxmlformats.org/officeDocument/2006/relationships/audio" Target="../media/audio1.wav"/><Relationship Id="rId21" Type="http://schemas.openxmlformats.org/officeDocument/2006/relationships/image" Target="../media/image44.png"/><Relationship Id="rId7" Type="http://schemas.openxmlformats.org/officeDocument/2006/relationships/slide" Target="slide15.xml"/><Relationship Id="rId12" Type="http://schemas.openxmlformats.org/officeDocument/2006/relationships/slide" Target="slide13.xml"/><Relationship Id="rId17" Type="http://schemas.openxmlformats.org/officeDocument/2006/relationships/image" Target="../media/image41.png"/><Relationship Id="rId25" Type="http://schemas.openxmlformats.org/officeDocument/2006/relationships/image" Target="../media/image47.png"/><Relationship Id="rId33"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40.png"/><Relationship Id="rId20" Type="http://schemas.openxmlformats.org/officeDocument/2006/relationships/slide" Target="slide29.xml"/><Relationship Id="rId29"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32.gif"/><Relationship Id="rId11" Type="http://schemas.openxmlformats.org/officeDocument/2006/relationships/image" Target="../media/image36.gif"/><Relationship Id="rId24" Type="http://schemas.openxmlformats.org/officeDocument/2006/relationships/image" Target="../media/image46.png"/><Relationship Id="rId32" Type="http://schemas.openxmlformats.org/officeDocument/2006/relationships/slide" Target="slide32.xml"/><Relationship Id="rId5" Type="http://schemas.openxmlformats.org/officeDocument/2006/relationships/image" Target="../media/image31.png"/><Relationship Id="rId15" Type="http://schemas.openxmlformats.org/officeDocument/2006/relationships/image" Target="../media/image39.png"/><Relationship Id="rId23" Type="http://schemas.openxmlformats.org/officeDocument/2006/relationships/image" Target="../media/image45.png"/><Relationship Id="rId28" Type="http://schemas.openxmlformats.org/officeDocument/2006/relationships/slide" Target="slide33.xml"/><Relationship Id="rId10" Type="http://schemas.openxmlformats.org/officeDocument/2006/relationships/image" Target="../media/image35.png"/><Relationship Id="rId19" Type="http://schemas.openxmlformats.org/officeDocument/2006/relationships/image" Target="../media/image43.png"/><Relationship Id="rId31" Type="http://schemas.openxmlformats.org/officeDocument/2006/relationships/image" Target="../media/image50.png"/><Relationship Id="rId4" Type="http://schemas.openxmlformats.org/officeDocument/2006/relationships/image" Target="../media/image30.jpeg"/><Relationship Id="rId9" Type="http://schemas.openxmlformats.org/officeDocument/2006/relationships/image" Target="../media/image34.gif"/><Relationship Id="rId14" Type="http://schemas.openxmlformats.org/officeDocument/2006/relationships/image" Target="../media/image38.png"/><Relationship Id="rId22" Type="http://schemas.openxmlformats.org/officeDocument/2006/relationships/slide" Target="slide30.xml"/><Relationship Id="rId27" Type="http://schemas.openxmlformats.org/officeDocument/2006/relationships/image" Target="../media/image48.png"/><Relationship Id="rId30" Type="http://schemas.openxmlformats.org/officeDocument/2006/relationships/slide" Target="slide31.xml"/><Relationship Id="rId8" Type="http://schemas.openxmlformats.org/officeDocument/2006/relationships/image" Target="../media/image33.gif"/></Relationships>
</file>

<file path=ppt/slides/_rels/slide28.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audio" Target="../media/audio3.wav"/><Relationship Id="rId7" Type="http://schemas.openxmlformats.org/officeDocument/2006/relationships/image" Target="../media/image54.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audio" Target="../media/audio3.wav"/><Relationship Id="rId7" Type="http://schemas.openxmlformats.org/officeDocument/2006/relationships/image" Target="../media/image54.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audio" Target="../media/audio3.wav"/><Relationship Id="rId7" Type="http://schemas.openxmlformats.org/officeDocument/2006/relationships/image" Target="../media/image54.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audio" Target="../media/audio3.wav"/><Relationship Id="rId7" Type="http://schemas.openxmlformats.org/officeDocument/2006/relationships/image" Target="../media/image54.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slide" Target="slide27.xml"/></Relationships>
</file>

<file path=ppt/slides/_rels/slide32.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audio" Target="../media/audio3.wav"/><Relationship Id="rId7" Type="http://schemas.openxmlformats.org/officeDocument/2006/relationships/image" Target="../media/image54.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slide" Target="slide27.xml"/></Relationships>
</file>

<file path=ppt/slides/_rels/slide33.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audio" Target="../media/audio3.wav"/><Relationship Id="rId7" Type="http://schemas.openxmlformats.org/officeDocument/2006/relationships/image" Target="../media/image54.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slide" Target="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PowerPoint&#10;&#10;Description automatically generated">
            <a:extLst>
              <a:ext uri="{FF2B5EF4-FFF2-40B4-BE49-F238E27FC236}">
                <a16:creationId xmlns:a16="http://schemas.microsoft.com/office/drawing/2014/main" id="{D920519C-2C41-49BE-BF92-FF69755DF676}"/>
              </a:ext>
            </a:extLst>
          </p:cNvPr>
          <p:cNvPicPr>
            <a:picLocks noGrp="1" noChangeAspect="1"/>
          </p:cNvPicPr>
          <p:nvPr>
            <p:ph idx="1"/>
          </p:nvPr>
        </p:nvPicPr>
        <p:blipFill rotWithShape="1">
          <a:blip r:embed="rId2"/>
          <a:srcRect l="26333" t="23111" r="11667" b="15111"/>
          <a:stretch/>
        </p:blipFill>
        <p:spPr>
          <a:xfrm>
            <a:off x="-21905" y="12276"/>
            <a:ext cx="12213905" cy="6845724"/>
          </a:xfrm>
          <a:prstGeom prst="rect">
            <a:avLst/>
          </a:prstGeom>
        </p:spPr>
      </p:pic>
      <p:sp>
        <p:nvSpPr>
          <p:cNvPr id="5" name="Rectangle 4">
            <a:extLst>
              <a:ext uri="{FF2B5EF4-FFF2-40B4-BE49-F238E27FC236}">
                <a16:creationId xmlns:a16="http://schemas.microsoft.com/office/drawing/2014/main" id="{25A5CD4D-9922-4F97-94B1-83ECC597777E}"/>
              </a:ext>
            </a:extLst>
          </p:cNvPr>
          <p:cNvSpPr/>
          <p:nvPr/>
        </p:nvSpPr>
        <p:spPr>
          <a:xfrm>
            <a:off x="1523999" y="1996440"/>
            <a:ext cx="237691" cy="45161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6" name="Rounded Rectangle 7">
            <a:extLst>
              <a:ext uri="{FF2B5EF4-FFF2-40B4-BE49-F238E27FC236}">
                <a16:creationId xmlns:a16="http://schemas.microsoft.com/office/drawing/2014/main" id="{4392014F-4BAB-4280-887D-30C32D4163AE}"/>
              </a:ext>
            </a:extLst>
          </p:cNvPr>
          <p:cNvSpPr/>
          <p:nvPr/>
        </p:nvSpPr>
        <p:spPr>
          <a:xfrm>
            <a:off x="1422400" y="916035"/>
            <a:ext cx="9448800" cy="1213354"/>
          </a:xfrm>
          <a:prstGeom prst="roundRect">
            <a:avLst/>
          </a:prstGeom>
          <a:solidFill>
            <a:srgbClr val="1CC4D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Tỉ lệ bản đồ có ý nghĩa để</a:t>
            </a:r>
            <a:endParaRPr lang="en-US" sz="48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8A6CF23-4C58-4162-8BF0-F892A984063F}"/>
              </a:ext>
            </a:extLst>
          </p:cNvPr>
          <p:cNvSpPr/>
          <p:nvPr/>
        </p:nvSpPr>
        <p:spPr>
          <a:xfrm>
            <a:off x="1567830" y="5627737"/>
            <a:ext cx="9292320" cy="758614"/>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solidFill>
                  <a:srgbClr val="00B050"/>
                </a:solidFill>
                <a:latin typeface="Arial" panose="020B0604020202020204" pitchFamily="34" charset="0"/>
                <a:cs typeface="Arial" panose="020B0604020202020204" pitchFamily="34" charset="0"/>
              </a:rPr>
              <a:t>Tính khoảng cách thực tế trên bản đồ</a:t>
            </a:r>
            <a:endParaRPr lang="en-US" sz="2800" dirty="0">
              <a:solidFill>
                <a:srgbClr val="00B05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6E432C-4653-4439-A96D-875FDC7A2AFA}"/>
              </a:ext>
            </a:extLst>
          </p:cNvPr>
          <p:cNvSpPr/>
          <p:nvPr/>
        </p:nvSpPr>
        <p:spPr>
          <a:xfrm>
            <a:off x="1578878" y="3483684"/>
            <a:ext cx="9292322" cy="758615"/>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solidFill>
                  <a:srgbClr val="00B050"/>
                </a:solidFill>
                <a:latin typeface="Arial" panose="020B0604020202020204" pitchFamily="34" charset="0"/>
                <a:cs typeface="Arial" panose="020B0604020202020204" pitchFamily="34" charset="0"/>
              </a:rPr>
              <a:t>Thể hiện các đối t</a:t>
            </a:r>
            <a:r>
              <a:rPr lang="vi-VN" sz="2800">
                <a:solidFill>
                  <a:srgbClr val="00B050"/>
                </a:solidFill>
                <a:cs typeface="Arial" panose="020B0604020202020204" pitchFamily="34" charset="0"/>
              </a:rPr>
              <a:t>ư</a:t>
            </a:r>
            <a:r>
              <a:rPr lang="en-US" sz="2800">
                <a:solidFill>
                  <a:srgbClr val="00B050"/>
                </a:solidFill>
                <a:latin typeface="Arial" panose="020B0604020202020204" pitchFamily="34" charset="0"/>
                <a:cs typeface="Arial" panose="020B0604020202020204" pitchFamily="34" charset="0"/>
              </a:rPr>
              <a:t>ợng, hiện t</a:t>
            </a:r>
            <a:r>
              <a:rPr lang="vi-VN" sz="2800">
                <a:solidFill>
                  <a:srgbClr val="00B050"/>
                </a:solidFill>
                <a:cs typeface="Arial" panose="020B0604020202020204" pitchFamily="34" charset="0"/>
              </a:rPr>
              <a:t>ư</a:t>
            </a:r>
            <a:r>
              <a:rPr lang="en-US" sz="2800">
                <a:solidFill>
                  <a:srgbClr val="00B050"/>
                </a:solidFill>
                <a:latin typeface="Arial" panose="020B0604020202020204" pitchFamily="34" charset="0"/>
                <a:cs typeface="Arial" panose="020B0604020202020204" pitchFamily="34" charset="0"/>
              </a:rPr>
              <a:t>ợng địa lí trên bản đồ</a:t>
            </a:r>
            <a:endParaRPr lang="en-US" sz="2800" dirty="0">
              <a:solidFill>
                <a:srgbClr val="00B050"/>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C943DBF-3EEF-47D2-B272-DA30B2535C20}"/>
              </a:ext>
            </a:extLst>
          </p:cNvPr>
          <p:cNvSpPr/>
          <p:nvPr/>
        </p:nvSpPr>
        <p:spPr>
          <a:xfrm>
            <a:off x="1309751" y="5658216"/>
            <a:ext cx="609600" cy="66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D</a:t>
            </a:r>
          </a:p>
        </p:txBody>
      </p:sp>
      <p:sp>
        <p:nvSpPr>
          <p:cNvPr id="10" name="Oval 9">
            <a:extLst>
              <a:ext uri="{FF2B5EF4-FFF2-40B4-BE49-F238E27FC236}">
                <a16:creationId xmlns:a16="http://schemas.microsoft.com/office/drawing/2014/main" id="{BFD8666E-2999-4291-A00A-9E393D5E689D}"/>
              </a:ext>
            </a:extLst>
          </p:cNvPr>
          <p:cNvSpPr/>
          <p:nvPr/>
        </p:nvSpPr>
        <p:spPr>
          <a:xfrm>
            <a:off x="1320800" y="3518082"/>
            <a:ext cx="609600" cy="66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B</a:t>
            </a:r>
          </a:p>
        </p:txBody>
      </p:sp>
      <p:sp>
        <p:nvSpPr>
          <p:cNvPr id="11" name="Rectangle 10">
            <a:extLst>
              <a:ext uri="{FF2B5EF4-FFF2-40B4-BE49-F238E27FC236}">
                <a16:creationId xmlns:a16="http://schemas.microsoft.com/office/drawing/2014/main" id="{CF5B81B2-F135-4F66-8873-D9D912BA1FDF}"/>
              </a:ext>
            </a:extLst>
          </p:cNvPr>
          <p:cNvSpPr/>
          <p:nvPr/>
        </p:nvSpPr>
        <p:spPr>
          <a:xfrm>
            <a:off x="1600872" y="4567418"/>
            <a:ext cx="9292321" cy="714879"/>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en-US" sz="3600" b="1">
                <a:solidFill>
                  <a:srgbClr val="002060"/>
                </a:solidFill>
                <a:latin typeface="Arial" panose="020B0604020202020204" pitchFamily="34" charset="0"/>
                <a:cs typeface="Arial" panose="020B0604020202020204" pitchFamily="34" charset="0"/>
              </a:rPr>
              <a:t>.  </a:t>
            </a:r>
            <a:r>
              <a:rPr lang="en-US" sz="2800">
                <a:solidFill>
                  <a:srgbClr val="00B050"/>
                </a:solidFill>
                <a:latin typeface="Arial" panose="020B0604020202020204" pitchFamily="34" charset="0"/>
                <a:cs typeface="Arial" panose="020B0604020202020204" pitchFamily="34" charset="0"/>
              </a:rPr>
              <a:t>Quy định mức độ chi tiết, tỉ mỉ của nội dung bản đồ</a:t>
            </a:r>
          </a:p>
        </p:txBody>
      </p:sp>
      <p:sp>
        <p:nvSpPr>
          <p:cNvPr id="12" name="Oval 11">
            <a:extLst>
              <a:ext uri="{FF2B5EF4-FFF2-40B4-BE49-F238E27FC236}">
                <a16:creationId xmlns:a16="http://schemas.microsoft.com/office/drawing/2014/main" id="{1D44DDB7-2957-4617-BCB8-7148A075AD6B}"/>
              </a:ext>
            </a:extLst>
          </p:cNvPr>
          <p:cNvSpPr/>
          <p:nvPr/>
        </p:nvSpPr>
        <p:spPr>
          <a:xfrm>
            <a:off x="1320800" y="4520535"/>
            <a:ext cx="609600" cy="66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C</a:t>
            </a:r>
          </a:p>
        </p:txBody>
      </p:sp>
      <p:sp>
        <p:nvSpPr>
          <p:cNvPr id="13" name="Rectangle 12">
            <a:extLst>
              <a:ext uri="{FF2B5EF4-FFF2-40B4-BE49-F238E27FC236}">
                <a16:creationId xmlns:a16="http://schemas.microsoft.com/office/drawing/2014/main" id="{DAACF45D-F90C-4359-8671-3A3B3861132B}"/>
              </a:ext>
            </a:extLst>
          </p:cNvPr>
          <p:cNvSpPr/>
          <p:nvPr/>
        </p:nvSpPr>
        <p:spPr>
          <a:xfrm>
            <a:off x="1578878" y="2465872"/>
            <a:ext cx="9292322" cy="714879"/>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solidFill>
                  <a:srgbClr val="00B050"/>
                </a:solidFill>
                <a:latin typeface="Arial" panose="020B0604020202020204" pitchFamily="34" charset="0"/>
                <a:cs typeface="Arial" panose="020B0604020202020204" pitchFamily="34" charset="0"/>
              </a:rPr>
              <a:t>Mô tả bản đồ</a:t>
            </a:r>
            <a:endParaRPr lang="en-US" sz="2800" dirty="0">
              <a:solidFill>
                <a:srgbClr val="00B05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40B37F2C-E8D8-4A31-8060-3E965BD3C715}"/>
              </a:ext>
            </a:extLst>
          </p:cNvPr>
          <p:cNvSpPr/>
          <p:nvPr/>
        </p:nvSpPr>
        <p:spPr>
          <a:xfrm>
            <a:off x="1320799" y="2469789"/>
            <a:ext cx="609600" cy="66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Times New Roman" pitchFamily="18" charset="0"/>
                <a:cs typeface="Times New Roman" pitchFamily="18" charset="0"/>
              </a:rPr>
              <a:t>A</a:t>
            </a:r>
            <a:endParaRPr lang="en-US" sz="3733" b="1" dirty="0">
              <a:latin typeface="Times New Roman" pitchFamily="18" charset="0"/>
              <a:cs typeface="Times New Roman" pitchFamily="18" charset="0"/>
            </a:endParaRPr>
          </a:p>
        </p:txBody>
      </p:sp>
    </p:spTree>
    <p:extLst>
      <p:ext uri="{BB962C8B-B14F-4D97-AF65-F5344CB8AC3E}">
        <p14:creationId xmlns:p14="http://schemas.microsoft.com/office/powerpoint/2010/main" val="33336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360"/>
                                          </p:val>
                                        </p:tav>
                                        <p:tav tm="100000">
                                          <p:val>
                                            <p:fltVal val="0"/>
                                          </p:val>
                                        </p:tav>
                                      </p:tavLst>
                                    </p:anim>
                                    <p:animEffect transition="in" filter="fade">
                                      <p:cBhvr>
                                        <p:cTn id="25" dur="500"/>
                                        <p:tgtEl>
                                          <p:spTgt spid="10"/>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2500"/>
                            </p:stCondLst>
                            <p:childTnLst>
                              <p:par>
                                <p:cTn id="31" presetID="49" presetClass="entr" presetSubtype="0" decel="10000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3500"/>
                            </p:stCondLst>
                            <p:childTnLst>
                              <p:par>
                                <p:cTn id="42" presetID="49" presetClass="entr" presetSubtype="0" decel="10000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 calcmode="lin" valueType="num">
                                      <p:cBhvr>
                                        <p:cTn id="46" dur="500" fill="hold"/>
                                        <p:tgtEl>
                                          <p:spTgt spid="9"/>
                                        </p:tgtEl>
                                        <p:attrNameLst>
                                          <p:attrName>style.rotation</p:attrName>
                                        </p:attrNameLst>
                                      </p:cBhvr>
                                      <p:tavLst>
                                        <p:tav tm="0">
                                          <p:val>
                                            <p:fltVal val="360"/>
                                          </p:val>
                                        </p:tav>
                                        <p:tav tm="100000">
                                          <p:val>
                                            <p:fltVal val="0"/>
                                          </p:val>
                                        </p:tav>
                                      </p:tavLst>
                                    </p:anim>
                                    <p:animEffect transition="in" filter="fade">
                                      <p:cBhvr>
                                        <p:cTn id="47" dur="500"/>
                                        <p:tgtEl>
                                          <p:spTgt spid="9"/>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par>
                          <p:cTn id="52" fill="hold">
                            <p:stCondLst>
                              <p:cond delay="4500"/>
                            </p:stCondLst>
                            <p:childTnLst>
                              <p:par>
                                <p:cTn id="53" presetID="22" presetClass="entr" presetSubtype="1"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mph" presetSubtype="0" fill="hold" grpId="1" nodeType="clickEffect">
                                  <p:stCondLst>
                                    <p:cond delay="0"/>
                                  </p:stCondLst>
                                  <p:childTnLst>
                                    <p:animClr clrSpc="hsl" dir="cw">
                                      <p:cBhvr override="childStyle">
                                        <p:cTn id="59" dur="500" fill="hold"/>
                                        <p:tgtEl>
                                          <p:spTgt spid="9"/>
                                        </p:tgtEl>
                                        <p:attrNameLst>
                                          <p:attrName>style.color</p:attrName>
                                        </p:attrNameLst>
                                      </p:cBhvr>
                                      <p:by>
                                        <p:hsl h="7200000" s="0" l="0"/>
                                      </p:by>
                                    </p:animClr>
                                    <p:animClr clrSpc="hsl" dir="cw">
                                      <p:cBhvr>
                                        <p:cTn id="60" dur="500" fill="hold"/>
                                        <p:tgtEl>
                                          <p:spTgt spid="9"/>
                                        </p:tgtEl>
                                        <p:attrNameLst>
                                          <p:attrName>fillcolor</p:attrName>
                                        </p:attrNameLst>
                                      </p:cBhvr>
                                      <p:by>
                                        <p:hsl h="7200000" s="0" l="0"/>
                                      </p:by>
                                    </p:animClr>
                                    <p:animClr clrSpc="hsl" dir="cw">
                                      <p:cBhvr>
                                        <p:cTn id="61" dur="500" fill="hold"/>
                                        <p:tgtEl>
                                          <p:spTgt spid="9"/>
                                        </p:tgtEl>
                                        <p:attrNameLst>
                                          <p:attrName>stroke.color</p:attrName>
                                        </p:attrNameLst>
                                      </p:cBhvr>
                                      <p:by>
                                        <p:hsl h="7200000" s="0" l="0"/>
                                      </p:by>
                                    </p:animClr>
                                    <p:set>
                                      <p:cBhvr>
                                        <p:cTn id="62" dur="500" fill="hold"/>
                                        <p:tgtEl>
                                          <p:spTgt spid="9"/>
                                        </p:tgtEl>
                                        <p:attrNameLst>
                                          <p:attrName>fill.type</p:attrName>
                                        </p:attrNameLst>
                                      </p:cBhvr>
                                      <p:to>
                                        <p:strVal val="solid"/>
                                      </p:to>
                                    </p:set>
                                  </p:childTnLst>
                                </p:cTn>
                              </p:par>
                              <p:par>
                                <p:cTn id="63" presetID="21" presetClass="emph" presetSubtype="0" fill="hold" grpId="1" nodeType="withEffect">
                                  <p:stCondLst>
                                    <p:cond delay="0"/>
                                  </p:stCondLst>
                                  <p:childTnLst>
                                    <p:animClr clrSpc="hsl" dir="cw">
                                      <p:cBhvr override="childStyle">
                                        <p:cTn id="64" dur="500" fill="hold"/>
                                        <p:tgtEl>
                                          <p:spTgt spid="7"/>
                                        </p:tgtEl>
                                        <p:attrNameLst>
                                          <p:attrName>style.color</p:attrName>
                                        </p:attrNameLst>
                                      </p:cBhvr>
                                      <p:by>
                                        <p:hsl h="7200000" s="0" l="0"/>
                                      </p:by>
                                    </p:animClr>
                                    <p:animClr clrSpc="hsl" dir="cw">
                                      <p:cBhvr>
                                        <p:cTn id="65" dur="500" fill="hold"/>
                                        <p:tgtEl>
                                          <p:spTgt spid="7"/>
                                        </p:tgtEl>
                                        <p:attrNameLst>
                                          <p:attrName>fillcolor</p:attrName>
                                        </p:attrNameLst>
                                      </p:cBhvr>
                                      <p:by>
                                        <p:hsl h="7200000" s="0" l="0"/>
                                      </p:by>
                                    </p:animClr>
                                    <p:animClr clrSpc="hsl" dir="cw">
                                      <p:cBhvr>
                                        <p:cTn id="66" dur="500" fill="hold"/>
                                        <p:tgtEl>
                                          <p:spTgt spid="7"/>
                                        </p:tgtEl>
                                        <p:attrNameLst>
                                          <p:attrName>stroke.color</p:attrName>
                                        </p:attrNameLst>
                                      </p:cBhvr>
                                      <p:by>
                                        <p:hsl h="7200000" s="0" l="0"/>
                                      </p:by>
                                    </p:animClr>
                                    <p:set>
                                      <p:cBhvr>
                                        <p:cTn id="67"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8" grpId="0" animBg="1"/>
      <p:bldP spid="9" grpId="0" animBg="1"/>
      <p:bldP spid="9" grpId="1" animBg="1"/>
      <p:bldP spid="10" grpId="0" animBg="1"/>
      <p:bldP spid="11" grpId="0" animBg="1"/>
      <p:bldP spid="12" grpId="0" animBg="1"/>
      <p:bldP spid="13"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extLst>
              <a:ext uri="{FF2B5EF4-FFF2-40B4-BE49-F238E27FC236}">
                <a16:creationId xmlns:a16="http://schemas.microsoft.com/office/drawing/2014/main" id="{14D76524-4B65-4BB1-9BBB-91DD0370888B}"/>
              </a:ext>
            </a:extLst>
          </p:cNvPr>
          <p:cNvSpPr/>
          <p:nvPr/>
        </p:nvSpPr>
        <p:spPr>
          <a:xfrm>
            <a:off x="82091" y="1902241"/>
            <a:ext cx="2932431" cy="3840327"/>
          </a:xfrm>
          <a:prstGeom prst="rightArrow">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solidFill>
                  <a:srgbClr val="0070C0"/>
                </a:solidFill>
                <a:latin typeface="Arial" panose="020B0604020202020204" pitchFamily="34" charset="0"/>
                <a:cs typeface="Arial" panose="020B0604020202020204" pitchFamily="34" charset="0"/>
              </a:rPr>
              <a:t>Kí hiệu bản đồ</a:t>
            </a:r>
            <a:endParaRPr lang="en-US" sz="4000" b="1">
              <a:solidFill>
                <a:srgbClr val="0070C0"/>
              </a:solidFill>
            </a:endParaRPr>
          </a:p>
        </p:txBody>
      </p:sp>
      <p:grpSp>
        <p:nvGrpSpPr>
          <p:cNvPr id="9" name="Group 8">
            <a:extLst>
              <a:ext uri="{FF2B5EF4-FFF2-40B4-BE49-F238E27FC236}">
                <a16:creationId xmlns:a16="http://schemas.microsoft.com/office/drawing/2014/main" id="{1C699A61-3F4E-4266-8279-99F2097F5477}"/>
              </a:ext>
            </a:extLst>
          </p:cNvPr>
          <p:cNvGrpSpPr/>
          <p:nvPr/>
        </p:nvGrpSpPr>
        <p:grpSpPr>
          <a:xfrm>
            <a:off x="3301079" y="1735502"/>
            <a:ext cx="5278750" cy="1006856"/>
            <a:chOff x="698758" y="503428"/>
            <a:chExt cx="6028341" cy="1006856"/>
          </a:xfrm>
        </p:grpSpPr>
        <p:sp>
          <p:nvSpPr>
            <p:cNvPr id="12" name="Rectangle 11">
              <a:extLst>
                <a:ext uri="{FF2B5EF4-FFF2-40B4-BE49-F238E27FC236}">
                  <a16:creationId xmlns:a16="http://schemas.microsoft.com/office/drawing/2014/main" id="{3B466054-17CB-43ED-B340-A88D381C0DB0}"/>
                </a:ext>
              </a:extLst>
            </p:cNvPr>
            <p:cNvSpPr/>
            <p:nvPr/>
          </p:nvSpPr>
          <p:spPr>
            <a:xfrm>
              <a:off x="698758" y="503428"/>
              <a:ext cx="6028341" cy="1006856"/>
            </a:xfrm>
            <a:prstGeom prst="rect">
              <a:avLst/>
            </a:pr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DF5D3DAE-785F-4D61-86D0-BBEE2B48BE8A}"/>
                </a:ext>
              </a:extLst>
            </p:cNvPr>
            <p:cNvSpPr txBox="1"/>
            <p:nvPr/>
          </p:nvSpPr>
          <p:spPr>
            <a:xfrm>
              <a:off x="698758" y="503428"/>
              <a:ext cx="6028341" cy="1006856"/>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Quy mô của đối tượng</a:t>
              </a:r>
              <a:endParaRPr lang="en-US" sz="3200" b="1" kern="1200" dirty="0">
                <a:solidFill>
                  <a:srgbClr val="0070C0"/>
                </a:solidFill>
                <a:latin typeface="Arial" panose="020B0604020202020204" pitchFamily="34" charset="0"/>
                <a:cs typeface="Arial" panose="020B0604020202020204" pitchFamily="34" charset="0"/>
              </a:endParaRPr>
            </a:p>
          </p:txBody>
        </p:sp>
      </p:grpSp>
      <p:sp>
        <p:nvSpPr>
          <p:cNvPr id="11" name="Oval 10">
            <a:extLst>
              <a:ext uri="{FF2B5EF4-FFF2-40B4-BE49-F238E27FC236}">
                <a16:creationId xmlns:a16="http://schemas.microsoft.com/office/drawing/2014/main" id="{8E302E50-2B0A-4354-B7CD-E4B7D81F1AD8}"/>
              </a:ext>
            </a:extLst>
          </p:cNvPr>
          <p:cNvSpPr/>
          <p:nvPr/>
        </p:nvSpPr>
        <p:spPr>
          <a:xfrm>
            <a:off x="2724967" y="1566961"/>
            <a:ext cx="1258570" cy="125857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800" b="1">
                <a:solidFill>
                  <a:srgbClr val="0070C0"/>
                </a:solidFill>
                <a:latin typeface="Arial" panose="020B0604020202020204" pitchFamily="34" charset="0"/>
                <a:cs typeface="Arial" panose="020B0604020202020204" pitchFamily="34" charset="0"/>
              </a:rPr>
              <a:t> 1</a:t>
            </a:r>
          </a:p>
        </p:txBody>
      </p:sp>
      <p:grpSp>
        <p:nvGrpSpPr>
          <p:cNvPr id="14" name="Group 13">
            <a:extLst>
              <a:ext uri="{FF2B5EF4-FFF2-40B4-BE49-F238E27FC236}">
                <a16:creationId xmlns:a16="http://schemas.microsoft.com/office/drawing/2014/main" id="{71C4F9CD-3EE1-4C61-83BD-000449897B95}"/>
              </a:ext>
            </a:extLst>
          </p:cNvPr>
          <p:cNvGrpSpPr/>
          <p:nvPr/>
        </p:nvGrpSpPr>
        <p:grpSpPr>
          <a:xfrm>
            <a:off x="3696740" y="3365906"/>
            <a:ext cx="5662349" cy="1006856"/>
            <a:chOff x="1064750" y="2013712"/>
            <a:chExt cx="5662349" cy="1006856"/>
          </a:xfrm>
        </p:grpSpPr>
        <p:sp>
          <p:nvSpPr>
            <p:cNvPr id="16" name="Rectangle 15">
              <a:extLst>
                <a:ext uri="{FF2B5EF4-FFF2-40B4-BE49-F238E27FC236}">
                  <a16:creationId xmlns:a16="http://schemas.microsoft.com/office/drawing/2014/main" id="{3FE9D647-ACA1-46A7-8483-F6B590BDFA84}"/>
                </a:ext>
              </a:extLst>
            </p:cNvPr>
            <p:cNvSpPr/>
            <p:nvPr/>
          </p:nvSpPr>
          <p:spPr>
            <a:xfrm>
              <a:off x="1064750" y="2013712"/>
              <a:ext cx="5662349" cy="1006856"/>
            </a:xfrm>
            <a:prstGeom prst="rect">
              <a:avLst/>
            </a:pr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A4C840B6-F5B4-4425-9386-3E164C411B3A}"/>
                </a:ext>
              </a:extLst>
            </p:cNvPr>
            <p:cNvSpPr txBox="1"/>
            <p:nvPr/>
          </p:nvSpPr>
          <p:spPr>
            <a:xfrm>
              <a:off x="1064750" y="2013712"/>
              <a:ext cx="5662349" cy="1006856"/>
            </a:xfrm>
            <a:prstGeom prst="rect">
              <a:avLst/>
            </a:prstGeom>
            <a:solidFill>
              <a:schemeClr val="accent5">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Đặc điểm của đối tượng</a:t>
              </a:r>
            </a:p>
          </p:txBody>
        </p:sp>
      </p:grpSp>
      <p:sp>
        <p:nvSpPr>
          <p:cNvPr id="15" name="Oval 14">
            <a:extLst>
              <a:ext uri="{FF2B5EF4-FFF2-40B4-BE49-F238E27FC236}">
                <a16:creationId xmlns:a16="http://schemas.microsoft.com/office/drawing/2014/main" id="{18D5B450-B590-4184-9062-601AEA14AF4E}"/>
              </a:ext>
            </a:extLst>
          </p:cNvPr>
          <p:cNvSpPr/>
          <p:nvPr/>
        </p:nvSpPr>
        <p:spPr>
          <a:xfrm>
            <a:off x="3067455" y="3240049"/>
            <a:ext cx="1258570" cy="125857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400" b="1">
                <a:solidFill>
                  <a:srgbClr val="0070C0"/>
                </a:solidFill>
                <a:latin typeface="Arial" panose="020B0604020202020204" pitchFamily="34" charset="0"/>
                <a:cs typeface="Arial" panose="020B0604020202020204" pitchFamily="34" charset="0"/>
              </a:rPr>
              <a:t> 2</a:t>
            </a:r>
          </a:p>
        </p:txBody>
      </p:sp>
      <p:grpSp>
        <p:nvGrpSpPr>
          <p:cNvPr id="18" name="Group 17">
            <a:extLst>
              <a:ext uri="{FF2B5EF4-FFF2-40B4-BE49-F238E27FC236}">
                <a16:creationId xmlns:a16="http://schemas.microsoft.com/office/drawing/2014/main" id="{A41AD1B9-15E7-4A73-BD7A-0ABA3ED4C2E8}"/>
              </a:ext>
            </a:extLst>
          </p:cNvPr>
          <p:cNvGrpSpPr/>
          <p:nvPr/>
        </p:nvGrpSpPr>
        <p:grpSpPr>
          <a:xfrm>
            <a:off x="3343616" y="5205341"/>
            <a:ext cx="6028341" cy="1006856"/>
            <a:chOff x="698758" y="3523996"/>
            <a:chExt cx="6028341" cy="1006856"/>
          </a:xfrm>
          <a:solidFill>
            <a:schemeClr val="accent2">
              <a:lumMod val="40000"/>
              <a:lumOff val="60000"/>
            </a:schemeClr>
          </a:solidFill>
        </p:grpSpPr>
        <p:sp>
          <p:nvSpPr>
            <p:cNvPr id="20" name="Rectangle 19">
              <a:extLst>
                <a:ext uri="{FF2B5EF4-FFF2-40B4-BE49-F238E27FC236}">
                  <a16:creationId xmlns:a16="http://schemas.microsoft.com/office/drawing/2014/main" id="{3B26D5D4-5931-4F9F-AAFE-4CCED05EB3BC}"/>
                </a:ext>
              </a:extLst>
            </p:cNvPr>
            <p:cNvSpPr/>
            <p:nvPr/>
          </p:nvSpPr>
          <p:spPr>
            <a:xfrm>
              <a:off x="698758" y="3523996"/>
              <a:ext cx="6028341" cy="10068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CF00208F-D623-49BA-9C90-B5D23D35D89C}"/>
                </a:ext>
              </a:extLst>
            </p:cNvPr>
            <p:cNvSpPr txBox="1"/>
            <p:nvPr/>
          </p:nvSpPr>
          <p:spPr>
            <a:xfrm>
              <a:off x="698758" y="3523996"/>
              <a:ext cx="6028341" cy="1006856"/>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Thành phần của các đối tượng</a:t>
              </a:r>
            </a:p>
          </p:txBody>
        </p:sp>
      </p:grpSp>
      <p:sp>
        <p:nvSpPr>
          <p:cNvPr id="19" name="Oval 18">
            <a:extLst>
              <a:ext uri="{FF2B5EF4-FFF2-40B4-BE49-F238E27FC236}">
                <a16:creationId xmlns:a16="http://schemas.microsoft.com/office/drawing/2014/main" id="{A7661366-10DF-417D-8DF7-4BF2DD475781}"/>
              </a:ext>
            </a:extLst>
          </p:cNvPr>
          <p:cNvSpPr/>
          <p:nvPr/>
        </p:nvSpPr>
        <p:spPr>
          <a:xfrm>
            <a:off x="2714331" y="5079484"/>
            <a:ext cx="1258570" cy="125857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000" b="1">
                <a:solidFill>
                  <a:srgbClr val="0070C0"/>
                </a:solidFill>
                <a:latin typeface="Arial" panose="020B0604020202020204" pitchFamily="34" charset="0"/>
                <a:cs typeface="Arial" panose="020B0604020202020204" pitchFamily="34" charset="0"/>
              </a:rPr>
              <a:t> 3</a:t>
            </a:r>
          </a:p>
        </p:txBody>
      </p:sp>
      <p:pic>
        <p:nvPicPr>
          <p:cNvPr id="22" name="Picture 21">
            <a:extLst>
              <a:ext uri="{FF2B5EF4-FFF2-40B4-BE49-F238E27FC236}">
                <a16:creationId xmlns:a16="http://schemas.microsoft.com/office/drawing/2014/main" id="{CC2B3F63-B84B-4363-8F05-9B8ADA77BFFB}"/>
              </a:ext>
            </a:extLst>
          </p:cNvPr>
          <p:cNvPicPr>
            <a:picLocks noChangeAspect="1"/>
          </p:cNvPicPr>
          <p:nvPr/>
        </p:nvPicPr>
        <p:blipFill rotWithShape="1">
          <a:blip r:embed="rId3"/>
          <a:srcRect l="16308" t="46822" r="64419" b="44523"/>
          <a:stretch/>
        </p:blipFill>
        <p:spPr>
          <a:xfrm>
            <a:off x="8633003" y="1692818"/>
            <a:ext cx="3399086" cy="858644"/>
          </a:xfrm>
          <a:prstGeom prst="rect">
            <a:avLst/>
          </a:prstGeom>
        </p:spPr>
      </p:pic>
      <p:pic>
        <p:nvPicPr>
          <p:cNvPr id="23" name="Picture 22">
            <a:extLst>
              <a:ext uri="{FF2B5EF4-FFF2-40B4-BE49-F238E27FC236}">
                <a16:creationId xmlns:a16="http://schemas.microsoft.com/office/drawing/2014/main" id="{64377FD0-A46A-421A-A598-323F444A5341}"/>
              </a:ext>
            </a:extLst>
          </p:cNvPr>
          <p:cNvPicPr>
            <a:picLocks noChangeAspect="1"/>
          </p:cNvPicPr>
          <p:nvPr/>
        </p:nvPicPr>
        <p:blipFill rotWithShape="1">
          <a:blip r:embed="rId3"/>
          <a:srcRect l="16308" t="58231" r="76372" b="34048"/>
          <a:stretch/>
        </p:blipFill>
        <p:spPr>
          <a:xfrm>
            <a:off x="9338769" y="3176453"/>
            <a:ext cx="2208972" cy="1310640"/>
          </a:xfrm>
          <a:prstGeom prst="rect">
            <a:avLst/>
          </a:prstGeom>
        </p:spPr>
      </p:pic>
      <p:pic>
        <p:nvPicPr>
          <p:cNvPr id="24" name="Picture 23">
            <a:extLst>
              <a:ext uri="{FF2B5EF4-FFF2-40B4-BE49-F238E27FC236}">
                <a16:creationId xmlns:a16="http://schemas.microsoft.com/office/drawing/2014/main" id="{DA9800CE-7824-4F14-93B0-A98640E8EB1F}"/>
              </a:ext>
            </a:extLst>
          </p:cNvPr>
          <p:cNvPicPr>
            <a:picLocks noChangeAspect="1"/>
          </p:cNvPicPr>
          <p:nvPr/>
        </p:nvPicPr>
        <p:blipFill rotWithShape="1">
          <a:blip r:embed="rId4"/>
          <a:srcRect l="15785" t="65426" r="64331" b="18295"/>
          <a:stretch/>
        </p:blipFill>
        <p:spPr>
          <a:xfrm>
            <a:off x="9231143" y="5153325"/>
            <a:ext cx="2710210" cy="1248122"/>
          </a:xfrm>
          <a:prstGeom prst="rect">
            <a:avLst/>
          </a:prstGeom>
        </p:spPr>
      </p:pic>
      <p:sp>
        <p:nvSpPr>
          <p:cNvPr id="26" name="Speech Bubble: Rectangle with Corners Rounded 25">
            <a:extLst>
              <a:ext uri="{FF2B5EF4-FFF2-40B4-BE49-F238E27FC236}">
                <a16:creationId xmlns:a16="http://schemas.microsoft.com/office/drawing/2014/main" id="{3BAEB2BB-1368-47BC-B0FE-4634C7525A38}"/>
              </a:ext>
            </a:extLst>
          </p:cNvPr>
          <p:cNvSpPr/>
          <p:nvPr/>
        </p:nvSpPr>
        <p:spPr>
          <a:xfrm>
            <a:off x="2830406" y="938400"/>
            <a:ext cx="7540567" cy="2048804"/>
          </a:xfrm>
          <a:prstGeom prst="wedgeRoundRectCallout">
            <a:avLst>
              <a:gd name="adj1" fmla="val -53513"/>
              <a:gd name="adj2" fmla="val 127323"/>
              <a:gd name="adj3" fmla="val 16667"/>
            </a:avLst>
          </a:prstGeom>
          <a:solidFill>
            <a:srgbClr val="FDFD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C1D44E3-082B-48F2-BC2B-28047DB04164}"/>
              </a:ext>
            </a:extLst>
          </p:cNvPr>
          <p:cNvSpPr/>
          <p:nvPr/>
        </p:nvSpPr>
        <p:spPr>
          <a:xfrm>
            <a:off x="2830406" y="1377711"/>
            <a:ext cx="7435128" cy="1234825"/>
          </a:xfrm>
          <a:prstGeom prst="rect">
            <a:avLst/>
          </a:prstGeom>
        </p:spPr>
        <p:txBody>
          <a:bodyPr wrap="square">
            <a:spAutoFit/>
          </a:bodyPr>
          <a:lstStyle/>
          <a:p>
            <a:pPr algn="ctr">
              <a:lnSpc>
                <a:spcPct val="107000"/>
              </a:lnSpc>
              <a:spcAft>
                <a:spcPts val="0"/>
              </a:spcAft>
            </a:pPr>
            <a:r>
              <a:rPr lang="en-US">
                <a:solidFill>
                  <a:srgbClr val="3829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a:solidFill>
                  <a:srgbClr val="3829FB"/>
                </a:solidFill>
                <a:latin typeface="Arial" panose="020B0604020202020204" pitchFamily="34" charset="0"/>
                <a:ea typeface="Times New Roman" panose="02020603050405020304" pitchFamily="18" charset="0"/>
                <a:cs typeface="Arial" panose="020B0604020202020204" pitchFamily="34" charset="0"/>
              </a:rPr>
              <a:t>Kí hiệu bản đồ thể hiện những</a:t>
            </a:r>
          </a:p>
          <a:p>
            <a:pPr algn="ctr">
              <a:lnSpc>
                <a:spcPct val="107000"/>
              </a:lnSpc>
              <a:spcAft>
                <a:spcPts val="0"/>
              </a:spcAft>
            </a:pPr>
            <a:r>
              <a:rPr lang="en-US" sz="3600">
                <a:solidFill>
                  <a:srgbClr val="3829FB"/>
                </a:solidFill>
                <a:latin typeface="Arial" panose="020B0604020202020204" pitchFamily="34" charset="0"/>
                <a:ea typeface="Times New Roman" panose="02020603050405020304" pitchFamily="18" charset="0"/>
                <a:cs typeface="Arial" panose="020B0604020202020204" pitchFamily="34" charset="0"/>
              </a:rPr>
              <a:t> đặc điểm nào của đối tượng địa lí?</a:t>
            </a:r>
          </a:p>
        </p:txBody>
      </p:sp>
      <p:pic>
        <p:nvPicPr>
          <p:cNvPr id="29" name="Picture 28">
            <a:extLst>
              <a:ext uri="{FF2B5EF4-FFF2-40B4-BE49-F238E27FC236}">
                <a16:creationId xmlns:a16="http://schemas.microsoft.com/office/drawing/2014/main" id="{6476A19F-B5A0-4EF9-926D-BA422EC942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84987" y="4094623"/>
            <a:ext cx="2223845" cy="27633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22" presetClass="entr" presetSubtype="8"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par>
                                <p:cTn id="49" presetID="22" presetClass="entr" presetSubtype="8"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par>
                                <p:cTn id="62" presetID="22" presetClass="entr" presetSubtype="8"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9" grpId="0" animBg="1"/>
      <p:bldP spid="26" grpId="0" animBg="1"/>
      <p:bldP spid="26" grpId="1" animBg="1"/>
      <p:bldP spid="28" grpId="0"/>
      <p:bldP spid="2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1E660F3-1BC6-4030-98A4-068312E78F04}"/>
              </a:ext>
            </a:extLst>
          </p:cNvPr>
          <p:cNvSpPr txBox="1"/>
          <p:nvPr/>
        </p:nvSpPr>
        <p:spPr>
          <a:xfrm>
            <a:off x="1016149" y="177021"/>
            <a:ext cx="8038140"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itchFamily="34" charset="0"/>
              </a:rPr>
              <a:t>Kí hiệu và bảng chú giải trên bản đồ</a:t>
            </a:r>
          </a:p>
        </p:txBody>
      </p:sp>
      <p:pic>
        <p:nvPicPr>
          <p:cNvPr id="16" name="Picture 15">
            <a:extLst>
              <a:ext uri="{FF2B5EF4-FFF2-40B4-BE49-F238E27FC236}">
                <a16:creationId xmlns:a16="http://schemas.microsoft.com/office/drawing/2014/main" id="{802D4B03-7139-46A3-94C0-287409CD25B6}"/>
              </a:ext>
            </a:extLst>
          </p:cNvPr>
          <p:cNvPicPr>
            <a:picLocks noChangeAspect="1"/>
          </p:cNvPicPr>
          <p:nvPr/>
        </p:nvPicPr>
        <p:blipFill rotWithShape="1">
          <a:blip r:embed="rId2"/>
          <a:srcRect l="26512" t="34107" r="44535" b="29318"/>
          <a:stretch/>
        </p:blipFill>
        <p:spPr>
          <a:xfrm>
            <a:off x="5124892" y="1251346"/>
            <a:ext cx="6975547" cy="4956413"/>
          </a:xfrm>
          <a:prstGeom prst="rect">
            <a:avLst/>
          </a:prstGeom>
        </p:spPr>
      </p:pic>
      <p:sp>
        <p:nvSpPr>
          <p:cNvPr id="18" name="Speech Bubble: Rectangle with Corners Rounded 17">
            <a:extLst>
              <a:ext uri="{FF2B5EF4-FFF2-40B4-BE49-F238E27FC236}">
                <a16:creationId xmlns:a16="http://schemas.microsoft.com/office/drawing/2014/main" id="{64DEC225-13B1-4449-BA38-6D3815ED170A}"/>
              </a:ext>
            </a:extLst>
          </p:cNvPr>
          <p:cNvSpPr/>
          <p:nvPr/>
        </p:nvSpPr>
        <p:spPr>
          <a:xfrm>
            <a:off x="186419" y="1928528"/>
            <a:ext cx="4210501" cy="3355853"/>
          </a:xfrm>
          <a:prstGeom prst="wedgeRoundRectCallout">
            <a:avLst>
              <a:gd name="adj1" fmla="val 70958"/>
              <a:gd name="adj2" fmla="val -30467"/>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
            <a:extLst>
              <a:ext uri="{FF2B5EF4-FFF2-40B4-BE49-F238E27FC236}">
                <a16:creationId xmlns:a16="http://schemas.microsoft.com/office/drawing/2014/main" id="{DA70996F-ED5F-4E18-87F2-0B53A39E21AE}"/>
              </a:ext>
            </a:extLst>
          </p:cNvPr>
          <p:cNvSpPr/>
          <p:nvPr/>
        </p:nvSpPr>
        <p:spPr>
          <a:xfrm>
            <a:off x="350867" y="1658680"/>
            <a:ext cx="4210501" cy="22320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600" b="1">
              <a:solidFill>
                <a:srgbClr val="FF0000"/>
              </a:solidFill>
              <a:latin typeface="Arial" panose="020B0604020202020204" pitchFamily="34" charset="0"/>
              <a:cs typeface="Arial" panose="020B0604020202020204" pitchFamily="34" charset="0"/>
            </a:endParaRPr>
          </a:p>
          <a:p>
            <a:endParaRPr lang="fr-FR" sz="3600" b="1">
              <a:solidFill>
                <a:srgbClr val="FF0000"/>
              </a:solidFill>
              <a:latin typeface="Arial" panose="020B0604020202020204" pitchFamily="34" charset="0"/>
              <a:cs typeface="Arial" panose="020B0604020202020204" pitchFamily="34" charset="0"/>
            </a:endParaRPr>
          </a:p>
          <a:p>
            <a:endParaRPr lang="fr-FR" sz="3600" b="1">
              <a:solidFill>
                <a:srgbClr val="FF0000"/>
              </a:solidFill>
              <a:latin typeface="Arial" panose="020B0604020202020204" pitchFamily="34" charset="0"/>
              <a:cs typeface="Arial" panose="020B0604020202020204" pitchFamily="34" charset="0"/>
            </a:endParaRPr>
          </a:p>
          <a:p>
            <a:endParaRPr lang="fr-FR" sz="3600" b="1">
              <a:solidFill>
                <a:srgbClr val="FF0000"/>
              </a:solidFill>
              <a:latin typeface="Arial" panose="020B0604020202020204" pitchFamily="34" charset="0"/>
              <a:cs typeface="Arial" panose="020B0604020202020204" pitchFamily="34" charset="0"/>
            </a:endParaRPr>
          </a:p>
          <a:p>
            <a:r>
              <a:rPr lang="fr-FR" sz="3200">
                <a:solidFill>
                  <a:srgbClr val="FF0000"/>
                </a:solidFill>
                <a:latin typeface="Arial" panose="020B0604020202020204" pitchFamily="34" charset="0"/>
                <a:cs typeface="Arial" panose="020B0604020202020204" pitchFamily="34" charset="0"/>
              </a:rPr>
              <a:t>Dựa vào hình 1 SGK/115  cho biết có mấy loại kí hiệu bản đồ ? Đó là những loại nào ?</a:t>
            </a:r>
            <a:endParaRPr lang="en-US" sz="3200">
              <a:solidFill>
                <a:srgbClr val="FF0000"/>
              </a:solidFill>
              <a:latin typeface="Arial" panose="020B0604020202020204" pitchFamily="34" charset="0"/>
              <a:cs typeface="Arial" panose="020B0604020202020204" pitchFamily="34" charset="0"/>
            </a:endParaRPr>
          </a:p>
          <a:p>
            <a:pPr lvl="0"/>
            <a:endParaRPr lang="en-US" sz="40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986BD99-07BE-4C4B-9729-F088969449AB}"/>
              </a:ext>
            </a:extLst>
          </p:cNvPr>
          <p:cNvSpPr txBox="1"/>
          <p:nvPr/>
        </p:nvSpPr>
        <p:spPr>
          <a:xfrm>
            <a:off x="6295552" y="6225721"/>
            <a:ext cx="5212080" cy="461665"/>
          </a:xfrm>
          <a:prstGeom prst="rect">
            <a:avLst/>
          </a:prstGeom>
          <a:solidFill>
            <a:schemeClr val="bg1"/>
          </a:solidFill>
        </p:spPr>
        <p:txBody>
          <a:bodyPr wrap="square" rtlCol="0">
            <a:spAutoFit/>
          </a:bodyPr>
          <a:lstStyle/>
          <a:p>
            <a:r>
              <a:rPr lang="en-US" sz="2400" i="1">
                <a:solidFill>
                  <a:srgbClr val="3829FB"/>
                </a:solidFill>
                <a:latin typeface="Arial" panose="020B0604020202020204" pitchFamily="34" charset="0"/>
                <a:cs typeface="Arial" panose="020B0604020202020204" pitchFamily="34" charset="0"/>
              </a:rPr>
              <a:t>Hình 1. Một số kí hiệu trên bản đồ</a:t>
            </a:r>
          </a:p>
        </p:txBody>
      </p:sp>
      <p:grpSp>
        <p:nvGrpSpPr>
          <p:cNvPr id="10" name="Group 9">
            <a:extLst>
              <a:ext uri="{FF2B5EF4-FFF2-40B4-BE49-F238E27FC236}">
                <a16:creationId xmlns:a16="http://schemas.microsoft.com/office/drawing/2014/main" id="{CB7DCD50-D90B-4364-8AFF-6582FBB35FDD}"/>
              </a:ext>
            </a:extLst>
          </p:cNvPr>
          <p:cNvGrpSpPr/>
          <p:nvPr/>
        </p:nvGrpSpPr>
        <p:grpSpPr>
          <a:xfrm>
            <a:off x="0" y="42986"/>
            <a:ext cx="10294525" cy="914400"/>
            <a:chOff x="1635838" y="2325461"/>
            <a:chExt cx="10294525" cy="914400"/>
          </a:xfrm>
        </p:grpSpPr>
        <p:sp>
          <p:nvSpPr>
            <p:cNvPr id="11" name="Arrow: Pentagon 10">
              <a:extLst>
                <a:ext uri="{FF2B5EF4-FFF2-40B4-BE49-F238E27FC236}">
                  <a16:creationId xmlns:a16="http://schemas.microsoft.com/office/drawing/2014/main" id="{13C7EF5D-E6DC-41E6-84E0-78989A374DE3}"/>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C78BB940-6FF5-43BF-ABB9-E9885A4DDF7C}"/>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17" name="Arrow: Pentagon 16">
              <a:extLst>
                <a:ext uri="{FF2B5EF4-FFF2-40B4-BE49-F238E27FC236}">
                  <a16:creationId xmlns:a16="http://schemas.microsoft.com/office/drawing/2014/main" id="{AE7DDBB4-8A9C-4B66-93CF-EE9798E1D925}"/>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id="{D26DD428-068F-465D-98F6-4C49CA95CA21}"/>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D398D34-35D9-40A7-8A4A-00CF87DF6851}"/>
              </a:ext>
            </a:extLst>
          </p:cNvPr>
          <p:cNvSpPr txBox="1"/>
          <p:nvPr/>
        </p:nvSpPr>
        <p:spPr>
          <a:xfrm>
            <a:off x="327865" y="2433247"/>
            <a:ext cx="11993695" cy="1077218"/>
          </a:xfrm>
          <a:prstGeom prst="rect">
            <a:avLst/>
          </a:prstGeom>
          <a:noFill/>
        </p:spPr>
        <p:txBody>
          <a:bodyPr wrap="square" rtlCol="0">
            <a:spAutoFit/>
          </a:bodyPr>
          <a:lstStyle/>
          <a:p>
            <a:pPr marL="685800" indent="-685800">
              <a:buFontTx/>
              <a:buChar char="-"/>
            </a:pPr>
            <a:r>
              <a:rPr lang="fr-FR" sz="3200">
                <a:solidFill>
                  <a:srgbClr val="0070C0"/>
                </a:solidFill>
                <a:latin typeface="Arial" panose="020B0604020202020204" pitchFamily="34" charset="0"/>
                <a:cs typeface="Arial" panose="020B0604020202020204" pitchFamily="34" charset="0"/>
              </a:rPr>
              <a:t>Dùng để biểu hiện vị trí, đặc điểm… của các đối tượng địa lí được đưa lên bản đồ</a:t>
            </a:r>
            <a:endParaRPr lang="en-US" sz="3200" dirty="0">
              <a:solidFill>
                <a:srgbClr val="0070C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D318EDF-0430-4477-9F7A-652F9F8BC35F}"/>
              </a:ext>
            </a:extLst>
          </p:cNvPr>
          <p:cNvSpPr txBox="1"/>
          <p:nvPr/>
        </p:nvSpPr>
        <p:spPr>
          <a:xfrm>
            <a:off x="539269" y="1233889"/>
            <a:ext cx="3798815" cy="584775"/>
          </a:xfrm>
          <a:prstGeom prst="rect">
            <a:avLst/>
          </a:prstGeom>
          <a:solidFill>
            <a:schemeClr val="accent6">
              <a:lumMod val="20000"/>
              <a:lumOff val="80000"/>
            </a:schemeClr>
          </a:solidFill>
        </p:spPr>
        <p:txBody>
          <a:bodyPr wrap="square" rtlCol="0">
            <a:spAutoFit/>
          </a:bodyPr>
          <a:lstStyle/>
          <a:p>
            <a:r>
              <a:rPr lang="en-US" sz="3200" b="1">
                <a:solidFill>
                  <a:srgbClr val="00AF50"/>
                </a:solidFill>
                <a:latin typeface="Arial" panose="020B0604020202020204" pitchFamily="34" charset="0"/>
                <a:cs typeface="Arial" panose="020B0604020202020204" pitchFamily="34" charset="0"/>
              </a:rPr>
              <a:t>a. Kí hiệu bản đồ</a:t>
            </a:r>
          </a:p>
        </p:txBody>
      </p:sp>
      <p:sp>
        <p:nvSpPr>
          <p:cNvPr id="13" name="TextBox 12">
            <a:extLst>
              <a:ext uri="{FF2B5EF4-FFF2-40B4-BE49-F238E27FC236}">
                <a16:creationId xmlns:a16="http://schemas.microsoft.com/office/drawing/2014/main" id="{3DEB230F-FA76-44AF-9840-AC796FAA586C}"/>
              </a:ext>
            </a:extLst>
          </p:cNvPr>
          <p:cNvSpPr txBox="1"/>
          <p:nvPr/>
        </p:nvSpPr>
        <p:spPr>
          <a:xfrm>
            <a:off x="327865" y="3545075"/>
            <a:ext cx="11665833" cy="2062103"/>
          </a:xfrm>
          <a:prstGeom prst="rect">
            <a:avLst/>
          </a:prstGeom>
          <a:noFill/>
        </p:spPr>
        <p:txBody>
          <a:bodyPr wrap="square" rtlCol="0">
            <a:spAutoFit/>
          </a:bodyPr>
          <a:lstStyle/>
          <a:p>
            <a:pPr marL="685800" indent="-685800">
              <a:buFontTx/>
              <a:buChar char="-"/>
            </a:pPr>
            <a:r>
              <a:rPr lang="fr-FR" sz="3200">
                <a:solidFill>
                  <a:srgbClr val="0070C0"/>
                </a:solidFill>
                <a:latin typeface="Arial" panose="020B0604020202020204" pitchFamily="34" charset="0"/>
                <a:cs typeface="Arial" panose="020B0604020202020204" pitchFamily="34" charset="0"/>
              </a:rPr>
              <a:t>Có 3 loại kí hiệu:</a:t>
            </a:r>
          </a:p>
          <a:p>
            <a:r>
              <a:rPr lang="fr-FR" sz="3200">
                <a:solidFill>
                  <a:srgbClr val="0070C0"/>
                </a:solidFill>
                <a:latin typeface="Arial" panose="020B0604020202020204" pitchFamily="34" charset="0"/>
                <a:cs typeface="Arial" panose="020B0604020202020204" pitchFamily="34" charset="0"/>
              </a:rPr>
              <a:t>      + Kí hiệu điểm</a:t>
            </a:r>
          </a:p>
          <a:p>
            <a:r>
              <a:rPr lang="fr-FR" sz="3200">
                <a:solidFill>
                  <a:srgbClr val="0070C0"/>
                </a:solidFill>
                <a:latin typeface="Arial" panose="020B0604020202020204" pitchFamily="34" charset="0"/>
                <a:cs typeface="Arial" panose="020B0604020202020204" pitchFamily="34" charset="0"/>
              </a:rPr>
              <a:t>      + Kí hiệu đường</a:t>
            </a:r>
          </a:p>
          <a:p>
            <a:r>
              <a:rPr lang="fr-FR" sz="3200">
                <a:solidFill>
                  <a:srgbClr val="0070C0"/>
                </a:solidFill>
                <a:latin typeface="Arial" panose="020B0604020202020204" pitchFamily="34" charset="0"/>
                <a:cs typeface="Arial" panose="020B0604020202020204" pitchFamily="34" charset="0"/>
              </a:rPr>
              <a:t>      + Kí hiệu diện tích</a:t>
            </a:r>
            <a:endParaRPr lang="en-US" sz="3200" dirty="0">
              <a:solidFill>
                <a:srgbClr val="0070C0"/>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id="{90919CD6-E752-45AF-865F-5056F50AED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82577"/>
            <a:ext cx="914400" cy="4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EFF0CBC7-FF45-4C96-923F-AFB96FBE65E3}"/>
              </a:ext>
            </a:extLst>
          </p:cNvPr>
          <p:cNvGrpSpPr/>
          <p:nvPr/>
        </p:nvGrpSpPr>
        <p:grpSpPr>
          <a:xfrm>
            <a:off x="104750" y="104531"/>
            <a:ext cx="10294525" cy="914400"/>
            <a:chOff x="1635838" y="2325461"/>
            <a:chExt cx="10294525" cy="914400"/>
          </a:xfrm>
        </p:grpSpPr>
        <p:sp>
          <p:nvSpPr>
            <p:cNvPr id="16" name="Arrow: Pentagon 15">
              <a:extLst>
                <a:ext uri="{FF2B5EF4-FFF2-40B4-BE49-F238E27FC236}">
                  <a16:creationId xmlns:a16="http://schemas.microsoft.com/office/drawing/2014/main" id="{47ED07BC-B0A9-464A-96D9-96F7EBC67909}"/>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398667E0-8CCD-47EB-BF55-88D037902632}"/>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18" name="Arrow: Pentagon 17">
              <a:extLst>
                <a:ext uri="{FF2B5EF4-FFF2-40B4-BE49-F238E27FC236}">
                  <a16:creationId xmlns:a16="http://schemas.microsoft.com/office/drawing/2014/main" id="{0F44CD0E-10AF-440D-AA9D-7A9BCC082ED1}"/>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9" name="Isosceles Triangle 18">
              <a:extLst>
                <a:ext uri="{FF2B5EF4-FFF2-40B4-BE49-F238E27FC236}">
                  <a16:creationId xmlns:a16="http://schemas.microsoft.com/office/drawing/2014/main" id="{09201771-A5BD-4365-9459-F056EC7991EC}"/>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791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B4373B-24E5-4DC0-9340-F378B0CC389B}"/>
              </a:ext>
            </a:extLst>
          </p:cNvPr>
          <p:cNvSpPr txBox="1"/>
          <p:nvPr/>
        </p:nvSpPr>
        <p:spPr>
          <a:xfrm>
            <a:off x="1016149" y="177021"/>
            <a:ext cx="8038140"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itchFamily="34" charset="0"/>
              </a:rPr>
              <a:t>Kí hiệu và bảng chú giải trên bản đồ</a:t>
            </a:r>
          </a:p>
        </p:txBody>
      </p:sp>
      <p:sp>
        <p:nvSpPr>
          <p:cNvPr id="11" name="Cloud 10">
            <a:extLst>
              <a:ext uri="{FF2B5EF4-FFF2-40B4-BE49-F238E27FC236}">
                <a16:creationId xmlns:a16="http://schemas.microsoft.com/office/drawing/2014/main" id="{92790B3A-B08A-4FB4-A87B-DF7062C79AE1}"/>
              </a:ext>
            </a:extLst>
          </p:cNvPr>
          <p:cNvSpPr/>
          <p:nvPr/>
        </p:nvSpPr>
        <p:spPr>
          <a:xfrm>
            <a:off x="2065867" y="1418254"/>
            <a:ext cx="7322218" cy="3776133"/>
          </a:xfrm>
          <a:prstGeom prst="cloud">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F621C6-F383-411C-8104-2CD3DE9B09BC}"/>
              </a:ext>
            </a:extLst>
          </p:cNvPr>
          <p:cNvSpPr txBox="1"/>
          <p:nvPr/>
        </p:nvSpPr>
        <p:spPr>
          <a:xfrm>
            <a:off x="2570541" y="2505670"/>
            <a:ext cx="6746118" cy="1846659"/>
          </a:xfrm>
          <a:prstGeom prst="rect">
            <a:avLst/>
          </a:prstGeom>
          <a:noFill/>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Kể thêm một số đối tượng địa lí </a:t>
            </a:r>
          </a:p>
          <a:p>
            <a:pPr algn="ctr"/>
            <a:r>
              <a:rPr lang="en-US" sz="3200">
                <a:solidFill>
                  <a:srgbClr val="FF0000"/>
                </a:solidFill>
                <a:latin typeface="Arial" panose="020B0604020202020204" pitchFamily="34" charset="0"/>
                <a:cs typeface="Arial" panose="020B0604020202020204" pitchFamily="34" charset="0"/>
              </a:rPr>
              <a:t>được thể hiện bằng kí hiệu:</a:t>
            </a:r>
          </a:p>
          <a:p>
            <a:pPr algn="ctr"/>
            <a:r>
              <a:rPr lang="en-US" sz="3200">
                <a:solidFill>
                  <a:srgbClr val="FF0000"/>
                </a:solidFill>
                <a:latin typeface="Arial" panose="020B0604020202020204" pitchFamily="34" charset="0"/>
                <a:cs typeface="Arial" panose="020B0604020202020204" pitchFamily="34" charset="0"/>
              </a:rPr>
              <a:t> điểm, đường, diện tích?</a:t>
            </a:r>
          </a:p>
          <a:p>
            <a:pPr algn="ctr"/>
            <a:endParaRPr lang="en-US"/>
          </a:p>
        </p:txBody>
      </p:sp>
      <p:grpSp>
        <p:nvGrpSpPr>
          <p:cNvPr id="12" name="Group 11">
            <a:extLst>
              <a:ext uri="{FF2B5EF4-FFF2-40B4-BE49-F238E27FC236}">
                <a16:creationId xmlns:a16="http://schemas.microsoft.com/office/drawing/2014/main" id="{9D167A91-EA4D-44DE-A66A-CD2CB5C7A2AD}"/>
              </a:ext>
            </a:extLst>
          </p:cNvPr>
          <p:cNvGrpSpPr/>
          <p:nvPr/>
        </p:nvGrpSpPr>
        <p:grpSpPr>
          <a:xfrm>
            <a:off x="104750" y="104531"/>
            <a:ext cx="10294525" cy="914400"/>
            <a:chOff x="1635838" y="2325461"/>
            <a:chExt cx="10294525" cy="914400"/>
          </a:xfrm>
        </p:grpSpPr>
        <p:sp>
          <p:nvSpPr>
            <p:cNvPr id="13" name="Arrow: Pentagon 12">
              <a:extLst>
                <a:ext uri="{FF2B5EF4-FFF2-40B4-BE49-F238E27FC236}">
                  <a16:creationId xmlns:a16="http://schemas.microsoft.com/office/drawing/2014/main" id="{FE69C1F5-0379-4210-A3C2-DAF785AAF6F2}"/>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EDA9E36B-DA7A-498B-ACAA-476F668C106C}"/>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15" name="Arrow: Pentagon 14">
              <a:extLst>
                <a:ext uri="{FF2B5EF4-FFF2-40B4-BE49-F238E27FC236}">
                  <a16:creationId xmlns:a16="http://schemas.microsoft.com/office/drawing/2014/main" id="{3C611810-1D41-41CE-A92F-36418627AB87}"/>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95C7D87B-9675-4914-92C2-7AFB49A27396}"/>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164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5F9CFCE6-877F-4858-B8BD-2C52CA8AF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16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8213F8A0-12AE-4514-8372-0DD766EC2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nh 2" descr="Hướng dẫn trả lời câu hỏi Địa lí 8, bài 26: Đặc điểm tài nguyên khoáng sản  Việt Nam.">
            <a:extLst>
              <a:ext uri="{FF2B5EF4-FFF2-40B4-BE49-F238E27FC236}">
                <a16:creationId xmlns:a16="http://schemas.microsoft.com/office/drawing/2014/main" id="{58244C52-FE4C-4AC1-8351-E569A0FC3F8E}"/>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7182294" y="643467"/>
            <a:ext cx="3607265" cy="5571066"/>
          </a:xfrm>
          <a:prstGeom prst="rect">
            <a:avLst/>
          </a:prstGeom>
          <a:noFill/>
        </p:spPr>
      </p:pic>
      <p:sp>
        <p:nvSpPr>
          <p:cNvPr id="18" name="Rectangle 13">
            <a:extLst>
              <a:ext uri="{FF2B5EF4-FFF2-40B4-BE49-F238E27FC236}">
                <a16:creationId xmlns:a16="http://schemas.microsoft.com/office/drawing/2014/main" id="{9EFF17D4-9A8C-4CE5-B096-D8CCD44004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1" descr="Map&#10;&#10;Description automatically generated">
            <a:extLst>
              <a:ext uri="{FF2B5EF4-FFF2-40B4-BE49-F238E27FC236}">
                <a16:creationId xmlns:a16="http://schemas.microsoft.com/office/drawing/2014/main" id="{9DCBCB73-031B-433B-B6AA-E6AF9FFE6752}"/>
              </a:ext>
            </a:extLst>
          </p:cNvPr>
          <p:cNvPicPr/>
          <p:nvPr/>
        </p:nvPicPr>
        <p:blipFill>
          <a:blip r:embed="rId4"/>
          <a:stretch>
            <a:fillRect/>
          </a:stretch>
        </p:blipFill>
        <p:spPr>
          <a:xfrm>
            <a:off x="641180" y="707629"/>
            <a:ext cx="5129784" cy="5442742"/>
          </a:xfrm>
          <a:prstGeom prst="rect">
            <a:avLst/>
          </a:prstGeom>
        </p:spPr>
      </p:pic>
    </p:spTree>
    <p:extLst>
      <p:ext uri="{BB962C8B-B14F-4D97-AF65-F5344CB8AC3E}">
        <p14:creationId xmlns:p14="http://schemas.microsoft.com/office/powerpoint/2010/main" val="2456871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77F8F57E-8243-48F1-8DAC-A1ED6D208E2A}"/>
              </a:ext>
            </a:extLst>
          </p:cNvPr>
          <p:cNvSpPr/>
          <p:nvPr/>
        </p:nvSpPr>
        <p:spPr>
          <a:xfrm>
            <a:off x="457200" y="1076349"/>
            <a:ext cx="11043920" cy="1352589"/>
          </a:xfrm>
          <a:prstGeom prst="wedgeRectCallout">
            <a:avLst>
              <a:gd name="adj1" fmla="val -29021"/>
              <a:gd name="adj2" fmla="val 101719"/>
            </a:avLst>
          </a:prstGeom>
          <a:solidFill>
            <a:schemeClr val="accent4">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2846AC-AAE7-4088-8AC3-1EB79DD7392E}"/>
              </a:ext>
            </a:extLst>
          </p:cNvPr>
          <p:cNvSpPr txBox="1"/>
          <p:nvPr/>
        </p:nvSpPr>
        <p:spPr>
          <a:xfrm>
            <a:off x="690338" y="1095443"/>
            <a:ext cx="10356889" cy="1323439"/>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Quan</a:t>
            </a:r>
            <a:r>
              <a:rPr lang="en-US" sz="4000" dirty="0">
                <a:solidFill>
                  <a:srgbClr val="FF0000"/>
                </a:solidFill>
                <a:latin typeface="Arial" panose="020B0604020202020204" pitchFamily="34" charset="0"/>
                <a:cs typeface="Arial" panose="020B0604020202020204" pitchFamily="34" charset="0"/>
              </a:rPr>
              <a:t> </a:t>
            </a:r>
            <a:r>
              <a:rPr lang="en-US" sz="4000" err="1">
                <a:solidFill>
                  <a:srgbClr val="FF0000"/>
                </a:solidFill>
                <a:latin typeface="Arial" panose="020B0604020202020204" pitchFamily="34" charset="0"/>
                <a:cs typeface="Arial" panose="020B0604020202020204" pitchFamily="34" charset="0"/>
              </a:rPr>
              <a:t>sát</a:t>
            </a:r>
            <a:r>
              <a:rPr lang="en-US" sz="4000">
                <a:solidFill>
                  <a:srgbClr val="FF0000"/>
                </a:solidFill>
                <a:latin typeface="Arial" panose="020B0604020202020204" pitchFamily="34" charset="0"/>
                <a:cs typeface="Arial" panose="020B0604020202020204" pitchFamily="34" charset="0"/>
              </a:rPr>
              <a:t> bản đồ hành chính việt Nam (trang 110 SGK) cho </a:t>
            </a:r>
            <a:r>
              <a:rPr lang="en-US" sz="4000" dirty="0" err="1">
                <a:solidFill>
                  <a:srgbClr val="FF0000"/>
                </a:solidFill>
                <a:latin typeface="Arial" panose="020B0604020202020204" pitchFamily="34" charset="0"/>
                <a:cs typeface="Arial" panose="020B0604020202020204" pitchFamily="34" charset="0"/>
              </a:rPr>
              <a:t>biết</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đây</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kí</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hiệu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gì</a:t>
            </a:r>
            <a:r>
              <a:rPr lang="en-US" sz="4000" dirty="0">
                <a:solidFill>
                  <a:srgbClr val="FF0000"/>
                </a:solidFill>
                <a:latin typeface="Arial" panose="020B0604020202020204" pitchFamily="34" charset="0"/>
                <a:cs typeface="Arial" panose="020B0604020202020204" pitchFamily="34" charset="0"/>
              </a:rPr>
              <a:t>?</a:t>
            </a:r>
          </a:p>
        </p:txBody>
      </p:sp>
      <p:pic>
        <p:nvPicPr>
          <p:cNvPr id="9" name="Picture 2">
            <a:extLst>
              <a:ext uri="{FF2B5EF4-FFF2-40B4-BE49-F238E27FC236}">
                <a16:creationId xmlns:a16="http://schemas.microsoft.com/office/drawing/2014/main" id="{34798287-4560-43CD-AD1B-0F4009F8A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451" y="3353430"/>
            <a:ext cx="914401" cy="866988"/>
          </a:xfrm>
          <a:prstGeom prst="rect">
            <a:avLst/>
          </a:prstGeom>
          <a:solidFill>
            <a:schemeClr val="accent3">
              <a:lumMod val="20000"/>
              <a:lumOff val="80000"/>
            </a:schemeClr>
          </a:solidFill>
          <a:ln>
            <a:noFill/>
          </a:ln>
          <a:effectLst/>
        </p:spPr>
      </p:pic>
      <p:sp>
        <p:nvSpPr>
          <p:cNvPr id="10" name="TextBox 9">
            <a:extLst>
              <a:ext uri="{FF2B5EF4-FFF2-40B4-BE49-F238E27FC236}">
                <a16:creationId xmlns:a16="http://schemas.microsoft.com/office/drawing/2014/main" id="{8103EBF1-33CF-4453-A838-C6913EB804AD}"/>
              </a:ext>
            </a:extLst>
          </p:cNvPr>
          <p:cNvSpPr txBox="1"/>
          <p:nvPr/>
        </p:nvSpPr>
        <p:spPr>
          <a:xfrm>
            <a:off x="796608" y="4566291"/>
            <a:ext cx="3040911"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 - - - </a:t>
            </a:r>
          </a:p>
        </p:txBody>
      </p:sp>
      <p:sp>
        <p:nvSpPr>
          <p:cNvPr id="11" name="TextBox 10">
            <a:extLst>
              <a:ext uri="{FF2B5EF4-FFF2-40B4-BE49-F238E27FC236}">
                <a16:creationId xmlns:a16="http://schemas.microsoft.com/office/drawing/2014/main" id="{9D4DCE5A-108A-48CE-B1AF-E639BFEC984C}"/>
              </a:ext>
            </a:extLst>
          </p:cNvPr>
          <p:cNvSpPr txBox="1"/>
          <p:nvPr/>
        </p:nvSpPr>
        <p:spPr>
          <a:xfrm>
            <a:off x="-201544" y="5541032"/>
            <a:ext cx="3040911"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F79A9814-1885-4CEF-A54E-7842528D544B}"/>
              </a:ext>
            </a:extLst>
          </p:cNvPr>
          <p:cNvPicPr>
            <a:picLocks noChangeAspect="1"/>
          </p:cNvPicPr>
          <p:nvPr/>
        </p:nvPicPr>
        <p:blipFill rotWithShape="1">
          <a:blip r:embed="rId3"/>
          <a:srcRect l="70086" t="66977" r="24738" b="29112"/>
          <a:stretch/>
        </p:blipFill>
        <p:spPr>
          <a:xfrm>
            <a:off x="725488" y="5336579"/>
            <a:ext cx="1520456" cy="646331"/>
          </a:xfrm>
          <a:prstGeom prst="rect">
            <a:avLst/>
          </a:prstGeom>
        </p:spPr>
      </p:pic>
      <p:sp>
        <p:nvSpPr>
          <p:cNvPr id="13" name="TextBox 12">
            <a:extLst>
              <a:ext uri="{FF2B5EF4-FFF2-40B4-BE49-F238E27FC236}">
                <a16:creationId xmlns:a16="http://schemas.microsoft.com/office/drawing/2014/main" id="{9AB55F59-0579-406B-8134-13C78D0D34A1}"/>
              </a:ext>
            </a:extLst>
          </p:cNvPr>
          <p:cNvSpPr txBox="1"/>
          <p:nvPr/>
        </p:nvSpPr>
        <p:spPr>
          <a:xfrm>
            <a:off x="2688544" y="3508361"/>
            <a:ext cx="3048000" cy="646331"/>
          </a:xfrm>
          <a:prstGeom prst="rect">
            <a:avLst/>
          </a:prstGeom>
          <a:solidFill>
            <a:schemeClr val="bg1"/>
          </a:solidFill>
        </p:spPr>
        <p:txBody>
          <a:bodyPr wrap="square" rtlCol="0">
            <a:spAutoFit/>
          </a:bodyPr>
          <a:lstStyle/>
          <a:p>
            <a:r>
              <a:rPr lang="en-US" sz="3600" dirty="0" err="1">
                <a:solidFill>
                  <a:srgbClr val="3829FB"/>
                </a:solidFill>
                <a:latin typeface="Arial" panose="020B0604020202020204" pitchFamily="34" charset="0"/>
                <a:cs typeface="Arial" panose="020B0604020202020204" pitchFamily="34" charset="0"/>
              </a:rPr>
              <a:t>Thủ</a:t>
            </a:r>
            <a:r>
              <a:rPr lang="en-US" sz="3600" dirty="0">
                <a:solidFill>
                  <a:srgbClr val="3829FB"/>
                </a:solidFill>
                <a:latin typeface="Arial" panose="020B0604020202020204" pitchFamily="34" charset="0"/>
                <a:cs typeface="Arial" panose="020B0604020202020204" pitchFamily="34" charset="0"/>
              </a:rPr>
              <a:t> </a:t>
            </a:r>
            <a:r>
              <a:rPr lang="en-US" sz="3600" dirty="0" err="1">
                <a:solidFill>
                  <a:srgbClr val="3829FB"/>
                </a:solidFill>
                <a:latin typeface="Arial" panose="020B0604020202020204" pitchFamily="34" charset="0"/>
                <a:cs typeface="Arial" panose="020B0604020202020204" pitchFamily="34" charset="0"/>
              </a:rPr>
              <a:t>đô</a:t>
            </a:r>
            <a:endParaRPr lang="en-US" sz="3600" dirty="0">
              <a:solidFill>
                <a:srgbClr val="3829FB"/>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470F65A-6358-4D1E-812A-B913BCCAEDFE}"/>
              </a:ext>
            </a:extLst>
          </p:cNvPr>
          <p:cNvSpPr txBox="1"/>
          <p:nvPr/>
        </p:nvSpPr>
        <p:spPr>
          <a:xfrm>
            <a:off x="2688544" y="4472464"/>
            <a:ext cx="3806454" cy="646331"/>
          </a:xfrm>
          <a:prstGeom prst="rect">
            <a:avLst/>
          </a:prstGeom>
          <a:solidFill>
            <a:schemeClr val="bg1"/>
          </a:solidFill>
        </p:spPr>
        <p:txBody>
          <a:bodyPr wrap="square" rtlCol="0">
            <a:spAutoFit/>
          </a:bodyPr>
          <a:lstStyle/>
          <a:p>
            <a:r>
              <a:rPr lang="en-US" sz="3600">
                <a:solidFill>
                  <a:srgbClr val="3829FB"/>
                </a:solidFill>
                <a:latin typeface="Arial" panose="020B0604020202020204" pitchFamily="34" charset="0"/>
                <a:cs typeface="Arial" panose="020B0604020202020204" pitchFamily="34" charset="0"/>
              </a:rPr>
              <a:t>Ranh giới tỉnh</a:t>
            </a:r>
            <a:endParaRPr lang="en-US" sz="3600" dirty="0">
              <a:solidFill>
                <a:srgbClr val="3829FB"/>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EF95170-0E11-43CE-A3F5-106DC9926FC0}"/>
              </a:ext>
            </a:extLst>
          </p:cNvPr>
          <p:cNvSpPr txBox="1"/>
          <p:nvPr/>
        </p:nvSpPr>
        <p:spPr>
          <a:xfrm>
            <a:off x="2681908" y="5297913"/>
            <a:ext cx="5360793" cy="646331"/>
          </a:xfrm>
          <a:prstGeom prst="rect">
            <a:avLst/>
          </a:prstGeom>
          <a:solidFill>
            <a:schemeClr val="bg1"/>
          </a:solidFill>
        </p:spPr>
        <p:txBody>
          <a:bodyPr wrap="square" rtlCol="0">
            <a:spAutoFit/>
          </a:bodyPr>
          <a:lstStyle/>
          <a:p>
            <a:r>
              <a:rPr lang="en-US" sz="3600">
                <a:solidFill>
                  <a:srgbClr val="3829FB"/>
                </a:solidFill>
                <a:latin typeface="Arial" panose="020B0604020202020204" pitchFamily="34" charset="0"/>
                <a:cs typeface="Arial" panose="020B0604020202020204" pitchFamily="34" charset="0"/>
              </a:rPr>
              <a:t>Ranh giới quốc gia</a:t>
            </a:r>
            <a:endParaRPr lang="en-US" sz="3600" dirty="0">
              <a:solidFill>
                <a:srgbClr val="3829FB"/>
              </a:solidFill>
              <a:latin typeface="Arial" panose="020B060402020202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D7568BF8-02A7-4056-9FC4-33F267108C97}"/>
              </a:ext>
            </a:extLst>
          </p:cNvPr>
          <p:cNvSpPr/>
          <p:nvPr/>
        </p:nvSpPr>
        <p:spPr>
          <a:xfrm>
            <a:off x="7654523" y="2576445"/>
            <a:ext cx="4316348" cy="2330835"/>
          </a:xfrm>
          <a:prstGeom prst="wedgeRoundRectCallout">
            <a:avLst>
              <a:gd name="adj1" fmla="val -89814"/>
              <a:gd name="adj2" fmla="val 2845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48B1F53-895C-4666-BDEF-7C001FBC7ED9}"/>
              </a:ext>
            </a:extLst>
          </p:cNvPr>
          <p:cNvSpPr txBox="1"/>
          <p:nvPr/>
        </p:nvSpPr>
        <p:spPr>
          <a:xfrm>
            <a:off x="7628480" y="2819571"/>
            <a:ext cx="4316349" cy="1754326"/>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Dựa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vào</a:t>
            </a:r>
            <a:r>
              <a:rPr lang="en-US" sz="3600" dirty="0">
                <a:solidFill>
                  <a:srgbClr val="FF0000"/>
                </a:solidFill>
                <a:latin typeface="Arial" panose="020B0604020202020204" pitchFamily="34" charset="0"/>
                <a:cs typeface="Arial" panose="020B0604020202020204" pitchFamily="34" charset="0"/>
              </a:rPr>
              <a:t> </a:t>
            </a:r>
            <a:r>
              <a:rPr lang="en-US" sz="3600" err="1">
                <a:solidFill>
                  <a:srgbClr val="FF0000"/>
                </a:solidFill>
                <a:latin typeface="Arial" panose="020B0604020202020204" pitchFamily="34" charset="0"/>
                <a:cs typeface="Arial" panose="020B0604020202020204" pitchFamily="34" charset="0"/>
              </a:rPr>
              <a:t>đâu</a:t>
            </a:r>
            <a:r>
              <a:rPr lang="en-US" sz="3600">
                <a:solidFill>
                  <a:srgbClr val="FF0000"/>
                </a:solidFill>
                <a:latin typeface="Arial" panose="020B0604020202020204" pitchFamily="34" charset="0"/>
                <a:cs typeface="Arial" panose="020B0604020202020204" pitchFamily="34" charset="0"/>
              </a:rPr>
              <a:t> em</a:t>
            </a:r>
          </a:p>
          <a:p>
            <a:pPr algn="ctr"/>
            <a:r>
              <a:rPr lang="en-US" sz="360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biết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được</a:t>
            </a:r>
            <a:r>
              <a:rPr lang="en-US" sz="3600" dirty="0">
                <a:solidFill>
                  <a:srgbClr val="FF0000"/>
                </a:solidFill>
                <a:latin typeface="Arial" panose="020B0604020202020204" pitchFamily="34" charset="0"/>
                <a:cs typeface="Arial" panose="020B0604020202020204" pitchFamily="34" charset="0"/>
              </a:rPr>
              <a:t> </a:t>
            </a:r>
            <a:r>
              <a:rPr lang="en-US" sz="3600">
                <a:solidFill>
                  <a:srgbClr val="FF0000"/>
                </a:solidFill>
                <a:latin typeface="Arial" panose="020B0604020202020204" pitchFamily="34" charset="0"/>
                <a:cs typeface="Arial" panose="020B0604020202020204" pitchFamily="34" charset="0"/>
              </a:rPr>
              <a:t>ý nghĩa</a:t>
            </a:r>
          </a:p>
          <a:p>
            <a:pPr algn="ctr"/>
            <a:r>
              <a:rPr lang="en-US" sz="360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của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những</a:t>
            </a:r>
            <a:r>
              <a:rPr lang="en-US" sz="3600" dirty="0">
                <a:solidFill>
                  <a:srgbClr val="FF0000"/>
                </a:solidFill>
                <a:latin typeface="Arial" panose="020B0604020202020204" pitchFamily="34" charset="0"/>
                <a:cs typeface="Arial" panose="020B0604020202020204" pitchFamily="34" charset="0"/>
              </a:rPr>
              <a:t> </a:t>
            </a:r>
            <a:r>
              <a:rPr lang="en-US" sz="3600" err="1">
                <a:solidFill>
                  <a:srgbClr val="FF0000"/>
                </a:solidFill>
                <a:latin typeface="Arial" panose="020B0604020202020204" pitchFamily="34" charset="0"/>
                <a:cs typeface="Arial" panose="020B0604020202020204" pitchFamily="34" charset="0"/>
              </a:rPr>
              <a:t>kí</a:t>
            </a:r>
            <a:r>
              <a:rPr lang="en-US" sz="3600">
                <a:solidFill>
                  <a:srgbClr val="FF0000"/>
                </a:solidFill>
                <a:latin typeface="Arial" panose="020B0604020202020204" pitchFamily="34" charset="0"/>
                <a:cs typeface="Arial" panose="020B0604020202020204" pitchFamily="34" charset="0"/>
              </a:rPr>
              <a:t> hiệu?</a:t>
            </a:r>
            <a:endParaRPr lang="en-US" sz="3600" dirty="0">
              <a:solidFill>
                <a:srgbClr val="FF0000"/>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F86ABB2-97F7-43F1-A3B3-3FD3CFFE727E}"/>
              </a:ext>
            </a:extLst>
          </p:cNvPr>
          <p:cNvGrpSpPr/>
          <p:nvPr/>
        </p:nvGrpSpPr>
        <p:grpSpPr>
          <a:xfrm>
            <a:off x="104750" y="104531"/>
            <a:ext cx="10294525" cy="914400"/>
            <a:chOff x="1635838" y="2325461"/>
            <a:chExt cx="10294525" cy="914400"/>
          </a:xfrm>
        </p:grpSpPr>
        <p:sp>
          <p:nvSpPr>
            <p:cNvPr id="24" name="Arrow: Pentagon 23">
              <a:extLst>
                <a:ext uri="{FF2B5EF4-FFF2-40B4-BE49-F238E27FC236}">
                  <a16:creationId xmlns:a16="http://schemas.microsoft.com/office/drawing/2014/main" id="{E7B8C810-3636-491B-9CE0-F47B2786C4E6}"/>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97044069-8A0F-4E2F-9913-69AFC58926F1}"/>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26" name="Arrow: Pentagon 25">
              <a:extLst>
                <a:ext uri="{FF2B5EF4-FFF2-40B4-BE49-F238E27FC236}">
                  <a16:creationId xmlns:a16="http://schemas.microsoft.com/office/drawing/2014/main" id="{8D693CBD-3E35-43E0-BD62-39C0B0472B5E}"/>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7" name="Isosceles Triangle 26">
              <a:extLst>
                <a:ext uri="{FF2B5EF4-FFF2-40B4-BE49-F238E27FC236}">
                  <a16:creationId xmlns:a16="http://schemas.microsoft.com/office/drawing/2014/main" id="{FBDF03C0-50E5-4215-8E6E-B37C218E9683}"/>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75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right)">
                                      <p:cBhvr>
                                        <p:cTn id="59" dur="500"/>
                                        <p:tgtEl>
                                          <p:spTgt spid="22"/>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right)">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p:bldP spid="8" grpId="1"/>
      <p:bldP spid="10" grpId="0"/>
      <p:bldP spid="13" grpId="0" animBg="1"/>
      <p:bldP spid="14" grpId="0" animBg="1"/>
      <p:bldP spid="15" grpId="0" animBg="1"/>
      <p:bldP spid="2"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125E5-C10C-4358-9378-97E0C3956075}"/>
              </a:ext>
            </a:extLst>
          </p:cNvPr>
          <p:cNvPicPr>
            <a:picLocks noChangeAspect="1"/>
          </p:cNvPicPr>
          <p:nvPr/>
        </p:nvPicPr>
        <p:blipFill rotWithShape="1">
          <a:blip r:embed="rId3"/>
          <a:srcRect l="35499" t="27555" r="36834" b="9482"/>
          <a:stretch/>
        </p:blipFill>
        <p:spPr>
          <a:xfrm>
            <a:off x="695738" y="899284"/>
            <a:ext cx="4551748" cy="5826786"/>
          </a:xfrm>
          <a:prstGeom prst="rect">
            <a:avLst/>
          </a:prstGeom>
        </p:spPr>
      </p:pic>
      <p:sp>
        <p:nvSpPr>
          <p:cNvPr id="8" name="TextBox 7">
            <a:extLst>
              <a:ext uri="{FF2B5EF4-FFF2-40B4-BE49-F238E27FC236}">
                <a16:creationId xmlns:a16="http://schemas.microsoft.com/office/drawing/2014/main" id="{0B48A1A4-D1DE-4C29-8228-5A119ED0ADE4}"/>
              </a:ext>
            </a:extLst>
          </p:cNvPr>
          <p:cNvSpPr txBox="1"/>
          <p:nvPr/>
        </p:nvSpPr>
        <p:spPr>
          <a:xfrm>
            <a:off x="5452235" y="1391569"/>
            <a:ext cx="2438400" cy="584775"/>
          </a:xfrm>
          <a:prstGeom prst="rect">
            <a:avLst/>
          </a:prstGeom>
          <a:solidFill>
            <a:schemeClr val="bg1"/>
          </a:solidFill>
          <a:ln>
            <a:noFill/>
          </a:ln>
        </p:spPr>
        <p:txBody>
          <a:bodyPr wrap="square" rtlCol="0">
            <a:spAutoFit/>
          </a:bodyPr>
          <a:lstStyle/>
          <a:p>
            <a:r>
              <a:rPr lang="en-US" sz="3200" b="1" dirty="0">
                <a:solidFill>
                  <a:srgbClr val="FF0000"/>
                </a:solidFill>
                <a:latin typeface="Times New Roman" pitchFamily="18" charset="0"/>
                <a:cs typeface="Times New Roman" pitchFamily="18" charset="0"/>
              </a:rPr>
              <a:t>CHÚ GIẢI</a:t>
            </a:r>
          </a:p>
        </p:txBody>
      </p:sp>
      <p:sp>
        <p:nvSpPr>
          <p:cNvPr id="9" name="Down Arrow 4">
            <a:extLst>
              <a:ext uri="{FF2B5EF4-FFF2-40B4-BE49-F238E27FC236}">
                <a16:creationId xmlns:a16="http://schemas.microsoft.com/office/drawing/2014/main" id="{677A9DE9-5BCB-4922-8FF8-18CA84A4F9C1}"/>
              </a:ext>
            </a:extLst>
          </p:cNvPr>
          <p:cNvSpPr/>
          <p:nvPr/>
        </p:nvSpPr>
        <p:spPr>
          <a:xfrm rot="5400000">
            <a:off x="5146808" y="1498057"/>
            <a:ext cx="228600" cy="37180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87393E4-4C8F-43EA-8AEC-0856B76F5A6B}"/>
              </a:ext>
            </a:extLst>
          </p:cNvPr>
          <p:cNvGrpSpPr/>
          <p:nvPr/>
        </p:nvGrpSpPr>
        <p:grpSpPr>
          <a:xfrm>
            <a:off x="6204686" y="2377439"/>
            <a:ext cx="5987314" cy="2275841"/>
            <a:chOff x="6204686" y="2377439"/>
            <a:chExt cx="5987314" cy="2275841"/>
          </a:xfrm>
        </p:grpSpPr>
        <p:sp>
          <p:nvSpPr>
            <p:cNvPr id="17" name="Speech Bubble: Rectangle with Corners Rounded 16">
              <a:extLst>
                <a:ext uri="{FF2B5EF4-FFF2-40B4-BE49-F238E27FC236}">
                  <a16:creationId xmlns:a16="http://schemas.microsoft.com/office/drawing/2014/main" id="{D74CEECC-7E49-491D-9DEE-EB863CCCC727}"/>
                </a:ext>
              </a:extLst>
            </p:cNvPr>
            <p:cNvSpPr/>
            <p:nvPr/>
          </p:nvSpPr>
          <p:spPr>
            <a:xfrm>
              <a:off x="6593840" y="2377439"/>
              <a:ext cx="5120640" cy="2275841"/>
            </a:xfrm>
            <a:prstGeom prst="wedgeRoundRectCallout">
              <a:avLst>
                <a:gd name="adj1" fmla="val -79893"/>
                <a:gd name="adj2" fmla="val 26393"/>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E73FADF-AF48-41B6-A134-F796F9E49C21}"/>
                </a:ext>
              </a:extLst>
            </p:cNvPr>
            <p:cNvSpPr txBox="1"/>
            <p:nvPr/>
          </p:nvSpPr>
          <p:spPr>
            <a:xfrm>
              <a:off x="6204686" y="2655865"/>
              <a:ext cx="5987314" cy="1754326"/>
            </a:xfrm>
            <a:prstGeom prst="rect">
              <a:avLst/>
            </a:prstGeom>
            <a:noFill/>
          </p:spPr>
          <p:txBody>
            <a:bodyPr wrap="square" rtlCol="0">
              <a:spAutoFit/>
            </a:bodyPr>
            <a:lstStyle/>
            <a:p>
              <a:pPr algn="ctr"/>
              <a:r>
                <a:rPr lang="en-US" sz="3600">
                  <a:solidFill>
                    <a:srgbClr val="FF0000"/>
                  </a:solidFill>
                  <a:latin typeface="Arial" panose="020B0604020202020204" pitchFamily="34" charset="0"/>
                  <a:cs typeface="Arial" panose="020B0604020202020204" pitchFamily="34" charset="0"/>
                </a:rPr>
                <a:t>Tại sao khi xem bản đồ,</a:t>
              </a:r>
            </a:p>
            <a:p>
              <a:pPr algn="ctr"/>
              <a:r>
                <a:rPr lang="en-US" sz="3600">
                  <a:solidFill>
                    <a:srgbClr val="FF0000"/>
                  </a:solidFill>
                  <a:latin typeface="Arial" panose="020B0604020202020204" pitchFamily="34" charset="0"/>
                  <a:cs typeface="Arial" panose="020B0604020202020204" pitchFamily="34" charset="0"/>
                </a:rPr>
                <a:t> việc tr</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ớc tiên là phải</a:t>
              </a:r>
            </a:p>
            <a:p>
              <a:pPr algn="ctr"/>
              <a:r>
                <a:rPr lang="en-US" sz="3600">
                  <a:solidFill>
                    <a:srgbClr val="FF0000"/>
                  </a:solidFill>
                  <a:latin typeface="Arial" panose="020B0604020202020204" pitchFamily="34" charset="0"/>
                  <a:cs typeface="Arial" panose="020B0604020202020204" pitchFamily="34" charset="0"/>
                </a:rPr>
                <a:t> đọc bảng chú giải?</a:t>
              </a:r>
            </a:p>
          </p:txBody>
        </p:sp>
      </p:grpSp>
      <p:grpSp>
        <p:nvGrpSpPr>
          <p:cNvPr id="19" name="Group 18">
            <a:extLst>
              <a:ext uri="{FF2B5EF4-FFF2-40B4-BE49-F238E27FC236}">
                <a16:creationId xmlns:a16="http://schemas.microsoft.com/office/drawing/2014/main" id="{152C1DEB-B0C4-4B20-BAF5-930AD201F483}"/>
              </a:ext>
            </a:extLst>
          </p:cNvPr>
          <p:cNvGrpSpPr/>
          <p:nvPr/>
        </p:nvGrpSpPr>
        <p:grpSpPr>
          <a:xfrm>
            <a:off x="94590" y="43571"/>
            <a:ext cx="10294525" cy="914400"/>
            <a:chOff x="1635838" y="2325461"/>
            <a:chExt cx="10294525" cy="914400"/>
          </a:xfrm>
        </p:grpSpPr>
        <p:sp>
          <p:nvSpPr>
            <p:cNvPr id="20" name="Arrow: Pentagon 19">
              <a:extLst>
                <a:ext uri="{FF2B5EF4-FFF2-40B4-BE49-F238E27FC236}">
                  <a16:creationId xmlns:a16="http://schemas.microsoft.com/office/drawing/2014/main" id="{7A7BA56A-DDA2-4ABA-BA91-7D4A570F2ECF}"/>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F293DAE9-F2C5-4B6E-A164-2C0474974B9B}"/>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22" name="Arrow: Pentagon 21">
              <a:extLst>
                <a:ext uri="{FF2B5EF4-FFF2-40B4-BE49-F238E27FC236}">
                  <a16:creationId xmlns:a16="http://schemas.microsoft.com/office/drawing/2014/main" id="{390D5B2B-2C0A-4FEE-A0D4-A94FC6803F29}"/>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a16="http://schemas.microsoft.com/office/drawing/2014/main" id="{57D447F2-DC2F-4FD0-A31E-8EA429EEAFE9}"/>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124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9B8B9F-4353-48B8-96CD-426C08724ED9}"/>
              </a:ext>
            </a:extLst>
          </p:cNvPr>
          <p:cNvSpPr txBox="1"/>
          <p:nvPr/>
        </p:nvSpPr>
        <p:spPr>
          <a:xfrm>
            <a:off x="0" y="15260"/>
            <a:ext cx="4353560" cy="707886"/>
          </a:xfrm>
          <a:prstGeom prst="rect">
            <a:avLst/>
          </a:prstGeom>
          <a:solidFill>
            <a:schemeClr val="accent6">
              <a:lumMod val="20000"/>
              <a:lumOff val="80000"/>
            </a:schemeClr>
          </a:solid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b. Bảng chú giải</a:t>
            </a:r>
          </a:p>
        </p:txBody>
      </p:sp>
      <p:pic>
        <p:nvPicPr>
          <p:cNvPr id="5" name="Picture 4">
            <a:extLst>
              <a:ext uri="{FF2B5EF4-FFF2-40B4-BE49-F238E27FC236}">
                <a16:creationId xmlns:a16="http://schemas.microsoft.com/office/drawing/2014/main" id="{5F136C9E-199C-4192-8204-6761EA468CAA}"/>
              </a:ext>
            </a:extLst>
          </p:cNvPr>
          <p:cNvPicPr>
            <a:picLocks noChangeAspect="1"/>
          </p:cNvPicPr>
          <p:nvPr/>
        </p:nvPicPr>
        <p:blipFill rotWithShape="1">
          <a:blip r:embed="rId4"/>
          <a:srcRect l="28217" t="31855" r="50205" b="28186"/>
          <a:stretch/>
        </p:blipFill>
        <p:spPr>
          <a:xfrm>
            <a:off x="8742059" y="15260"/>
            <a:ext cx="3293169" cy="3260883"/>
          </a:xfrm>
          <a:prstGeom prst="rect">
            <a:avLst/>
          </a:prstGeom>
        </p:spPr>
      </p:pic>
      <p:pic>
        <p:nvPicPr>
          <p:cNvPr id="6" name="Picture 5">
            <a:extLst>
              <a:ext uri="{FF2B5EF4-FFF2-40B4-BE49-F238E27FC236}">
                <a16:creationId xmlns:a16="http://schemas.microsoft.com/office/drawing/2014/main" id="{1CC42FF4-5E35-466E-A257-546FE67C842B}"/>
              </a:ext>
            </a:extLst>
          </p:cNvPr>
          <p:cNvPicPr>
            <a:picLocks noChangeAspect="1"/>
          </p:cNvPicPr>
          <p:nvPr/>
        </p:nvPicPr>
        <p:blipFill rotWithShape="1">
          <a:blip r:embed="rId4"/>
          <a:srcRect l="49689" t="36434" r="29685" b="27985"/>
          <a:stretch/>
        </p:blipFill>
        <p:spPr>
          <a:xfrm>
            <a:off x="8678646" y="3258814"/>
            <a:ext cx="3296833" cy="3199076"/>
          </a:xfrm>
          <a:prstGeom prst="rect">
            <a:avLst/>
          </a:prstGeom>
        </p:spPr>
      </p:pic>
      <p:sp>
        <p:nvSpPr>
          <p:cNvPr id="7" name="TextBox 6">
            <a:extLst>
              <a:ext uri="{FF2B5EF4-FFF2-40B4-BE49-F238E27FC236}">
                <a16:creationId xmlns:a16="http://schemas.microsoft.com/office/drawing/2014/main" id="{8969D52A-69CC-4A5A-933D-51849EAF4525}"/>
              </a:ext>
            </a:extLst>
          </p:cNvPr>
          <p:cNvSpPr txBox="1"/>
          <p:nvPr/>
        </p:nvSpPr>
        <p:spPr>
          <a:xfrm>
            <a:off x="8705791" y="6442630"/>
            <a:ext cx="3486209" cy="400110"/>
          </a:xfrm>
          <a:prstGeom prst="rect">
            <a:avLst/>
          </a:prstGeom>
          <a:solidFill>
            <a:schemeClr val="bg1"/>
          </a:solidFill>
          <a:ln>
            <a:solidFill>
              <a:srgbClr val="0070C0"/>
            </a:solidFill>
          </a:ln>
        </p:spPr>
        <p:txBody>
          <a:bodyPr wrap="square" rtlCol="0">
            <a:spAutoFit/>
          </a:bodyPr>
          <a:lstStyle/>
          <a:p>
            <a:r>
              <a:rPr lang="en-US" sz="2000">
                <a:solidFill>
                  <a:srgbClr val="3829FB"/>
                </a:solidFill>
                <a:latin typeface="Arial" panose="020B0604020202020204" pitchFamily="34" charset="0"/>
                <a:cs typeface="Arial" panose="020B0604020202020204" pitchFamily="34" charset="0"/>
              </a:rPr>
              <a:t>Hình 2. Bảng chú giải bản đồ</a:t>
            </a:r>
          </a:p>
        </p:txBody>
      </p:sp>
      <p:sp>
        <p:nvSpPr>
          <p:cNvPr id="8" name="TextBox 7">
            <a:extLst>
              <a:ext uri="{FF2B5EF4-FFF2-40B4-BE49-F238E27FC236}">
                <a16:creationId xmlns:a16="http://schemas.microsoft.com/office/drawing/2014/main" id="{7FA17E4F-1784-473A-A938-4D8E43E974BD}"/>
              </a:ext>
            </a:extLst>
          </p:cNvPr>
          <p:cNvSpPr txBox="1"/>
          <p:nvPr/>
        </p:nvSpPr>
        <p:spPr>
          <a:xfrm>
            <a:off x="30480" y="2135429"/>
            <a:ext cx="8670939" cy="1815882"/>
          </a:xfrm>
          <a:prstGeom prst="rect">
            <a:avLst/>
          </a:prstGeom>
          <a:solidFill>
            <a:schemeClr val="bg1"/>
          </a:solidFill>
          <a:ln w="19050">
            <a:solidFill>
              <a:srgbClr val="0070C0"/>
            </a:solidFill>
            <a:prstDash val="dash"/>
          </a:ln>
        </p:spPr>
        <p:txBody>
          <a:bodyPr wrap="square" rtlCol="0">
            <a:spAutoFit/>
          </a:bodyPr>
          <a:lstStyle/>
          <a:p>
            <a:pPr marL="457200" indent="-457200">
              <a:buFont typeface="Wingdings" panose="05000000000000000000" pitchFamily="2" charset="2"/>
              <a:buChar char="ü"/>
            </a:pPr>
            <a:r>
              <a:rPr lang="en-US" sz="2800">
                <a:solidFill>
                  <a:srgbClr val="7030A0"/>
                </a:solidFill>
                <a:latin typeface="Arial" panose="020B0604020202020204" pitchFamily="34" charset="0"/>
                <a:cs typeface="Arial" pitchFamily="34" charset="0"/>
              </a:rPr>
              <a:t>Bảng chú giải nào của bản đồ hành chính, </a:t>
            </a:r>
          </a:p>
          <a:p>
            <a:r>
              <a:rPr lang="en-US" sz="2800">
                <a:solidFill>
                  <a:srgbClr val="7030A0"/>
                </a:solidFill>
                <a:latin typeface="Arial" panose="020B0604020202020204" pitchFamily="34" charset="0"/>
                <a:cs typeface="Arial" pitchFamily="34" charset="0"/>
              </a:rPr>
              <a:t>bảng chú giải nào của bản đồ tự nhiên?</a:t>
            </a:r>
          </a:p>
          <a:p>
            <a:pPr marL="457200" indent="-457200">
              <a:buFont typeface="Wingdings" panose="05000000000000000000" pitchFamily="2" charset="2"/>
              <a:buChar char="ü"/>
            </a:pPr>
            <a:r>
              <a:rPr lang="en-US" sz="2800">
                <a:solidFill>
                  <a:srgbClr val="7030A0"/>
                </a:solidFill>
                <a:latin typeface="Arial" panose="020B0604020202020204" pitchFamily="34" charset="0"/>
                <a:cs typeface="Arial" pitchFamily="34" charset="0"/>
              </a:rPr>
              <a:t>Kể 3 đối tượng địa lí thể hiện trên bản đồ tự nhiên, 3 đối tượng thể hiện trên bản đồ hành chính?</a:t>
            </a:r>
          </a:p>
        </p:txBody>
      </p:sp>
      <p:sp>
        <p:nvSpPr>
          <p:cNvPr id="10" name="TextBox 9">
            <a:extLst>
              <a:ext uri="{FF2B5EF4-FFF2-40B4-BE49-F238E27FC236}">
                <a16:creationId xmlns:a16="http://schemas.microsoft.com/office/drawing/2014/main" id="{B95FF410-ED3C-4CCE-8B01-951A8AFAD8EC}"/>
              </a:ext>
            </a:extLst>
          </p:cNvPr>
          <p:cNvSpPr txBox="1"/>
          <p:nvPr/>
        </p:nvSpPr>
        <p:spPr>
          <a:xfrm>
            <a:off x="1696118" y="1188753"/>
            <a:ext cx="38135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solidFill>
                  <a:srgbClr val="00B0F0"/>
                </a:solidFill>
                <a:latin typeface="#9Slide07 IcielBC Cubano Normal" panose="00000500000000000000" pitchFamily="2" charset="0"/>
              </a:rPr>
              <a:t>AI NHANH HƠN </a:t>
            </a:r>
          </a:p>
        </p:txBody>
      </p:sp>
      <p:pic>
        <p:nvPicPr>
          <p:cNvPr id="11" name="2 Minute Timer (Nho)">
            <a:hlinkClick r:id="" action="ppaction://media"/>
            <a:extLst>
              <a:ext uri="{FF2B5EF4-FFF2-40B4-BE49-F238E27FC236}">
                <a16:creationId xmlns:a16="http://schemas.microsoft.com/office/drawing/2014/main" id="{FCEA21B1-93E3-4D8D-B5D4-C98D243062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13808" y="1050529"/>
            <a:ext cx="1501645" cy="844016"/>
          </a:xfrm>
          <a:prstGeom prst="rect">
            <a:avLst/>
          </a:prstGeom>
        </p:spPr>
      </p:pic>
    </p:spTree>
    <p:extLst>
      <p:ext uri="{BB962C8B-B14F-4D97-AF65-F5344CB8AC3E}">
        <p14:creationId xmlns:p14="http://schemas.microsoft.com/office/powerpoint/2010/main" val="91257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51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video>
              <p:cMediaNode vol="80000">
                <p:cTn id="22" fill="hold" display="0">
                  <p:stCondLst>
                    <p:cond delay="indefinite"/>
                  </p:stCondLst>
                </p:cTn>
                <p:tgtEl>
                  <p:spTgt spid="11"/>
                </p:tgtEl>
              </p:cMediaNode>
            </p:video>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63EB54-B10C-4020-A114-CCC408E5EA63}"/>
              </a:ext>
            </a:extLst>
          </p:cNvPr>
          <p:cNvSpPr txBox="1"/>
          <p:nvPr/>
        </p:nvSpPr>
        <p:spPr>
          <a:xfrm>
            <a:off x="951729" y="159720"/>
            <a:ext cx="9081959"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itchFamily="34" charset="0"/>
              </a:rPr>
              <a:t>  Đọc một số bản đồ thông dụng</a:t>
            </a:r>
          </a:p>
        </p:txBody>
      </p:sp>
      <p:sp>
        <p:nvSpPr>
          <p:cNvPr id="5" name="Cloud 4">
            <a:extLst>
              <a:ext uri="{FF2B5EF4-FFF2-40B4-BE49-F238E27FC236}">
                <a16:creationId xmlns:a16="http://schemas.microsoft.com/office/drawing/2014/main" id="{8A001C9B-DFCA-4166-B5E8-DC5C7FBB88FC}"/>
              </a:ext>
            </a:extLst>
          </p:cNvPr>
          <p:cNvSpPr/>
          <p:nvPr/>
        </p:nvSpPr>
        <p:spPr>
          <a:xfrm>
            <a:off x="2910717" y="2236855"/>
            <a:ext cx="6370565" cy="3921638"/>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Nêu cách đọc bản đồ ?</a:t>
            </a:r>
          </a:p>
        </p:txBody>
      </p:sp>
      <p:sp>
        <p:nvSpPr>
          <p:cNvPr id="12" name="TextBox 11">
            <a:extLst>
              <a:ext uri="{FF2B5EF4-FFF2-40B4-BE49-F238E27FC236}">
                <a16:creationId xmlns:a16="http://schemas.microsoft.com/office/drawing/2014/main" id="{7D334C58-7E1D-4360-B24F-BF8A170BE207}"/>
              </a:ext>
            </a:extLst>
          </p:cNvPr>
          <p:cNvSpPr txBox="1"/>
          <p:nvPr/>
        </p:nvSpPr>
        <p:spPr>
          <a:xfrm>
            <a:off x="607519" y="1183039"/>
            <a:ext cx="4421682" cy="646331"/>
          </a:xfrm>
          <a:prstGeom prst="rect">
            <a:avLst/>
          </a:prstGeom>
          <a:solidFill>
            <a:schemeClr val="accent5">
              <a:lumMod val="20000"/>
              <a:lumOff val="80000"/>
            </a:schemeClr>
          </a:solidFill>
        </p:spPr>
        <p:txBody>
          <a:bodyPr wrap="square" rtlCol="0">
            <a:spAutoFit/>
          </a:bodyPr>
          <a:lstStyle/>
          <a:p>
            <a:r>
              <a:rPr lang="en-US" sz="3600">
                <a:solidFill>
                  <a:srgbClr val="00AF50"/>
                </a:solidFill>
                <a:latin typeface="Arial" panose="020B0604020202020204" pitchFamily="34" charset="0"/>
                <a:cs typeface="Arial" panose="020B0604020202020204" pitchFamily="34" charset="0"/>
              </a:rPr>
              <a:t>a. Cách đọc bản đồ</a:t>
            </a:r>
          </a:p>
        </p:txBody>
      </p:sp>
      <p:sp>
        <p:nvSpPr>
          <p:cNvPr id="3" name="TextBox 2">
            <a:extLst>
              <a:ext uri="{FF2B5EF4-FFF2-40B4-BE49-F238E27FC236}">
                <a16:creationId xmlns:a16="http://schemas.microsoft.com/office/drawing/2014/main" id="{C0DFC0B0-B70C-4215-852B-DB20DA77D027}"/>
              </a:ext>
            </a:extLst>
          </p:cNvPr>
          <p:cNvSpPr txBox="1"/>
          <p:nvPr/>
        </p:nvSpPr>
        <p:spPr>
          <a:xfrm>
            <a:off x="1395624" y="2316522"/>
            <a:ext cx="9577176" cy="3970318"/>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00B050"/>
                </a:solidFill>
                <a:latin typeface="Arial" panose="020B0604020202020204" pitchFamily="34" charset="0"/>
                <a:cs typeface="Arial" panose="020B0604020202020204" pitchFamily="34" charset="0"/>
              </a:rPr>
              <a:t>Đọc tên bản đồ</a:t>
            </a:r>
          </a:p>
          <a:p>
            <a:pPr marL="285750" indent="-285750">
              <a:buFont typeface="Wingdings" panose="05000000000000000000" pitchFamily="2" charset="2"/>
              <a:buChar char="ü"/>
            </a:pPr>
            <a:r>
              <a:rPr lang="en-US" sz="3600">
                <a:solidFill>
                  <a:srgbClr val="00B050"/>
                </a:solidFill>
                <a:latin typeface="Arial" panose="020B0604020202020204" pitchFamily="34" charset="0"/>
                <a:cs typeface="Arial" panose="020B0604020202020204" pitchFamily="34" charset="0"/>
              </a:rPr>
              <a:t>Biết tỉ lệ bản đồ</a:t>
            </a:r>
          </a:p>
          <a:p>
            <a:pPr marL="285750" indent="-285750">
              <a:buFont typeface="Wingdings" panose="05000000000000000000" pitchFamily="2" charset="2"/>
              <a:buChar char="ü"/>
            </a:pPr>
            <a:r>
              <a:rPr lang="en-US" sz="3600">
                <a:solidFill>
                  <a:srgbClr val="00B050"/>
                </a:solidFill>
                <a:latin typeface="Arial" panose="020B0604020202020204" pitchFamily="34" charset="0"/>
                <a:cs typeface="Arial" panose="020B0604020202020204" pitchFamily="34" charset="0"/>
              </a:rPr>
              <a:t>Đọc kí hiệu trong bảng chú giải</a:t>
            </a:r>
          </a:p>
          <a:p>
            <a:pPr marL="285750" indent="-285750">
              <a:buFont typeface="Wingdings" panose="05000000000000000000" pitchFamily="2" charset="2"/>
              <a:buChar char="ü"/>
            </a:pPr>
            <a:r>
              <a:rPr lang="en-US" sz="3600">
                <a:solidFill>
                  <a:srgbClr val="00B050"/>
                </a:solidFill>
                <a:latin typeface="Arial" panose="020B0604020202020204" pitchFamily="34" charset="0"/>
                <a:cs typeface="Arial" panose="020B0604020202020204" pitchFamily="34" charset="0"/>
              </a:rPr>
              <a:t>Xác định các đối t</a:t>
            </a:r>
            <a:r>
              <a:rPr lang="vi-VN" sz="3600">
                <a:solidFill>
                  <a:srgbClr val="00B050"/>
                </a:solidFill>
                <a:latin typeface="Arial" panose="020B0604020202020204" pitchFamily="34" charset="0"/>
                <a:cs typeface="Arial" panose="020B0604020202020204" pitchFamily="34" charset="0"/>
              </a:rPr>
              <a:t>ư</a:t>
            </a:r>
            <a:r>
              <a:rPr lang="en-US" sz="3600">
                <a:solidFill>
                  <a:srgbClr val="00B050"/>
                </a:solidFill>
                <a:latin typeface="Arial" panose="020B0604020202020204" pitchFamily="34" charset="0"/>
                <a:cs typeface="Arial" panose="020B0604020202020204" pitchFamily="34" charset="0"/>
              </a:rPr>
              <a:t>ợng địa lí cấn quan tâm trên bản đồ</a:t>
            </a:r>
          </a:p>
          <a:p>
            <a:pPr marL="285750" indent="-285750">
              <a:buFont typeface="Wingdings" panose="05000000000000000000" pitchFamily="2" charset="2"/>
              <a:buChar char="ü"/>
            </a:pPr>
            <a:r>
              <a:rPr lang="en-US" sz="3600">
                <a:solidFill>
                  <a:srgbClr val="00B050"/>
                </a:solidFill>
                <a:latin typeface="Arial" panose="020B0604020202020204" pitchFamily="34" charset="0"/>
                <a:cs typeface="Arial" panose="020B0604020202020204" pitchFamily="34" charset="0"/>
              </a:rPr>
              <a:t>Trình bày mối quan hệ giữa các đối t</a:t>
            </a:r>
            <a:r>
              <a:rPr lang="vi-VN" sz="3600">
                <a:solidFill>
                  <a:srgbClr val="00B050"/>
                </a:solidFill>
                <a:latin typeface="Arial" panose="020B0604020202020204" pitchFamily="34" charset="0"/>
                <a:cs typeface="Arial" panose="020B0604020202020204" pitchFamily="34" charset="0"/>
              </a:rPr>
              <a:t>ư</a:t>
            </a:r>
            <a:r>
              <a:rPr lang="en-US" sz="3600">
                <a:solidFill>
                  <a:srgbClr val="00B050"/>
                </a:solidFill>
                <a:latin typeface="Arial" panose="020B0604020202020204" pitchFamily="34" charset="0"/>
                <a:cs typeface="Arial" panose="020B0604020202020204" pitchFamily="34" charset="0"/>
              </a:rPr>
              <a:t>ợng địa lí</a:t>
            </a:r>
          </a:p>
        </p:txBody>
      </p:sp>
      <p:grpSp>
        <p:nvGrpSpPr>
          <p:cNvPr id="9" name="Group 8">
            <a:extLst>
              <a:ext uri="{FF2B5EF4-FFF2-40B4-BE49-F238E27FC236}">
                <a16:creationId xmlns:a16="http://schemas.microsoft.com/office/drawing/2014/main" id="{122D4307-A591-4D7D-BF91-C16B1EE83352}"/>
              </a:ext>
            </a:extLst>
          </p:cNvPr>
          <p:cNvGrpSpPr/>
          <p:nvPr/>
        </p:nvGrpSpPr>
        <p:grpSpPr>
          <a:xfrm>
            <a:off x="170617" y="95674"/>
            <a:ext cx="8982598" cy="914400"/>
            <a:chOff x="1511737" y="3898711"/>
            <a:chExt cx="8982598" cy="914400"/>
          </a:xfrm>
        </p:grpSpPr>
        <p:sp>
          <p:nvSpPr>
            <p:cNvPr id="10" name="Arrow: Pentagon 9">
              <a:extLst>
                <a:ext uri="{FF2B5EF4-FFF2-40B4-BE49-F238E27FC236}">
                  <a16:creationId xmlns:a16="http://schemas.microsoft.com/office/drawing/2014/main" id="{758393EB-F5EB-40C7-8A9C-F063C0DBE464}"/>
                </a:ext>
              </a:extLst>
            </p:cNvPr>
            <p:cNvSpPr/>
            <p:nvPr/>
          </p:nvSpPr>
          <p:spPr>
            <a:xfrm>
              <a:off x="2231896" y="3898711"/>
              <a:ext cx="8262439" cy="914400"/>
            </a:xfrm>
            <a:prstGeom prst="homePlate">
              <a:avLst/>
            </a:prstGeom>
            <a:solidFill>
              <a:srgbClr val="B6FC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id="{2DDE751E-FBCD-4171-970B-7098FF797E7A}"/>
                </a:ext>
              </a:extLst>
            </p:cNvPr>
            <p:cNvSpPr txBox="1"/>
            <p:nvPr/>
          </p:nvSpPr>
          <p:spPr>
            <a:xfrm>
              <a:off x="3195044" y="4033002"/>
              <a:ext cx="6888104"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Đọc một số bản đồ thông dụng</a:t>
              </a:r>
            </a:p>
          </p:txBody>
        </p:sp>
        <p:sp>
          <p:nvSpPr>
            <p:cNvPr id="13" name="Arrow: Pentagon 12">
              <a:extLst>
                <a:ext uri="{FF2B5EF4-FFF2-40B4-BE49-F238E27FC236}">
                  <a16:creationId xmlns:a16="http://schemas.microsoft.com/office/drawing/2014/main" id="{D3F87B54-B6D9-4351-8785-E6E5D2953462}"/>
                </a:ext>
              </a:extLst>
            </p:cNvPr>
            <p:cNvSpPr/>
            <p:nvPr/>
          </p:nvSpPr>
          <p:spPr>
            <a:xfrm>
              <a:off x="1511737" y="3898711"/>
              <a:ext cx="1301952" cy="914400"/>
            </a:xfrm>
            <a:prstGeom prst="homePlate">
              <a:avLst/>
            </a:prstGeom>
            <a:solidFill>
              <a:srgbClr val="00A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4" name="Isosceles Triangle 13">
              <a:extLst>
                <a:ext uri="{FF2B5EF4-FFF2-40B4-BE49-F238E27FC236}">
                  <a16:creationId xmlns:a16="http://schemas.microsoft.com/office/drawing/2014/main" id="{25B2C8F3-3DAB-48DD-88A5-DE2C672B473D}"/>
                </a:ext>
              </a:extLst>
            </p:cNvPr>
            <p:cNvSpPr/>
            <p:nvPr/>
          </p:nvSpPr>
          <p:spPr>
            <a:xfrm rot="5400000">
              <a:off x="2502469" y="420608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36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left)">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left)">
                                      <p:cBhvr>
                                        <p:cTn id="4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02DB97-5AB6-40BA-AF4F-40EBBF02CB6C}"/>
              </a:ext>
            </a:extLst>
          </p:cNvPr>
          <p:cNvSpPr txBox="1"/>
          <p:nvPr/>
        </p:nvSpPr>
        <p:spPr>
          <a:xfrm>
            <a:off x="388058" y="1052781"/>
            <a:ext cx="8054193" cy="584775"/>
          </a:xfrm>
          <a:prstGeom prst="rect">
            <a:avLst/>
          </a:prstGeom>
          <a:solidFill>
            <a:schemeClr val="accent5">
              <a:lumMod val="20000"/>
              <a:lumOff val="80000"/>
            </a:schemeClr>
          </a:solidFill>
        </p:spPr>
        <p:txBody>
          <a:bodyPr wrap="square" rtlCol="0">
            <a:spAutoFit/>
          </a:bodyPr>
          <a:lstStyle/>
          <a:p>
            <a:r>
              <a:rPr lang="en-US" sz="3200">
                <a:solidFill>
                  <a:srgbClr val="00AF50"/>
                </a:solidFill>
                <a:latin typeface="Arial" panose="020B0604020202020204" pitchFamily="34" charset="0"/>
                <a:cs typeface="Arial" panose="020B0604020202020204" pitchFamily="34" charset="0"/>
              </a:rPr>
              <a:t>b. Đọc bản đồ tự nhiên, bản đồ hành chính</a:t>
            </a:r>
          </a:p>
        </p:txBody>
      </p:sp>
      <p:pic>
        <p:nvPicPr>
          <p:cNvPr id="16" name="Picture 15">
            <a:extLst>
              <a:ext uri="{FF2B5EF4-FFF2-40B4-BE49-F238E27FC236}">
                <a16:creationId xmlns:a16="http://schemas.microsoft.com/office/drawing/2014/main" id="{8A0B0B81-8470-47A3-B83B-4F9908ACA744}"/>
              </a:ext>
            </a:extLst>
          </p:cNvPr>
          <p:cNvPicPr>
            <a:picLocks noChangeAspect="1"/>
          </p:cNvPicPr>
          <p:nvPr/>
        </p:nvPicPr>
        <p:blipFill rotWithShape="1">
          <a:blip r:embed="rId2"/>
          <a:srcRect l="35500" t="23999" r="37062" b="9334"/>
          <a:stretch/>
        </p:blipFill>
        <p:spPr>
          <a:xfrm>
            <a:off x="1184666" y="1697297"/>
            <a:ext cx="3764319" cy="5144684"/>
          </a:xfrm>
          <a:prstGeom prst="rect">
            <a:avLst/>
          </a:prstGeom>
        </p:spPr>
      </p:pic>
      <p:pic>
        <p:nvPicPr>
          <p:cNvPr id="17" name="Picture 16">
            <a:extLst>
              <a:ext uri="{FF2B5EF4-FFF2-40B4-BE49-F238E27FC236}">
                <a16:creationId xmlns:a16="http://schemas.microsoft.com/office/drawing/2014/main" id="{E2219290-32CD-4C53-8D40-4BAC458A98C1}"/>
              </a:ext>
            </a:extLst>
          </p:cNvPr>
          <p:cNvPicPr>
            <a:picLocks noChangeAspect="1"/>
          </p:cNvPicPr>
          <p:nvPr/>
        </p:nvPicPr>
        <p:blipFill rotWithShape="1">
          <a:blip r:embed="rId3"/>
          <a:srcRect l="35499" t="27555" r="36834" b="9482"/>
          <a:stretch/>
        </p:blipFill>
        <p:spPr>
          <a:xfrm>
            <a:off x="6967773" y="1800307"/>
            <a:ext cx="3928709" cy="5029221"/>
          </a:xfrm>
          <a:prstGeom prst="rect">
            <a:avLst/>
          </a:prstGeom>
        </p:spPr>
      </p:pic>
      <p:grpSp>
        <p:nvGrpSpPr>
          <p:cNvPr id="11" name="Group 10">
            <a:extLst>
              <a:ext uri="{FF2B5EF4-FFF2-40B4-BE49-F238E27FC236}">
                <a16:creationId xmlns:a16="http://schemas.microsoft.com/office/drawing/2014/main" id="{1E8F8176-D89B-429C-AA7F-FBA03C32A8D2}"/>
              </a:ext>
            </a:extLst>
          </p:cNvPr>
          <p:cNvGrpSpPr/>
          <p:nvPr/>
        </p:nvGrpSpPr>
        <p:grpSpPr>
          <a:xfrm>
            <a:off x="97607" y="16019"/>
            <a:ext cx="8982598" cy="914400"/>
            <a:chOff x="1511737" y="3898711"/>
            <a:chExt cx="8982598" cy="914400"/>
          </a:xfrm>
        </p:grpSpPr>
        <p:sp>
          <p:nvSpPr>
            <p:cNvPr id="12" name="Arrow: Pentagon 11">
              <a:extLst>
                <a:ext uri="{FF2B5EF4-FFF2-40B4-BE49-F238E27FC236}">
                  <a16:creationId xmlns:a16="http://schemas.microsoft.com/office/drawing/2014/main" id="{1D9C7103-93CC-4431-BA50-8D5423D3729E}"/>
                </a:ext>
              </a:extLst>
            </p:cNvPr>
            <p:cNvSpPr/>
            <p:nvPr/>
          </p:nvSpPr>
          <p:spPr>
            <a:xfrm>
              <a:off x="2231896" y="3898711"/>
              <a:ext cx="8262439" cy="914400"/>
            </a:xfrm>
            <a:prstGeom prst="homePlate">
              <a:avLst/>
            </a:prstGeom>
            <a:solidFill>
              <a:srgbClr val="B6FC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75FA1B29-E2FA-4623-8A44-B35A65127830}"/>
                </a:ext>
              </a:extLst>
            </p:cNvPr>
            <p:cNvSpPr txBox="1"/>
            <p:nvPr/>
          </p:nvSpPr>
          <p:spPr>
            <a:xfrm>
              <a:off x="3195044" y="4033002"/>
              <a:ext cx="6888104"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Đọc một số bản đồ thông dụng</a:t>
              </a:r>
            </a:p>
          </p:txBody>
        </p:sp>
        <p:sp>
          <p:nvSpPr>
            <p:cNvPr id="14" name="Arrow: Pentagon 13">
              <a:extLst>
                <a:ext uri="{FF2B5EF4-FFF2-40B4-BE49-F238E27FC236}">
                  <a16:creationId xmlns:a16="http://schemas.microsoft.com/office/drawing/2014/main" id="{6996565A-8A86-4BCC-838B-A42C8F205A9E}"/>
                </a:ext>
              </a:extLst>
            </p:cNvPr>
            <p:cNvSpPr/>
            <p:nvPr/>
          </p:nvSpPr>
          <p:spPr>
            <a:xfrm>
              <a:off x="1511737" y="3898711"/>
              <a:ext cx="1301952" cy="914400"/>
            </a:xfrm>
            <a:prstGeom prst="homePlate">
              <a:avLst/>
            </a:prstGeom>
            <a:solidFill>
              <a:srgbClr val="00A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5" name="Isosceles Triangle 14">
              <a:extLst>
                <a:ext uri="{FF2B5EF4-FFF2-40B4-BE49-F238E27FC236}">
                  <a16:creationId xmlns:a16="http://schemas.microsoft.com/office/drawing/2014/main" id="{5DE64309-00FC-44DB-8208-A3D1DCB08562}"/>
                </a:ext>
              </a:extLst>
            </p:cNvPr>
            <p:cNvSpPr/>
            <p:nvPr/>
          </p:nvSpPr>
          <p:spPr>
            <a:xfrm rot="5400000">
              <a:off x="2502469" y="420608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156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descr="Graphical user interface, application, PowerPoint&#10;&#10;Description automatically generated">
            <a:extLst>
              <a:ext uri="{FF2B5EF4-FFF2-40B4-BE49-F238E27FC236}">
                <a16:creationId xmlns:a16="http://schemas.microsoft.com/office/drawing/2014/main" id="{86C17966-3726-4186-A30E-50BF5D9FCFFC}"/>
              </a:ext>
            </a:extLst>
          </p:cNvPr>
          <p:cNvPicPr>
            <a:picLocks noGrp="1" noChangeAspect="1"/>
          </p:cNvPicPr>
          <p:nvPr>
            <p:ph idx="1"/>
          </p:nvPr>
        </p:nvPicPr>
        <p:blipFill rotWithShape="1">
          <a:blip r:embed="rId2"/>
          <a:srcRect l="26333" t="23111" r="11667" b="15111"/>
          <a:stretch/>
        </p:blipFill>
        <p:spPr>
          <a:xfrm>
            <a:off x="-21905" y="12276"/>
            <a:ext cx="12213905" cy="6845724"/>
          </a:xfrm>
          <a:prstGeom prst="rect">
            <a:avLst/>
          </a:prstGeom>
        </p:spPr>
      </p:pic>
      <p:sp>
        <p:nvSpPr>
          <p:cNvPr id="12" name="Rectangle 11">
            <a:extLst>
              <a:ext uri="{FF2B5EF4-FFF2-40B4-BE49-F238E27FC236}">
                <a16:creationId xmlns:a16="http://schemas.microsoft.com/office/drawing/2014/main" id="{6EC6FAF7-39D2-449E-B55B-13A269AB3325}"/>
              </a:ext>
            </a:extLst>
          </p:cNvPr>
          <p:cNvSpPr/>
          <p:nvPr/>
        </p:nvSpPr>
        <p:spPr>
          <a:xfrm>
            <a:off x="1523999" y="1996440"/>
            <a:ext cx="237691" cy="45161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 name="Rounded Rectangle 7">
            <a:extLst>
              <a:ext uri="{FF2B5EF4-FFF2-40B4-BE49-F238E27FC236}">
                <a16:creationId xmlns:a16="http://schemas.microsoft.com/office/drawing/2014/main" id="{D83DC75C-4306-4B95-BAD7-C15CF5BC7980}"/>
              </a:ext>
            </a:extLst>
          </p:cNvPr>
          <p:cNvSpPr/>
          <p:nvPr/>
        </p:nvSpPr>
        <p:spPr>
          <a:xfrm>
            <a:off x="1411350" y="751638"/>
            <a:ext cx="9448800" cy="1355037"/>
          </a:xfrm>
          <a:prstGeom prst="roundRect">
            <a:avLst/>
          </a:prstGeom>
          <a:solidFill>
            <a:srgbClr val="1CC4D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Bản đồ có tỉ lệ càng lớn thì</a:t>
            </a:r>
            <a:endParaRPr lang="en-US" sz="4800"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BC9A557-E360-4BEF-A1A2-5BB023ABECC3}"/>
              </a:ext>
            </a:extLst>
          </p:cNvPr>
          <p:cNvSpPr/>
          <p:nvPr/>
        </p:nvSpPr>
        <p:spPr>
          <a:xfrm>
            <a:off x="1567830" y="5627737"/>
            <a:ext cx="9292320" cy="758614"/>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solidFill>
                  <a:srgbClr val="00B050"/>
                </a:solidFill>
                <a:latin typeface="Arial" panose="020B0604020202020204" pitchFamily="34" charset="0"/>
                <a:cs typeface="Arial" panose="020B0604020202020204" pitchFamily="34" charset="0"/>
              </a:rPr>
              <a:t>Lãnh thổ thể hiện càng nhỏ</a:t>
            </a:r>
            <a:endParaRPr lang="en-US" sz="2800" dirty="0">
              <a:solidFill>
                <a:srgbClr val="00B05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347662A-0C61-4419-8D72-9094FC492B93}"/>
              </a:ext>
            </a:extLst>
          </p:cNvPr>
          <p:cNvSpPr/>
          <p:nvPr/>
        </p:nvSpPr>
        <p:spPr>
          <a:xfrm>
            <a:off x="1578878" y="3483684"/>
            <a:ext cx="9292322" cy="758615"/>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solidFill>
                  <a:srgbClr val="00B050"/>
                </a:solidFill>
                <a:latin typeface="Arial" panose="020B0604020202020204" pitchFamily="34" charset="0"/>
                <a:cs typeface="Arial" panose="020B0604020202020204" pitchFamily="34" charset="0"/>
              </a:rPr>
              <a:t>Kích thước bản đồ càng nhỏ</a:t>
            </a:r>
            <a:endParaRPr lang="en-US" sz="2800" dirty="0">
              <a:solidFill>
                <a:srgbClr val="00B050"/>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A592B7DD-24C1-486D-9432-32461F37A26E}"/>
              </a:ext>
            </a:extLst>
          </p:cNvPr>
          <p:cNvSpPr/>
          <p:nvPr/>
        </p:nvSpPr>
        <p:spPr>
          <a:xfrm>
            <a:off x="1309751" y="5658216"/>
            <a:ext cx="609600" cy="66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D</a:t>
            </a:r>
          </a:p>
        </p:txBody>
      </p:sp>
      <p:sp>
        <p:nvSpPr>
          <p:cNvPr id="19" name="Oval 18">
            <a:extLst>
              <a:ext uri="{FF2B5EF4-FFF2-40B4-BE49-F238E27FC236}">
                <a16:creationId xmlns:a16="http://schemas.microsoft.com/office/drawing/2014/main" id="{E6D6BAAF-59B6-4665-B228-72896573DF6F}"/>
              </a:ext>
            </a:extLst>
          </p:cNvPr>
          <p:cNvSpPr/>
          <p:nvPr/>
        </p:nvSpPr>
        <p:spPr>
          <a:xfrm>
            <a:off x="1320800" y="3518082"/>
            <a:ext cx="609600" cy="66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B</a:t>
            </a:r>
          </a:p>
        </p:txBody>
      </p:sp>
      <p:sp>
        <p:nvSpPr>
          <p:cNvPr id="20" name="Rectangle 19">
            <a:extLst>
              <a:ext uri="{FF2B5EF4-FFF2-40B4-BE49-F238E27FC236}">
                <a16:creationId xmlns:a16="http://schemas.microsoft.com/office/drawing/2014/main" id="{5271EA39-E542-4646-B4E3-5F5207A77916}"/>
              </a:ext>
            </a:extLst>
          </p:cNvPr>
          <p:cNvSpPr/>
          <p:nvPr/>
        </p:nvSpPr>
        <p:spPr>
          <a:xfrm>
            <a:off x="1600872" y="4567418"/>
            <a:ext cx="9292321" cy="714879"/>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  </a:t>
            </a:r>
            <a:r>
              <a:rPr lang="en-US" sz="2800">
                <a:solidFill>
                  <a:srgbClr val="00B050"/>
                </a:solidFill>
                <a:latin typeface="Arial" panose="020B0604020202020204" pitchFamily="34" charset="0"/>
                <a:cs typeface="Arial" panose="020B0604020202020204" pitchFamily="34" charset="0"/>
              </a:rPr>
              <a:t>Lãnh thổ thể hiện càng lớn</a:t>
            </a:r>
          </a:p>
        </p:txBody>
      </p:sp>
      <p:sp>
        <p:nvSpPr>
          <p:cNvPr id="21" name="Oval 20">
            <a:extLst>
              <a:ext uri="{FF2B5EF4-FFF2-40B4-BE49-F238E27FC236}">
                <a16:creationId xmlns:a16="http://schemas.microsoft.com/office/drawing/2014/main" id="{0000819F-2E81-4E78-9007-0EBAA57A4472}"/>
              </a:ext>
            </a:extLst>
          </p:cNvPr>
          <p:cNvSpPr/>
          <p:nvPr/>
        </p:nvSpPr>
        <p:spPr>
          <a:xfrm>
            <a:off x="1320800" y="4520535"/>
            <a:ext cx="609600" cy="66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C</a:t>
            </a:r>
          </a:p>
        </p:txBody>
      </p:sp>
      <p:sp>
        <p:nvSpPr>
          <p:cNvPr id="22" name="Rectangle 21">
            <a:extLst>
              <a:ext uri="{FF2B5EF4-FFF2-40B4-BE49-F238E27FC236}">
                <a16:creationId xmlns:a16="http://schemas.microsoft.com/office/drawing/2014/main" id="{8E1AF64C-F4A7-41E6-886A-C30E1120BB16}"/>
              </a:ext>
            </a:extLst>
          </p:cNvPr>
          <p:cNvSpPr/>
          <p:nvPr/>
        </p:nvSpPr>
        <p:spPr>
          <a:xfrm>
            <a:off x="1578878" y="2465872"/>
            <a:ext cx="9292322" cy="714879"/>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a:solidFill>
                  <a:srgbClr val="00B050"/>
                </a:solidFill>
                <a:latin typeface="Arial" panose="020B0604020202020204" pitchFamily="34" charset="0"/>
                <a:cs typeface="Arial" panose="020B0604020202020204" pitchFamily="34" charset="0"/>
              </a:rPr>
              <a:t>Càng thể hiện hiện được nhiều đối tượng</a:t>
            </a:r>
            <a:endParaRPr lang="en-US" sz="2800" dirty="0">
              <a:solidFill>
                <a:srgbClr val="00B050"/>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2C6FDADA-84C2-45C5-92F4-A5CBFA274C81}"/>
              </a:ext>
            </a:extLst>
          </p:cNvPr>
          <p:cNvSpPr/>
          <p:nvPr/>
        </p:nvSpPr>
        <p:spPr>
          <a:xfrm>
            <a:off x="1320799" y="2469789"/>
            <a:ext cx="609600" cy="66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Times New Roman" pitchFamily="18" charset="0"/>
                <a:cs typeface="Times New Roman" pitchFamily="18" charset="0"/>
              </a:rPr>
              <a:t>A</a:t>
            </a:r>
            <a:endParaRPr lang="en-US" sz="3733" b="1" dirty="0">
              <a:latin typeface="Times New Roman" pitchFamily="18" charset="0"/>
              <a:cs typeface="Times New Roman" pitchFamily="18" charset="0"/>
            </a:endParaRPr>
          </a:p>
        </p:txBody>
      </p:sp>
    </p:spTree>
    <p:extLst>
      <p:ext uri="{BB962C8B-B14F-4D97-AF65-F5344CB8AC3E}">
        <p14:creationId xmlns:p14="http://schemas.microsoft.com/office/powerpoint/2010/main" val="347146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 calcmode="lin" valueType="num">
                                      <p:cBhvr>
                                        <p:cTn id="13" dur="500" fill="hold"/>
                                        <p:tgtEl>
                                          <p:spTgt spid="23"/>
                                        </p:tgtEl>
                                        <p:attrNameLst>
                                          <p:attrName>style.rotation</p:attrName>
                                        </p:attrNameLst>
                                      </p:cBhvr>
                                      <p:tavLst>
                                        <p:tav tm="0">
                                          <p:val>
                                            <p:fltVal val="360"/>
                                          </p:val>
                                        </p:tav>
                                        <p:tav tm="100000">
                                          <p:val>
                                            <p:fltVal val="0"/>
                                          </p:val>
                                        </p:tav>
                                      </p:tavLst>
                                    </p:anim>
                                    <p:animEffect transition="in" filter="fade">
                                      <p:cBhvr>
                                        <p:cTn id="14" dur="500"/>
                                        <p:tgtEl>
                                          <p:spTgt spid="2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 calcmode="lin" valueType="num">
                                      <p:cBhvr>
                                        <p:cTn id="24" dur="500" fill="hold"/>
                                        <p:tgtEl>
                                          <p:spTgt spid="19"/>
                                        </p:tgtEl>
                                        <p:attrNameLst>
                                          <p:attrName>style.rotation</p:attrName>
                                        </p:attrNameLst>
                                      </p:cBhvr>
                                      <p:tavLst>
                                        <p:tav tm="0">
                                          <p:val>
                                            <p:fltVal val="360"/>
                                          </p:val>
                                        </p:tav>
                                        <p:tav tm="100000">
                                          <p:val>
                                            <p:fltVal val="0"/>
                                          </p:val>
                                        </p:tav>
                                      </p:tavLst>
                                    </p:anim>
                                    <p:animEffect transition="in" filter="fade">
                                      <p:cBhvr>
                                        <p:cTn id="25" dur="500"/>
                                        <p:tgtEl>
                                          <p:spTgt spid="19"/>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2500"/>
                            </p:stCondLst>
                            <p:childTnLst>
                              <p:par>
                                <p:cTn id="31" presetID="49" presetClass="entr" presetSubtype="0" decel="10000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 calcmode="lin" valueType="num">
                                      <p:cBhvr>
                                        <p:cTn id="35" dur="500" fill="hold"/>
                                        <p:tgtEl>
                                          <p:spTgt spid="21"/>
                                        </p:tgtEl>
                                        <p:attrNameLst>
                                          <p:attrName>style.rotation</p:attrName>
                                        </p:attrNameLst>
                                      </p:cBhvr>
                                      <p:tavLst>
                                        <p:tav tm="0">
                                          <p:val>
                                            <p:fltVal val="360"/>
                                          </p:val>
                                        </p:tav>
                                        <p:tav tm="100000">
                                          <p:val>
                                            <p:fltVal val="0"/>
                                          </p:val>
                                        </p:tav>
                                      </p:tavLst>
                                    </p:anim>
                                    <p:animEffect transition="in" filter="fade">
                                      <p:cBhvr>
                                        <p:cTn id="36" dur="500"/>
                                        <p:tgtEl>
                                          <p:spTgt spid="21"/>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par>
                          <p:cTn id="41" fill="hold">
                            <p:stCondLst>
                              <p:cond delay="3500"/>
                            </p:stCondLst>
                            <p:childTnLst>
                              <p:par>
                                <p:cTn id="42" presetID="49" presetClass="entr" presetSubtype="0" decel="10000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style.rotation</p:attrName>
                                        </p:attrNameLst>
                                      </p:cBhvr>
                                      <p:tavLst>
                                        <p:tav tm="0">
                                          <p:val>
                                            <p:fltVal val="360"/>
                                          </p:val>
                                        </p:tav>
                                        <p:tav tm="100000">
                                          <p:val>
                                            <p:fltVal val="0"/>
                                          </p:val>
                                        </p:tav>
                                      </p:tavLst>
                                    </p:anim>
                                    <p:animEffect transition="in" filter="fade">
                                      <p:cBhvr>
                                        <p:cTn id="47" dur="500"/>
                                        <p:tgtEl>
                                          <p:spTgt spid="18"/>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mph" presetSubtype="0" fill="hold" grpId="1" nodeType="clickEffect">
                                  <p:stCondLst>
                                    <p:cond delay="0"/>
                                  </p:stCondLst>
                                  <p:childTnLst>
                                    <p:animClr clrSpc="hsl" dir="cw">
                                      <p:cBhvr override="childStyle">
                                        <p:cTn id="55" dur="500" fill="hold"/>
                                        <p:tgtEl>
                                          <p:spTgt spid="18"/>
                                        </p:tgtEl>
                                        <p:attrNameLst>
                                          <p:attrName>style.color</p:attrName>
                                        </p:attrNameLst>
                                      </p:cBhvr>
                                      <p:by>
                                        <p:hsl h="7200000" s="0" l="0"/>
                                      </p:by>
                                    </p:animClr>
                                    <p:animClr clrSpc="hsl" dir="cw">
                                      <p:cBhvr>
                                        <p:cTn id="56" dur="500" fill="hold"/>
                                        <p:tgtEl>
                                          <p:spTgt spid="18"/>
                                        </p:tgtEl>
                                        <p:attrNameLst>
                                          <p:attrName>fillcolor</p:attrName>
                                        </p:attrNameLst>
                                      </p:cBhvr>
                                      <p:by>
                                        <p:hsl h="7200000" s="0" l="0"/>
                                      </p:by>
                                    </p:animClr>
                                    <p:animClr clrSpc="hsl" dir="cw">
                                      <p:cBhvr>
                                        <p:cTn id="57" dur="500" fill="hold"/>
                                        <p:tgtEl>
                                          <p:spTgt spid="18"/>
                                        </p:tgtEl>
                                        <p:attrNameLst>
                                          <p:attrName>stroke.color</p:attrName>
                                        </p:attrNameLst>
                                      </p:cBhvr>
                                      <p:by>
                                        <p:hsl h="7200000" s="0" l="0"/>
                                      </p:by>
                                    </p:animClr>
                                    <p:set>
                                      <p:cBhvr>
                                        <p:cTn id="58" dur="500" fill="hold"/>
                                        <p:tgtEl>
                                          <p:spTgt spid="18"/>
                                        </p:tgtEl>
                                        <p:attrNameLst>
                                          <p:attrName>fill.type</p:attrName>
                                        </p:attrNameLst>
                                      </p:cBhvr>
                                      <p:to>
                                        <p:strVal val="solid"/>
                                      </p:to>
                                    </p:set>
                                  </p:childTnLst>
                                </p:cTn>
                              </p:par>
                              <p:par>
                                <p:cTn id="59" presetID="21" presetClass="emph" presetSubtype="0" fill="hold" grpId="1" nodeType="withEffect">
                                  <p:stCondLst>
                                    <p:cond delay="0"/>
                                  </p:stCondLst>
                                  <p:childTnLst>
                                    <p:animClr clrSpc="hsl" dir="cw">
                                      <p:cBhvr override="childStyle">
                                        <p:cTn id="60" dur="500" fill="hold"/>
                                        <p:tgtEl>
                                          <p:spTgt spid="16"/>
                                        </p:tgtEl>
                                        <p:attrNameLst>
                                          <p:attrName>style.color</p:attrName>
                                        </p:attrNameLst>
                                      </p:cBhvr>
                                      <p:by>
                                        <p:hsl h="7200000" s="0" l="0"/>
                                      </p:by>
                                    </p:animClr>
                                    <p:animClr clrSpc="hsl" dir="cw">
                                      <p:cBhvr>
                                        <p:cTn id="61" dur="500" fill="hold"/>
                                        <p:tgtEl>
                                          <p:spTgt spid="16"/>
                                        </p:tgtEl>
                                        <p:attrNameLst>
                                          <p:attrName>fillcolor</p:attrName>
                                        </p:attrNameLst>
                                      </p:cBhvr>
                                      <p:by>
                                        <p:hsl h="7200000" s="0" l="0"/>
                                      </p:by>
                                    </p:animClr>
                                    <p:animClr clrSpc="hsl" dir="cw">
                                      <p:cBhvr>
                                        <p:cTn id="62" dur="500" fill="hold"/>
                                        <p:tgtEl>
                                          <p:spTgt spid="16"/>
                                        </p:tgtEl>
                                        <p:attrNameLst>
                                          <p:attrName>stroke.color</p:attrName>
                                        </p:attrNameLst>
                                      </p:cBhvr>
                                      <p:by>
                                        <p:hsl h="7200000" s="0" l="0"/>
                                      </p:by>
                                    </p:animClr>
                                    <p:set>
                                      <p:cBhvr>
                                        <p:cTn id="63" dur="500" fill="hold"/>
                                        <p:tgtEl>
                                          <p:spTgt spid="16"/>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1" presetClass="emph" presetSubtype="0" fill="hold" grpId="1" nodeType="clickEffect">
                                  <p:stCondLst>
                                    <p:cond delay="0"/>
                                  </p:stCondLst>
                                  <p:childTnLst>
                                    <p:animClr clrSpc="hsl" dir="cw">
                                      <p:cBhvr override="childStyle">
                                        <p:cTn id="67" dur="500" fill="hold"/>
                                        <p:tgtEl>
                                          <p:spTgt spid="23"/>
                                        </p:tgtEl>
                                        <p:attrNameLst>
                                          <p:attrName>style.color</p:attrName>
                                        </p:attrNameLst>
                                      </p:cBhvr>
                                      <p:by>
                                        <p:hsl h="7200000" s="0" l="0"/>
                                      </p:by>
                                    </p:animClr>
                                    <p:animClr clrSpc="hsl" dir="cw">
                                      <p:cBhvr>
                                        <p:cTn id="68" dur="500" fill="hold"/>
                                        <p:tgtEl>
                                          <p:spTgt spid="23"/>
                                        </p:tgtEl>
                                        <p:attrNameLst>
                                          <p:attrName>fillcolor</p:attrName>
                                        </p:attrNameLst>
                                      </p:cBhvr>
                                      <p:by>
                                        <p:hsl h="7200000" s="0" l="0"/>
                                      </p:by>
                                    </p:animClr>
                                    <p:animClr clrSpc="hsl" dir="cw">
                                      <p:cBhvr>
                                        <p:cTn id="69" dur="500" fill="hold"/>
                                        <p:tgtEl>
                                          <p:spTgt spid="23"/>
                                        </p:tgtEl>
                                        <p:attrNameLst>
                                          <p:attrName>stroke.color</p:attrName>
                                        </p:attrNameLst>
                                      </p:cBhvr>
                                      <p:by>
                                        <p:hsl h="7200000" s="0" l="0"/>
                                      </p:by>
                                    </p:animClr>
                                    <p:set>
                                      <p:cBhvr>
                                        <p:cTn id="70" dur="500" fill="hold"/>
                                        <p:tgtEl>
                                          <p:spTgt spid="23"/>
                                        </p:tgtEl>
                                        <p:attrNameLst>
                                          <p:attrName>fill.type</p:attrName>
                                        </p:attrNameLst>
                                      </p:cBhvr>
                                      <p:to>
                                        <p:strVal val="solid"/>
                                      </p:to>
                                    </p:set>
                                  </p:childTnLst>
                                </p:cTn>
                              </p:par>
                              <p:par>
                                <p:cTn id="71" presetID="21" presetClass="emph" presetSubtype="0" fill="hold" grpId="1" nodeType="withEffect">
                                  <p:stCondLst>
                                    <p:cond delay="0"/>
                                  </p:stCondLst>
                                  <p:childTnLst>
                                    <p:animClr clrSpc="hsl" dir="cw">
                                      <p:cBhvr override="childStyle">
                                        <p:cTn id="72" dur="500" fill="hold"/>
                                        <p:tgtEl>
                                          <p:spTgt spid="22"/>
                                        </p:tgtEl>
                                        <p:attrNameLst>
                                          <p:attrName>style.color</p:attrName>
                                        </p:attrNameLst>
                                      </p:cBhvr>
                                      <p:by>
                                        <p:hsl h="7200000" s="0" l="0"/>
                                      </p:by>
                                    </p:animClr>
                                    <p:animClr clrSpc="hsl" dir="cw">
                                      <p:cBhvr>
                                        <p:cTn id="73" dur="500" fill="hold"/>
                                        <p:tgtEl>
                                          <p:spTgt spid="22"/>
                                        </p:tgtEl>
                                        <p:attrNameLst>
                                          <p:attrName>fillcolor</p:attrName>
                                        </p:attrNameLst>
                                      </p:cBhvr>
                                      <p:by>
                                        <p:hsl h="7200000" s="0" l="0"/>
                                      </p:by>
                                    </p:animClr>
                                    <p:animClr clrSpc="hsl" dir="cw">
                                      <p:cBhvr>
                                        <p:cTn id="74" dur="500" fill="hold"/>
                                        <p:tgtEl>
                                          <p:spTgt spid="22"/>
                                        </p:tgtEl>
                                        <p:attrNameLst>
                                          <p:attrName>stroke.color</p:attrName>
                                        </p:attrNameLst>
                                      </p:cBhvr>
                                      <p:by>
                                        <p:hsl h="7200000" s="0" l="0"/>
                                      </p:by>
                                    </p:animClr>
                                    <p:set>
                                      <p:cBhvr>
                                        <p:cTn id="75" dur="500" fill="hold"/>
                                        <p:tgtEl>
                                          <p:spTgt spid="22"/>
                                        </p:tgtEl>
                                        <p:attrNameLst>
                                          <p:attrName>fill.type</p:attrName>
                                        </p:attrNameLst>
                                      </p:cBhvr>
                                      <p:to>
                                        <p:strVal val="solid"/>
                                      </p:to>
                                    </p:se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up)">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6" grpId="1" animBg="1"/>
      <p:bldP spid="17" grpId="0" animBg="1"/>
      <p:bldP spid="18" grpId="0" animBg="1"/>
      <p:bldP spid="18" grpId="1" animBg="1"/>
      <p:bldP spid="19" grpId="0" animBg="1"/>
      <p:bldP spid="20" grpId="0" animBg="1"/>
      <p:bldP spid="21" grpId="0" animBg="1"/>
      <p:bldP spid="22" grpId="0" animBg="1"/>
      <p:bldP spid="22" grpId="1" animBg="1"/>
      <p:bldP spid="23" grpId="0" animBg="1"/>
      <p:bldP spid="2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9">
            <a:extLst>
              <a:ext uri="{FF2B5EF4-FFF2-40B4-BE49-F238E27FC236}">
                <a16:creationId xmlns:a16="http://schemas.microsoft.com/office/drawing/2014/main" id="{D5D1BFF6-7DD8-402F-AF76-DA6D2E8237F3}"/>
              </a:ext>
            </a:extLst>
          </p:cNvPr>
          <p:cNvSpPr txBox="1">
            <a:spLocks noChangeArrowheads="1"/>
          </p:cNvSpPr>
          <p:nvPr/>
        </p:nvSpPr>
        <p:spPr bwMode="auto">
          <a:xfrm>
            <a:off x="2895600" y="1600200"/>
            <a:ext cx="5029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endParaRPr lang="en-US" altLang="en-US" sz="1800">
              <a:latin typeface="Arial" panose="020B0604020202020204" pitchFamily="34" charset="0"/>
            </a:endParaRPr>
          </a:p>
        </p:txBody>
      </p:sp>
      <p:sp>
        <p:nvSpPr>
          <p:cNvPr id="3" name="AutoShape 7">
            <a:extLst>
              <a:ext uri="{FF2B5EF4-FFF2-40B4-BE49-F238E27FC236}">
                <a16:creationId xmlns:a16="http://schemas.microsoft.com/office/drawing/2014/main" id="{816AA0C0-5C9F-430B-8337-AE53A290CDCD}"/>
              </a:ext>
            </a:extLst>
          </p:cNvPr>
          <p:cNvSpPr>
            <a:spLocks noChangeArrowheads="1"/>
          </p:cNvSpPr>
          <p:nvPr/>
        </p:nvSpPr>
        <p:spPr bwMode="gray">
          <a:xfrm>
            <a:off x="2895600" y="280427"/>
            <a:ext cx="6756400" cy="745550"/>
          </a:xfrm>
          <a:prstGeom prst="roundRect">
            <a:avLst>
              <a:gd name="adj" fmla="val 50000"/>
            </a:avLst>
          </a:prstGeom>
          <a:gradFill rotWithShape="1">
            <a:gsLst>
              <a:gs pos="87000">
                <a:schemeClr val="accent4">
                  <a:lumMod val="40000"/>
                  <a:lumOff val="60000"/>
                </a:schemeClr>
              </a:gs>
              <a:gs pos="100000">
                <a:schemeClr val="accent1">
                  <a:gamma/>
                  <a:shade val="46275"/>
                  <a:invGamma/>
                </a:scheme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eaLnBrk="1" hangingPunct="1">
              <a:defRPr/>
            </a:pPr>
            <a:r>
              <a:rPr lang="en-US" sz="3200" b="1">
                <a:solidFill>
                  <a:srgbClr val="00B050"/>
                </a:solidFill>
                <a:latin typeface="Arial" panose="020B0604020202020204" pitchFamily="34" charset="0"/>
                <a:cs typeface="Arial" panose="020B0604020202020204" pitchFamily="34" charset="0"/>
              </a:rPr>
              <a:t>TỚ LÀ CHUYÊN GIA BẢN ĐỒ</a:t>
            </a:r>
          </a:p>
        </p:txBody>
      </p:sp>
      <p:sp>
        <p:nvSpPr>
          <p:cNvPr id="4" name="Rectangle: Rounded Corners 3">
            <a:extLst>
              <a:ext uri="{FF2B5EF4-FFF2-40B4-BE49-F238E27FC236}">
                <a16:creationId xmlns:a16="http://schemas.microsoft.com/office/drawing/2014/main" id="{F14EF8FD-8D65-4B85-B142-A90D02549BD3}"/>
              </a:ext>
            </a:extLst>
          </p:cNvPr>
          <p:cNvSpPr/>
          <p:nvPr/>
        </p:nvSpPr>
        <p:spPr>
          <a:xfrm>
            <a:off x="122775" y="1746439"/>
            <a:ext cx="5872480" cy="511156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88858F-7DFE-4DC5-A6C4-7F3FBEFD1ABD}"/>
              </a:ext>
            </a:extLst>
          </p:cNvPr>
          <p:cNvSpPr txBox="1"/>
          <p:nvPr/>
        </p:nvSpPr>
        <p:spPr>
          <a:xfrm>
            <a:off x="122775" y="1963096"/>
            <a:ext cx="5506718" cy="954107"/>
          </a:xfrm>
          <a:prstGeom prst="rect">
            <a:avLst/>
          </a:prstGeom>
          <a:noFill/>
        </p:spPr>
        <p:txBody>
          <a:bodyPr wrap="square" rtlCol="0">
            <a:spAutoFit/>
          </a:bodyPr>
          <a:lstStyle/>
          <a:p>
            <a:pPr algn="ctr"/>
            <a:r>
              <a:rPr lang="en-US" sz="2800" b="1">
                <a:solidFill>
                  <a:srgbClr val="2B1DE1"/>
                </a:solidFill>
                <a:latin typeface="Arial" panose="020B0604020202020204" pitchFamily="34" charset="0"/>
                <a:cs typeface="Arial" panose="020B0604020202020204" pitchFamily="34" charset="0"/>
              </a:rPr>
              <a:t>Quan sát bản đồ tự nhiên thế giới (102-103 sgk)</a:t>
            </a:r>
          </a:p>
        </p:txBody>
      </p:sp>
      <p:sp>
        <p:nvSpPr>
          <p:cNvPr id="8" name="Rectangle: Rounded Corners 7">
            <a:extLst>
              <a:ext uri="{FF2B5EF4-FFF2-40B4-BE49-F238E27FC236}">
                <a16:creationId xmlns:a16="http://schemas.microsoft.com/office/drawing/2014/main" id="{95DACB94-56BB-4B6A-BE35-6D376523630D}"/>
              </a:ext>
            </a:extLst>
          </p:cNvPr>
          <p:cNvSpPr/>
          <p:nvPr/>
        </p:nvSpPr>
        <p:spPr>
          <a:xfrm>
            <a:off x="6330537" y="1791205"/>
            <a:ext cx="5760722" cy="506679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828545-DF16-4380-A3CF-D9E53ECC3655}"/>
              </a:ext>
            </a:extLst>
          </p:cNvPr>
          <p:cNvSpPr txBox="1"/>
          <p:nvPr/>
        </p:nvSpPr>
        <p:spPr>
          <a:xfrm>
            <a:off x="6660735" y="1898926"/>
            <a:ext cx="5176519" cy="954107"/>
          </a:xfrm>
          <a:prstGeom prst="rect">
            <a:avLst/>
          </a:prstGeom>
          <a:noFill/>
        </p:spPr>
        <p:txBody>
          <a:bodyPr wrap="square" rtlCol="0">
            <a:spAutoFit/>
          </a:bodyPr>
          <a:lstStyle/>
          <a:p>
            <a:pPr algn="ctr"/>
            <a:r>
              <a:rPr lang="en-US" sz="2800" b="1">
                <a:solidFill>
                  <a:srgbClr val="2B1DE1"/>
                </a:solidFill>
                <a:latin typeface="Arial" panose="020B0604020202020204" pitchFamily="34" charset="0"/>
                <a:cs typeface="Arial" panose="020B0604020202020204" pitchFamily="34" charset="0"/>
              </a:rPr>
              <a:t>Quan sát bản đồ hành chính Việt Nam (117 sgk)</a:t>
            </a:r>
          </a:p>
        </p:txBody>
      </p:sp>
      <p:sp>
        <p:nvSpPr>
          <p:cNvPr id="6" name="TextBox 5">
            <a:extLst>
              <a:ext uri="{FF2B5EF4-FFF2-40B4-BE49-F238E27FC236}">
                <a16:creationId xmlns:a16="http://schemas.microsoft.com/office/drawing/2014/main" id="{06A875F8-856F-4DBA-8F65-55E12FF6629D}"/>
              </a:ext>
            </a:extLst>
          </p:cNvPr>
          <p:cNvSpPr txBox="1"/>
          <p:nvPr/>
        </p:nvSpPr>
        <p:spPr>
          <a:xfrm>
            <a:off x="265018" y="3292418"/>
            <a:ext cx="5618480" cy="3108543"/>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 Nêu nội dung và lãnh thổ đ</a:t>
            </a:r>
            <a:r>
              <a:rPr lang="vi-VN" sz="2800">
                <a:solidFill>
                  <a:srgbClr val="FF0000"/>
                </a:solidFill>
                <a:latin typeface="Arial" panose="020B0604020202020204" pitchFamily="34" charset="0"/>
                <a:cs typeface="Arial" panose="020B0604020202020204" pitchFamily="34" charset="0"/>
              </a:rPr>
              <a:t>ư</a:t>
            </a:r>
            <a:r>
              <a:rPr lang="en-US" sz="2800">
                <a:solidFill>
                  <a:srgbClr val="FF0000"/>
                </a:solidFill>
                <a:latin typeface="Arial" panose="020B0604020202020204" pitchFamily="34" charset="0"/>
                <a:cs typeface="Arial" panose="020B0604020202020204" pitchFamily="34" charset="0"/>
              </a:rPr>
              <a:t>ợc thể hiện trên bản đồ</a:t>
            </a:r>
          </a:p>
          <a:p>
            <a:pPr marL="285750" indent="-285750">
              <a:buFontTx/>
              <a:buChar char="-"/>
            </a:pPr>
            <a:r>
              <a:rPr lang="en-US" sz="2800">
                <a:solidFill>
                  <a:srgbClr val="FF0000"/>
                </a:solidFill>
                <a:latin typeface="Arial" panose="020B0604020202020204" pitchFamily="34" charset="0"/>
                <a:cs typeface="Arial" panose="020B0604020202020204" pitchFamily="34" charset="0"/>
              </a:rPr>
              <a:t>Nêu tỉ lệ bản đồ</a:t>
            </a:r>
          </a:p>
          <a:p>
            <a:pPr marL="285750" indent="-285750">
              <a:buFontTx/>
              <a:buChar char="-"/>
            </a:pPr>
            <a:r>
              <a:rPr lang="en-US" sz="2800">
                <a:solidFill>
                  <a:srgbClr val="FF0000"/>
                </a:solidFill>
                <a:latin typeface="Arial" panose="020B0604020202020204" pitchFamily="34" charset="0"/>
                <a:cs typeface="Arial" panose="020B0604020202020204" pitchFamily="34" charset="0"/>
              </a:rPr>
              <a:t>Kí hiệu trong bảng chú giải thể hiện đối t</a:t>
            </a:r>
            <a:r>
              <a:rPr lang="vi-VN" sz="2800">
                <a:solidFill>
                  <a:srgbClr val="FF0000"/>
                </a:solidFill>
                <a:latin typeface="Arial" panose="020B0604020202020204" pitchFamily="34" charset="0"/>
                <a:cs typeface="Arial" panose="020B0604020202020204" pitchFamily="34" charset="0"/>
              </a:rPr>
              <a:t>ư</a:t>
            </a:r>
            <a:r>
              <a:rPr lang="en-US" sz="2800">
                <a:solidFill>
                  <a:srgbClr val="FF0000"/>
                </a:solidFill>
                <a:latin typeface="Arial" panose="020B0604020202020204" pitchFamily="34" charset="0"/>
                <a:cs typeface="Arial" panose="020B0604020202020204" pitchFamily="34" charset="0"/>
              </a:rPr>
              <a:t>ợng địa lí nào</a:t>
            </a:r>
          </a:p>
          <a:p>
            <a:pPr marL="285750" indent="-285750">
              <a:buFontTx/>
              <a:buChar char="-"/>
            </a:pPr>
            <a:r>
              <a:rPr lang="en-US" sz="2800">
                <a:solidFill>
                  <a:srgbClr val="FF0000"/>
                </a:solidFill>
                <a:latin typeface="Arial" panose="020B0604020202020204" pitchFamily="34" charset="0"/>
                <a:cs typeface="Arial" panose="020B0604020202020204" pitchFamily="34" charset="0"/>
              </a:rPr>
              <a:t>Kể tên dãy núi, đồng bằng, dòng sông lớn ở Châu Mĩ</a:t>
            </a:r>
          </a:p>
        </p:txBody>
      </p:sp>
      <p:sp>
        <p:nvSpPr>
          <p:cNvPr id="11" name="TextBox 10">
            <a:extLst>
              <a:ext uri="{FF2B5EF4-FFF2-40B4-BE49-F238E27FC236}">
                <a16:creationId xmlns:a16="http://schemas.microsoft.com/office/drawing/2014/main" id="{FE9CAF51-75DD-45D8-8A5F-F7FBF7CC48FD}"/>
              </a:ext>
            </a:extLst>
          </p:cNvPr>
          <p:cNvSpPr txBox="1"/>
          <p:nvPr/>
        </p:nvSpPr>
        <p:spPr>
          <a:xfrm>
            <a:off x="6391501" y="2693412"/>
            <a:ext cx="5730242" cy="3970318"/>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 Nêu nội dung và lãnh thổ đ</a:t>
            </a:r>
            <a:r>
              <a:rPr lang="vi-VN" sz="2800">
                <a:solidFill>
                  <a:srgbClr val="FF0000"/>
                </a:solidFill>
                <a:latin typeface="Arial" panose="020B0604020202020204" pitchFamily="34" charset="0"/>
                <a:cs typeface="Arial" panose="020B0604020202020204" pitchFamily="34" charset="0"/>
              </a:rPr>
              <a:t>ư</a:t>
            </a:r>
            <a:r>
              <a:rPr lang="en-US" sz="2800">
                <a:solidFill>
                  <a:srgbClr val="FF0000"/>
                </a:solidFill>
                <a:latin typeface="Arial" panose="020B0604020202020204" pitchFamily="34" charset="0"/>
                <a:cs typeface="Arial" panose="020B0604020202020204" pitchFamily="34" charset="0"/>
              </a:rPr>
              <a:t>ợc thể hiện trên bản đồ</a:t>
            </a:r>
          </a:p>
          <a:p>
            <a:pPr marL="285750" indent="-285750">
              <a:buFontTx/>
              <a:buChar char="-"/>
            </a:pPr>
            <a:r>
              <a:rPr lang="en-US" sz="2800">
                <a:solidFill>
                  <a:srgbClr val="FF0000"/>
                </a:solidFill>
                <a:latin typeface="Arial" panose="020B0604020202020204" pitchFamily="34" charset="0"/>
                <a:cs typeface="Arial" panose="020B0604020202020204" pitchFamily="34" charset="0"/>
              </a:rPr>
              <a:t>Nêu tỉ lệ bản đồ</a:t>
            </a:r>
          </a:p>
          <a:p>
            <a:pPr marL="285750" indent="-285750">
              <a:buFontTx/>
              <a:buChar char="-"/>
            </a:pPr>
            <a:r>
              <a:rPr lang="en-US" sz="2800">
                <a:solidFill>
                  <a:srgbClr val="FF0000"/>
                </a:solidFill>
                <a:latin typeface="Arial" panose="020B0604020202020204" pitchFamily="34" charset="0"/>
                <a:cs typeface="Arial" panose="020B0604020202020204" pitchFamily="34" charset="0"/>
              </a:rPr>
              <a:t>Kí hiệu trong bảng chú giải thể hiện đối t</a:t>
            </a:r>
            <a:r>
              <a:rPr lang="vi-VN" sz="2800">
                <a:solidFill>
                  <a:srgbClr val="FF0000"/>
                </a:solidFill>
                <a:latin typeface="Arial" panose="020B0604020202020204" pitchFamily="34" charset="0"/>
                <a:cs typeface="Arial" panose="020B0604020202020204" pitchFamily="34" charset="0"/>
              </a:rPr>
              <a:t>ư</a:t>
            </a:r>
            <a:r>
              <a:rPr lang="en-US" sz="2800">
                <a:solidFill>
                  <a:srgbClr val="FF0000"/>
                </a:solidFill>
                <a:latin typeface="Arial" panose="020B0604020202020204" pitchFamily="34" charset="0"/>
                <a:cs typeface="Arial" panose="020B0604020202020204" pitchFamily="34" charset="0"/>
              </a:rPr>
              <a:t>ợng địa lí nào</a:t>
            </a:r>
          </a:p>
          <a:p>
            <a:pPr marL="285750" indent="-285750">
              <a:buFontTx/>
              <a:buChar char="-"/>
            </a:pPr>
            <a:r>
              <a:rPr lang="en-US" sz="2800">
                <a:solidFill>
                  <a:srgbClr val="FF0000"/>
                </a:solidFill>
                <a:latin typeface="Arial" panose="020B0604020202020204" pitchFamily="34" charset="0"/>
                <a:cs typeface="Arial" panose="020B0604020202020204" pitchFamily="34" charset="0"/>
              </a:rPr>
              <a:t>Đọc và xác định trên bản đồ tên, vị trí: thủ đô, các TP trực thuộc trung </a:t>
            </a:r>
            <a:r>
              <a:rPr lang="vi-VN" sz="2800">
                <a:solidFill>
                  <a:srgbClr val="FF0000"/>
                </a:solidFill>
                <a:latin typeface="Arial" panose="020B0604020202020204" pitchFamily="34" charset="0"/>
                <a:cs typeface="Arial" panose="020B0604020202020204" pitchFamily="34" charset="0"/>
              </a:rPr>
              <a:t>ư</a:t>
            </a:r>
            <a:r>
              <a:rPr lang="en-US" sz="2800">
                <a:solidFill>
                  <a:srgbClr val="FF0000"/>
                </a:solidFill>
                <a:latin typeface="Arial" panose="020B0604020202020204" pitchFamily="34" charset="0"/>
                <a:cs typeface="Arial" panose="020B0604020202020204" pitchFamily="34" charset="0"/>
              </a:rPr>
              <a:t>ơng, tỉnh/TP      n</a:t>
            </a:r>
            <a:r>
              <a:rPr lang="vi-VN" sz="2800">
                <a:solidFill>
                  <a:srgbClr val="FF0000"/>
                </a:solidFill>
                <a:latin typeface="Arial" panose="020B0604020202020204" pitchFamily="34" charset="0"/>
                <a:cs typeface="Arial" panose="020B0604020202020204" pitchFamily="34" charset="0"/>
              </a:rPr>
              <a:t>ơ</a:t>
            </a:r>
            <a:r>
              <a:rPr lang="en-US" sz="2800">
                <a:solidFill>
                  <a:srgbClr val="FF0000"/>
                </a:solidFill>
                <a:latin typeface="Arial" panose="020B0604020202020204" pitchFamily="34" charset="0"/>
                <a:cs typeface="Arial" panose="020B0604020202020204" pitchFamily="34" charset="0"/>
              </a:rPr>
              <a:t>i em đang sống</a:t>
            </a:r>
          </a:p>
        </p:txBody>
      </p:sp>
      <p:sp>
        <p:nvSpPr>
          <p:cNvPr id="7" name="TextBox 6">
            <a:extLst>
              <a:ext uri="{FF2B5EF4-FFF2-40B4-BE49-F238E27FC236}">
                <a16:creationId xmlns:a16="http://schemas.microsoft.com/office/drawing/2014/main" id="{A8EAA148-BDAB-48DD-AC07-9AB6D7F2539C}"/>
              </a:ext>
            </a:extLst>
          </p:cNvPr>
          <p:cNvSpPr txBox="1"/>
          <p:nvPr/>
        </p:nvSpPr>
        <p:spPr>
          <a:xfrm>
            <a:off x="1816958" y="1242389"/>
            <a:ext cx="2926080" cy="584775"/>
          </a:xfrm>
          <a:prstGeom prst="rect">
            <a:avLst/>
          </a:prstGeom>
          <a:noFill/>
        </p:spPr>
        <p:txBody>
          <a:bodyPr wrap="square" rtlCol="0">
            <a:spAutoFit/>
          </a:bodyPr>
          <a:lstStyle/>
          <a:p>
            <a:r>
              <a:rPr lang="en-US" sz="3200" b="1">
                <a:solidFill>
                  <a:srgbClr val="00B0F0"/>
                </a:solidFill>
                <a:latin typeface="Arial" panose="020B0604020202020204" pitchFamily="34" charset="0"/>
                <a:cs typeface="Arial" panose="020B0604020202020204" pitchFamily="34" charset="0"/>
              </a:rPr>
              <a:t>Nhóm 1,3,5</a:t>
            </a:r>
          </a:p>
        </p:txBody>
      </p:sp>
      <p:sp>
        <p:nvSpPr>
          <p:cNvPr id="13" name="TextBox 12">
            <a:extLst>
              <a:ext uri="{FF2B5EF4-FFF2-40B4-BE49-F238E27FC236}">
                <a16:creationId xmlns:a16="http://schemas.microsoft.com/office/drawing/2014/main" id="{A1F0A7EF-2E63-41EB-A882-B1DFA4803512}"/>
              </a:ext>
            </a:extLst>
          </p:cNvPr>
          <p:cNvSpPr txBox="1"/>
          <p:nvPr/>
        </p:nvSpPr>
        <p:spPr>
          <a:xfrm>
            <a:off x="8207598" y="1273134"/>
            <a:ext cx="2926080" cy="584775"/>
          </a:xfrm>
          <a:prstGeom prst="rect">
            <a:avLst/>
          </a:prstGeom>
          <a:noFill/>
        </p:spPr>
        <p:txBody>
          <a:bodyPr wrap="square" rtlCol="0">
            <a:spAutoFit/>
          </a:bodyPr>
          <a:lstStyle/>
          <a:p>
            <a:r>
              <a:rPr lang="en-US" sz="3200" b="1">
                <a:solidFill>
                  <a:srgbClr val="00B0F0"/>
                </a:solidFill>
                <a:latin typeface="Arial" panose="020B0604020202020204" pitchFamily="34" charset="0"/>
                <a:cs typeface="Arial" panose="020B0604020202020204" pitchFamily="34" charset="0"/>
              </a:rPr>
              <a:t>Nhóm 2,4,6</a:t>
            </a:r>
          </a:p>
        </p:txBody>
      </p:sp>
      <p:pic>
        <p:nvPicPr>
          <p:cNvPr id="15" name="3 Minute Timer (Nho)">
            <a:hlinkClick r:id="" action="ppaction://media"/>
            <a:extLst>
              <a:ext uri="{FF2B5EF4-FFF2-40B4-BE49-F238E27FC236}">
                <a16:creationId xmlns:a16="http://schemas.microsoft.com/office/drawing/2014/main" id="{08DF55F9-3EDE-4DB2-9428-778E5FBB47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7439" y="122671"/>
            <a:ext cx="1652871" cy="9241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951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15"/>
                                        </p:tgtEl>
                                      </p:cBhvr>
                                    </p:cmd>
                                  </p:childTnLst>
                                </p:cTn>
                              </p:par>
                            </p:childTnLst>
                          </p:cTn>
                        </p:par>
                      </p:childTnLst>
                    </p:cTn>
                  </p:par>
                </p:childTnLst>
              </p:cTn>
              <p:nextCondLst>
                <p:cond evt="onClick" delay="0">
                  <p:tgtEl>
                    <p:spTgt spid="15"/>
                  </p:tgtEl>
                </p:cond>
              </p:nextCondLst>
            </p:seq>
            <p:video>
              <p:cMediaNode vol="80000">
                <p:cTn id="59" fill="hold" display="0">
                  <p:stCondLst>
                    <p:cond delay="indefinite"/>
                  </p:stCondLst>
                </p:cTn>
                <p:tgtEl>
                  <p:spTgt spid="15"/>
                </p:tgtEl>
              </p:cMediaNode>
            </p:video>
          </p:childTnLst>
        </p:cTn>
      </p:par>
    </p:tnLst>
    <p:bldLst>
      <p:bldP spid="3" grpId="0" animBg="1"/>
      <p:bldP spid="4" grpId="0" animBg="1"/>
      <p:bldP spid="8" grpId="0" animBg="1"/>
      <p:bldP spid="9" grpId="0"/>
      <p:bldP spid="6" grpId="0"/>
      <p:bldP spid="11" grpId="0"/>
      <p:bldP spid="7"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2772A-D897-497A-BF8C-ACE2797B6AA1}"/>
              </a:ext>
            </a:extLst>
          </p:cNvPr>
          <p:cNvPicPr>
            <a:picLocks noChangeAspect="1"/>
          </p:cNvPicPr>
          <p:nvPr/>
        </p:nvPicPr>
        <p:blipFill rotWithShape="1">
          <a:blip r:embed="rId2"/>
          <a:srcRect l="35500" t="23999" r="37062" b="9334"/>
          <a:stretch/>
        </p:blipFill>
        <p:spPr>
          <a:xfrm>
            <a:off x="7348988" y="179759"/>
            <a:ext cx="4754880" cy="6498481"/>
          </a:xfrm>
          <a:prstGeom prst="rect">
            <a:avLst/>
          </a:prstGeom>
          <a:ln>
            <a:solidFill>
              <a:schemeClr val="accent1"/>
            </a:solidFill>
          </a:ln>
        </p:spPr>
      </p:pic>
      <p:sp>
        <p:nvSpPr>
          <p:cNvPr id="3" name="Rectangle 2">
            <a:extLst>
              <a:ext uri="{FF2B5EF4-FFF2-40B4-BE49-F238E27FC236}">
                <a16:creationId xmlns:a16="http://schemas.microsoft.com/office/drawing/2014/main" id="{DE7A8644-3C63-49DE-A6B3-D5C473ABB234}"/>
              </a:ext>
            </a:extLst>
          </p:cNvPr>
          <p:cNvSpPr/>
          <p:nvPr/>
        </p:nvSpPr>
        <p:spPr>
          <a:xfrm>
            <a:off x="251788" y="979097"/>
            <a:ext cx="6096000" cy="4899803"/>
          </a:xfrm>
          <a:prstGeom prst="rect">
            <a:avLst/>
          </a:prstGeom>
          <a:noFill/>
          <a:ln w="15875">
            <a:solidFill>
              <a:schemeClr val="accent5">
                <a:lumMod val="60000"/>
                <a:lumOff val="40000"/>
              </a:schemeClr>
            </a:solidFill>
            <a:prstDash val="dash"/>
          </a:ln>
        </p:spPr>
        <p:txBody>
          <a:bodyPr>
            <a:spAutoFit/>
          </a:bodyPr>
          <a:lstStyle/>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Bản đồ tự nhiên thế giới (bán cầu Tây)</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a:t>
            </a:r>
            <a:r>
              <a:rPr lang="en-US" sz="2400">
                <a:solidFill>
                  <a:srgbClr val="3829FB"/>
                </a:solidFill>
                <a:ea typeface="Times New Roman" panose="02020603050405020304" pitchFamily="18" charset="0"/>
                <a:cs typeface="Times New Roman" panose="02020603050405020304" pitchFamily="18" charset="0"/>
              </a:rPr>
              <a:t>Tỉ </a:t>
            </a:r>
            <a:r>
              <a:rPr lang="vi-VN" sz="2400">
                <a:solidFill>
                  <a:srgbClr val="3829FB"/>
                </a:solidFill>
                <a:ea typeface="Times New Roman" panose="02020603050405020304" pitchFamily="18" charset="0"/>
                <a:cs typeface="Times New Roman" panose="02020603050405020304" pitchFamily="18" charset="0"/>
              </a:rPr>
              <a:t>lệ bản đồ: 1 : 110 000 000</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Các đối tượng địa lí: Đầm lầy, hoang mạc, băng hà, thềm băng, sông băng, sông hồ, núi lửa….</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Kể tên ít nhất 1 dãy núi, đồng bằng, sông lớn ở châu Mỹ</a:t>
            </a:r>
            <a:r>
              <a:rPr lang="en-US" sz="2400">
                <a:solidFill>
                  <a:srgbClr val="3829FB"/>
                </a:solidFill>
                <a:ea typeface="Times New Roman" panose="02020603050405020304" pitchFamily="18" charset="0"/>
                <a:cs typeface="Times New Roman" panose="02020603050405020304" pitchFamily="18" charset="0"/>
              </a:rPr>
              <a:t>:</a:t>
            </a: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Dãy An-đét, dãy A-pa-lát…</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Đồng bằng a-ma-dôn …</a:t>
            </a:r>
            <a:endParaRPr lang="en-US" sz="2400">
              <a:solidFill>
                <a:srgbClr val="3829FB"/>
              </a:solidFill>
              <a:ea typeface="Times New Roman" panose="02020603050405020304" pitchFamily="18" charset="0"/>
              <a:cs typeface="Times New Roman" panose="02020603050405020304" pitchFamily="18" charset="0"/>
            </a:endParaRPr>
          </a:p>
          <a:p>
            <a:r>
              <a:rPr lang="vi-VN" sz="2400">
                <a:solidFill>
                  <a:srgbClr val="3829FB"/>
                </a:solidFill>
                <a:ea typeface="Times New Roman" panose="02020603050405020304" pitchFamily="18" charset="0"/>
              </a:rPr>
              <a:t>+ Sông Mitxixipi</a:t>
            </a:r>
            <a:endParaRPr lang="en-US" sz="2400">
              <a:solidFill>
                <a:srgbClr val="3829FB"/>
              </a:solidFill>
            </a:endParaRPr>
          </a:p>
        </p:txBody>
      </p:sp>
      <p:sp>
        <p:nvSpPr>
          <p:cNvPr id="4" name="Rectangle 3">
            <a:extLst>
              <a:ext uri="{FF2B5EF4-FFF2-40B4-BE49-F238E27FC236}">
                <a16:creationId xmlns:a16="http://schemas.microsoft.com/office/drawing/2014/main" id="{FCCC370B-399C-48F5-B277-7E6294102266}"/>
              </a:ext>
            </a:extLst>
          </p:cNvPr>
          <p:cNvSpPr/>
          <p:nvPr/>
        </p:nvSpPr>
        <p:spPr>
          <a:xfrm>
            <a:off x="251788" y="179759"/>
            <a:ext cx="5989140" cy="461665"/>
          </a:xfrm>
          <a:prstGeom prst="rect">
            <a:avLst/>
          </a:prstGeom>
          <a:solidFill>
            <a:schemeClr val="accent6">
              <a:lumMod val="20000"/>
              <a:lumOff val="80000"/>
            </a:schemeClr>
          </a:solidFill>
        </p:spPr>
        <p:txBody>
          <a:bodyPr wrap="none">
            <a:spAutoFit/>
          </a:bodyPr>
          <a:lstStyle/>
          <a:p>
            <a:r>
              <a:rPr lang="en-US" sz="2400" b="1">
                <a:solidFill>
                  <a:srgbClr val="00B050"/>
                </a:solidFill>
                <a:latin typeface="Arial" panose="020B0604020202020204" pitchFamily="34" charset="0"/>
                <a:cs typeface="Arial" panose="020B0604020202020204" pitchFamily="34" charset="0"/>
              </a:rPr>
              <a:t>Nhóm 1,3: Đọc bản đồ tự nhiên thế giới</a:t>
            </a:r>
            <a:endParaRPr lang="en-US" sz="2400">
              <a:solidFill>
                <a:srgbClr val="00B050"/>
              </a:solidFill>
            </a:endParaRPr>
          </a:p>
        </p:txBody>
      </p:sp>
    </p:spTree>
    <p:extLst>
      <p:ext uri="{BB962C8B-B14F-4D97-AF65-F5344CB8AC3E}">
        <p14:creationId xmlns:p14="http://schemas.microsoft.com/office/powerpoint/2010/main" val="8189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500"/>
                                        <p:tgtEl>
                                          <p:spTgt spid="3">
                                            <p:txEl>
                                              <p:pRg st="5" end="5"/>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left)">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7125CC-9961-43A1-8F7C-5C9414B840EE}"/>
              </a:ext>
            </a:extLst>
          </p:cNvPr>
          <p:cNvPicPr>
            <a:picLocks noChangeAspect="1"/>
          </p:cNvPicPr>
          <p:nvPr/>
        </p:nvPicPr>
        <p:blipFill rotWithShape="1">
          <a:blip r:embed="rId2"/>
          <a:srcRect l="35499" t="27555" r="36834" b="9482"/>
          <a:stretch/>
        </p:blipFill>
        <p:spPr>
          <a:xfrm>
            <a:off x="6725920" y="0"/>
            <a:ext cx="5298662" cy="6782926"/>
          </a:xfrm>
          <a:prstGeom prst="rect">
            <a:avLst/>
          </a:prstGeom>
        </p:spPr>
      </p:pic>
      <p:sp>
        <p:nvSpPr>
          <p:cNvPr id="4" name="Rectangle 3">
            <a:extLst>
              <a:ext uri="{FF2B5EF4-FFF2-40B4-BE49-F238E27FC236}">
                <a16:creationId xmlns:a16="http://schemas.microsoft.com/office/drawing/2014/main" id="{BACFB3E2-8F44-4D0C-8A24-1E527827A730}"/>
              </a:ext>
            </a:extLst>
          </p:cNvPr>
          <p:cNvSpPr/>
          <p:nvPr/>
        </p:nvSpPr>
        <p:spPr>
          <a:xfrm>
            <a:off x="0" y="75074"/>
            <a:ext cx="6482080" cy="461665"/>
          </a:xfrm>
          <a:prstGeom prst="rect">
            <a:avLst/>
          </a:prstGeom>
          <a:solidFill>
            <a:schemeClr val="accent6">
              <a:lumMod val="20000"/>
              <a:lumOff val="80000"/>
            </a:schemeClr>
          </a:solidFill>
        </p:spPr>
        <p:txBody>
          <a:bodyPr wrap="square">
            <a:spAutoFit/>
          </a:bodyPr>
          <a:lstStyle/>
          <a:p>
            <a:r>
              <a:rPr lang="en-US" sz="2400" b="1">
                <a:solidFill>
                  <a:srgbClr val="00B050"/>
                </a:solidFill>
                <a:latin typeface="Arial" panose="020B0604020202020204" pitchFamily="34" charset="0"/>
                <a:cs typeface="Arial" panose="020B0604020202020204" pitchFamily="34" charset="0"/>
              </a:rPr>
              <a:t>Nhóm 3,4 Đọc bản đồ hành chính Việt Nam</a:t>
            </a:r>
            <a:endParaRPr lang="en-US" sz="2400">
              <a:solidFill>
                <a:srgbClr val="00B050"/>
              </a:solidFill>
            </a:endParaRPr>
          </a:p>
        </p:txBody>
      </p:sp>
      <p:sp>
        <p:nvSpPr>
          <p:cNvPr id="3" name="Rectangle 2">
            <a:extLst>
              <a:ext uri="{FF2B5EF4-FFF2-40B4-BE49-F238E27FC236}">
                <a16:creationId xmlns:a16="http://schemas.microsoft.com/office/drawing/2014/main" id="{169E8DDF-A4A1-40B1-905A-6F81920C56FA}"/>
              </a:ext>
            </a:extLst>
          </p:cNvPr>
          <p:cNvSpPr/>
          <p:nvPr/>
        </p:nvSpPr>
        <p:spPr>
          <a:xfrm>
            <a:off x="279178" y="999351"/>
            <a:ext cx="6096000" cy="5324535"/>
          </a:xfrm>
          <a:prstGeom prst="rect">
            <a:avLst/>
          </a:prstGeom>
          <a:noFill/>
          <a:ln w="15875">
            <a:solidFill>
              <a:srgbClr val="0070C0"/>
            </a:solidFill>
            <a:prstDash val="dash"/>
          </a:ln>
        </p:spPr>
        <p:txBody>
          <a:bodyPr>
            <a:spAutoFit/>
          </a:bodyPr>
          <a:lstStyle/>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Bản đồ hành chính Việt Nam</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Nêu tỉ lệ bản đồ: 1 : 10 000 000</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Các đối tượng địa lí: Thủ đô, thành phố trực thuộc TW, các tỉnh, ranh giới tỉnh, niên giới quốc gia.</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Đọc và xác định trên bản đồ tên và vị trí của: </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Thủ đô: Hà Nội</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Các thành phố trực thuộc Trung ương: Đà Nẵng,  TPHCM, Hải Phòng, Cần </a:t>
            </a:r>
            <a:endParaRPr lang="en-US" sz="2400">
              <a:solidFill>
                <a:srgbClr val="3829FB"/>
              </a:solidFill>
              <a:ea typeface="Times New Roman" panose="02020603050405020304" pitchFamily="18" charset="0"/>
              <a:cs typeface="Times New Roman" panose="02020603050405020304" pitchFamily="18" charset="0"/>
            </a:endParaRPr>
          </a:p>
          <a:p>
            <a:r>
              <a:rPr lang="vi-VN" sz="2400">
                <a:solidFill>
                  <a:srgbClr val="3829FB"/>
                </a:solidFill>
                <a:ea typeface="Times New Roman" panose="02020603050405020304" pitchFamily="18" charset="0"/>
              </a:rPr>
              <a:t>+ Nơi em sinh sống: Tỉnh Quảng Ninh</a:t>
            </a:r>
            <a:endParaRPr lang="en-US" sz="2400">
              <a:solidFill>
                <a:srgbClr val="3829FB"/>
              </a:solidFill>
            </a:endParaRPr>
          </a:p>
        </p:txBody>
      </p:sp>
    </p:spTree>
    <p:extLst>
      <p:ext uri="{BB962C8B-B14F-4D97-AF65-F5344CB8AC3E}">
        <p14:creationId xmlns:p14="http://schemas.microsoft.com/office/powerpoint/2010/main" val="182951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35C390B-4A8C-4F08-839A-164418110E2E}"/>
              </a:ext>
            </a:extLst>
          </p:cNvPr>
          <p:cNvSpPr/>
          <p:nvPr/>
        </p:nvSpPr>
        <p:spPr>
          <a:xfrm>
            <a:off x="2381856" y="1778001"/>
            <a:ext cx="7046624" cy="3921638"/>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Nêu các bước tìm đường đi trên bản đồ?</a:t>
            </a:r>
          </a:p>
        </p:txBody>
      </p:sp>
      <p:sp>
        <p:nvSpPr>
          <p:cNvPr id="9" name="TextBox 5">
            <a:extLst>
              <a:ext uri="{FF2B5EF4-FFF2-40B4-BE49-F238E27FC236}">
                <a16:creationId xmlns:a16="http://schemas.microsoft.com/office/drawing/2014/main" id="{6A144597-4DD9-4FF1-ABAE-AA1BE98A5DC1}"/>
              </a:ext>
            </a:extLst>
          </p:cNvPr>
          <p:cNvSpPr txBox="1">
            <a:spLocks noChangeArrowheads="1"/>
          </p:cNvSpPr>
          <p:nvPr/>
        </p:nvSpPr>
        <p:spPr bwMode="auto">
          <a:xfrm>
            <a:off x="1006955" y="5198777"/>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70C0"/>
                </a:solidFill>
                <a:ea typeface="Open Sans"/>
              </a:rPr>
              <a:t>B</a:t>
            </a:r>
            <a:r>
              <a:rPr lang="vi-VN" altLang="en-US" b="1">
                <a:solidFill>
                  <a:srgbClr val="0070C0"/>
                </a:solidFill>
                <a:ea typeface="Open Sans"/>
              </a:rPr>
              <a:t>ư</a:t>
            </a:r>
            <a:r>
              <a:rPr lang="en-US" altLang="en-US" b="1">
                <a:solidFill>
                  <a:srgbClr val="0070C0"/>
                </a:solidFill>
                <a:ea typeface="Open Sans"/>
              </a:rPr>
              <a:t>ớc 1</a:t>
            </a:r>
          </a:p>
        </p:txBody>
      </p:sp>
      <p:sp>
        <p:nvSpPr>
          <p:cNvPr id="10" name="TextBox 5">
            <a:extLst>
              <a:ext uri="{FF2B5EF4-FFF2-40B4-BE49-F238E27FC236}">
                <a16:creationId xmlns:a16="http://schemas.microsoft.com/office/drawing/2014/main" id="{492C71F8-8CD6-4403-A190-F9C39443D6E1}"/>
              </a:ext>
            </a:extLst>
          </p:cNvPr>
          <p:cNvSpPr txBox="1">
            <a:spLocks noChangeArrowheads="1"/>
          </p:cNvSpPr>
          <p:nvPr/>
        </p:nvSpPr>
        <p:spPr bwMode="auto">
          <a:xfrm>
            <a:off x="4428603" y="5198777"/>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B050"/>
                </a:solidFill>
                <a:ea typeface="Open Sans"/>
              </a:rPr>
              <a:t>B</a:t>
            </a:r>
            <a:r>
              <a:rPr lang="vi-VN" altLang="en-US" b="1">
                <a:solidFill>
                  <a:srgbClr val="00B050"/>
                </a:solidFill>
                <a:ea typeface="Open Sans"/>
              </a:rPr>
              <a:t>ư</a:t>
            </a:r>
            <a:r>
              <a:rPr lang="en-US" altLang="en-US" b="1">
                <a:solidFill>
                  <a:srgbClr val="00B050"/>
                </a:solidFill>
                <a:ea typeface="Open Sans"/>
              </a:rPr>
              <a:t>ớc 2</a:t>
            </a:r>
          </a:p>
        </p:txBody>
      </p:sp>
      <p:sp>
        <p:nvSpPr>
          <p:cNvPr id="11" name="TextBox 5">
            <a:extLst>
              <a:ext uri="{FF2B5EF4-FFF2-40B4-BE49-F238E27FC236}">
                <a16:creationId xmlns:a16="http://schemas.microsoft.com/office/drawing/2014/main" id="{1C44BF63-F1DF-40AD-8EB0-E539D75D00D1}"/>
              </a:ext>
            </a:extLst>
          </p:cNvPr>
          <p:cNvSpPr txBox="1">
            <a:spLocks noChangeArrowheads="1"/>
          </p:cNvSpPr>
          <p:nvPr/>
        </p:nvSpPr>
        <p:spPr bwMode="auto">
          <a:xfrm>
            <a:off x="8501035" y="5198777"/>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C00000"/>
                </a:solidFill>
                <a:ea typeface="Open Sans"/>
              </a:rPr>
              <a:t>B</a:t>
            </a:r>
            <a:r>
              <a:rPr lang="vi-VN" altLang="en-US" b="1">
                <a:solidFill>
                  <a:srgbClr val="C00000"/>
                </a:solidFill>
                <a:ea typeface="Open Sans"/>
              </a:rPr>
              <a:t>ư</a:t>
            </a:r>
            <a:r>
              <a:rPr lang="en-US" altLang="en-US" b="1">
                <a:solidFill>
                  <a:srgbClr val="C00000"/>
                </a:solidFill>
                <a:ea typeface="Open Sans"/>
              </a:rPr>
              <a:t>ớc 3</a:t>
            </a:r>
          </a:p>
        </p:txBody>
      </p:sp>
      <p:grpSp>
        <p:nvGrpSpPr>
          <p:cNvPr id="12" name="Group 11">
            <a:extLst>
              <a:ext uri="{FF2B5EF4-FFF2-40B4-BE49-F238E27FC236}">
                <a16:creationId xmlns:a16="http://schemas.microsoft.com/office/drawing/2014/main" id="{40F60E1E-0785-4538-B45A-2FC169FDB267}"/>
              </a:ext>
            </a:extLst>
          </p:cNvPr>
          <p:cNvGrpSpPr/>
          <p:nvPr/>
        </p:nvGrpSpPr>
        <p:grpSpPr>
          <a:xfrm>
            <a:off x="85224" y="3168506"/>
            <a:ext cx="4148891" cy="1863551"/>
            <a:chOff x="2695" y="1375244"/>
            <a:chExt cx="3283776" cy="1313510"/>
          </a:xfrm>
        </p:grpSpPr>
        <p:sp>
          <p:nvSpPr>
            <p:cNvPr id="13" name="Arrow: Chevron 12">
              <a:extLst>
                <a:ext uri="{FF2B5EF4-FFF2-40B4-BE49-F238E27FC236}">
                  <a16:creationId xmlns:a16="http://schemas.microsoft.com/office/drawing/2014/main" id="{20386C32-6684-4034-8584-8C40890DBD6D}"/>
                </a:ext>
              </a:extLst>
            </p:cNvPr>
            <p:cNvSpPr/>
            <p:nvPr/>
          </p:nvSpPr>
          <p:spPr>
            <a:xfrm>
              <a:off x="269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1F2FCCBF-B86D-42CA-9418-8D070FF8AC29}"/>
                </a:ext>
              </a:extLst>
            </p:cNvPr>
            <p:cNvSpPr txBox="1"/>
            <p:nvPr/>
          </p:nvSpPr>
          <p:spPr>
            <a:xfrm>
              <a:off x="659450" y="1375244"/>
              <a:ext cx="1970266"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Xác định nơi đi, nơi đến, hướng đi trên bản đồ</a:t>
              </a:r>
            </a:p>
          </p:txBody>
        </p:sp>
      </p:grpSp>
      <p:grpSp>
        <p:nvGrpSpPr>
          <p:cNvPr id="15" name="Group 14">
            <a:extLst>
              <a:ext uri="{FF2B5EF4-FFF2-40B4-BE49-F238E27FC236}">
                <a16:creationId xmlns:a16="http://schemas.microsoft.com/office/drawing/2014/main" id="{0D7AFEE4-FC5B-4427-B153-6F5140613249}"/>
              </a:ext>
            </a:extLst>
          </p:cNvPr>
          <p:cNvGrpSpPr/>
          <p:nvPr/>
        </p:nvGrpSpPr>
        <p:grpSpPr>
          <a:xfrm>
            <a:off x="3648009" y="3168506"/>
            <a:ext cx="4659046" cy="1946911"/>
            <a:chOff x="2695" y="1375244"/>
            <a:chExt cx="3283776" cy="1372266"/>
          </a:xfrm>
        </p:grpSpPr>
        <p:sp>
          <p:nvSpPr>
            <p:cNvPr id="16" name="Arrow: Chevron 15">
              <a:extLst>
                <a:ext uri="{FF2B5EF4-FFF2-40B4-BE49-F238E27FC236}">
                  <a16:creationId xmlns:a16="http://schemas.microsoft.com/office/drawing/2014/main" id="{C73E8AEC-9D2E-49E4-8118-A9EFBB3F4143}"/>
                </a:ext>
              </a:extLst>
            </p:cNvPr>
            <p:cNvSpPr/>
            <p:nvPr/>
          </p:nvSpPr>
          <p:spPr>
            <a:xfrm>
              <a:off x="269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C5B82599-DC8F-4571-8C00-CD5929288F89}"/>
                </a:ext>
              </a:extLst>
            </p:cNvPr>
            <p:cNvSpPr txBox="1"/>
            <p:nvPr/>
          </p:nvSpPr>
          <p:spPr>
            <a:xfrm>
              <a:off x="590840" y="1434000"/>
              <a:ext cx="238092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Tìm các cung đường có thể đi, chọn</a:t>
              </a:r>
            </a:p>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cung đường</a:t>
              </a:r>
            </a:p>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thích hợp</a:t>
              </a:r>
              <a:endParaRPr lang="en-US" sz="24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FD0E1686-A815-4217-9EBB-E4B7CAE2ECB7}"/>
              </a:ext>
            </a:extLst>
          </p:cNvPr>
          <p:cNvGrpSpPr/>
          <p:nvPr/>
        </p:nvGrpSpPr>
        <p:grpSpPr>
          <a:xfrm>
            <a:off x="7720949" y="3168507"/>
            <a:ext cx="4219417" cy="1863550"/>
            <a:chOff x="2695" y="1375244"/>
            <a:chExt cx="3283776" cy="1313510"/>
          </a:xfrm>
        </p:grpSpPr>
        <p:sp>
          <p:nvSpPr>
            <p:cNvPr id="19" name="Arrow: Chevron 18">
              <a:extLst>
                <a:ext uri="{FF2B5EF4-FFF2-40B4-BE49-F238E27FC236}">
                  <a16:creationId xmlns:a16="http://schemas.microsoft.com/office/drawing/2014/main" id="{D90B47E4-EDB4-40CB-9651-B9258E86DCF8}"/>
                </a:ext>
              </a:extLst>
            </p:cNvPr>
            <p:cNvSpPr/>
            <p:nvPr/>
          </p:nvSpPr>
          <p:spPr>
            <a:xfrm>
              <a:off x="2695" y="1375244"/>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7AD5A0DF-5257-468F-8A40-F4227CF88023}"/>
                </a:ext>
              </a:extLst>
            </p:cNvPr>
            <p:cNvSpPr txBox="1"/>
            <p:nvPr/>
          </p:nvSpPr>
          <p:spPr>
            <a:xfrm>
              <a:off x="659450" y="1375244"/>
              <a:ext cx="2261434"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Dựa vào tỉ lệ </a:t>
              </a:r>
            </a:p>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bản đồ, xác định khoảng cách</a:t>
              </a:r>
            </a:p>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thực tế</a:t>
              </a:r>
              <a:endParaRPr lang="en-US" sz="24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A1F9F209-D126-4674-9148-2F47A12E2480}"/>
              </a:ext>
            </a:extLst>
          </p:cNvPr>
          <p:cNvSpPr txBox="1"/>
          <p:nvPr/>
        </p:nvSpPr>
        <p:spPr>
          <a:xfrm>
            <a:off x="214541" y="1054008"/>
            <a:ext cx="8535866" cy="707886"/>
          </a:xfrm>
          <a:prstGeom prst="rect">
            <a:avLst/>
          </a:prstGeom>
          <a:solidFill>
            <a:schemeClr val="accent5">
              <a:lumMod val="20000"/>
              <a:lumOff val="80000"/>
            </a:schemeClr>
          </a:solidFill>
        </p:spPr>
        <p:txBody>
          <a:bodyPr wrap="square" rtlCol="0">
            <a:spAutoFit/>
          </a:bodyPr>
          <a:lstStyle/>
          <a:p>
            <a:r>
              <a:rPr lang="en-US" sz="4000" b="1">
                <a:solidFill>
                  <a:srgbClr val="00B0F0"/>
                </a:solidFill>
                <a:latin typeface="Arial" panose="020B0604020202020204" pitchFamily="34" charset="0"/>
                <a:cs typeface="Arial" panose="020B0604020202020204" pitchFamily="34" charset="0"/>
              </a:rPr>
              <a:t>a. Tìm đ</a:t>
            </a:r>
            <a:r>
              <a:rPr lang="vi-VN" sz="4000" b="1">
                <a:solidFill>
                  <a:srgbClr val="00B0F0"/>
                </a:solidFill>
                <a:latin typeface="Arial" panose="020B0604020202020204" pitchFamily="34" charset="0"/>
                <a:cs typeface="Arial" panose="020B0604020202020204" pitchFamily="34" charset="0"/>
              </a:rPr>
              <a:t>ư</a:t>
            </a:r>
            <a:r>
              <a:rPr lang="en-US" sz="4000" b="1">
                <a:solidFill>
                  <a:srgbClr val="00B0F0"/>
                </a:solidFill>
                <a:latin typeface="Arial" panose="020B0604020202020204" pitchFamily="34" charset="0"/>
                <a:cs typeface="Arial" panose="020B0604020202020204" pitchFamily="34" charset="0"/>
              </a:rPr>
              <a:t>ờng đi trên bản đồ giấy</a:t>
            </a:r>
          </a:p>
        </p:txBody>
      </p:sp>
      <p:grpSp>
        <p:nvGrpSpPr>
          <p:cNvPr id="25" name="Group 24">
            <a:extLst>
              <a:ext uri="{FF2B5EF4-FFF2-40B4-BE49-F238E27FC236}">
                <a16:creationId xmlns:a16="http://schemas.microsoft.com/office/drawing/2014/main" id="{034D1469-6C3B-4C9B-BF92-597BDC5A2F8F}"/>
              </a:ext>
            </a:extLst>
          </p:cNvPr>
          <p:cNvGrpSpPr/>
          <p:nvPr/>
        </p:nvGrpSpPr>
        <p:grpSpPr>
          <a:xfrm>
            <a:off x="79172" y="56248"/>
            <a:ext cx="8227883" cy="914400"/>
            <a:chOff x="1511737" y="5352170"/>
            <a:chExt cx="8227883" cy="914400"/>
          </a:xfrm>
        </p:grpSpPr>
        <p:sp>
          <p:nvSpPr>
            <p:cNvPr id="26" name="Arrow: Pentagon 25">
              <a:extLst>
                <a:ext uri="{FF2B5EF4-FFF2-40B4-BE49-F238E27FC236}">
                  <a16:creationId xmlns:a16="http://schemas.microsoft.com/office/drawing/2014/main" id="{9896DD23-883D-4C83-9897-F3E1966F9F90}"/>
                </a:ext>
              </a:extLst>
            </p:cNvPr>
            <p:cNvSpPr/>
            <p:nvPr/>
          </p:nvSpPr>
          <p:spPr>
            <a:xfrm>
              <a:off x="2231896" y="5352170"/>
              <a:ext cx="6918109"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B97CEC88-0C91-4325-9110-715BEBA2AFF4}"/>
                </a:ext>
              </a:extLst>
            </p:cNvPr>
            <p:cNvSpPr txBox="1"/>
            <p:nvPr/>
          </p:nvSpPr>
          <p:spPr>
            <a:xfrm>
              <a:off x="2884767" y="5509288"/>
              <a:ext cx="6854853"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Tìm đ</a:t>
              </a:r>
              <a:r>
                <a:rPr lang="vi-VN" sz="3300" b="1">
                  <a:solidFill>
                    <a:srgbClr val="3829FB"/>
                  </a:solidFill>
                  <a:latin typeface="Arial" pitchFamily="34" charset="0"/>
                  <a:cs typeface="Arial" pitchFamily="34" charset="0"/>
                </a:rPr>
                <a:t>ư</a:t>
              </a:r>
              <a:r>
                <a:rPr lang="en-US" sz="3300" b="1">
                  <a:solidFill>
                    <a:srgbClr val="3829FB"/>
                  </a:solidFill>
                  <a:latin typeface="Arial" pitchFamily="34" charset="0"/>
                  <a:cs typeface="Arial" pitchFamily="34" charset="0"/>
                </a:rPr>
                <a:t>ờng đi trên bản đồ</a:t>
              </a:r>
            </a:p>
          </p:txBody>
        </p:sp>
        <p:sp>
          <p:nvSpPr>
            <p:cNvPr id="28" name="Arrow: Pentagon 27">
              <a:extLst>
                <a:ext uri="{FF2B5EF4-FFF2-40B4-BE49-F238E27FC236}">
                  <a16:creationId xmlns:a16="http://schemas.microsoft.com/office/drawing/2014/main" id="{2CC96264-5AB5-4E82-B2AE-FB250EE02315}"/>
                </a:ext>
              </a:extLst>
            </p:cNvPr>
            <p:cNvSpPr/>
            <p:nvPr/>
          </p:nvSpPr>
          <p:spPr>
            <a:xfrm>
              <a:off x="1511737" y="5352170"/>
              <a:ext cx="1301952" cy="9144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9" name="Isosceles Triangle 28">
              <a:extLst>
                <a:ext uri="{FF2B5EF4-FFF2-40B4-BE49-F238E27FC236}">
                  <a16:creationId xmlns:a16="http://schemas.microsoft.com/office/drawing/2014/main" id="{81DACC8E-7945-447A-9306-10F2575C9BCA}"/>
                </a:ext>
              </a:extLst>
            </p:cNvPr>
            <p:cNvSpPr/>
            <p:nvPr/>
          </p:nvSpPr>
          <p:spPr>
            <a:xfrm rot="5400000">
              <a:off x="2502469" y="5659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024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p:bldP spid="10" grpId="0"/>
      <p:bldP spid="11"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63EB54-B10C-4020-A114-CCC408E5EA63}"/>
              </a:ext>
            </a:extLst>
          </p:cNvPr>
          <p:cNvSpPr txBox="1"/>
          <p:nvPr/>
        </p:nvSpPr>
        <p:spPr>
          <a:xfrm>
            <a:off x="412542" y="0"/>
            <a:ext cx="11862391" cy="1200329"/>
          </a:xfrm>
          <a:prstGeom prst="rect">
            <a:avLst/>
          </a:prstGeom>
          <a:noFill/>
        </p:spPr>
        <p:txBody>
          <a:bodyPr wrap="square" rtlCol="0">
            <a:spAutoFit/>
          </a:bodyPr>
          <a:lstStyle/>
          <a:p>
            <a:r>
              <a:rPr lang="en-US" sz="3600">
                <a:solidFill>
                  <a:srgbClr val="FF0000"/>
                </a:solidFill>
                <a:latin typeface="Arial" panose="020B0604020202020204" pitchFamily="34" charset="0"/>
                <a:cs typeface="Arial" pitchFamily="34" charset="0"/>
              </a:rPr>
              <a:t>Tìm trên bản đồ các địa điểm: Trường SĐSP Đà Lạt,</a:t>
            </a:r>
          </a:p>
          <a:p>
            <a:r>
              <a:rPr lang="en-US" sz="3600">
                <a:solidFill>
                  <a:srgbClr val="FF0000"/>
                </a:solidFill>
                <a:latin typeface="Arial" panose="020B0604020202020204" pitchFamily="34" charset="0"/>
                <a:cs typeface="Arial" pitchFamily="34" charset="0"/>
              </a:rPr>
              <a:t>Ga Đà Lạt, Bảo tàng Lâm Đồng?</a:t>
            </a:r>
          </a:p>
        </p:txBody>
      </p:sp>
      <p:pic>
        <p:nvPicPr>
          <p:cNvPr id="2" name="Picture 1">
            <a:extLst>
              <a:ext uri="{FF2B5EF4-FFF2-40B4-BE49-F238E27FC236}">
                <a16:creationId xmlns:a16="http://schemas.microsoft.com/office/drawing/2014/main" id="{40F54FC0-109F-4485-A06F-8E276FD9B0F7}"/>
              </a:ext>
            </a:extLst>
          </p:cNvPr>
          <p:cNvPicPr>
            <a:picLocks noChangeAspect="1"/>
          </p:cNvPicPr>
          <p:nvPr/>
        </p:nvPicPr>
        <p:blipFill rotWithShape="1">
          <a:blip r:embed="rId2"/>
          <a:srcRect l="25552" t="32404" r="26221" b="15349"/>
          <a:stretch/>
        </p:blipFill>
        <p:spPr>
          <a:xfrm>
            <a:off x="1801155" y="1200329"/>
            <a:ext cx="8589689" cy="5234585"/>
          </a:xfrm>
          <a:prstGeom prst="rect">
            <a:avLst/>
          </a:prstGeom>
        </p:spPr>
      </p:pic>
      <p:sp>
        <p:nvSpPr>
          <p:cNvPr id="3" name="TextBox 2">
            <a:extLst>
              <a:ext uri="{FF2B5EF4-FFF2-40B4-BE49-F238E27FC236}">
                <a16:creationId xmlns:a16="http://schemas.microsoft.com/office/drawing/2014/main" id="{F827AC7C-C0E8-4F93-9D14-8BD54B85A48C}"/>
              </a:ext>
            </a:extLst>
          </p:cNvPr>
          <p:cNvSpPr txBox="1"/>
          <p:nvPr/>
        </p:nvSpPr>
        <p:spPr>
          <a:xfrm>
            <a:off x="1862115" y="6334780"/>
            <a:ext cx="8963247" cy="523220"/>
          </a:xfrm>
          <a:prstGeom prst="rect">
            <a:avLst/>
          </a:prstGeom>
          <a:noFill/>
        </p:spPr>
        <p:txBody>
          <a:bodyPr wrap="square" rtlCol="0">
            <a:spAutoFit/>
          </a:bodyPr>
          <a:lstStyle/>
          <a:p>
            <a:r>
              <a:rPr lang="en-US" sz="2800">
                <a:solidFill>
                  <a:srgbClr val="7030A0"/>
                </a:solidFill>
                <a:latin typeface="Arial" panose="020B0604020202020204" pitchFamily="34" charset="0"/>
                <a:cs typeface="Arial" panose="020B0604020202020204" pitchFamily="34" charset="0"/>
              </a:rPr>
              <a:t>Hình 3. Một phần bản đồ du lịch thành phố Đà Lạt</a:t>
            </a:r>
          </a:p>
        </p:txBody>
      </p:sp>
      <p:sp>
        <p:nvSpPr>
          <p:cNvPr id="9" name="TextBox 8">
            <a:extLst>
              <a:ext uri="{FF2B5EF4-FFF2-40B4-BE49-F238E27FC236}">
                <a16:creationId xmlns:a16="http://schemas.microsoft.com/office/drawing/2014/main" id="{9573DDD1-CFA8-460A-91B8-77999209E3DA}"/>
              </a:ext>
            </a:extLst>
          </p:cNvPr>
          <p:cNvSpPr txBox="1"/>
          <p:nvPr/>
        </p:nvSpPr>
        <p:spPr>
          <a:xfrm>
            <a:off x="164803" y="21265"/>
            <a:ext cx="11862391" cy="1200329"/>
          </a:xfrm>
          <a:prstGeom prst="rect">
            <a:avLst/>
          </a:prstGeom>
          <a:solidFill>
            <a:schemeClr val="bg1"/>
          </a:solidFill>
        </p:spPr>
        <p:txBody>
          <a:bodyPr wrap="square" rtlCol="0">
            <a:spAutoFit/>
          </a:bodyPr>
          <a:lstStyle/>
          <a:p>
            <a:pPr algn="ctr"/>
            <a:r>
              <a:rPr lang="en-US" sz="3600">
                <a:solidFill>
                  <a:srgbClr val="FF0000"/>
                </a:solidFill>
                <a:latin typeface="Arial" panose="020B0604020202020204" pitchFamily="34" charset="0"/>
                <a:cs typeface="Arial" pitchFamily="34" charset="0"/>
              </a:rPr>
              <a:t>Mô tả đường đi từ Trường SĐSP Đà Lạt đến Ga Đà Lạt, từ Ga Đà Lạt đến Bảo tàng Lâm Đồng?</a:t>
            </a:r>
          </a:p>
        </p:txBody>
      </p:sp>
      <p:sp>
        <p:nvSpPr>
          <p:cNvPr id="4" name="Flowchart: Connector 3">
            <a:extLst>
              <a:ext uri="{FF2B5EF4-FFF2-40B4-BE49-F238E27FC236}">
                <a16:creationId xmlns:a16="http://schemas.microsoft.com/office/drawing/2014/main" id="{7D69D82D-23BA-4091-9115-BB944108376B}"/>
              </a:ext>
            </a:extLst>
          </p:cNvPr>
          <p:cNvSpPr/>
          <p:nvPr/>
        </p:nvSpPr>
        <p:spPr>
          <a:xfrm>
            <a:off x="5685183" y="2711395"/>
            <a:ext cx="258418"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2C64EFC3-1BA2-4F5A-B35D-FD5CD74F8E35}"/>
              </a:ext>
            </a:extLst>
          </p:cNvPr>
          <p:cNvSpPr/>
          <p:nvPr/>
        </p:nvSpPr>
        <p:spPr>
          <a:xfrm>
            <a:off x="7395640" y="4248768"/>
            <a:ext cx="258418"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89D59F15-63DB-47ED-A5BF-8A20DD501AE2}"/>
              </a:ext>
            </a:extLst>
          </p:cNvPr>
          <p:cNvSpPr/>
          <p:nvPr/>
        </p:nvSpPr>
        <p:spPr>
          <a:xfrm>
            <a:off x="6214527" y="3630393"/>
            <a:ext cx="258418"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09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animBg="1"/>
      <p:bldP spid="9" grpId="1" animBg="1"/>
      <p:bldP spid="4"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F9F209-D126-4674-9148-2F47A12E2480}"/>
              </a:ext>
            </a:extLst>
          </p:cNvPr>
          <p:cNvSpPr txBox="1"/>
          <p:nvPr/>
        </p:nvSpPr>
        <p:spPr>
          <a:xfrm>
            <a:off x="182156" y="1056193"/>
            <a:ext cx="8706663" cy="707886"/>
          </a:xfrm>
          <a:prstGeom prst="rect">
            <a:avLst/>
          </a:prstGeom>
          <a:solidFill>
            <a:schemeClr val="accent5">
              <a:lumMod val="20000"/>
              <a:lumOff val="80000"/>
            </a:schemeClr>
          </a:solidFill>
        </p:spPr>
        <p:txBody>
          <a:bodyPr wrap="square" rtlCol="0">
            <a:spAutoFit/>
          </a:bodyPr>
          <a:lstStyle/>
          <a:p>
            <a:r>
              <a:rPr lang="en-US" sz="4000" b="1">
                <a:solidFill>
                  <a:srgbClr val="00B0F0"/>
                </a:solidFill>
                <a:latin typeface="Arial" panose="020B0604020202020204" pitchFamily="34" charset="0"/>
                <a:cs typeface="Arial" panose="020B0604020202020204" pitchFamily="34" charset="0"/>
              </a:rPr>
              <a:t>b. Tìm đ</a:t>
            </a:r>
            <a:r>
              <a:rPr lang="vi-VN" sz="4000" b="1">
                <a:solidFill>
                  <a:srgbClr val="00B0F0"/>
                </a:solidFill>
                <a:latin typeface="Arial" panose="020B0604020202020204" pitchFamily="34" charset="0"/>
                <a:cs typeface="Arial" panose="020B0604020202020204" pitchFamily="34" charset="0"/>
              </a:rPr>
              <a:t>ư</a:t>
            </a:r>
            <a:r>
              <a:rPr lang="en-US" sz="4000" b="1">
                <a:solidFill>
                  <a:srgbClr val="00B0F0"/>
                </a:solidFill>
                <a:latin typeface="Arial" panose="020B0604020202020204" pitchFamily="34" charset="0"/>
                <a:cs typeface="Arial" panose="020B0604020202020204" pitchFamily="34" charset="0"/>
              </a:rPr>
              <a:t>ờng đi trên google map</a:t>
            </a:r>
          </a:p>
        </p:txBody>
      </p:sp>
      <p:sp>
        <p:nvSpPr>
          <p:cNvPr id="2" name="Rectangle 1">
            <a:extLst>
              <a:ext uri="{FF2B5EF4-FFF2-40B4-BE49-F238E27FC236}">
                <a16:creationId xmlns:a16="http://schemas.microsoft.com/office/drawing/2014/main" id="{3EB9141C-EE80-4C96-992D-2D094520819E}"/>
              </a:ext>
            </a:extLst>
          </p:cNvPr>
          <p:cNvSpPr/>
          <p:nvPr/>
        </p:nvSpPr>
        <p:spPr>
          <a:xfrm>
            <a:off x="555515" y="1872999"/>
            <a:ext cx="10362901" cy="769441"/>
          </a:xfrm>
          <a:prstGeom prst="rect">
            <a:avLst/>
          </a:prstGeom>
        </p:spPr>
        <p:txBody>
          <a:bodyPr wrap="none">
            <a:spAutoFit/>
          </a:bodyPr>
          <a:lstStyle/>
          <a:p>
            <a:r>
              <a:rPr lang="en-US" sz="4400">
                <a:solidFill>
                  <a:srgbClr val="0070C0"/>
                </a:solidFill>
                <a:latin typeface="Arial" panose="020B0604020202020204" pitchFamily="34" charset="0"/>
                <a:cs typeface="Arial" panose="020B0604020202020204" pitchFamily="34" charset="0"/>
              </a:rPr>
              <a:t>Trang wed: </a:t>
            </a:r>
            <a:r>
              <a:rPr lang="en-US" sz="4400">
                <a:solidFill>
                  <a:srgbClr val="3829FB"/>
                </a:solidFill>
                <a:latin typeface="Arial" panose="020B0604020202020204" pitchFamily="34" charset="0"/>
                <a:cs typeface="Arial" panose="020B0604020202020204" pitchFamily="34" charset="0"/>
              </a:rPr>
              <a:t>http //www.google.com maps</a:t>
            </a:r>
          </a:p>
        </p:txBody>
      </p:sp>
      <p:pic>
        <p:nvPicPr>
          <p:cNvPr id="4" name="Picture 3" descr="A picture containing text, electronics, computer&#10;&#10;Description automatically generated">
            <a:extLst>
              <a:ext uri="{FF2B5EF4-FFF2-40B4-BE49-F238E27FC236}">
                <a16:creationId xmlns:a16="http://schemas.microsoft.com/office/drawing/2014/main" id="{0BCFACA1-166D-4A57-B457-8104BCA4D490}"/>
              </a:ext>
            </a:extLst>
          </p:cNvPr>
          <p:cNvPicPr>
            <a:picLocks noChangeAspect="1"/>
          </p:cNvPicPr>
          <p:nvPr/>
        </p:nvPicPr>
        <p:blipFill rotWithShape="1">
          <a:blip r:embed="rId2">
            <a:extLst>
              <a:ext uri="{28A0092B-C50C-407E-A947-70E740481C1C}">
                <a14:useLocalDpi xmlns:a14="http://schemas.microsoft.com/office/drawing/2010/main" val="0"/>
              </a:ext>
            </a:extLst>
          </a:blip>
          <a:srcRect r="192" b="9610"/>
          <a:stretch/>
        </p:blipFill>
        <p:spPr>
          <a:xfrm>
            <a:off x="32060" y="2751360"/>
            <a:ext cx="4940136" cy="4013163"/>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B7497E35-5D5A-4965-B53B-2BCF6A2A638D}"/>
              </a:ext>
            </a:extLst>
          </p:cNvPr>
          <p:cNvPicPr>
            <a:picLocks noChangeAspect="1"/>
          </p:cNvPicPr>
          <p:nvPr/>
        </p:nvPicPr>
        <p:blipFill rotWithShape="1">
          <a:blip r:embed="rId3">
            <a:extLst>
              <a:ext uri="{28A0092B-C50C-407E-A947-70E740481C1C}">
                <a14:useLocalDpi xmlns:a14="http://schemas.microsoft.com/office/drawing/2010/main" val="0"/>
              </a:ext>
            </a:extLst>
          </a:blip>
          <a:srcRect l="15249" r="12112" b="11515"/>
          <a:stretch/>
        </p:blipFill>
        <p:spPr>
          <a:xfrm>
            <a:off x="5023263" y="2642261"/>
            <a:ext cx="2185056" cy="4106640"/>
          </a:xfrm>
          <a:prstGeom prst="rect">
            <a:avLst/>
          </a:prstGeom>
        </p:spPr>
      </p:pic>
      <p:pic>
        <p:nvPicPr>
          <p:cNvPr id="28" name="Picture 27" descr="Graphical user interface, application, website&#10;&#10;Description automatically generated">
            <a:extLst>
              <a:ext uri="{FF2B5EF4-FFF2-40B4-BE49-F238E27FC236}">
                <a16:creationId xmlns:a16="http://schemas.microsoft.com/office/drawing/2014/main" id="{0F04EEA0-3A23-4A0F-8B43-F9AC212314D2}"/>
              </a:ext>
            </a:extLst>
          </p:cNvPr>
          <p:cNvPicPr>
            <a:picLocks noChangeAspect="1"/>
          </p:cNvPicPr>
          <p:nvPr/>
        </p:nvPicPr>
        <p:blipFill rotWithShape="1">
          <a:blip r:embed="rId4">
            <a:extLst>
              <a:ext uri="{28A0092B-C50C-407E-A947-70E740481C1C}">
                <a14:useLocalDpi xmlns:a14="http://schemas.microsoft.com/office/drawing/2010/main" val="0"/>
              </a:ext>
            </a:extLst>
          </a:blip>
          <a:srcRect l="4162" t="6927" r="6009" b="27765"/>
          <a:stretch/>
        </p:blipFill>
        <p:spPr>
          <a:xfrm>
            <a:off x="7469579" y="2957563"/>
            <a:ext cx="4536374" cy="3476215"/>
          </a:xfrm>
          <a:prstGeom prst="rect">
            <a:avLst/>
          </a:prstGeom>
        </p:spPr>
      </p:pic>
      <p:sp>
        <p:nvSpPr>
          <p:cNvPr id="12" name="TextBox 11">
            <a:extLst>
              <a:ext uri="{FF2B5EF4-FFF2-40B4-BE49-F238E27FC236}">
                <a16:creationId xmlns:a16="http://schemas.microsoft.com/office/drawing/2014/main" id="{5F2272C0-9708-46B3-8AAD-FA9E8B513BB1}"/>
              </a:ext>
            </a:extLst>
          </p:cNvPr>
          <p:cNvSpPr txBox="1"/>
          <p:nvPr/>
        </p:nvSpPr>
        <p:spPr>
          <a:xfrm>
            <a:off x="1113964" y="71755"/>
            <a:ext cx="9081959"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itchFamily="34" charset="0"/>
              </a:rPr>
              <a:t>Tìm đ</a:t>
            </a:r>
            <a:r>
              <a:rPr lang="vi-VN" sz="4000" b="1">
                <a:solidFill>
                  <a:schemeClr val="bg1"/>
                </a:solidFill>
                <a:latin typeface="Arial" panose="020B0604020202020204" pitchFamily="34" charset="0"/>
                <a:cs typeface="Arial" pitchFamily="34" charset="0"/>
              </a:rPr>
              <a:t>ư</a:t>
            </a:r>
            <a:r>
              <a:rPr lang="en-US" sz="4000" b="1">
                <a:solidFill>
                  <a:schemeClr val="bg1"/>
                </a:solidFill>
                <a:latin typeface="Arial" panose="020B0604020202020204" pitchFamily="34" charset="0"/>
                <a:cs typeface="Arial" pitchFamily="34" charset="0"/>
              </a:rPr>
              <a:t>ờng đi trên bản đồ</a:t>
            </a:r>
          </a:p>
        </p:txBody>
      </p:sp>
      <p:grpSp>
        <p:nvGrpSpPr>
          <p:cNvPr id="13" name="Group 12">
            <a:extLst>
              <a:ext uri="{FF2B5EF4-FFF2-40B4-BE49-F238E27FC236}">
                <a16:creationId xmlns:a16="http://schemas.microsoft.com/office/drawing/2014/main" id="{8BB84F5C-A273-4F0B-A3F4-6BC51029A3CA}"/>
              </a:ext>
            </a:extLst>
          </p:cNvPr>
          <p:cNvGrpSpPr/>
          <p:nvPr/>
        </p:nvGrpSpPr>
        <p:grpSpPr>
          <a:xfrm>
            <a:off x="182156" y="52314"/>
            <a:ext cx="8227883" cy="914400"/>
            <a:chOff x="1511737" y="5352170"/>
            <a:chExt cx="8227883" cy="914400"/>
          </a:xfrm>
        </p:grpSpPr>
        <p:sp>
          <p:nvSpPr>
            <p:cNvPr id="14" name="Arrow: Pentagon 13">
              <a:extLst>
                <a:ext uri="{FF2B5EF4-FFF2-40B4-BE49-F238E27FC236}">
                  <a16:creationId xmlns:a16="http://schemas.microsoft.com/office/drawing/2014/main" id="{A5AD0D14-73A3-4F72-AD19-50D20563C602}"/>
                </a:ext>
              </a:extLst>
            </p:cNvPr>
            <p:cNvSpPr/>
            <p:nvPr/>
          </p:nvSpPr>
          <p:spPr>
            <a:xfrm>
              <a:off x="2231896" y="5352170"/>
              <a:ext cx="6918109"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164F1A5D-684A-4D34-B209-C9B1CB949FEF}"/>
                </a:ext>
              </a:extLst>
            </p:cNvPr>
            <p:cNvSpPr txBox="1"/>
            <p:nvPr/>
          </p:nvSpPr>
          <p:spPr>
            <a:xfrm>
              <a:off x="2884767" y="5509288"/>
              <a:ext cx="6854853"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Tìm đ</a:t>
              </a:r>
              <a:r>
                <a:rPr lang="vi-VN" sz="3300" b="1">
                  <a:solidFill>
                    <a:srgbClr val="3829FB"/>
                  </a:solidFill>
                  <a:latin typeface="Arial" pitchFamily="34" charset="0"/>
                  <a:cs typeface="Arial" pitchFamily="34" charset="0"/>
                </a:rPr>
                <a:t>ư</a:t>
              </a:r>
              <a:r>
                <a:rPr lang="en-US" sz="3300" b="1">
                  <a:solidFill>
                    <a:srgbClr val="3829FB"/>
                  </a:solidFill>
                  <a:latin typeface="Arial" pitchFamily="34" charset="0"/>
                  <a:cs typeface="Arial" pitchFamily="34" charset="0"/>
                </a:rPr>
                <a:t>ờng đi trên bản đồ</a:t>
              </a:r>
            </a:p>
          </p:txBody>
        </p:sp>
        <p:sp>
          <p:nvSpPr>
            <p:cNvPr id="16" name="Arrow: Pentagon 15">
              <a:extLst>
                <a:ext uri="{FF2B5EF4-FFF2-40B4-BE49-F238E27FC236}">
                  <a16:creationId xmlns:a16="http://schemas.microsoft.com/office/drawing/2014/main" id="{FC1E7022-595F-4946-BA13-AD190E1921B1}"/>
                </a:ext>
              </a:extLst>
            </p:cNvPr>
            <p:cNvSpPr/>
            <p:nvPr/>
          </p:nvSpPr>
          <p:spPr>
            <a:xfrm>
              <a:off x="1511737" y="5352170"/>
              <a:ext cx="1301952" cy="9144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7" name="Isosceles Triangle 16">
              <a:extLst>
                <a:ext uri="{FF2B5EF4-FFF2-40B4-BE49-F238E27FC236}">
                  <a16:creationId xmlns:a16="http://schemas.microsoft.com/office/drawing/2014/main" id="{7F2A1617-2D61-4880-AF94-A9B1DA5493B1}"/>
                </a:ext>
              </a:extLst>
            </p:cNvPr>
            <p:cNvSpPr/>
            <p:nvPr/>
          </p:nvSpPr>
          <p:spPr>
            <a:xfrm rot="5400000">
              <a:off x="2502469" y="5659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Hình ảnh 14">
            <a:extLst>
              <a:ext uri="{FF2B5EF4-FFF2-40B4-BE49-F238E27FC236}">
                <a16:creationId xmlns:a16="http://schemas.microsoft.com/office/drawing/2014/main" id="{18FC1C91-DA9C-4D57-90F9-F8A49915151E}"/>
              </a:ext>
            </a:extLst>
          </p:cNvPr>
          <p:cNvPicPr/>
          <p:nvPr/>
        </p:nvPicPr>
        <p:blipFill>
          <a:blip r:embed="rId5"/>
          <a:stretch>
            <a:fillRect/>
          </a:stretch>
        </p:blipFill>
        <p:spPr>
          <a:xfrm rot="20908956">
            <a:off x="578289" y="3307792"/>
            <a:ext cx="2400981" cy="1549821"/>
          </a:xfrm>
          <a:prstGeom prst="rect">
            <a:avLst/>
          </a:prstGeom>
        </p:spPr>
      </p:pic>
    </p:spTree>
    <p:extLst>
      <p:ext uri="{BB962C8B-B14F-4D97-AF65-F5344CB8AC3E}">
        <p14:creationId xmlns:p14="http://schemas.microsoft.com/office/powerpoint/2010/main" val="314299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EBD634-3062-4973-BB39-8D21D69EEE08}"/>
              </a:ext>
            </a:extLst>
          </p:cNvPr>
          <p:cNvSpPr/>
          <p:nvPr/>
        </p:nvSpPr>
        <p:spPr>
          <a:xfrm>
            <a:off x="1026160" y="50800"/>
            <a:ext cx="6715760" cy="85864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63EB54-B10C-4020-A114-CCC408E5EA63}"/>
              </a:ext>
            </a:extLst>
          </p:cNvPr>
          <p:cNvSpPr txBox="1"/>
          <p:nvPr/>
        </p:nvSpPr>
        <p:spPr>
          <a:xfrm>
            <a:off x="1026160" y="159720"/>
            <a:ext cx="9081959"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itchFamily="34" charset="0"/>
              </a:rPr>
              <a:t>Tìm đ</a:t>
            </a:r>
            <a:r>
              <a:rPr lang="vi-VN" sz="4000" b="1">
                <a:solidFill>
                  <a:srgbClr val="0070C0"/>
                </a:solidFill>
                <a:latin typeface="Arial" panose="020B0604020202020204" pitchFamily="34" charset="0"/>
                <a:cs typeface="Arial" pitchFamily="34" charset="0"/>
              </a:rPr>
              <a:t>ư</a:t>
            </a:r>
            <a:r>
              <a:rPr lang="en-US" sz="4000" b="1">
                <a:solidFill>
                  <a:srgbClr val="0070C0"/>
                </a:solidFill>
                <a:latin typeface="Arial" panose="020B0604020202020204" pitchFamily="34" charset="0"/>
                <a:cs typeface="Arial" pitchFamily="34" charset="0"/>
              </a:rPr>
              <a:t>ờng đi trên bản đồ</a:t>
            </a:r>
          </a:p>
        </p:txBody>
      </p:sp>
      <p:sp>
        <p:nvSpPr>
          <p:cNvPr id="8" name="Oval 7">
            <a:extLst>
              <a:ext uri="{FF2B5EF4-FFF2-40B4-BE49-F238E27FC236}">
                <a16:creationId xmlns:a16="http://schemas.microsoft.com/office/drawing/2014/main" id="{727F0F49-423C-4B47-BE71-FE2FEE7FDF1B}"/>
              </a:ext>
            </a:extLst>
          </p:cNvPr>
          <p:cNvSpPr/>
          <p:nvPr/>
        </p:nvSpPr>
        <p:spPr>
          <a:xfrm>
            <a:off x="32060" y="32873"/>
            <a:ext cx="914400" cy="914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itchFamily="34" charset="0"/>
                <a:cs typeface="Arial" pitchFamily="34" charset="0"/>
              </a:rPr>
              <a:t>3</a:t>
            </a:r>
          </a:p>
        </p:txBody>
      </p:sp>
      <p:sp>
        <p:nvSpPr>
          <p:cNvPr id="5" name="Cloud 4">
            <a:extLst>
              <a:ext uri="{FF2B5EF4-FFF2-40B4-BE49-F238E27FC236}">
                <a16:creationId xmlns:a16="http://schemas.microsoft.com/office/drawing/2014/main" id="{035C390B-4A8C-4F08-839A-164418110E2E}"/>
              </a:ext>
            </a:extLst>
          </p:cNvPr>
          <p:cNvSpPr/>
          <p:nvPr/>
        </p:nvSpPr>
        <p:spPr>
          <a:xfrm>
            <a:off x="2381855" y="1778001"/>
            <a:ext cx="8460315" cy="3921638"/>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Nêu các bước tìm đường đi trên google map?</a:t>
            </a:r>
          </a:p>
        </p:txBody>
      </p:sp>
      <p:sp>
        <p:nvSpPr>
          <p:cNvPr id="21" name="TextBox 20">
            <a:extLst>
              <a:ext uri="{FF2B5EF4-FFF2-40B4-BE49-F238E27FC236}">
                <a16:creationId xmlns:a16="http://schemas.microsoft.com/office/drawing/2014/main" id="{A1F9F209-D126-4674-9148-2F47A12E2480}"/>
              </a:ext>
            </a:extLst>
          </p:cNvPr>
          <p:cNvSpPr txBox="1"/>
          <p:nvPr/>
        </p:nvSpPr>
        <p:spPr>
          <a:xfrm>
            <a:off x="182156" y="1056193"/>
            <a:ext cx="11109621" cy="707886"/>
          </a:xfrm>
          <a:prstGeom prst="rect">
            <a:avLst/>
          </a:prstGeom>
          <a:solidFill>
            <a:schemeClr val="accent5">
              <a:lumMod val="20000"/>
              <a:lumOff val="80000"/>
            </a:schemeClr>
          </a:solidFill>
        </p:spPr>
        <p:txBody>
          <a:bodyPr wrap="square" rtlCol="0">
            <a:spAutoFit/>
          </a:bodyPr>
          <a:lstStyle/>
          <a:p>
            <a:r>
              <a:rPr lang="en-US" sz="4000" b="1">
                <a:solidFill>
                  <a:srgbClr val="00B0F0"/>
                </a:solidFill>
                <a:latin typeface="Arial" panose="020B0604020202020204" pitchFamily="34" charset="0"/>
                <a:cs typeface="Arial" panose="020B0604020202020204" pitchFamily="34" charset="0"/>
              </a:rPr>
              <a:t>b</a:t>
            </a:r>
            <a:r>
              <a:rPr lang="en-US" sz="3600" b="1">
                <a:solidFill>
                  <a:srgbClr val="00B0F0"/>
                </a:solidFill>
                <a:latin typeface="Arial" panose="020B0604020202020204" pitchFamily="34" charset="0"/>
                <a:cs typeface="Arial" panose="020B0604020202020204" pitchFamily="34" charset="0"/>
              </a:rPr>
              <a:t>. Tìm đ</a:t>
            </a:r>
            <a:r>
              <a:rPr lang="vi-VN" sz="3600" b="1">
                <a:solidFill>
                  <a:srgbClr val="00B0F0"/>
                </a:solidFill>
                <a:latin typeface="Arial" panose="020B0604020202020204" pitchFamily="34" charset="0"/>
                <a:cs typeface="Arial" panose="020B0604020202020204" pitchFamily="34" charset="0"/>
              </a:rPr>
              <a:t>ư</a:t>
            </a:r>
            <a:r>
              <a:rPr lang="en-US" sz="3600" b="1">
                <a:solidFill>
                  <a:srgbClr val="00B0F0"/>
                </a:solidFill>
                <a:latin typeface="Arial" panose="020B0604020202020204" pitchFamily="34" charset="0"/>
                <a:cs typeface="Arial" panose="020B0604020202020204" pitchFamily="34" charset="0"/>
              </a:rPr>
              <a:t>ờng đi trên google map</a:t>
            </a:r>
          </a:p>
        </p:txBody>
      </p:sp>
      <p:sp>
        <p:nvSpPr>
          <p:cNvPr id="9" name="TextBox 5">
            <a:extLst>
              <a:ext uri="{FF2B5EF4-FFF2-40B4-BE49-F238E27FC236}">
                <a16:creationId xmlns:a16="http://schemas.microsoft.com/office/drawing/2014/main" id="{5A700562-9CB8-4177-A141-EBC58A7BD777}"/>
              </a:ext>
            </a:extLst>
          </p:cNvPr>
          <p:cNvSpPr txBox="1">
            <a:spLocks noChangeArrowheads="1"/>
          </p:cNvSpPr>
          <p:nvPr/>
        </p:nvSpPr>
        <p:spPr bwMode="auto">
          <a:xfrm>
            <a:off x="1006955"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70C0"/>
                </a:solidFill>
                <a:ea typeface="Open Sans"/>
              </a:rPr>
              <a:t>B</a:t>
            </a:r>
            <a:r>
              <a:rPr lang="vi-VN" altLang="en-US" b="1">
                <a:solidFill>
                  <a:srgbClr val="0070C0"/>
                </a:solidFill>
                <a:ea typeface="Open Sans"/>
              </a:rPr>
              <a:t>ư</a:t>
            </a:r>
            <a:r>
              <a:rPr lang="en-US" altLang="en-US" b="1">
                <a:solidFill>
                  <a:srgbClr val="0070C0"/>
                </a:solidFill>
                <a:ea typeface="Open Sans"/>
              </a:rPr>
              <a:t>ớc 1</a:t>
            </a:r>
          </a:p>
        </p:txBody>
      </p:sp>
      <p:sp>
        <p:nvSpPr>
          <p:cNvPr id="10" name="TextBox 5">
            <a:extLst>
              <a:ext uri="{FF2B5EF4-FFF2-40B4-BE49-F238E27FC236}">
                <a16:creationId xmlns:a16="http://schemas.microsoft.com/office/drawing/2014/main" id="{3556E852-A9E0-4780-9B73-6DA5697A11E3}"/>
              </a:ext>
            </a:extLst>
          </p:cNvPr>
          <p:cNvSpPr txBox="1">
            <a:spLocks noChangeArrowheads="1"/>
          </p:cNvSpPr>
          <p:nvPr/>
        </p:nvSpPr>
        <p:spPr bwMode="auto">
          <a:xfrm>
            <a:off x="4428603"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B050"/>
                </a:solidFill>
                <a:ea typeface="Open Sans"/>
              </a:rPr>
              <a:t>B</a:t>
            </a:r>
            <a:r>
              <a:rPr lang="vi-VN" altLang="en-US" b="1">
                <a:solidFill>
                  <a:srgbClr val="00B050"/>
                </a:solidFill>
                <a:ea typeface="Open Sans"/>
              </a:rPr>
              <a:t>ư</a:t>
            </a:r>
            <a:r>
              <a:rPr lang="en-US" altLang="en-US" b="1">
                <a:solidFill>
                  <a:srgbClr val="00B050"/>
                </a:solidFill>
                <a:ea typeface="Open Sans"/>
              </a:rPr>
              <a:t>ớc 2</a:t>
            </a:r>
          </a:p>
        </p:txBody>
      </p:sp>
      <p:sp>
        <p:nvSpPr>
          <p:cNvPr id="11" name="TextBox 5">
            <a:extLst>
              <a:ext uri="{FF2B5EF4-FFF2-40B4-BE49-F238E27FC236}">
                <a16:creationId xmlns:a16="http://schemas.microsoft.com/office/drawing/2014/main" id="{81DC6DB5-5A3A-4F9D-827C-DC144AD6610D}"/>
              </a:ext>
            </a:extLst>
          </p:cNvPr>
          <p:cNvSpPr txBox="1">
            <a:spLocks noChangeArrowheads="1"/>
          </p:cNvSpPr>
          <p:nvPr/>
        </p:nvSpPr>
        <p:spPr bwMode="auto">
          <a:xfrm>
            <a:off x="8501035"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C00000"/>
                </a:solidFill>
                <a:ea typeface="Open Sans"/>
              </a:rPr>
              <a:t>B</a:t>
            </a:r>
            <a:r>
              <a:rPr lang="vi-VN" altLang="en-US" b="1">
                <a:solidFill>
                  <a:srgbClr val="C00000"/>
                </a:solidFill>
                <a:ea typeface="Open Sans"/>
              </a:rPr>
              <a:t>ư</a:t>
            </a:r>
            <a:r>
              <a:rPr lang="en-US" altLang="en-US" b="1">
                <a:solidFill>
                  <a:srgbClr val="C00000"/>
                </a:solidFill>
                <a:ea typeface="Open Sans"/>
              </a:rPr>
              <a:t>ớc 3</a:t>
            </a:r>
          </a:p>
        </p:txBody>
      </p:sp>
      <p:grpSp>
        <p:nvGrpSpPr>
          <p:cNvPr id="12" name="Group 11">
            <a:extLst>
              <a:ext uri="{FF2B5EF4-FFF2-40B4-BE49-F238E27FC236}">
                <a16:creationId xmlns:a16="http://schemas.microsoft.com/office/drawing/2014/main" id="{FDEA5353-CD4E-49BB-8A64-C3C2C2AA1A76}"/>
              </a:ext>
            </a:extLst>
          </p:cNvPr>
          <p:cNvGrpSpPr/>
          <p:nvPr/>
        </p:nvGrpSpPr>
        <p:grpSpPr>
          <a:xfrm>
            <a:off x="85224" y="4189783"/>
            <a:ext cx="4148891" cy="1863551"/>
            <a:chOff x="2695" y="1375244"/>
            <a:chExt cx="3283776" cy="1313510"/>
          </a:xfrm>
        </p:grpSpPr>
        <p:sp>
          <p:nvSpPr>
            <p:cNvPr id="13" name="Arrow: Chevron 12">
              <a:extLst>
                <a:ext uri="{FF2B5EF4-FFF2-40B4-BE49-F238E27FC236}">
                  <a16:creationId xmlns:a16="http://schemas.microsoft.com/office/drawing/2014/main" id="{C710EDDC-9226-46A8-8438-F7220B01E2BA}"/>
                </a:ext>
              </a:extLst>
            </p:cNvPr>
            <p:cNvSpPr/>
            <p:nvPr/>
          </p:nvSpPr>
          <p:spPr>
            <a:xfrm>
              <a:off x="269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93008B0A-A66C-4F85-A371-181D2197E061}"/>
                </a:ext>
              </a:extLst>
            </p:cNvPr>
            <p:cNvSpPr txBox="1"/>
            <p:nvPr/>
          </p:nvSpPr>
          <p:spPr>
            <a:xfrm>
              <a:off x="659450" y="1375244"/>
              <a:ext cx="1970266"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Mở google map trên thiết bị</a:t>
              </a:r>
            </a:p>
          </p:txBody>
        </p:sp>
      </p:grpSp>
      <p:grpSp>
        <p:nvGrpSpPr>
          <p:cNvPr id="15" name="Group 14">
            <a:extLst>
              <a:ext uri="{FF2B5EF4-FFF2-40B4-BE49-F238E27FC236}">
                <a16:creationId xmlns:a16="http://schemas.microsoft.com/office/drawing/2014/main" id="{311F198C-A148-4C7F-B490-543E0B4E048C}"/>
              </a:ext>
            </a:extLst>
          </p:cNvPr>
          <p:cNvGrpSpPr/>
          <p:nvPr/>
        </p:nvGrpSpPr>
        <p:grpSpPr>
          <a:xfrm>
            <a:off x="3648009" y="4189783"/>
            <a:ext cx="4659046" cy="1946911"/>
            <a:chOff x="2695" y="1375244"/>
            <a:chExt cx="3283776" cy="1372266"/>
          </a:xfrm>
        </p:grpSpPr>
        <p:sp>
          <p:nvSpPr>
            <p:cNvPr id="16" name="Arrow: Chevron 15">
              <a:extLst>
                <a:ext uri="{FF2B5EF4-FFF2-40B4-BE49-F238E27FC236}">
                  <a16:creationId xmlns:a16="http://schemas.microsoft.com/office/drawing/2014/main" id="{A4A1858B-D3E8-4364-A25D-2199CB12F6FC}"/>
                </a:ext>
              </a:extLst>
            </p:cNvPr>
            <p:cNvSpPr/>
            <p:nvPr/>
          </p:nvSpPr>
          <p:spPr>
            <a:xfrm>
              <a:off x="269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EAE4AD6D-6AD9-48BD-974F-D82545E7E1B2}"/>
                </a:ext>
              </a:extLst>
            </p:cNvPr>
            <p:cNvSpPr txBox="1"/>
            <p:nvPr/>
          </p:nvSpPr>
          <p:spPr>
            <a:xfrm>
              <a:off x="590840" y="1434000"/>
              <a:ext cx="238092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Nhập tên địa điểm n</a:t>
              </a:r>
              <a:r>
                <a:rPr lang="vi-VN"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cần đến</a:t>
              </a:r>
              <a:endParaRPr lang="en-US" sz="24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D590894A-9535-4871-809A-6E246096EE97}"/>
              </a:ext>
            </a:extLst>
          </p:cNvPr>
          <p:cNvGrpSpPr/>
          <p:nvPr/>
        </p:nvGrpSpPr>
        <p:grpSpPr>
          <a:xfrm>
            <a:off x="7720949" y="4189784"/>
            <a:ext cx="4219417" cy="1863550"/>
            <a:chOff x="2695" y="1375244"/>
            <a:chExt cx="3283776" cy="1313510"/>
          </a:xfrm>
        </p:grpSpPr>
        <p:sp>
          <p:nvSpPr>
            <p:cNvPr id="19" name="Arrow: Chevron 18">
              <a:extLst>
                <a:ext uri="{FF2B5EF4-FFF2-40B4-BE49-F238E27FC236}">
                  <a16:creationId xmlns:a16="http://schemas.microsoft.com/office/drawing/2014/main" id="{0C42944B-9A00-4DA3-9940-BBDE2A65DB96}"/>
                </a:ext>
              </a:extLst>
            </p:cNvPr>
            <p:cNvSpPr/>
            <p:nvPr/>
          </p:nvSpPr>
          <p:spPr>
            <a:xfrm>
              <a:off x="2695" y="1375244"/>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4A5549D0-66DC-42D9-9D63-BC4736EC5231}"/>
                </a:ext>
              </a:extLst>
            </p:cNvPr>
            <p:cNvSpPr txBox="1"/>
            <p:nvPr/>
          </p:nvSpPr>
          <p:spPr>
            <a:xfrm>
              <a:off x="659450" y="1375244"/>
              <a:ext cx="2261434"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Để tìm đ</a:t>
              </a:r>
              <a:r>
                <a:rPr lang="vi-VN"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ư</a:t>
              </a:r>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ờng đi: nhập 2 địa điểm n</a:t>
              </a:r>
              <a:r>
                <a:rPr lang="vi-VN"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đi, n</a:t>
              </a:r>
              <a:r>
                <a:rPr lang="vi-VN"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đến</a:t>
              </a:r>
              <a:endParaRPr lang="en-US" sz="24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B1EB37E0-1CFD-4568-878E-735CCB024D82}"/>
              </a:ext>
            </a:extLst>
          </p:cNvPr>
          <p:cNvPicPr>
            <a:picLocks noChangeAspect="1"/>
          </p:cNvPicPr>
          <p:nvPr/>
        </p:nvPicPr>
        <p:blipFill rotWithShape="1">
          <a:blip r:embed="rId2"/>
          <a:srcRect l="47630" t="30995" r="22175" b="50000"/>
          <a:stretch/>
        </p:blipFill>
        <p:spPr>
          <a:xfrm>
            <a:off x="3616866" y="2848636"/>
            <a:ext cx="3681350" cy="1303318"/>
          </a:xfrm>
          <a:prstGeom prst="rect">
            <a:avLst/>
          </a:prstGeom>
        </p:spPr>
      </p:pic>
      <p:pic>
        <p:nvPicPr>
          <p:cNvPr id="3" name="Picture 2">
            <a:extLst>
              <a:ext uri="{FF2B5EF4-FFF2-40B4-BE49-F238E27FC236}">
                <a16:creationId xmlns:a16="http://schemas.microsoft.com/office/drawing/2014/main" id="{77A502F8-EB0C-4DF6-A79B-6A56EFBA0AA1}"/>
              </a:ext>
            </a:extLst>
          </p:cNvPr>
          <p:cNvPicPr>
            <a:picLocks noChangeAspect="1"/>
          </p:cNvPicPr>
          <p:nvPr/>
        </p:nvPicPr>
        <p:blipFill rotWithShape="1">
          <a:blip r:embed="rId3"/>
          <a:srcRect l="46759" t="30996" r="19211" b="10517"/>
          <a:stretch/>
        </p:blipFill>
        <p:spPr>
          <a:xfrm>
            <a:off x="7741920" y="645698"/>
            <a:ext cx="3579688" cy="3460725"/>
          </a:xfrm>
          <a:prstGeom prst="rect">
            <a:avLst/>
          </a:prstGeom>
        </p:spPr>
      </p:pic>
    </p:spTree>
    <p:extLst>
      <p:ext uri="{BB962C8B-B14F-4D97-AF65-F5344CB8AC3E}">
        <p14:creationId xmlns:p14="http://schemas.microsoft.com/office/powerpoint/2010/main" val="375885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22" presetClass="entr" presetSubtype="8"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wipe(down)">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5" grpId="0" animBg="1"/>
      <p:bldP spid="5" grpId="1" animBg="1"/>
      <p:bldP spid="21" grpId="0" animBg="1"/>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C9E1AFCF-DD5D-4D80-8758-DAF3EEAFC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513" y="1233489"/>
            <a:ext cx="5434012"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37">
            <a:extLst>
              <a:ext uri="{FF2B5EF4-FFF2-40B4-BE49-F238E27FC236}">
                <a16:creationId xmlns:a16="http://schemas.microsoft.com/office/drawing/2014/main" id="{68423924-111C-4CCF-B38D-D51E9B7F0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316"/>
          <a:stretch>
            <a:fillRect/>
          </a:stretch>
        </p:blipFill>
        <p:spPr bwMode="auto">
          <a:xfrm>
            <a:off x="1527176" y="857250"/>
            <a:ext cx="914082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45">
            <a:extLst>
              <a:ext uri="{FF2B5EF4-FFF2-40B4-BE49-F238E27FC236}">
                <a16:creationId xmlns:a16="http://schemas.microsoft.com/office/drawing/2014/main" id="{289F1906-FE13-409C-AAE8-1866BEC32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7763" y="16827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46">
            <a:hlinkClick r:id="rId7" action="ppaction://hlinksldjump"/>
            <a:extLst>
              <a:ext uri="{FF2B5EF4-FFF2-40B4-BE49-F238E27FC236}">
                <a16:creationId xmlns:a16="http://schemas.microsoft.com/office/drawing/2014/main" id="{38BC22C6-D75C-4B48-9BF2-A8F93DFBB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4475" y="1520825"/>
            <a:ext cx="7953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7">
            <a:extLst>
              <a:ext uri="{FF2B5EF4-FFF2-40B4-BE49-F238E27FC236}">
                <a16:creationId xmlns:a16="http://schemas.microsoft.com/office/drawing/2014/main" id="{1B0B6DA1-B4C5-4E98-A5BD-19BF0B9E95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938" y="2160589"/>
            <a:ext cx="84455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D226C7EB-A3C9-4579-8E60-0AF0EA597B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8063" y="125413"/>
            <a:ext cx="132080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49">
            <a:extLst>
              <a:ext uri="{FF2B5EF4-FFF2-40B4-BE49-F238E27FC236}">
                <a16:creationId xmlns:a16="http://schemas.microsoft.com/office/drawing/2014/main" id="{D7340E46-1ACA-4426-BFAD-CCD40A40F9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7176" y="4148138"/>
            <a:ext cx="485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58">
            <a:hlinkClick r:id="rId12" action="ppaction://hlinksldjump"/>
            <a:extLst>
              <a:ext uri="{FF2B5EF4-FFF2-40B4-BE49-F238E27FC236}">
                <a16:creationId xmlns:a16="http://schemas.microsoft.com/office/drawing/2014/main" id="{59D7C82D-16B9-4154-BCED-570582BF69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06175" y="6097270"/>
            <a:ext cx="8858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vuidehoc">
            <a:hlinkClick r:id="" action="ppaction://media"/>
            <a:extLst>
              <a:ext uri="{FF2B5EF4-FFF2-40B4-BE49-F238E27FC236}">
                <a16:creationId xmlns:a16="http://schemas.microsoft.com/office/drawing/2014/main" id="{EECC14E3-BA4E-4248-B7BB-1BF37E15F5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14475" y="-5032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
            <a:extLst>
              <a:ext uri="{FF2B5EF4-FFF2-40B4-BE49-F238E27FC236}">
                <a16:creationId xmlns:a16="http://schemas.microsoft.com/office/drawing/2014/main" id="{7C637689-CB89-49DE-A2C4-ADB0C09DF8BD}"/>
              </a:ext>
            </a:extLst>
          </p:cNvPr>
          <p:cNvSpPr txBox="1">
            <a:spLocks noChangeArrowheads="1"/>
          </p:cNvSpPr>
          <p:nvPr/>
        </p:nvSpPr>
        <p:spPr bwMode="auto">
          <a:xfrm>
            <a:off x="2300456" y="50729"/>
            <a:ext cx="74384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B0F0"/>
                </a:solidFill>
                <a:latin typeface="#9Slide03 IcielNovecento sans E" panose="00000900000000000000" pitchFamily="2" charset="0"/>
                <a:cs typeface="Arial" panose="020B0604020202020204" pitchFamily="34" charset="0"/>
              </a:rPr>
              <a:t>LUYỆN TẬP – VẬN DỤNG</a:t>
            </a:r>
          </a:p>
        </p:txBody>
      </p:sp>
      <p:pic>
        <p:nvPicPr>
          <p:cNvPr id="26" name="Picture 25" descr="Diagram&#10;&#10;Description automatically generated">
            <a:extLst>
              <a:ext uri="{FF2B5EF4-FFF2-40B4-BE49-F238E27FC236}">
                <a16:creationId xmlns:a16="http://schemas.microsoft.com/office/drawing/2014/main" id="{08317B8F-32AC-49B9-A839-FDB713DCEF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05794" y="891641"/>
            <a:ext cx="6216332" cy="4858260"/>
          </a:xfrm>
          <a:prstGeom prst="rect">
            <a:avLst/>
          </a:prstGeom>
        </p:spPr>
      </p:pic>
      <p:pic>
        <p:nvPicPr>
          <p:cNvPr id="126" name="den3">
            <a:extLst>
              <a:ext uri="{FF2B5EF4-FFF2-40B4-BE49-F238E27FC236}">
                <a16:creationId xmlns:a16="http://schemas.microsoft.com/office/drawing/2014/main" id="{69A934FB-B6D6-4F2E-B9AC-501D84AB63A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63901" y="891641"/>
            <a:ext cx="21463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den2">
            <a:extLst>
              <a:ext uri="{FF2B5EF4-FFF2-40B4-BE49-F238E27FC236}">
                <a16:creationId xmlns:a16="http://schemas.microsoft.com/office/drawing/2014/main" id="{84E70D04-47F1-4290-9676-83904B6A9AE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5032" y="1159512"/>
            <a:ext cx="21526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den1">
            <a:extLst>
              <a:ext uri="{FF2B5EF4-FFF2-40B4-BE49-F238E27FC236}">
                <a16:creationId xmlns:a16="http://schemas.microsoft.com/office/drawing/2014/main" id="{20E8845B-43B4-44CD-8B93-CF7359E3640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48189" y="835688"/>
            <a:ext cx="22320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den4">
            <a:extLst>
              <a:ext uri="{FF2B5EF4-FFF2-40B4-BE49-F238E27FC236}">
                <a16:creationId xmlns:a16="http://schemas.microsoft.com/office/drawing/2014/main" id="{368B9810-BC1C-430B-8633-52546CE9B68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13086" y="2733954"/>
            <a:ext cx="211772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mau2">
            <a:hlinkClick r:id="rId20" action="ppaction://hlinksldjump"/>
            <a:extLst>
              <a:ext uri="{FF2B5EF4-FFF2-40B4-BE49-F238E27FC236}">
                <a16:creationId xmlns:a16="http://schemas.microsoft.com/office/drawing/2014/main" id="{708E37CF-3953-4B71-A7A1-801C2BC7BD3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31046" y="1162018"/>
            <a:ext cx="2259013"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mau3">
            <a:hlinkClick r:id="rId22" action="ppaction://hlinksldjump"/>
            <a:extLst>
              <a:ext uri="{FF2B5EF4-FFF2-40B4-BE49-F238E27FC236}">
                <a16:creationId xmlns:a16="http://schemas.microsoft.com/office/drawing/2014/main" id="{7C338B05-948C-40CB-A6D0-1F6BA661464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31187" y="847052"/>
            <a:ext cx="21923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den5">
            <a:extLst>
              <a:ext uri="{FF2B5EF4-FFF2-40B4-BE49-F238E27FC236}">
                <a16:creationId xmlns:a16="http://schemas.microsoft.com/office/drawing/2014/main" id="{664830EF-1BF0-490B-84DE-0F9D82A912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49940" y="2992359"/>
            <a:ext cx="2246312"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den6">
            <a:extLst>
              <a:ext uri="{FF2B5EF4-FFF2-40B4-BE49-F238E27FC236}">
                <a16:creationId xmlns:a16="http://schemas.microsoft.com/office/drawing/2014/main" id="{C3DCC4D8-9C6F-4075-B070-1947336DDB7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70579" y="2696224"/>
            <a:ext cx="2193925"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mau1">
            <a:hlinkClick r:id="rId26" action="ppaction://hlinksldjump"/>
            <a:extLst>
              <a:ext uri="{FF2B5EF4-FFF2-40B4-BE49-F238E27FC236}">
                <a16:creationId xmlns:a16="http://schemas.microsoft.com/office/drawing/2014/main" id="{53051B70-0DF4-4855-BA3C-E758A3CD556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84856" y="828995"/>
            <a:ext cx="22161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mau6">
            <a:hlinkClick r:id="rId28" action="ppaction://hlinksldjump"/>
            <a:extLst>
              <a:ext uri="{FF2B5EF4-FFF2-40B4-BE49-F238E27FC236}">
                <a16:creationId xmlns:a16="http://schemas.microsoft.com/office/drawing/2014/main" id="{7A942475-A51D-4AAA-AD21-04AC2266634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42762" y="2674304"/>
            <a:ext cx="235267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mau4">
            <a:hlinkClick r:id="rId30" action="ppaction://hlinksldjump"/>
            <a:extLst>
              <a:ext uri="{FF2B5EF4-FFF2-40B4-BE49-F238E27FC236}">
                <a16:creationId xmlns:a16="http://schemas.microsoft.com/office/drawing/2014/main" id="{8A11A898-8FE9-43EF-A8FE-0460B9E00A1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26412" y="2695894"/>
            <a:ext cx="2143125"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mau5">
            <a:hlinkClick r:id="rId32" action="ppaction://hlinksldjump"/>
            <a:extLst>
              <a:ext uri="{FF2B5EF4-FFF2-40B4-BE49-F238E27FC236}">
                <a16:creationId xmlns:a16="http://schemas.microsoft.com/office/drawing/2014/main" id="{5A35D2DD-FFC6-47BD-B406-BA06A689461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044417" y="3011806"/>
            <a:ext cx="23590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4"/>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124"/>
                                        </p:tgtEl>
                                      </p:cBhvr>
                                    </p:animEffect>
                                    <p:set>
                                      <p:cBhvr>
                                        <p:cTn id="23"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4" restart="whenNotActive" fill="hold" evtFilter="cancelBubble" nodeType="interactiveSeq">
                <p:stCondLst>
                  <p:cond evt="onClick" delay="0">
                    <p:tgtEl>
                      <p:spTgt spid="12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500"/>
                                        <p:tgtEl>
                                          <p:spTgt spid="125"/>
                                        </p:tgtEl>
                                      </p:cBhvr>
                                    </p:animEffect>
                                    <p:set>
                                      <p:cBhvr>
                                        <p:cTn id="29"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30" restart="whenNotActive" fill="hold" evtFilter="cancelBubble" nodeType="interactiveSeq">
                <p:stCondLst>
                  <p:cond evt="onClick" delay="0">
                    <p:tgtEl>
                      <p:spTgt spid="126"/>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126"/>
                                        </p:tgtEl>
                                      </p:cBhvr>
                                    </p:animEffect>
                                    <p:set>
                                      <p:cBhvr>
                                        <p:cTn id="35"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6" restart="whenNotActive" fill="hold" evtFilter="cancelBubble" nodeType="interactiveSeq">
                <p:stCondLst>
                  <p:cond evt="onClick" delay="0">
                    <p:tgtEl>
                      <p:spTgt spid="127"/>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500"/>
                                        <p:tgtEl>
                                          <p:spTgt spid="127"/>
                                        </p:tgtEl>
                                      </p:cBhvr>
                                    </p:animEffect>
                                    <p:set>
                                      <p:cBhvr>
                                        <p:cTn id="41"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42" restart="whenNotActive" fill="hold" evtFilter="cancelBubble" nodeType="interactiveSeq">
                <p:stCondLst>
                  <p:cond evt="onClick" delay="0">
                    <p:tgtEl>
                      <p:spTgt spid="12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8"/>
                                        </p:tgtEl>
                                      </p:cBhvr>
                                    </p:animEffect>
                                    <p:set>
                                      <p:cBhvr>
                                        <p:cTn id="47"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8" restart="whenNotActive" fill="hold" evtFilter="cancelBubble" nodeType="interactiveSeq">
                <p:stCondLst>
                  <p:cond evt="onClick" delay="0">
                    <p:tgtEl>
                      <p:spTgt spid="129"/>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0" presetClass="exit" presetSubtype="0" fill="hold" nodeType="clickEffect">
                                  <p:stCondLst>
                                    <p:cond delay="0"/>
                                  </p:stCondLst>
                                  <p:childTnLst>
                                    <p:animEffect transition="out" filter="fade">
                                      <p:cBhvr>
                                        <p:cTn id="52" dur="500"/>
                                        <p:tgtEl>
                                          <p:spTgt spid="129"/>
                                        </p:tgtEl>
                                      </p:cBhvr>
                                    </p:animEffect>
                                    <p:set>
                                      <p:cBhvr>
                                        <p:cTn id="53"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4" restart="whenNotActive" fill="hold" evtFilter="cancelBubble" nodeType="interactiveSeq">
                <p:stCondLst>
                  <p:cond evt="onClick" delay="0">
                    <p:tgtEl>
                      <p:spTgt spid="13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500"/>
                                        <p:tgtEl>
                                          <p:spTgt spid="139"/>
                                        </p:tgtEl>
                                      </p:cBhvr>
                                    </p:animEffect>
                                    <p:set>
                                      <p:cBhvr>
                                        <p:cTn id="59"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60" restart="whenNotActive" fill="hold" evtFilter="cancelBubble" nodeType="interactiveSeq">
                <p:stCondLst>
                  <p:cond evt="onClick" delay="0">
                    <p:tgtEl>
                      <p:spTgt spid="140"/>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0" presetClass="exit" presetSubtype="0" fill="hold" nodeType="clickEffect">
                                  <p:stCondLst>
                                    <p:cond delay="0"/>
                                  </p:stCondLst>
                                  <p:childTnLst>
                                    <p:animEffect transition="out" filter="fade">
                                      <p:cBhvr>
                                        <p:cTn id="64" dur="500"/>
                                        <p:tgtEl>
                                          <p:spTgt spid="140"/>
                                        </p:tgtEl>
                                      </p:cBhvr>
                                    </p:animEffect>
                                    <p:set>
                                      <p:cBhvr>
                                        <p:cTn id="65"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6" restart="whenNotActive" fill="hold" evtFilter="cancelBubble" nodeType="interactiveSeq">
                <p:stCondLst>
                  <p:cond evt="onClick" delay="0">
                    <p:tgtEl>
                      <p:spTgt spid="141"/>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0" presetClass="exit" presetSubtype="0" fill="hold" nodeType="clickEffect">
                                  <p:stCondLst>
                                    <p:cond delay="0"/>
                                  </p:stCondLst>
                                  <p:childTnLst>
                                    <p:animEffect transition="out" filter="fade">
                                      <p:cBhvr>
                                        <p:cTn id="70" dur="500"/>
                                        <p:tgtEl>
                                          <p:spTgt spid="141"/>
                                        </p:tgtEl>
                                      </p:cBhvr>
                                    </p:animEffect>
                                    <p:set>
                                      <p:cBhvr>
                                        <p:cTn id="71"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2" restart="whenNotActive" fill="hold" evtFilter="cancelBubble" nodeType="interactiveSeq">
                <p:stCondLst>
                  <p:cond evt="onClick" delay="0">
                    <p:tgtEl>
                      <p:spTgt spid="142"/>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0" presetClass="exit" presetSubtype="0" fill="hold" nodeType="clickEffect">
                                  <p:stCondLst>
                                    <p:cond delay="0"/>
                                  </p:stCondLst>
                                  <p:childTnLst>
                                    <p:animEffect transition="out" filter="fade">
                                      <p:cBhvr>
                                        <p:cTn id="76" dur="500"/>
                                        <p:tgtEl>
                                          <p:spTgt spid="142"/>
                                        </p:tgtEl>
                                      </p:cBhvr>
                                    </p:animEffect>
                                    <p:set>
                                      <p:cBhvr>
                                        <p:cTn id="77"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8" restart="whenNotActive" fill="hold" evtFilter="cancelBubble" nodeType="interactiveSeq">
                <p:stCondLst>
                  <p:cond evt="onClick" delay="0">
                    <p:tgtEl>
                      <p:spTgt spid="143"/>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0" presetClass="exit" presetSubtype="0" fill="hold" nodeType="clickEffect">
                                  <p:stCondLst>
                                    <p:cond delay="0"/>
                                  </p:stCondLst>
                                  <p:childTnLst>
                                    <p:animEffect transition="out" filter="fade">
                                      <p:cBhvr>
                                        <p:cTn id="82" dur="500"/>
                                        <p:tgtEl>
                                          <p:spTgt spid="143"/>
                                        </p:tgtEl>
                                      </p:cBhvr>
                                    </p:animEffect>
                                    <p:set>
                                      <p:cBhvr>
                                        <p:cTn id="83"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4" restart="whenNotActive" fill="hold" evtFilter="cancelBubble" nodeType="interactiveSeq">
                <p:stCondLst>
                  <p:cond evt="onClick" delay="0">
                    <p:tgtEl>
                      <p:spTgt spid="144"/>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0" presetClass="exit" presetSubtype="0" fill="hold" nodeType="clickEffect">
                                  <p:stCondLst>
                                    <p:cond delay="0"/>
                                  </p:stCondLst>
                                  <p:childTnLst>
                                    <p:animEffect transition="out" filter="fade">
                                      <p:cBhvr>
                                        <p:cTn id="88" dur="500"/>
                                        <p:tgtEl>
                                          <p:spTgt spid="144"/>
                                        </p:tgtEl>
                                      </p:cBhvr>
                                    </p:animEffect>
                                    <p:set>
                                      <p:cBhvr>
                                        <p:cTn id="89"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a:latin typeface="Times New Roman" panose="02020603050405020304" pitchFamily="18" charset="0"/>
                  <a:cs typeface="Times New Roman" panose="02020603050405020304" pitchFamily="18" charset="0"/>
                </a:rPr>
                <a:t>C</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891173" y="265323"/>
            <a:ext cx="9460551"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Kí hiệu bản đồ dùng để</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342664" y="1081128"/>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 Xác định phương hướng trên bản đồ</a:t>
            </a:r>
          </a:p>
          <a:p>
            <a:endParaRPr lang="en-US"/>
          </a:p>
        </p:txBody>
      </p:sp>
      <p:sp>
        <p:nvSpPr>
          <p:cNvPr id="36" name="TextBox 35">
            <a:extLst>
              <a:ext uri="{FF2B5EF4-FFF2-40B4-BE49-F238E27FC236}">
                <a16:creationId xmlns:a16="http://schemas.microsoft.com/office/drawing/2014/main" id="{C2DBADC9-FB28-4BBB-921B-A4F136E0E127}"/>
              </a:ext>
            </a:extLst>
          </p:cNvPr>
          <p:cNvSpPr txBox="1"/>
          <p:nvPr/>
        </p:nvSpPr>
        <p:spPr>
          <a:xfrm>
            <a:off x="1274417" y="1876206"/>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 Xác định tọa độ địa lí trên bản đồ</a:t>
            </a:r>
          </a:p>
          <a:p>
            <a:endParaRPr lang="en-US"/>
          </a:p>
        </p:txBody>
      </p:sp>
      <p:sp>
        <p:nvSpPr>
          <p:cNvPr id="40" name="TextBox 39">
            <a:extLst>
              <a:ext uri="{FF2B5EF4-FFF2-40B4-BE49-F238E27FC236}">
                <a16:creationId xmlns:a16="http://schemas.microsoft.com/office/drawing/2014/main" id="{DF64C571-D6EC-4E69-94B2-19DC0C51929F}"/>
              </a:ext>
            </a:extLst>
          </p:cNvPr>
          <p:cNvSpPr txBox="1"/>
          <p:nvPr/>
        </p:nvSpPr>
        <p:spPr>
          <a:xfrm>
            <a:off x="1287450" y="2671284"/>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 Thể hiện các đối t</a:t>
            </a:r>
            <a:r>
              <a:rPr lang="vi-VN" sz="4000" b="1">
                <a:solidFill>
                  <a:schemeClr val="bg1"/>
                </a:solidFill>
                <a:latin typeface="Arial" panose="020B0604020202020204" pitchFamily="34" charset="0"/>
                <a:cs typeface="Arial" panose="020B0604020202020204" pitchFamily="34" charset="0"/>
              </a:rPr>
              <a:t>ư</a:t>
            </a:r>
            <a:r>
              <a:rPr lang="en-US" sz="4000" b="1">
                <a:solidFill>
                  <a:schemeClr val="bg1"/>
                </a:solidFill>
                <a:latin typeface="Arial" panose="020B0604020202020204" pitchFamily="34" charset="0"/>
                <a:cs typeface="Arial" panose="020B0604020202020204" pitchFamily="34" charset="0"/>
              </a:rPr>
              <a:t>ợng địa lí trên bản đồ</a:t>
            </a:r>
          </a:p>
          <a:p>
            <a:endParaRPr lang="en-US"/>
          </a:p>
        </p:txBody>
      </p:sp>
      <p:sp>
        <p:nvSpPr>
          <p:cNvPr id="46" name="TextBox 45">
            <a:extLst>
              <a:ext uri="{FF2B5EF4-FFF2-40B4-BE49-F238E27FC236}">
                <a16:creationId xmlns:a16="http://schemas.microsoft.com/office/drawing/2014/main" id="{E9CCAC68-2D90-410C-97B0-A5C96190F887}"/>
              </a:ext>
            </a:extLst>
          </p:cNvPr>
          <p:cNvSpPr txBox="1"/>
          <p:nvPr/>
        </p:nvSpPr>
        <p:spPr>
          <a:xfrm>
            <a:off x="1274416" y="3656169"/>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D. Biết tỉ lệ của bản đồ</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latin typeface="Times New Roman" panose="02020603050405020304" pitchFamily="18" charset="0"/>
                  <a:cs typeface="Times New Roman" panose="02020603050405020304" pitchFamily="18" charset="0"/>
                </a:rPr>
                <a:t>A</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395819" y="265323"/>
            <a:ext cx="9955905" cy="1723549"/>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Để thể hiện một nhà máy trên bản đồ,  ng</a:t>
            </a:r>
            <a:r>
              <a:rPr lang="vi-VN" sz="4400" b="1">
                <a:solidFill>
                  <a:srgbClr val="FF0000"/>
                </a:solidFill>
                <a:latin typeface="Arial" panose="020B0604020202020204" pitchFamily="34" charset="0"/>
                <a:cs typeface="Arial" panose="020B0604020202020204" pitchFamily="34" charset="0"/>
              </a:rPr>
              <a:t>ư</a:t>
            </a:r>
            <a:r>
              <a:rPr lang="en-US" sz="4400" b="1">
                <a:solidFill>
                  <a:srgbClr val="FF0000"/>
                </a:solidFill>
                <a:latin typeface="Arial" panose="020B0604020202020204" pitchFamily="34" charset="0"/>
                <a:cs typeface="Arial" panose="020B0604020202020204" pitchFamily="34" charset="0"/>
              </a:rPr>
              <a:t>ời ta dùng loại kí hiệu nào?</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693521" y="1775285"/>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 Kí hiệu điểm</a:t>
            </a:r>
          </a:p>
          <a:p>
            <a:endParaRPr lang="en-US"/>
          </a:p>
        </p:txBody>
      </p:sp>
      <p:sp>
        <p:nvSpPr>
          <p:cNvPr id="36" name="TextBox 35">
            <a:extLst>
              <a:ext uri="{FF2B5EF4-FFF2-40B4-BE49-F238E27FC236}">
                <a16:creationId xmlns:a16="http://schemas.microsoft.com/office/drawing/2014/main" id="{C2DBADC9-FB28-4BBB-921B-A4F136E0E127}"/>
              </a:ext>
            </a:extLst>
          </p:cNvPr>
          <p:cNvSpPr txBox="1"/>
          <p:nvPr/>
        </p:nvSpPr>
        <p:spPr>
          <a:xfrm>
            <a:off x="1619092" y="2438233"/>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 Kí hiệu đ</a:t>
            </a:r>
            <a:r>
              <a:rPr lang="vi-VN" sz="4000" b="1">
                <a:solidFill>
                  <a:schemeClr val="bg1"/>
                </a:solidFill>
                <a:latin typeface="Arial" panose="020B0604020202020204" pitchFamily="34" charset="0"/>
                <a:cs typeface="Arial" panose="020B0604020202020204" pitchFamily="34" charset="0"/>
              </a:rPr>
              <a:t>ư</a:t>
            </a:r>
            <a:r>
              <a:rPr lang="en-US" sz="4000" b="1">
                <a:solidFill>
                  <a:schemeClr val="bg1"/>
                </a:solidFill>
                <a:latin typeface="Arial" panose="020B0604020202020204" pitchFamily="34" charset="0"/>
                <a:cs typeface="Arial" panose="020B0604020202020204" pitchFamily="34" charset="0"/>
              </a:rPr>
              <a:t>ờng</a:t>
            </a:r>
          </a:p>
          <a:p>
            <a:endParaRPr lang="en-US"/>
          </a:p>
        </p:txBody>
      </p:sp>
      <p:sp>
        <p:nvSpPr>
          <p:cNvPr id="40" name="TextBox 39">
            <a:extLst>
              <a:ext uri="{FF2B5EF4-FFF2-40B4-BE49-F238E27FC236}">
                <a16:creationId xmlns:a16="http://schemas.microsoft.com/office/drawing/2014/main" id="{DF64C571-D6EC-4E69-94B2-19DC0C51929F}"/>
              </a:ext>
            </a:extLst>
          </p:cNvPr>
          <p:cNvSpPr txBox="1"/>
          <p:nvPr/>
        </p:nvSpPr>
        <p:spPr>
          <a:xfrm>
            <a:off x="1661551" y="3092473"/>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 Kí hiệu diện tích</a:t>
            </a:r>
          </a:p>
          <a:p>
            <a:endParaRPr lang="en-US"/>
          </a:p>
        </p:txBody>
      </p:sp>
      <p:sp>
        <p:nvSpPr>
          <p:cNvPr id="46" name="TextBox 45">
            <a:extLst>
              <a:ext uri="{FF2B5EF4-FFF2-40B4-BE49-F238E27FC236}">
                <a16:creationId xmlns:a16="http://schemas.microsoft.com/office/drawing/2014/main" id="{E9CCAC68-2D90-410C-97B0-A5C96190F887}"/>
              </a:ext>
            </a:extLst>
          </p:cNvPr>
          <p:cNvSpPr txBox="1"/>
          <p:nvPr/>
        </p:nvSpPr>
        <p:spPr>
          <a:xfrm>
            <a:off x="1704010" y="3828038"/>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D. Cả ba loại kí hiệu trên</a:t>
            </a:r>
          </a:p>
          <a:p>
            <a:endParaRPr lang="en-US"/>
          </a:p>
        </p:txBody>
      </p:sp>
    </p:spTree>
    <p:extLst>
      <p:ext uri="{BB962C8B-B14F-4D97-AF65-F5344CB8AC3E}">
        <p14:creationId xmlns:p14="http://schemas.microsoft.com/office/powerpoint/2010/main" val="2814038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F03A61-0A53-4D6B-B8B6-323A6353F7C6}"/>
              </a:ext>
            </a:extLst>
          </p:cNvPr>
          <p:cNvPicPr>
            <a:picLocks noChangeAspect="1"/>
          </p:cNvPicPr>
          <p:nvPr/>
        </p:nvPicPr>
        <p:blipFill rotWithShape="1">
          <a:blip r:embed="rId3"/>
          <a:srcRect l="24776" t="29963" r="23062" b="24794"/>
          <a:stretch/>
        </p:blipFill>
        <p:spPr>
          <a:xfrm>
            <a:off x="0" y="941455"/>
            <a:ext cx="11877062" cy="5794625"/>
          </a:xfrm>
          <a:prstGeom prst="rect">
            <a:avLst/>
          </a:prstGeom>
        </p:spPr>
      </p:pic>
      <p:sp>
        <p:nvSpPr>
          <p:cNvPr id="7" name="TextBox 6">
            <a:extLst>
              <a:ext uri="{FF2B5EF4-FFF2-40B4-BE49-F238E27FC236}">
                <a16:creationId xmlns:a16="http://schemas.microsoft.com/office/drawing/2014/main" id="{D2427514-F17D-4704-B7A5-34939FE1F719}"/>
              </a:ext>
            </a:extLst>
          </p:cNvPr>
          <p:cNvSpPr txBox="1"/>
          <p:nvPr/>
        </p:nvSpPr>
        <p:spPr>
          <a:xfrm>
            <a:off x="770562" y="318499"/>
            <a:ext cx="10674849" cy="523220"/>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TÔI MUỐN ĐẾN VIỆT NAM DU LỊCH TRONG MÙA HÈ NÀY!</a:t>
            </a:r>
          </a:p>
        </p:txBody>
      </p:sp>
    </p:spTree>
    <p:extLst>
      <p:ext uri="{BB962C8B-B14F-4D97-AF65-F5344CB8AC3E}">
        <p14:creationId xmlns:p14="http://schemas.microsoft.com/office/powerpoint/2010/main" val="367380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a:latin typeface="Times New Roman" panose="02020603050405020304" pitchFamily="18" charset="0"/>
                  <a:cs typeface="Times New Roman" panose="02020603050405020304" pitchFamily="18" charset="0"/>
                </a:rPr>
                <a:t>D</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481615" y="140506"/>
            <a:ext cx="10077308" cy="1723549"/>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Quốc  gia nào không tiếp giáp  trên đất liền với n</a:t>
            </a:r>
            <a:r>
              <a:rPr lang="vi-VN" sz="4400" b="1">
                <a:solidFill>
                  <a:srgbClr val="FF0000"/>
                </a:solidFill>
                <a:latin typeface="Arial" panose="020B0604020202020204" pitchFamily="34" charset="0"/>
                <a:cs typeface="Arial" panose="020B0604020202020204" pitchFamily="34" charset="0"/>
              </a:rPr>
              <a:t>ư</a:t>
            </a:r>
            <a:r>
              <a:rPr lang="en-US" sz="4400" b="1">
                <a:solidFill>
                  <a:srgbClr val="FF0000"/>
                </a:solidFill>
                <a:latin typeface="Arial" panose="020B0604020202020204" pitchFamily="34" charset="0"/>
                <a:cs typeface="Arial" panose="020B0604020202020204" pitchFamily="34" charset="0"/>
              </a:rPr>
              <a:t>ớc ta?</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782417" y="1536750"/>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 Trung Quốc</a:t>
            </a:r>
          </a:p>
          <a:p>
            <a:endParaRPr lang="en-US">
              <a:solidFill>
                <a:schemeClr val="bg1"/>
              </a:solidFill>
            </a:endParaRPr>
          </a:p>
        </p:txBody>
      </p:sp>
      <p:sp>
        <p:nvSpPr>
          <p:cNvPr id="36" name="TextBox 35">
            <a:extLst>
              <a:ext uri="{FF2B5EF4-FFF2-40B4-BE49-F238E27FC236}">
                <a16:creationId xmlns:a16="http://schemas.microsoft.com/office/drawing/2014/main" id="{C2DBADC9-FB28-4BBB-921B-A4F136E0E127}"/>
              </a:ext>
            </a:extLst>
          </p:cNvPr>
          <p:cNvSpPr txBox="1"/>
          <p:nvPr/>
        </p:nvSpPr>
        <p:spPr>
          <a:xfrm>
            <a:off x="1750883" y="2373435"/>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 Lào </a:t>
            </a:r>
          </a:p>
          <a:p>
            <a:endParaRPr lang="en-US">
              <a:solidFill>
                <a:schemeClr val="bg1"/>
              </a:solidFill>
            </a:endParaRPr>
          </a:p>
        </p:txBody>
      </p:sp>
      <p:sp>
        <p:nvSpPr>
          <p:cNvPr id="40" name="TextBox 39">
            <a:extLst>
              <a:ext uri="{FF2B5EF4-FFF2-40B4-BE49-F238E27FC236}">
                <a16:creationId xmlns:a16="http://schemas.microsoft.com/office/drawing/2014/main" id="{DF64C571-D6EC-4E69-94B2-19DC0C51929F}"/>
              </a:ext>
            </a:extLst>
          </p:cNvPr>
          <p:cNvSpPr txBox="1"/>
          <p:nvPr/>
        </p:nvSpPr>
        <p:spPr>
          <a:xfrm>
            <a:off x="1782417" y="3138122"/>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 Cam – pu - chia</a:t>
            </a:r>
          </a:p>
          <a:p>
            <a:endParaRPr lang="en-US">
              <a:solidFill>
                <a:schemeClr val="bg1"/>
              </a:solidFill>
            </a:endParaRPr>
          </a:p>
        </p:txBody>
      </p:sp>
      <p:sp>
        <p:nvSpPr>
          <p:cNvPr id="46" name="TextBox 45">
            <a:extLst>
              <a:ext uri="{FF2B5EF4-FFF2-40B4-BE49-F238E27FC236}">
                <a16:creationId xmlns:a16="http://schemas.microsoft.com/office/drawing/2014/main" id="{E9CCAC68-2D90-410C-97B0-A5C96190F887}"/>
              </a:ext>
            </a:extLst>
          </p:cNvPr>
          <p:cNvSpPr txBox="1"/>
          <p:nvPr/>
        </p:nvSpPr>
        <p:spPr>
          <a:xfrm>
            <a:off x="1813951" y="3890303"/>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D. Ma – lai- xi- a</a:t>
            </a:r>
          </a:p>
          <a:p>
            <a:endParaRPr lang="en-US">
              <a:solidFill>
                <a:schemeClr val="bg1"/>
              </a:solidFill>
            </a:endParaRPr>
          </a:p>
        </p:txBody>
      </p:sp>
    </p:spTree>
    <p:extLst>
      <p:ext uri="{BB962C8B-B14F-4D97-AF65-F5344CB8AC3E}">
        <p14:creationId xmlns:p14="http://schemas.microsoft.com/office/powerpoint/2010/main" val="445387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latin typeface="Times New Roman" panose="02020603050405020304" pitchFamily="18" charset="0"/>
                  <a:cs typeface="Times New Roman" panose="02020603050405020304" pitchFamily="18" charset="0"/>
                </a:rPr>
                <a:t>B</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481615" y="265323"/>
            <a:ext cx="10041570" cy="1723549"/>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Huyện đảo Hoàng Sa là đ</a:t>
            </a:r>
            <a:r>
              <a:rPr lang="vi-VN" sz="4400" b="1">
                <a:solidFill>
                  <a:srgbClr val="FF0000"/>
                </a:solidFill>
                <a:latin typeface="Arial" panose="020B0604020202020204" pitchFamily="34" charset="0"/>
                <a:cs typeface="Arial" panose="020B0604020202020204" pitchFamily="34" charset="0"/>
              </a:rPr>
              <a:t>ơ</a:t>
            </a:r>
            <a:r>
              <a:rPr lang="en-US" sz="4400" b="1">
                <a:solidFill>
                  <a:srgbClr val="FF0000"/>
                </a:solidFill>
                <a:latin typeface="Arial" panose="020B0604020202020204" pitchFamily="34" charset="0"/>
                <a:cs typeface="Arial" panose="020B0604020202020204" pitchFamily="34" charset="0"/>
              </a:rPr>
              <a:t>n vị hành chính thuộc tỉnh/ thành phố nào?</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972584" y="1629365"/>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 Quảng Nam</a:t>
            </a:r>
          </a:p>
          <a:p>
            <a:endParaRPr lang="en-US">
              <a:solidFill>
                <a:schemeClr val="bg1"/>
              </a:solidFill>
            </a:endParaRPr>
          </a:p>
        </p:txBody>
      </p:sp>
      <p:sp>
        <p:nvSpPr>
          <p:cNvPr id="36" name="TextBox 35">
            <a:extLst>
              <a:ext uri="{FF2B5EF4-FFF2-40B4-BE49-F238E27FC236}">
                <a16:creationId xmlns:a16="http://schemas.microsoft.com/office/drawing/2014/main" id="{C2DBADC9-FB28-4BBB-921B-A4F136E0E127}"/>
              </a:ext>
            </a:extLst>
          </p:cNvPr>
          <p:cNvSpPr txBox="1"/>
          <p:nvPr/>
        </p:nvSpPr>
        <p:spPr>
          <a:xfrm>
            <a:off x="1972584" y="2413027"/>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 Đà Nẵng</a:t>
            </a:r>
          </a:p>
          <a:p>
            <a:endParaRPr lang="en-US">
              <a:solidFill>
                <a:schemeClr val="bg1"/>
              </a:solidFill>
            </a:endParaRPr>
          </a:p>
        </p:txBody>
      </p:sp>
      <p:sp>
        <p:nvSpPr>
          <p:cNvPr id="40" name="TextBox 39">
            <a:extLst>
              <a:ext uri="{FF2B5EF4-FFF2-40B4-BE49-F238E27FC236}">
                <a16:creationId xmlns:a16="http://schemas.microsoft.com/office/drawing/2014/main" id="{DF64C571-D6EC-4E69-94B2-19DC0C51929F}"/>
              </a:ext>
            </a:extLst>
          </p:cNvPr>
          <p:cNvSpPr txBox="1"/>
          <p:nvPr/>
        </p:nvSpPr>
        <p:spPr>
          <a:xfrm>
            <a:off x="1930403" y="3139878"/>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 Khánh Hòa</a:t>
            </a:r>
          </a:p>
          <a:p>
            <a:endParaRPr lang="en-US">
              <a:solidFill>
                <a:schemeClr val="bg1"/>
              </a:solidFill>
            </a:endParaRPr>
          </a:p>
        </p:txBody>
      </p:sp>
      <p:sp>
        <p:nvSpPr>
          <p:cNvPr id="46" name="TextBox 45">
            <a:extLst>
              <a:ext uri="{FF2B5EF4-FFF2-40B4-BE49-F238E27FC236}">
                <a16:creationId xmlns:a16="http://schemas.microsoft.com/office/drawing/2014/main" id="{E9CCAC68-2D90-410C-97B0-A5C96190F887}"/>
              </a:ext>
            </a:extLst>
          </p:cNvPr>
          <p:cNvSpPr txBox="1"/>
          <p:nvPr/>
        </p:nvSpPr>
        <p:spPr>
          <a:xfrm>
            <a:off x="1917370" y="3837510"/>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D. Phú Yên</a:t>
            </a:r>
          </a:p>
          <a:p>
            <a:endParaRPr lang="en-US">
              <a:solidFill>
                <a:schemeClr val="bg1"/>
              </a:solidFill>
            </a:endParaRPr>
          </a:p>
        </p:txBody>
      </p:sp>
    </p:spTree>
    <p:extLst>
      <p:ext uri="{BB962C8B-B14F-4D97-AF65-F5344CB8AC3E}">
        <p14:creationId xmlns:p14="http://schemas.microsoft.com/office/powerpoint/2010/main" val="355894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a:latin typeface="Arial" panose="020B0604020202020204" pitchFamily="34" charset="0"/>
                  <a:cs typeface="Arial" panose="020B0604020202020204" pitchFamily="34" charset="0"/>
                </a:rPr>
                <a:t>Kí hiệu điểm</a:t>
              </a:r>
              <a:endParaRPr lang="en-US" sz="4000" b="1" i="1" dirty="0">
                <a:latin typeface="Arial" panose="020B0604020202020204" pitchFamily="34" charset="0"/>
                <a:cs typeface="Arial" panose="020B0604020202020204" pitchFamily="34"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481615" y="265323"/>
            <a:ext cx="10532026"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Các kí hiệu sau thuộc loại kí hiệu nào?</a:t>
            </a:r>
          </a:p>
          <a:p>
            <a:endParaRPr lang="en-US"/>
          </a:p>
        </p:txBody>
      </p:sp>
      <p:sp>
        <p:nvSpPr>
          <p:cNvPr id="41" name="TextBox 40">
            <a:extLst>
              <a:ext uri="{FF2B5EF4-FFF2-40B4-BE49-F238E27FC236}">
                <a16:creationId xmlns:a16="http://schemas.microsoft.com/office/drawing/2014/main" id="{0C3E2937-5452-4F5A-9306-0B8452FAD95D}"/>
              </a:ext>
            </a:extLst>
          </p:cNvPr>
          <p:cNvSpPr txBox="1"/>
          <p:nvPr/>
        </p:nvSpPr>
        <p:spPr>
          <a:xfrm>
            <a:off x="2984554" y="1420428"/>
            <a:ext cx="10532026"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 </a:t>
            </a:r>
            <a:r>
              <a:rPr lang="en-US" sz="4400" b="1">
                <a:solidFill>
                  <a:schemeClr val="bg1"/>
                </a:solidFill>
                <a:latin typeface="Arial" panose="020B0604020202020204" pitchFamily="34" charset="0"/>
                <a:cs typeface="Arial" panose="020B0604020202020204" pitchFamily="34" charset="0"/>
              </a:rPr>
              <a:t>Than đá</a:t>
            </a:r>
          </a:p>
          <a:p>
            <a:endParaRPr lang="en-US"/>
          </a:p>
        </p:txBody>
      </p:sp>
      <p:sp>
        <p:nvSpPr>
          <p:cNvPr id="4" name="Rectangle 3">
            <a:extLst>
              <a:ext uri="{FF2B5EF4-FFF2-40B4-BE49-F238E27FC236}">
                <a16:creationId xmlns:a16="http://schemas.microsoft.com/office/drawing/2014/main" id="{086B95E0-F1BD-413F-A13E-DC6AC29A1EC0}"/>
              </a:ext>
            </a:extLst>
          </p:cNvPr>
          <p:cNvSpPr/>
          <p:nvPr/>
        </p:nvSpPr>
        <p:spPr>
          <a:xfrm>
            <a:off x="1987228" y="1569100"/>
            <a:ext cx="542159" cy="5051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D5271912-2242-4A35-A7E9-E31B7AE409BB}"/>
              </a:ext>
            </a:extLst>
          </p:cNvPr>
          <p:cNvSpPr txBox="1"/>
          <p:nvPr/>
        </p:nvSpPr>
        <p:spPr>
          <a:xfrm>
            <a:off x="2984554" y="3464353"/>
            <a:ext cx="10532026"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 </a:t>
            </a:r>
            <a:r>
              <a:rPr lang="en-US" sz="4400" b="1">
                <a:solidFill>
                  <a:schemeClr val="bg1"/>
                </a:solidFill>
                <a:latin typeface="Arial" panose="020B0604020202020204" pitchFamily="34" charset="0"/>
                <a:cs typeface="Arial" panose="020B0604020202020204" pitchFamily="34" charset="0"/>
              </a:rPr>
              <a:t>Đỉnh núi</a:t>
            </a:r>
          </a:p>
          <a:p>
            <a:endParaRPr lang="en-US"/>
          </a:p>
        </p:txBody>
      </p:sp>
      <p:sp>
        <p:nvSpPr>
          <p:cNvPr id="6" name="Flowchart: Manual Operation 5">
            <a:extLst>
              <a:ext uri="{FF2B5EF4-FFF2-40B4-BE49-F238E27FC236}">
                <a16:creationId xmlns:a16="http://schemas.microsoft.com/office/drawing/2014/main" id="{B6B21A61-6F9B-4D5B-B6AB-A94E3D3D8425}"/>
              </a:ext>
            </a:extLst>
          </p:cNvPr>
          <p:cNvSpPr/>
          <p:nvPr/>
        </p:nvSpPr>
        <p:spPr>
          <a:xfrm rot="10800000">
            <a:off x="1891173" y="2611691"/>
            <a:ext cx="788232" cy="505190"/>
          </a:xfrm>
          <a:prstGeom prst="flowChartManualOperat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4AE8F96-F03C-43E9-AC3B-CF89B5EFCF03}"/>
              </a:ext>
            </a:extLst>
          </p:cNvPr>
          <p:cNvSpPr txBox="1"/>
          <p:nvPr/>
        </p:nvSpPr>
        <p:spPr>
          <a:xfrm>
            <a:off x="2984554" y="2575534"/>
            <a:ext cx="10532026"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 </a:t>
            </a:r>
            <a:r>
              <a:rPr lang="en-US" sz="4400" b="1">
                <a:solidFill>
                  <a:schemeClr val="bg1"/>
                </a:solidFill>
                <a:latin typeface="Arial" panose="020B0604020202020204" pitchFamily="34" charset="0"/>
                <a:cs typeface="Arial" panose="020B0604020202020204" pitchFamily="34" charset="0"/>
              </a:rPr>
              <a:t>Dầu mỏ</a:t>
            </a:r>
          </a:p>
          <a:p>
            <a:endParaRPr lang="en-US"/>
          </a:p>
        </p:txBody>
      </p:sp>
      <p:sp>
        <p:nvSpPr>
          <p:cNvPr id="7" name="Isosceles Triangle 6">
            <a:extLst>
              <a:ext uri="{FF2B5EF4-FFF2-40B4-BE49-F238E27FC236}">
                <a16:creationId xmlns:a16="http://schemas.microsoft.com/office/drawing/2014/main" id="{CFEF198A-27CE-4C30-9375-C5DDE045D1C6}"/>
              </a:ext>
            </a:extLst>
          </p:cNvPr>
          <p:cNvSpPr/>
          <p:nvPr/>
        </p:nvSpPr>
        <p:spPr>
          <a:xfrm>
            <a:off x="1987228" y="3546045"/>
            <a:ext cx="668845" cy="5051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CAE894-1534-466E-9489-4E21C3A97BBD}"/>
              </a:ext>
            </a:extLst>
          </p:cNvPr>
          <p:cNvSpPr txBox="1"/>
          <p:nvPr/>
        </p:nvSpPr>
        <p:spPr>
          <a:xfrm>
            <a:off x="2306924" y="3301883"/>
            <a:ext cx="903133" cy="369332"/>
          </a:xfrm>
          <a:prstGeom prst="rect">
            <a:avLst/>
          </a:prstGeom>
          <a:noFill/>
        </p:spPr>
        <p:txBody>
          <a:bodyPr wrap="square" rtlCol="0">
            <a:spAutoFit/>
          </a:bodyPr>
          <a:lstStyle/>
          <a:p>
            <a:r>
              <a:rPr lang="en-US"/>
              <a:t>3143</a:t>
            </a:r>
          </a:p>
        </p:txBody>
      </p:sp>
    </p:spTree>
    <p:extLst>
      <p:ext uri="{BB962C8B-B14F-4D97-AF65-F5344CB8AC3E}">
        <p14:creationId xmlns:p14="http://schemas.microsoft.com/office/powerpoint/2010/main" val="166591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2"/>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up)">
                                      <p:cBhvr>
                                        <p:cTn id="51" dur="200"/>
                                        <p:tgtEl>
                                          <p:spTgt spid="30"/>
                                        </p:tgtEl>
                                      </p:cBhvr>
                                    </p:animEffect>
                                  </p:childTnLst>
                                </p:cTn>
                              </p:par>
                            </p:childTnLst>
                          </p:cTn>
                        </p:par>
                        <p:par>
                          <p:cTn id="52" fill="hold" nodeType="afterGroup">
                            <p:stCondLst>
                              <p:cond delay="200"/>
                            </p:stCondLst>
                            <p:childTnLst>
                              <p:par>
                                <p:cTn id="53" presetID="17" presetClass="entr" presetSubtype="8"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300" fill="hold"/>
                                        <p:tgtEl>
                                          <p:spTgt spid="35"/>
                                        </p:tgtEl>
                                        <p:attrNameLst>
                                          <p:attrName>ppt_x</p:attrName>
                                        </p:attrNameLst>
                                      </p:cBhvr>
                                      <p:tavLst>
                                        <p:tav tm="0">
                                          <p:val>
                                            <p:strVal val="#ppt_x-#ppt_w/2"/>
                                          </p:val>
                                        </p:tav>
                                        <p:tav tm="100000">
                                          <p:val>
                                            <p:strVal val="#ppt_x"/>
                                          </p:val>
                                        </p:tav>
                                      </p:tavLst>
                                    </p:anim>
                                    <p:anim calcmode="lin" valueType="num">
                                      <p:cBhvr>
                                        <p:cTn id="56" dur="300" fill="hold"/>
                                        <p:tgtEl>
                                          <p:spTgt spid="35"/>
                                        </p:tgtEl>
                                        <p:attrNameLst>
                                          <p:attrName>ppt_y</p:attrName>
                                        </p:attrNameLst>
                                      </p:cBhvr>
                                      <p:tavLst>
                                        <p:tav tm="0">
                                          <p:val>
                                            <p:strVal val="#ppt_y"/>
                                          </p:val>
                                        </p:tav>
                                        <p:tav tm="100000">
                                          <p:val>
                                            <p:strVal val="#ppt_y"/>
                                          </p:val>
                                        </p:tav>
                                      </p:tavLst>
                                    </p:anim>
                                    <p:anim calcmode="lin" valueType="num">
                                      <p:cBhvr>
                                        <p:cTn id="57" dur="300" fill="hold"/>
                                        <p:tgtEl>
                                          <p:spTgt spid="35"/>
                                        </p:tgtEl>
                                        <p:attrNameLst>
                                          <p:attrName>ppt_w</p:attrName>
                                        </p:attrNameLst>
                                      </p:cBhvr>
                                      <p:tavLst>
                                        <p:tav tm="0">
                                          <p:val>
                                            <p:fltVal val="0"/>
                                          </p:val>
                                        </p:tav>
                                        <p:tav tm="100000">
                                          <p:val>
                                            <p:strVal val="#ppt_w"/>
                                          </p:val>
                                        </p:tav>
                                      </p:tavLst>
                                    </p:anim>
                                    <p:anim calcmode="lin" valueType="num">
                                      <p:cBhvr>
                                        <p:cTn id="58"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P spid="2" grpId="0"/>
      <p:bldP spid="41" grpId="0"/>
      <p:bldP spid="4" grpId="0" animBg="1"/>
      <p:bldP spid="48" grpId="0"/>
      <p:bldP spid="6" grpId="0" animBg="1"/>
      <p:bldP spid="49" grpId="0"/>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a:latin typeface="Times New Roman" panose="02020603050405020304" pitchFamily="18" charset="0"/>
                  <a:cs typeface="Times New Roman" panose="02020603050405020304" pitchFamily="18" charset="0"/>
                </a:rPr>
                <a:t>B</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342665" y="265323"/>
            <a:ext cx="11255736" cy="1723549"/>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Các tỉnh sắp xếp theo thứ tự từ bắc vào nam?</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410911" y="1684120"/>
            <a:ext cx="11103335" cy="923330"/>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A. Nghệ An- Thanh Hóa - Hà Tĩnh- Quảng Bình</a:t>
            </a:r>
          </a:p>
          <a:p>
            <a:endParaRPr lang="en-US"/>
          </a:p>
        </p:txBody>
      </p:sp>
      <p:sp>
        <p:nvSpPr>
          <p:cNvPr id="36" name="TextBox 35">
            <a:extLst>
              <a:ext uri="{FF2B5EF4-FFF2-40B4-BE49-F238E27FC236}">
                <a16:creationId xmlns:a16="http://schemas.microsoft.com/office/drawing/2014/main" id="{C2DBADC9-FB28-4BBB-921B-A4F136E0E127}"/>
              </a:ext>
            </a:extLst>
          </p:cNvPr>
          <p:cNvSpPr txBox="1"/>
          <p:nvPr/>
        </p:nvSpPr>
        <p:spPr>
          <a:xfrm>
            <a:off x="1342664" y="2444115"/>
            <a:ext cx="11103335" cy="923330"/>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B. Thanh Hóa - Nghệ An - Hà Tĩnh - Quảng Bình</a:t>
            </a:r>
          </a:p>
          <a:p>
            <a:endParaRPr lang="en-US"/>
          </a:p>
        </p:txBody>
      </p:sp>
      <p:sp>
        <p:nvSpPr>
          <p:cNvPr id="40" name="TextBox 39">
            <a:extLst>
              <a:ext uri="{FF2B5EF4-FFF2-40B4-BE49-F238E27FC236}">
                <a16:creationId xmlns:a16="http://schemas.microsoft.com/office/drawing/2014/main" id="{DF64C571-D6EC-4E69-94B2-19DC0C51929F}"/>
              </a:ext>
            </a:extLst>
          </p:cNvPr>
          <p:cNvSpPr txBox="1"/>
          <p:nvPr/>
        </p:nvSpPr>
        <p:spPr>
          <a:xfrm>
            <a:off x="1302947" y="3165417"/>
            <a:ext cx="11103335" cy="984885"/>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C. Hà Tĩnh- Nghệ An- Thanh </a:t>
            </a:r>
            <a:r>
              <a:rPr lang="en-US" sz="4000" b="1">
                <a:solidFill>
                  <a:schemeClr val="bg1"/>
                </a:solidFill>
                <a:latin typeface="Arial" panose="020B0604020202020204" pitchFamily="34" charset="0"/>
                <a:cs typeface="Arial" panose="020B0604020202020204" pitchFamily="34" charset="0"/>
              </a:rPr>
              <a:t>Hóa - Quảng Bình</a:t>
            </a:r>
          </a:p>
          <a:p>
            <a:endParaRPr lang="en-US"/>
          </a:p>
        </p:txBody>
      </p:sp>
      <p:sp>
        <p:nvSpPr>
          <p:cNvPr id="46" name="TextBox 45">
            <a:extLst>
              <a:ext uri="{FF2B5EF4-FFF2-40B4-BE49-F238E27FC236}">
                <a16:creationId xmlns:a16="http://schemas.microsoft.com/office/drawing/2014/main" id="{E9CCAC68-2D90-410C-97B0-A5C96190F887}"/>
              </a:ext>
            </a:extLst>
          </p:cNvPr>
          <p:cNvSpPr txBox="1"/>
          <p:nvPr/>
        </p:nvSpPr>
        <p:spPr>
          <a:xfrm>
            <a:off x="1331477" y="3880383"/>
            <a:ext cx="11103335" cy="923330"/>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D. Quảng Bình - Hà Tĩnh - Nghệ An - Thanh Hóa</a:t>
            </a:r>
          </a:p>
          <a:p>
            <a:endParaRPr lang="en-US"/>
          </a:p>
        </p:txBody>
      </p:sp>
    </p:spTree>
    <p:extLst>
      <p:ext uri="{BB962C8B-B14F-4D97-AF65-F5344CB8AC3E}">
        <p14:creationId xmlns:p14="http://schemas.microsoft.com/office/powerpoint/2010/main" val="4092442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EC019E-DB8B-44A6-A2F1-7C3563E99D71}"/>
              </a:ext>
            </a:extLst>
          </p:cNvPr>
          <p:cNvSpPr txBox="1"/>
          <p:nvPr/>
        </p:nvSpPr>
        <p:spPr>
          <a:xfrm>
            <a:off x="5730956" y="1510014"/>
            <a:ext cx="6173555" cy="5016758"/>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342900" indent="-342900">
              <a:buFontTx/>
              <a:buChar char="-"/>
            </a:pPr>
            <a:endParaRPr lang="en-US" sz="3200">
              <a:solidFill>
                <a:srgbClr val="00B050"/>
              </a:solidFill>
              <a:latin typeface="Arial" panose="020B0604020202020204" pitchFamily="34" charset="0"/>
              <a:cs typeface="Arial" panose="020B0604020202020204" pitchFamily="34" charset="0"/>
            </a:endParaRPr>
          </a:p>
          <a:p>
            <a:pPr marL="342900" indent="-342900">
              <a:buFontTx/>
              <a:buChar char="-"/>
            </a:pPr>
            <a:r>
              <a:rPr lang="en-US" sz="3200">
                <a:solidFill>
                  <a:srgbClr val="00B050"/>
                </a:solidFill>
                <a:latin typeface="Arial" panose="020B0604020202020204" pitchFamily="34" charset="0"/>
                <a:cs typeface="Arial" panose="020B0604020202020204" pitchFamily="34" charset="0"/>
              </a:rPr>
              <a:t>Sử dụng bản đồ du lịch Việt Nam để lên kế hoạch cho một chuyến đi du lịch 3 ngày. Hãy chọn các điểm dừng chân và lên kế hoạch cho chuyến đi. Hãy chọn phương tiện di chuyển và nơi em muốn dừng chân.</a:t>
            </a:r>
          </a:p>
          <a:p>
            <a:pPr marL="342900" indent="-342900">
              <a:buFontTx/>
              <a:buChar char="-"/>
            </a:pPr>
            <a:endParaRPr lang="en-US" sz="320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8BB355-5C8D-43B4-82D5-2C7425B13782}"/>
              </a:ext>
            </a:extLst>
          </p:cNvPr>
          <p:cNvSpPr txBox="1"/>
          <p:nvPr/>
        </p:nvSpPr>
        <p:spPr>
          <a:xfrm>
            <a:off x="5670514" y="527706"/>
            <a:ext cx="6233997" cy="769441"/>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400" b="1"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THỬ THÁCH CHO EM</a:t>
            </a:r>
          </a:p>
        </p:txBody>
      </p:sp>
      <p:sp>
        <p:nvSpPr>
          <p:cNvPr id="9" name="TextBox 8">
            <a:extLst>
              <a:ext uri="{FF2B5EF4-FFF2-40B4-BE49-F238E27FC236}">
                <a16:creationId xmlns:a16="http://schemas.microsoft.com/office/drawing/2014/main" id="{7B9A93C0-980F-444B-929E-F7E63AB8F83F}"/>
              </a:ext>
            </a:extLst>
          </p:cNvPr>
          <p:cNvSpPr txBox="1"/>
          <p:nvPr/>
        </p:nvSpPr>
        <p:spPr>
          <a:xfrm>
            <a:off x="452405" y="2503900"/>
            <a:ext cx="4991062" cy="189930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endPar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Hình</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thức</a:t>
            </a:r>
            <a:r>
              <a:rPr lang="en-US" sz="20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cá</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nhân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p>
          <a:p>
            <a:pPr marL="285750" indent="-285750">
              <a:lnSpc>
                <a:spcPct val="120000"/>
              </a:lnSpc>
              <a:buFont typeface="Wingdings" panose="05000000000000000000" pitchFamily="2" charset="2"/>
              <a:buChar char="v"/>
            </a:pP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Yêu</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cầu</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Đọc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yêu</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cầu</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hoàn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thành</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ở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nhà</a:t>
            </a:r>
            <a:endParaRPr lang="en-US" sz="2000" dirty="0">
              <a:solidFill>
                <a:srgbClr val="FF0000"/>
              </a:solidFill>
              <a:latin typeface="Arial" panose="020B0604020202020204" pitchFamily="34" charset="0"/>
              <a:ea typeface="Tahoma" panose="020B0604030504040204" pitchFamily="34" charset="0"/>
              <a:cs typeface="Arial" panose="020B0604020202020204" pitchFamily="34" charset="0"/>
            </a:endParaRPr>
          </a:p>
          <a:p>
            <a:pPr marL="285750" indent="-285750">
              <a:lnSpc>
                <a:spcPct val="120000"/>
              </a:lnSpc>
              <a:buFont typeface="Wingdings" panose="05000000000000000000" pitchFamily="2" charset="2"/>
              <a:buChar char="v"/>
            </a:pP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Thời</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gian</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tiết</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sau</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nộp</a:t>
            </a:r>
            <a:endParaRPr lang="en-US" sz="2000"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49257F8-D00C-44DE-AC4A-2983287D7709}"/>
              </a:ext>
            </a:extLst>
          </p:cNvPr>
          <p:cNvPicPr>
            <a:picLocks noChangeAspect="1"/>
          </p:cNvPicPr>
          <p:nvPr/>
        </p:nvPicPr>
        <p:blipFill>
          <a:blip r:embed="rId3"/>
          <a:stretch>
            <a:fillRect/>
          </a:stretch>
        </p:blipFill>
        <p:spPr>
          <a:xfrm>
            <a:off x="528605" y="468079"/>
            <a:ext cx="1888516" cy="16256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a:extLst>
              <a:ext uri="{FF2B5EF4-FFF2-40B4-BE49-F238E27FC236}">
                <a16:creationId xmlns:a16="http://schemas.microsoft.com/office/drawing/2014/main" id="{8550F291-9945-4E56-87D3-76C87DB219FA}"/>
              </a:ext>
            </a:extLst>
          </p:cNvPr>
          <p:cNvPicPr>
            <a:picLocks noChangeAspect="1"/>
          </p:cNvPicPr>
          <p:nvPr/>
        </p:nvPicPr>
        <p:blipFill>
          <a:blip r:embed="rId4"/>
          <a:stretch>
            <a:fillRect/>
          </a:stretch>
        </p:blipFill>
        <p:spPr>
          <a:xfrm>
            <a:off x="2614282" y="331228"/>
            <a:ext cx="1888516" cy="1899302"/>
          </a:xfrm>
          <a:prstGeom prst="rect">
            <a:avLst/>
          </a:prstGeom>
        </p:spPr>
      </p:pic>
      <p:sp>
        <p:nvSpPr>
          <p:cNvPr id="8" name="TextBox 7">
            <a:extLst>
              <a:ext uri="{FF2B5EF4-FFF2-40B4-BE49-F238E27FC236}">
                <a16:creationId xmlns:a16="http://schemas.microsoft.com/office/drawing/2014/main" id="{DF8D89F0-E857-4C1D-BE17-A634E3FBB6C2}"/>
              </a:ext>
            </a:extLst>
          </p:cNvPr>
          <p:cNvSpPr txBox="1"/>
          <p:nvPr/>
        </p:nvSpPr>
        <p:spPr>
          <a:xfrm>
            <a:off x="430024" y="4513088"/>
            <a:ext cx="4991062" cy="1938992"/>
          </a:xfrm>
          <a:prstGeom prst="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00" b="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Tiêu</a:t>
            </a:r>
            <a:r>
              <a:rPr lang="en-US" sz="2400" b="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chí</a:t>
            </a:r>
            <a:r>
              <a:rPr lang="en-US" sz="2400" b="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p>
          <a:p>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a:t>
            </a:r>
            <a:r>
              <a:rPr lang="en-US" sz="2400" b="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ội</a:t>
            </a:r>
            <a:r>
              <a:rPr lang="en-US" sz="2400" b="1" dirty="0">
                <a:solidFill>
                  <a:srgbClr val="0070C0"/>
                </a:solidFill>
                <a:effectLst/>
                <a:latin typeface="Arial" panose="020B0604020202020204" pitchFamily="34" charset="0"/>
                <a:ea typeface="Tahoma" panose="020B0604030504040204" pitchFamily="34" charset="0"/>
                <a:cs typeface="Arial" panose="020B0604020202020204" pitchFamily="34" charset="0"/>
              </a:rPr>
              <a:t> dung: 5 </a:t>
            </a:r>
            <a:r>
              <a:rPr lang="en-US" sz="2400" b="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điểm</a:t>
            </a:r>
            <a:endParaRPr lang="en-US" sz="2400" b="1" dirty="0">
              <a:solidFill>
                <a:srgbClr val="0070C0"/>
              </a:solidFill>
              <a:effectLst/>
              <a:latin typeface="Arial" panose="020B0604020202020204" pitchFamily="34" charset="0"/>
              <a:ea typeface="Tahoma" panose="020B0604030504040204" pitchFamily="34" charset="0"/>
              <a:cs typeface="Arial" panose="020B0604020202020204" pitchFamily="34" charset="0"/>
            </a:endParaRPr>
          </a:p>
          <a:p>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Hình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1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trang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A4,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có</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err="1">
                <a:solidFill>
                  <a:srgbClr val="0070C0"/>
                </a:solidFill>
                <a:latin typeface="Arial" panose="020B0604020202020204" pitchFamily="34" charset="0"/>
                <a:ea typeface="Tahoma" panose="020B0604030504040204" pitchFamily="34" charset="0"/>
                <a:cs typeface="Arial" panose="020B0604020202020204" pitchFamily="34" charset="0"/>
              </a:rPr>
              <a:t>hình</a:t>
            </a: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ảnh, icon : </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3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điểm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a:p>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Có</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tính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khả</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2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điểm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2" name="Frame 11">
            <a:extLst>
              <a:ext uri="{FF2B5EF4-FFF2-40B4-BE49-F238E27FC236}">
                <a16:creationId xmlns:a16="http://schemas.microsoft.com/office/drawing/2014/main" id="{63BA5A82-7C15-4A5D-9DB4-F4C681EE7EC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09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1852BA-64BC-4A93-987D-E6AA6DCDAE2A}"/>
              </a:ext>
            </a:extLst>
          </p:cNvPr>
          <p:cNvSpPr/>
          <p:nvPr/>
        </p:nvSpPr>
        <p:spPr>
          <a:xfrm>
            <a:off x="4539454" y="97269"/>
            <a:ext cx="4099199" cy="1323439"/>
          </a:xfrm>
          <a:prstGeom prst="rect">
            <a:avLst/>
          </a:prstGeom>
        </p:spPr>
        <p:txBody>
          <a:bodyPr wrap="none">
            <a:spAutoFit/>
          </a:bodyPr>
          <a:lstStyle/>
          <a:p>
            <a:r>
              <a:rPr lang="en-US" sz="8000" b="1">
                <a:solidFill>
                  <a:srgbClr val="00B0F0"/>
                </a:solidFill>
                <a:latin typeface="#9Slide03 Neutra" panose="02040603050506020204" pitchFamily="18" charset="0"/>
                <a:cs typeface="Arial" panose="020B0604020202020204" pitchFamily="34" charset="0"/>
              </a:rPr>
              <a:t>Dặn dò</a:t>
            </a:r>
            <a:endParaRPr lang="en-US" sz="8000"/>
          </a:p>
        </p:txBody>
      </p:sp>
      <p:sp>
        <p:nvSpPr>
          <p:cNvPr id="6" name="Oval 5">
            <a:extLst>
              <a:ext uri="{FF2B5EF4-FFF2-40B4-BE49-F238E27FC236}">
                <a16:creationId xmlns:a16="http://schemas.microsoft.com/office/drawing/2014/main" id="{FD944677-6880-4F53-B849-C62007EDEE04}"/>
              </a:ext>
            </a:extLst>
          </p:cNvPr>
          <p:cNvSpPr/>
          <p:nvPr/>
        </p:nvSpPr>
        <p:spPr>
          <a:xfrm>
            <a:off x="438682" y="142070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7" name="Oval 6">
            <a:extLst>
              <a:ext uri="{FF2B5EF4-FFF2-40B4-BE49-F238E27FC236}">
                <a16:creationId xmlns:a16="http://schemas.microsoft.com/office/drawing/2014/main" id="{57AEACDF-D747-4C3A-9A72-EB4E7B2AEA5A}"/>
              </a:ext>
            </a:extLst>
          </p:cNvPr>
          <p:cNvSpPr/>
          <p:nvPr/>
        </p:nvSpPr>
        <p:spPr>
          <a:xfrm>
            <a:off x="438682" y="304630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8" name="Oval 7">
            <a:extLst>
              <a:ext uri="{FF2B5EF4-FFF2-40B4-BE49-F238E27FC236}">
                <a16:creationId xmlns:a16="http://schemas.microsoft.com/office/drawing/2014/main" id="{B4AE6F80-0560-4D65-9D9C-B045793B8BDC}"/>
              </a:ext>
            </a:extLst>
          </p:cNvPr>
          <p:cNvSpPr/>
          <p:nvPr/>
        </p:nvSpPr>
        <p:spPr>
          <a:xfrm>
            <a:off x="438682" y="467190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sp>
        <p:nvSpPr>
          <p:cNvPr id="11" name="Freeform 5">
            <a:extLst>
              <a:ext uri="{FF2B5EF4-FFF2-40B4-BE49-F238E27FC236}">
                <a16:creationId xmlns:a16="http://schemas.microsoft.com/office/drawing/2014/main" id="{092D5503-6A68-42CA-99D0-099608EF9AE3}"/>
              </a:ext>
            </a:extLst>
          </p:cNvPr>
          <p:cNvSpPr/>
          <p:nvPr/>
        </p:nvSpPr>
        <p:spPr>
          <a:xfrm>
            <a:off x="1196667" y="1612054"/>
            <a:ext cx="10750547"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12" name="Freeform 7">
            <a:extLst>
              <a:ext uri="{FF2B5EF4-FFF2-40B4-BE49-F238E27FC236}">
                <a16:creationId xmlns:a16="http://schemas.microsoft.com/office/drawing/2014/main" id="{EDB3F47F-35EB-42C9-84CF-6F0073265371}"/>
              </a:ext>
            </a:extLst>
          </p:cNvPr>
          <p:cNvSpPr/>
          <p:nvPr/>
        </p:nvSpPr>
        <p:spPr>
          <a:xfrm>
            <a:off x="1312173" y="3221567"/>
            <a:ext cx="10553762"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SGK ( BT 1,3)</a:t>
            </a:r>
          </a:p>
        </p:txBody>
      </p:sp>
      <p:sp>
        <p:nvSpPr>
          <p:cNvPr id="13" name="Freeform 9">
            <a:extLst>
              <a:ext uri="{FF2B5EF4-FFF2-40B4-BE49-F238E27FC236}">
                <a16:creationId xmlns:a16="http://schemas.microsoft.com/office/drawing/2014/main" id="{04583AF2-8326-436E-8DA3-71F792431511}"/>
              </a:ext>
            </a:extLst>
          </p:cNvPr>
          <p:cNvSpPr/>
          <p:nvPr/>
        </p:nvSpPr>
        <p:spPr>
          <a:xfrm>
            <a:off x="1446416" y="4532838"/>
            <a:ext cx="103585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3399FF"/>
                </a:solidFill>
                <a:latin typeface="Arial" pitchFamily="34" charset="0"/>
                <a:cs typeface="Arial" pitchFamily="34" charset="0"/>
              </a:rPr>
              <a:t>Chuẩn bị bài 5: Lược đồ trí nhớ.Với các nội dung: - Khái niệm lược đồ trí nhớ. Các bước vẽ lược đồ trí nhớ.</a:t>
            </a:r>
          </a:p>
        </p:txBody>
      </p:sp>
      <p:pic>
        <p:nvPicPr>
          <p:cNvPr id="14" name="Picture 13">
            <a:extLst>
              <a:ext uri="{FF2B5EF4-FFF2-40B4-BE49-F238E27FC236}">
                <a16:creationId xmlns:a16="http://schemas.microsoft.com/office/drawing/2014/main" id="{7D9DD9AF-8465-4F62-A2C1-D0F2093CA0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326" y="0"/>
            <a:ext cx="2943674" cy="2056426"/>
          </a:xfrm>
          <a:prstGeom prst="rect">
            <a:avLst/>
          </a:prstGeom>
        </p:spPr>
      </p:pic>
    </p:spTree>
    <p:extLst>
      <p:ext uri="{BB962C8B-B14F-4D97-AF65-F5344CB8AC3E}">
        <p14:creationId xmlns:p14="http://schemas.microsoft.com/office/powerpoint/2010/main" val="18080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6FF0F0B8-5B06-4174-9742-1FD7ABE712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ow to Write a Genuine Thank You Note - Sugar and Spice">
            <a:extLst>
              <a:ext uri="{FF2B5EF4-FFF2-40B4-BE49-F238E27FC236}">
                <a16:creationId xmlns:a16="http://schemas.microsoft.com/office/drawing/2014/main" id="{24D54BDE-7295-4091-AD37-2021F52929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8" r="4064"/>
          <a:stretch/>
        </p:blipFill>
        <p:spPr bwMode="auto">
          <a:xfrm>
            <a:off x="643467" y="643467"/>
            <a:ext cx="10905066" cy="5571066"/>
          </a:xfrm>
          <a:prstGeom prst="rect">
            <a:avLst/>
          </a:prstGeom>
          <a:noFill/>
          <a:ln w="190500">
            <a:solidFill>
              <a:srgbClr val="FFFFFF"/>
            </a:solidFill>
            <a:miter lim="800000"/>
          </a:ln>
          <a:effectLst>
            <a:outerShdw blurRad="76200" dist="19050" dir="5400000" algn="t" rotWithShape="0">
              <a:prstClr val="black">
                <a:alpha val="5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910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01350"/>
            <a:ext cx="12980670" cy="1423259"/>
          </a:xfrm>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30" name="Picture 6" descr="Bản đồ Du lịch Đà Nẵng Bản đồ quả cầu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42900"/>
            <a:ext cx="10720995" cy="619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28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86AF7C-A218-46C3-B579-EBC3341BFB65}"/>
              </a:ext>
            </a:extLst>
          </p:cNvPr>
          <p:cNvSpPr txBox="1"/>
          <p:nvPr/>
        </p:nvSpPr>
        <p:spPr>
          <a:xfrm>
            <a:off x="3213002" y="91590"/>
            <a:ext cx="8554720" cy="1200329"/>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KÍ HIỆU VÀ BẢNG CHÚ GIẢI BẢN ĐỒ</a:t>
            </a:r>
          </a:p>
          <a:p>
            <a:pPr algn="ctr"/>
            <a:r>
              <a:rPr lang="en-US" sz="3600" b="1">
                <a:solidFill>
                  <a:srgbClr val="00B050"/>
                </a:solidFill>
                <a:latin typeface="Arial" panose="020B0604020202020204" pitchFamily="34" charset="0"/>
                <a:cs typeface="Arial" panose="020B0604020202020204" pitchFamily="34" charset="0"/>
              </a:rPr>
              <a:t> TÌM ĐƯỜNG ĐI TRÊN BẢN ĐỒ</a:t>
            </a:r>
          </a:p>
        </p:txBody>
      </p:sp>
      <p:grpSp>
        <p:nvGrpSpPr>
          <p:cNvPr id="5" name="Group 4">
            <a:extLst>
              <a:ext uri="{FF2B5EF4-FFF2-40B4-BE49-F238E27FC236}">
                <a16:creationId xmlns:a16="http://schemas.microsoft.com/office/drawing/2014/main" id="{8C66BF4D-652D-4502-9268-FFB3F6736A82}"/>
              </a:ext>
            </a:extLst>
          </p:cNvPr>
          <p:cNvGrpSpPr/>
          <p:nvPr/>
        </p:nvGrpSpPr>
        <p:grpSpPr>
          <a:xfrm>
            <a:off x="0" y="91590"/>
            <a:ext cx="3408680" cy="983678"/>
            <a:chOff x="91440" y="362522"/>
            <a:chExt cx="3408680" cy="1156229"/>
          </a:xfrm>
        </p:grpSpPr>
        <p:sp>
          <p:nvSpPr>
            <p:cNvPr id="2" name="Rectangle: Single Corner Snipped 1">
              <a:extLst>
                <a:ext uri="{FF2B5EF4-FFF2-40B4-BE49-F238E27FC236}">
                  <a16:creationId xmlns:a16="http://schemas.microsoft.com/office/drawing/2014/main" id="{E630DEA8-A82C-4999-8F18-4CC975E5156D}"/>
                </a:ext>
              </a:extLst>
            </p:cNvPr>
            <p:cNvSpPr/>
            <p:nvPr/>
          </p:nvSpPr>
          <p:spPr>
            <a:xfrm>
              <a:off x="91440" y="389467"/>
              <a:ext cx="2685627" cy="1129284"/>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126C170-07C4-489B-BB56-D4E29A286BFB}"/>
                </a:ext>
              </a:extLst>
            </p:cNvPr>
            <p:cNvSpPr txBox="1"/>
            <p:nvPr/>
          </p:nvSpPr>
          <p:spPr>
            <a:xfrm>
              <a:off x="279400" y="362522"/>
              <a:ext cx="3220720" cy="1015663"/>
            </a:xfrm>
            <a:prstGeom prst="rect">
              <a:avLst/>
            </a:prstGeom>
            <a:noFill/>
          </p:spPr>
          <p:txBody>
            <a:bodyPr wrap="square" rtlCol="0">
              <a:spAutoFit/>
            </a:bodyPr>
            <a:lstStyle/>
            <a:p>
              <a:r>
                <a:rPr lang="en-US" sz="6000" b="1">
                  <a:solidFill>
                    <a:schemeClr val="bg1"/>
                  </a:solidFill>
                  <a:latin typeface="Arial" panose="020B0604020202020204" pitchFamily="34" charset="0"/>
                  <a:cs typeface="Arial" panose="020B0604020202020204" pitchFamily="34" charset="0"/>
                </a:rPr>
                <a:t>BÀI 4</a:t>
              </a:r>
            </a:p>
          </p:txBody>
        </p:sp>
      </p:grpSp>
      <p:grpSp>
        <p:nvGrpSpPr>
          <p:cNvPr id="7" name="Group 6">
            <a:extLst>
              <a:ext uri="{FF2B5EF4-FFF2-40B4-BE49-F238E27FC236}">
                <a16:creationId xmlns:a16="http://schemas.microsoft.com/office/drawing/2014/main" id="{837BF474-873F-4D28-8583-0F2C9B108733}"/>
              </a:ext>
            </a:extLst>
          </p:cNvPr>
          <p:cNvGrpSpPr/>
          <p:nvPr/>
        </p:nvGrpSpPr>
        <p:grpSpPr>
          <a:xfrm>
            <a:off x="0" y="1351240"/>
            <a:ext cx="12100560" cy="5638840"/>
            <a:chOff x="0" y="1351240"/>
            <a:chExt cx="12100560" cy="5638840"/>
          </a:xfrm>
        </p:grpSpPr>
        <p:pic>
          <p:nvPicPr>
            <p:cNvPr id="3" name="Picture 2">
              <a:extLst>
                <a:ext uri="{FF2B5EF4-FFF2-40B4-BE49-F238E27FC236}">
                  <a16:creationId xmlns:a16="http://schemas.microsoft.com/office/drawing/2014/main" id="{728DDCA6-9217-4E10-8406-65264EEABA80}"/>
                </a:ext>
              </a:extLst>
            </p:cNvPr>
            <p:cNvPicPr>
              <a:picLocks noChangeAspect="1"/>
            </p:cNvPicPr>
            <p:nvPr/>
          </p:nvPicPr>
          <p:blipFill rotWithShape="1">
            <a:blip r:embed="rId2"/>
            <a:srcRect l="34250" t="33480" r="22328" b="19880"/>
            <a:stretch/>
          </p:blipFill>
          <p:spPr>
            <a:xfrm>
              <a:off x="0" y="1351240"/>
              <a:ext cx="12100560" cy="5638840"/>
            </a:xfrm>
            <a:prstGeom prst="rect">
              <a:avLst/>
            </a:prstGeom>
          </p:spPr>
        </p:pic>
        <p:sp>
          <p:nvSpPr>
            <p:cNvPr id="4" name="Rectangle 3">
              <a:extLst>
                <a:ext uri="{FF2B5EF4-FFF2-40B4-BE49-F238E27FC236}">
                  <a16:creationId xmlns:a16="http://schemas.microsoft.com/office/drawing/2014/main" id="{9E7E68AC-9529-4F40-91F8-506EE08D9CA8}"/>
                </a:ext>
              </a:extLst>
            </p:cNvPr>
            <p:cNvSpPr/>
            <p:nvPr/>
          </p:nvSpPr>
          <p:spPr>
            <a:xfrm>
              <a:off x="0" y="1351240"/>
              <a:ext cx="1889760"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D485DF7-08A6-4352-895D-075290D4D27E}"/>
              </a:ext>
            </a:extLst>
          </p:cNvPr>
          <p:cNvSpPr/>
          <p:nvPr/>
        </p:nvSpPr>
        <p:spPr>
          <a:xfrm>
            <a:off x="-81280" y="6858000"/>
            <a:ext cx="1767840" cy="174506"/>
          </a:xfrm>
          <a:prstGeom prst="rect">
            <a:avLst/>
          </a:prstGeom>
          <a:solidFill>
            <a:srgbClr val="B6F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E83719-798A-4A4B-BC53-5E84790FB012}"/>
              </a:ext>
            </a:extLst>
          </p:cNvPr>
          <p:cNvGrpSpPr/>
          <p:nvPr/>
        </p:nvGrpSpPr>
        <p:grpSpPr>
          <a:xfrm>
            <a:off x="995680" y="1252627"/>
            <a:ext cx="8788400" cy="1980168"/>
            <a:chOff x="995680" y="1252627"/>
            <a:chExt cx="8788400" cy="1980168"/>
          </a:xfrm>
        </p:grpSpPr>
        <p:pic>
          <p:nvPicPr>
            <p:cNvPr id="4" name="Picture 3">
              <a:extLst>
                <a:ext uri="{FF2B5EF4-FFF2-40B4-BE49-F238E27FC236}">
                  <a16:creationId xmlns:a16="http://schemas.microsoft.com/office/drawing/2014/main" id="{558BB482-8464-4193-BD16-1F2934A77E6D}"/>
                </a:ext>
              </a:extLst>
            </p:cNvPr>
            <p:cNvPicPr>
              <a:picLocks noChangeAspect="1"/>
            </p:cNvPicPr>
            <p:nvPr/>
          </p:nvPicPr>
          <p:blipFill rotWithShape="1">
            <a:blip r:embed="rId2"/>
            <a:srcRect l="11084" t="7704" r="35584" b="70933"/>
            <a:stretch/>
          </p:blipFill>
          <p:spPr>
            <a:xfrm>
              <a:off x="995680" y="1252627"/>
              <a:ext cx="8788400" cy="1980168"/>
            </a:xfrm>
            <a:prstGeom prst="rect">
              <a:avLst/>
            </a:prstGeom>
          </p:spPr>
        </p:pic>
        <p:sp>
          <p:nvSpPr>
            <p:cNvPr id="5" name="Rectangle 4">
              <a:extLst>
                <a:ext uri="{FF2B5EF4-FFF2-40B4-BE49-F238E27FC236}">
                  <a16:creationId xmlns:a16="http://schemas.microsoft.com/office/drawing/2014/main" id="{69B5CA16-6F25-4751-97DF-12EED07DAB22}"/>
                </a:ext>
              </a:extLst>
            </p:cNvPr>
            <p:cNvSpPr/>
            <p:nvPr/>
          </p:nvSpPr>
          <p:spPr>
            <a:xfrm>
              <a:off x="2956560" y="1597035"/>
              <a:ext cx="6278880" cy="1148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t>Đọc được các kí hiệu và chú giải bản đồ hành chính, bản đồ địa hình.</a:t>
              </a:r>
              <a:endParaRPr lang="en-US" sz="2800"/>
            </a:p>
            <a:p>
              <a:pPr algn="ctr"/>
              <a:endParaRPr lang="en-US"/>
            </a:p>
          </p:txBody>
        </p:sp>
      </p:grpSp>
      <p:grpSp>
        <p:nvGrpSpPr>
          <p:cNvPr id="12" name="Group 11">
            <a:extLst>
              <a:ext uri="{FF2B5EF4-FFF2-40B4-BE49-F238E27FC236}">
                <a16:creationId xmlns:a16="http://schemas.microsoft.com/office/drawing/2014/main" id="{2D9DEBAF-502F-4D7C-88AB-50F352DA0BA9}"/>
              </a:ext>
            </a:extLst>
          </p:cNvPr>
          <p:cNvGrpSpPr/>
          <p:nvPr/>
        </p:nvGrpSpPr>
        <p:grpSpPr>
          <a:xfrm>
            <a:off x="960120" y="2871163"/>
            <a:ext cx="8788400" cy="2021840"/>
            <a:chOff x="960120" y="2871163"/>
            <a:chExt cx="8788400" cy="2021840"/>
          </a:xfrm>
        </p:grpSpPr>
        <p:pic>
          <p:nvPicPr>
            <p:cNvPr id="8" name="Picture 7">
              <a:extLst>
                <a:ext uri="{FF2B5EF4-FFF2-40B4-BE49-F238E27FC236}">
                  <a16:creationId xmlns:a16="http://schemas.microsoft.com/office/drawing/2014/main" id="{D135AF89-BF48-4362-82C3-BA5D63C50D00}"/>
                </a:ext>
              </a:extLst>
            </p:cNvPr>
            <p:cNvPicPr>
              <a:picLocks noChangeAspect="1"/>
            </p:cNvPicPr>
            <p:nvPr/>
          </p:nvPicPr>
          <p:blipFill rotWithShape="1">
            <a:blip r:embed="rId2"/>
            <a:srcRect l="11084" t="29287" r="35584" b="48900"/>
            <a:stretch/>
          </p:blipFill>
          <p:spPr>
            <a:xfrm>
              <a:off x="960120" y="2871163"/>
              <a:ext cx="8788400" cy="2021840"/>
            </a:xfrm>
            <a:prstGeom prst="rect">
              <a:avLst/>
            </a:prstGeom>
          </p:spPr>
        </p:pic>
        <p:sp>
          <p:nvSpPr>
            <p:cNvPr id="9" name="Rectangle 8">
              <a:extLst>
                <a:ext uri="{FF2B5EF4-FFF2-40B4-BE49-F238E27FC236}">
                  <a16:creationId xmlns:a16="http://schemas.microsoft.com/office/drawing/2014/main" id="{BAA11126-E2C3-44CE-A722-DC9EA93C4D61}"/>
                </a:ext>
              </a:extLst>
            </p:cNvPr>
            <p:cNvSpPr/>
            <p:nvPr/>
          </p:nvSpPr>
          <p:spPr>
            <a:xfrm>
              <a:off x="2956560" y="3358843"/>
              <a:ext cx="6278880" cy="1148080"/>
            </a:xfrm>
            <a:prstGeom prst="rect">
              <a:avLst/>
            </a:prstGeom>
            <a:solidFill>
              <a:srgbClr val="273F61"/>
            </a:solidFill>
            <a:ln>
              <a:solidFill>
                <a:srgbClr val="26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t>Biết đọc bản đồ, xác định được vị trí của các đối tượng địa lí trên bản đồ.</a:t>
              </a:r>
              <a:endParaRPr lang="en-US" sz="2800"/>
            </a:p>
            <a:p>
              <a:pPr algn="ctr"/>
              <a:endParaRPr lang="en-US"/>
            </a:p>
          </p:txBody>
        </p:sp>
      </p:grpSp>
      <p:grpSp>
        <p:nvGrpSpPr>
          <p:cNvPr id="13" name="Group 12">
            <a:extLst>
              <a:ext uri="{FF2B5EF4-FFF2-40B4-BE49-F238E27FC236}">
                <a16:creationId xmlns:a16="http://schemas.microsoft.com/office/drawing/2014/main" id="{2575460B-AA9B-4D9F-A9FC-F10114339C10}"/>
              </a:ext>
            </a:extLst>
          </p:cNvPr>
          <p:cNvGrpSpPr/>
          <p:nvPr/>
        </p:nvGrpSpPr>
        <p:grpSpPr>
          <a:xfrm>
            <a:off x="924560" y="4654312"/>
            <a:ext cx="8788400" cy="2203688"/>
            <a:chOff x="924560" y="4654312"/>
            <a:chExt cx="8788400" cy="2203688"/>
          </a:xfrm>
        </p:grpSpPr>
        <p:pic>
          <p:nvPicPr>
            <p:cNvPr id="10" name="Picture 9">
              <a:extLst>
                <a:ext uri="{FF2B5EF4-FFF2-40B4-BE49-F238E27FC236}">
                  <a16:creationId xmlns:a16="http://schemas.microsoft.com/office/drawing/2014/main" id="{5B23EBFB-C459-4B6F-A30D-CC0595002B00}"/>
                </a:ext>
              </a:extLst>
            </p:cNvPr>
            <p:cNvPicPr>
              <a:picLocks noChangeAspect="1"/>
            </p:cNvPicPr>
            <p:nvPr/>
          </p:nvPicPr>
          <p:blipFill rotWithShape="1">
            <a:blip r:embed="rId2"/>
            <a:srcRect l="11084" t="50003" r="35584" b="26222"/>
            <a:stretch/>
          </p:blipFill>
          <p:spPr>
            <a:xfrm>
              <a:off x="924560" y="4654312"/>
              <a:ext cx="8788400" cy="2203688"/>
            </a:xfrm>
            <a:prstGeom prst="rect">
              <a:avLst/>
            </a:prstGeom>
          </p:spPr>
        </p:pic>
        <p:sp>
          <p:nvSpPr>
            <p:cNvPr id="11" name="Rectangle 10">
              <a:extLst>
                <a:ext uri="{FF2B5EF4-FFF2-40B4-BE49-F238E27FC236}">
                  <a16:creationId xmlns:a16="http://schemas.microsoft.com/office/drawing/2014/main" id="{4623C2F1-49F8-4748-8F15-21EEFB33709C}"/>
                </a:ext>
              </a:extLst>
            </p:cNvPr>
            <p:cNvSpPr/>
            <p:nvPr/>
          </p:nvSpPr>
          <p:spPr>
            <a:xfrm>
              <a:off x="2997200" y="4957638"/>
              <a:ext cx="6278880" cy="1295469"/>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t>Biết tìm đường đi trên bản đồ</a:t>
              </a:r>
              <a:endParaRPr lang="en-US" sz="2800"/>
            </a:p>
          </p:txBody>
        </p:sp>
      </p:grpSp>
      <p:sp>
        <p:nvSpPr>
          <p:cNvPr id="2" name="TextBox 1">
            <a:extLst>
              <a:ext uri="{FF2B5EF4-FFF2-40B4-BE49-F238E27FC236}">
                <a16:creationId xmlns:a16="http://schemas.microsoft.com/office/drawing/2014/main" id="{42CB55EF-D8DA-44CD-90DF-AFBBD9834437}"/>
              </a:ext>
            </a:extLst>
          </p:cNvPr>
          <p:cNvSpPr txBox="1"/>
          <p:nvPr/>
        </p:nvSpPr>
        <p:spPr>
          <a:xfrm>
            <a:off x="3312160" y="265590"/>
            <a:ext cx="6613236" cy="769441"/>
          </a:xfrm>
          <a:prstGeom prst="rect">
            <a:avLst/>
          </a:prstGeom>
          <a:noFill/>
        </p:spPr>
        <p:txBody>
          <a:bodyPr wrap="square" rtlCol="0">
            <a:spAutoFit/>
          </a:bodyPr>
          <a:lstStyle/>
          <a:p>
            <a:r>
              <a:rPr lang="en-US" sz="4400" b="1" dirty="0">
                <a:solidFill>
                  <a:srgbClr val="FF0000"/>
                </a:solidFill>
                <a:latin typeface="#9Slide03 IcielNovecento sans E" panose="00000900000000000000" pitchFamily="2" charset="0"/>
                <a:cs typeface="Arial" panose="020B0604020202020204" pitchFamily="34" charset="0"/>
              </a:rPr>
              <a:t>MỤC TIÊU BÀI HỌC</a:t>
            </a:r>
          </a:p>
        </p:txBody>
      </p:sp>
    </p:spTree>
    <p:extLst>
      <p:ext uri="{BB962C8B-B14F-4D97-AF65-F5344CB8AC3E}">
        <p14:creationId xmlns:p14="http://schemas.microsoft.com/office/powerpoint/2010/main" val="1012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3C7795-ACB4-46DB-ADA5-C0B7A901FE15}"/>
              </a:ext>
            </a:extLst>
          </p:cNvPr>
          <p:cNvSpPr txBox="1"/>
          <p:nvPr/>
        </p:nvSpPr>
        <p:spPr>
          <a:xfrm>
            <a:off x="3279391" y="436880"/>
            <a:ext cx="5895089" cy="1037739"/>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3" name="Group 12">
            <a:extLst>
              <a:ext uri="{FF2B5EF4-FFF2-40B4-BE49-F238E27FC236}">
                <a16:creationId xmlns:a16="http://schemas.microsoft.com/office/drawing/2014/main" id="{D8C79EAE-E68C-4D11-9BA2-63D9E8F6102A}"/>
              </a:ext>
            </a:extLst>
          </p:cNvPr>
          <p:cNvGrpSpPr/>
          <p:nvPr/>
        </p:nvGrpSpPr>
        <p:grpSpPr>
          <a:xfrm>
            <a:off x="1635838" y="2325461"/>
            <a:ext cx="10294525" cy="914400"/>
            <a:chOff x="1635838" y="2325461"/>
            <a:chExt cx="10294525" cy="914400"/>
          </a:xfrm>
        </p:grpSpPr>
        <p:sp>
          <p:nvSpPr>
            <p:cNvPr id="7" name="Arrow: Pentagon 6">
              <a:extLst>
                <a:ext uri="{FF2B5EF4-FFF2-40B4-BE49-F238E27FC236}">
                  <a16:creationId xmlns:a16="http://schemas.microsoft.com/office/drawing/2014/main" id="{D795386C-9471-46B9-8500-A18ACA6F27C4}"/>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476EA1BA-310F-4D5D-A579-12856ED54309}"/>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20" name="Arrow: Pentagon 19">
              <a:extLst>
                <a:ext uri="{FF2B5EF4-FFF2-40B4-BE49-F238E27FC236}">
                  <a16:creationId xmlns:a16="http://schemas.microsoft.com/office/drawing/2014/main" id="{77FE6C60-53F1-4C85-A1A3-F2E51B331B08}"/>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1" name="Isosceles Triangle 20">
              <a:extLst>
                <a:ext uri="{FF2B5EF4-FFF2-40B4-BE49-F238E27FC236}">
                  <a16:creationId xmlns:a16="http://schemas.microsoft.com/office/drawing/2014/main" id="{BE0D5F91-3A52-491C-89E0-9A26D51CA1BA}"/>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45FC1B0-B879-43C4-BF92-C32091B73784}"/>
              </a:ext>
            </a:extLst>
          </p:cNvPr>
          <p:cNvGrpSpPr/>
          <p:nvPr/>
        </p:nvGrpSpPr>
        <p:grpSpPr>
          <a:xfrm>
            <a:off x="1511737" y="3898711"/>
            <a:ext cx="8982598" cy="914400"/>
            <a:chOff x="1511737" y="3898711"/>
            <a:chExt cx="8982598" cy="914400"/>
          </a:xfrm>
        </p:grpSpPr>
        <p:sp>
          <p:nvSpPr>
            <p:cNvPr id="8" name="Arrow: Pentagon 7">
              <a:extLst>
                <a:ext uri="{FF2B5EF4-FFF2-40B4-BE49-F238E27FC236}">
                  <a16:creationId xmlns:a16="http://schemas.microsoft.com/office/drawing/2014/main" id="{661F6BCF-F3D5-4088-ADC5-38B729BDBA8F}"/>
                </a:ext>
              </a:extLst>
            </p:cNvPr>
            <p:cNvSpPr/>
            <p:nvPr/>
          </p:nvSpPr>
          <p:spPr>
            <a:xfrm>
              <a:off x="2231896" y="3898711"/>
              <a:ext cx="8262439" cy="914400"/>
            </a:xfrm>
            <a:prstGeom prst="homePlate">
              <a:avLst/>
            </a:prstGeom>
            <a:solidFill>
              <a:srgbClr val="B6FC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3B0A2323-2FC6-419E-ABCB-E8D578D7E3C7}"/>
                </a:ext>
              </a:extLst>
            </p:cNvPr>
            <p:cNvSpPr txBox="1"/>
            <p:nvPr/>
          </p:nvSpPr>
          <p:spPr>
            <a:xfrm>
              <a:off x="3195044" y="4033002"/>
              <a:ext cx="6888104"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Đọc một số bản đồ thông dụng</a:t>
              </a:r>
            </a:p>
          </p:txBody>
        </p:sp>
        <p:sp>
          <p:nvSpPr>
            <p:cNvPr id="22" name="Arrow: Pentagon 21">
              <a:extLst>
                <a:ext uri="{FF2B5EF4-FFF2-40B4-BE49-F238E27FC236}">
                  <a16:creationId xmlns:a16="http://schemas.microsoft.com/office/drawing/2014/main" id="{6386D133-778B-4F50-BAC1-325B4DDA9112}"/>
                </a:ext>
              </a:extLst>
            </p:cNvPr>
            <p:cNvSpPr/>
            <p:nvPr/>
          </p:nvSpPr>
          <p:spPr>
            <a:xfrm>
              <a:off x="1511737" y="3898711"/>
              <a:ext cx="1301952" cy="914400"/>
            </a:xfrm>
            <a:prstGeom prst="homePlate">
              <a:avLst/>
            </a:prstGeom>
            <a:solidFill>
              <a:srgbClr val="00A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3" name="Isosceles Triangle 22">
              <a:extLst>
                <a:ext uri="{FF2B5EF4-FFF2-40B4-BE49-F238E27FC236}">
                  <a16:creationId xmlns:a16="http://schemas.microsoft.com/office/drawing/2014/main" id="{6FD52D1E-3575-40FE-9A8F-9191F0C76E61}"/>
                </a:ext>
              </a:extLst>
            </p:cNvPr>
            <p:cNvSpPr/>
            <p:nvPr/>
          </p:nvSpPr>
          <p:spPr>
            <a:xfrm rot="5400000">
              <a:off x="2502469" y="420608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7A3F0B8-20E6-4BA3-8613-D8CD931B8140}"/>
              </a:ext>
            </a:extLst>
          </p:cNvPr>
          <p:cNvGrpSpPr/>
          <p:nvPr/>
        </p:nvGrpSpPr>
        <p:grpSpPr>
          <a:xfrm>
            <a:off x="1511737" y="5352170"/>
            <a:ext cx="8227883" cy="914400"/>
            <a:chOff x="1511737" y="5352170"/>
            <a:chExt cx="8227883" cy="914400"/>
          </a:xfrm>
        </p:grpSpPr>
        <p:sp>
          <p:nvSpPr>
            <p:cNvPr id="9" name="Arrow: Pentagon 8">
              <a:extLst>
                <a:ext uri="{FF2B5EF4-FFF2-40B4-BE49-F238E27FC236}">
                  <a16:creationId xmlns:a16="http://schemas.microsoft.com/office/drawing/2014/main" id="{BFAFD0CB-A689-4273-A2B4-454EA8DBCDC7}"/>
                </a:ext>
              </a:extLst>
            </p:cNvPr>
            <p:cNvSpPr/>
            <p:nvPr/>
          </p:nvSpPr>
          <p:spPr>
            <a:xfrm>
              <a:off x="2231896" y="5352170"/>
              <a:ext cx="6918109"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58FEFDD4-CAD6-406F-A131-1E0630844188}"/>
                </a:ext>
              </a:extLst>
            </p:cNvPr>
            <p:cNvSpPr txBox="1"/>
            <p:nvPr/>
          </p:nvSpPr>
          <p:spPr>
            <a:xfrm>
              <a:off x="2884767" y="5509288"/>
              <a:ext cx="6854853"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Tìm đ</a:t>
              </a:r>
              <a:r>
                <a:rPr lang="vi-VN" sz="3300" b="1">
                  <a:solidFill>
                    <a:srgbClr val="3829FB"/>
                  </a:solidFill>
                  <a:latin typeface="Arial" pitchFamily="34" charset="0"/>
                  <a:cs typeface="Arial" pitchFamily="34" charset="0"/>
                </a:rPr>
                <a:t>ư</a:t>
              </a:r>
              <a:r>
                <a:rPr lang="en-US" sz="3300" b="1">
                  <a:solidFill>
                    <a:srgbClr val="3829FB"/>
                  </a:solidFill>
                  <a:latin typeface="Arial" pitchFamily="34" charset="0"/>
                  <a:cs typeface="Arial" pitchFamily="34" charset="0"/>
                </a:rPr>
                <a:t>ờng đi trên bản đồ</a:t>
              </a:r>
            </a:p>
          </p:txBody>
        </p:sp>
        <p:sp>
          <p:nvSpPr>
            <p:cNvPr id="24" name="Arrow: Pentagon 23">
              <a:extLst>
                <a:ext uri="{FF2B5EF4-FFF2-40B4-BE49-F238E27FC236}">
                  <a16:creationId xmlns:a16="http://schemas.microsoft.com/office/drawing/2014/main" id="{DE267071-7D42-4F0F-8946-9541405302A7}"/>
                </a:ext>
              </a:extLst>
            </p:cNvPr>
            <p:cNvSpPr/>
            <p:nvPr/>
          </p:nvSpPr>
          <p:spPr>
            <a:xfrm>
              <a:off x="1511737" y="5352170"/>
              <a:ext cx="1301952" cy="9144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5" name="Isosceles Triangle 24">
              <a:extLst>
                <a:ext uri="{FF2B5EF4-FFF2-40B4-BE49-F238E27FC236}">
                  <a16:creationId xmlns:a16="http://schemas.microsoft.com/office/drawing/2014/main" id="{CCBC74FC-D8DE-45FD-B774-F690C000E2EC}"/>
                </a:ext>
              </a:extLst>
            </p:cNvPr>
            <p:cNvSpPr/>
            <p:nvPr/>
          </p:nvSpPr>
          <p:spPr>
            <a:xfrm rot="5400000">
              <a:off x="2502469" y="5659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4460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58160" y="832849"/>
            <a:ext cx="8016240" cy="1143000"/>
          </a:xfrm>
        </p:spPr>
        <p:txBody>
          <a:bodyPr>
            <a:noAutofit/>
          </a:bodyPr>
          <a:lstStyle/>
          <a:p>
            <a:r>
              <a:rPr lang="en-US" sz="4000" b="1" dirty="0">
                <a:solidFill>
                  <a:srgbClr val="0070C0"/>
                </a:solidFill>
                <a:latin typeface="Arial" panose="020B0604020202020204" pitchFamily="34" charset="0"/>
                <a:cs typeface="Arial" panose="020B0604020202020204" pitchFamily="34" charset="0"/>
              </a:rPr>
              <a:t>Cho </a:t>
            </a:r>
            <a:r>
              <a:rPr lang="en-US" sz="4000" b="1" dirty="0" err="1">
                <a:solidFill>
                  <a:srgbClr val="0070C0"/>
                </a:solidFill>
                <a:latin typeface="Arial" panose="020B0604020202020204" pitchFamily="34" charset="0"/>
                <a:cs typeface="Arial" panose="020B0604020202020204" pitchFamily="34" charset="0"/>
              </a:rPr>
              <a:t>biết</a:t>
            </a:r>
            <a:r>
              <a:rPr lang="en-US" sz="4000" b="1" dirty="0">
                <a:solidFill>
                  <a:srgbClr val="0070C0"/>
                </a:solidFill>
                <a:latin typeface="Arial" panose="020B0604020202020204" pitchFamily="34" charset="0"/>
                <a:cs typeface="Arial" panose="020B0604020202020204" pitchFamily="34" charset="0"/>
              </a:rPr>
              <a:t> ý </a:t>
            </a:r>
            <a:r>
              <a:rPr lang="en-US" sz="4000" b="1" dirty="0" err="1">
                <a:solidFill>
                  <a:srgbClr val="0070C0"/>
                </a:solidFill>
                <a:latin typeface="Arial" panose="020B0604020202020204" pitchFamily="34" charset="0"/>
                <a:cs typeface="Arial" panose="020B0604020202020204" pitchFamily="34" charset="0"/>
              </a:rPr>
              <a:t>nghĩa</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của</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những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kí</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hiệu</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dưới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đây</a:t>
            </a:r>
            <a:r>
              <a:rPr lang="en-US" sz="4000" b="1" dirty="0">
                <a:solidFill>
                  <a:srgbClr val="0070C0"/>
                </a:solidFill>
                <a:latin typeface="Arial" panose="020B0604020202020204" pitchFamily="34" charset="0"/>
                <a:cs typeface="Arial" panose="020B0604020202020204" pitchFamily="34" charset="0"/>
              </a:rPr>
              <a:t>?</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1559" y="3044194"/>
            <a:ext cx="3421920" cy="342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341" y="3104951"/>
            <a:ext cx="3281317" cy="32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751" y="3104950"/>
            <a:ext cx="3281317" cy="32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Wave 3">
            <a:extLst>
              <a:ext uri="{FF2B5EF4-FFF2-40B4-BE49-F238E27FC236}">
                <a16:creationId xmlns:a16="http://schemas.microsoft.com/office/drawing/2014/main" id="{2D894F3C-DEBC-4D5E-8C2D-1E5900A3F346}"/>
              </a:ext>
            </a:extLst>
          </p:cNvPr>
          <p:cNvSpPr/>
          <p:nvPr/>
        </p:nvSpPr>
        <p:spPr>
          <a:xfrm>
            <a:off x="2599239" y="80210"/>
            <a:ext cx="7924800" cy="2866394"/>
          </a:xfrm>
          <a:prstGeom prst="wave">
            <a:avLst/>
          </a:pr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24D0B7E-2159-4D1F-9D12-7EB101AD458D}"/>
              </a:ext>
            </a:extLst>
          </p:cNvPr>
          <p:cNvSpPr/>
          <p:nvPr/>
        </p:nvSpPr>
        <p:spPr>
          <a:xfrm>
            <a:off x="254000" y="335280"/>
            <a:ext cx="2204720" cy="216408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KHỞI </a:t>
            </a:r>
          </a:p>
          <a:p>
            <a:pPr algn="ctr"/>
            <a:r>
              <a:rPr lang="en-US" sz="4000" b="1">
                <a:solidFill>
                  <a:srgbClr val="C00000"/>
                </a:solidFill>
                <a:latin typeface="Arial" panose="020B0604020202020204" pitchFamily="34" charset="0"/>
                <a:cs typeface="Arial" panose="020B0604020202020204" pitchFamily="34" charset="0"/>
              </a:rPr>
              <a:t>ĐỘNG</a:t>
            </a:r>
          </a:p>
        </p:txBody>
      </p:sp>
    </p:spTree>
    <p:extLst>
      <p:ext uri="{BB962C8B-B14F-4D97-AF65-F5344CB8AC3E}">
        <p14:creationId xmlns:p14="http://schemas.microsoft.com/office/powerpoint/2010/main" val="29818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 calcmode="lin" valueType="num">
                                      <p:cBhvr additive="base">
                                        <p:cTn id="15" dur="500" fill="hold"/>
                                        <p:tgtEl>
                                          <p:spTgt spid="4099"/>
                                        </p:tgtEl>
                                        <p:attrNameLst>
                                          <p:attrName>ppt_x</p:attrName>
                                        </p:attrNameLst>
                                      </p:cBhvr>
                                      <p:tavLst>
                                        <p:tav tm="0">
                                          <p:val>
                                            <p:strVal val="#ppt_x"/>
                                          </p:val>
                                        </p:tav>
                                        <p:tav tm="100000">
                                          <p:val>
                                            <p:strVal val="#ppt_x"/>
                                          </p:val>
                                        </p:tav>
                                      </p:tavLst>
                                    </p:anim>
                                    <p:anim calcmode="lin" valueType="num">
                                      <p:cBhvr additive="base">
                                        <p:cTn id="16"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barn(inVertical)">
                                      <p:cBhvr>
                                        <p:cTn id="21" dur="500"/>
                                        <p:tgtEl>
                                          <p:spTgt spid="410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C3A4BA47-250E-4D8F-B766-5CA34E7490EB}"/>
              </a:ext>
            </a:extLst>
          </p:cNvPr>
          <p:cNvSpPr/>
          <p:nvPr/>
        </p:nvSpPr>
        <p:spPr>
          <a:xfrm>
            <a:off x="3403600" y="1778000"/>
            <a:ext cx="5781040" cy="1651000"/>
          </a:xfrm>
          <a:prstGeom prst="wedgeRoundRectCallout">
            <a:avLst>
              <a:gd name="adj1" fmla="val -53513"/>
              <a:gd name="adj2" fmla="val 127323"/>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62E2BF-398B-4BC3-BAFE-8F071CB23F51}"/>
              </a:ext>
            </a:extLst>
          </p:cNvPr>
          <p:cNvSpPr/>
          <p:nvPr/>
        </p:nvSpPr>
        <p:spPr>
          <a:xfrm>
            <a:off x="3760966" y="2314296"/>
            <a:ext cx="6096000" cy="764184"/>
          </a:xfrm>
          <a:prstGeom prst="rect">
            <a:avLst/>
          </a:prstGeom>
        </p:spPr>
        <p:txBody>
          <a:bodyPr>
            <a:spAutoFit/>
          </a:bodyPr>
          <a:lstStyle/>
          <a:p>
            <a:pPr>
              <a:lnSpc>
                <a:spcPct val="107000"/>
              </a:lnSpc>
              <a:spcAft>
                <a:spcPts val="0"/>
              </a:spcAft>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a:solidFill>
                  <a:srgbClr val="FF0000"/>
                </a:solidFill>
                <a:latin typeface="Arial" panose="020B0604020202020204" pitchFamily="34" charset="0"/>
                <a:ea typeface="Times New Roman" panose="02020603050405020304" pitchFamily="18" charset="0"/>
                <a:cs typeface="Arial" panose="020B0604020202020204" pitchFamily="34" charset="0"/>
              </a:rPr>
              <a:t>Kí hiệu bản đồ là gì?</a:t>
            </a:r>
          </a:p>
        </p:txBody>
      </p:sp>
      <p:pic>
        <p:nvPicPr>
          <p:cNvPr id="9" name="Picture 8">
            <a:extLst>
              <a:ext uri="{FF2B5EF4-FFF2-40B4-BE49-F238E27FC236}">
                <a16:creationId xmlns:a16="http://schemas.microsoft.com/office/drawing/2014/main" id="{0FDB62B3-F8FE-49F5-8901-B01F9438B3E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84987" y="4094623"/>
            <a:ext cx="2223845" cy="2763377"/>
          </a:xfrm>
          <a:prstGeom prst="rect">
            <a:avLst/>
          </a:prstGeom>
        </p:spPr>
      </p:pic>
      <p:grpSp>
        <p:nvGrpSpPr>
          <p:cNvPr id="10" name="Group 9">
            <a:extLst>
              <a:ext uri="{FF2B5EF4-FFF2-40B4-BE49-F238E27FC236}">
                <a16:creationId xmlns:a16="http://schemas.microsoft.com/office/drawing/2014/main" id="{DCA76CFE-2C9B-493E-A439-EC1B5CFC860D}"/>
              </a:ext>
            </a:extLst>
          </p:cNvPr>
          <p:cNvGrpSpPr/>
          <p:nvPr/>
        </p:nvGrpSpPr>
        <p:grpSpPr>
          <a:xfrm>
            <a:off x="121189" y="42555"/>
            <a:ext cx="10294525" cy="914400"/>
            <a:chOff x="1635838" y="2325461"/>
            <a:chExt cx="10294525" cy="914400"/>
          </a:xfrm>
        </p:grpSpPr>
        <p:sp>
          <p:nvSpPr>
            <p:cNvPr id="11" name="Arrow: Pentagon 10">
              <a:extLst>
                <a:ext uri="{FF2B5EF4-FFF2-40B4-BE49-F238E27FC236}">
                  <a16:creationId xmlns:a16="http://schemas.microsoft.com/office/drawing/2014/main" id="{BCA647DD-31BF-4269-8CC4-0FE8ED9131E4}"/>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6293D6DC-8E0C-4ABB-B48B-1D850885680C}"/>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13" name="Arrow: Pentagon 12">
              <a:extLst>
                <a:ext uri="{FF2B5EF4-FFF2-40B4-BE49-F238E27FC236}">
                  <a16:creationId xmlns:a16="http://schemas.microsoft.com/office/drawing/2014/main" id="{10FA76C6-7926-43A0-B257-BC6AB7CC0190}"/>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4" name="Isosceles Triangle 13">
              <a:extLst>
                <a:ext uri="{FF2B5EF4-FFF2-40B4-BE49-F238E27FC236}">
                  <a16:creationId xmlns:a16="http://schemas.microsoft.com/office/drawing/2014/main" id="{7EE233FC-DF53-4DEC-B393-EE0340C335DF}"/>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797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966432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1905</Words>
  <Application>Microsoft Office PowerPoint</Application>
  <PresentationFormat>Widescreen</PresentationFormat>
  <Paragraphs>261</Paragraphs>
  <Slides>36</Slides>
  <Notes>8</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#9Slide03 IcielNovecento sans E</vt:lpstr>
      <vt:lpstr>#9Slide03 Neutra</vt:lpstr>
      <vt:lpstr>#9Slide07 IcielBC Cubano Normal</vt:lpstr>
      <vt:lpstr>Arial</vt:lpstr>
      <vt:lpstr>Calibri</vt:lpstr>
      <vt:lpstr>Calibri Light</vt:lpstr>
      <vt:lpstr>Open Sans</vt:lpstr>
      <vt:lpstr>Tahoma</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 biết ý nghĩa của những kí hiệu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8</cp:revision>
  <dcterms:created xsi:type="dcterms:W3CDTF">2021-10-04T14:16:38Z</dcterms:created>
  <dcterms:modified xsi:type="dcterms:W3CDTF">2022-09-19T06:56:16Z</dcterms:modified>
</cp:coreProperties>
</file>