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71" r:id="rId2"/>
    <p:sldId id="276" r:id="rId3"/>
    <p:sldId id="286" r:id="rId4"/>
    <p:sldId id="285" r:id="rId5"/>
    <p:sldId id="281" r:id="rId6"/>
    <p:sldId id="275" r:id="rId7"/>
    <p:sldId id="257" r:id="rId8"/>
    <p:sldId id="258" r:id="rId9"/>
    <p:sldId id="259" r:id="rId10"/>
    <p:sldId id="277" r:id="rId11"/>
    <p:sldId id="284" r:id="rId12"/>
    <p:sldId id="260" r:id="rId13"/>
    <p:sldId id="261" r:id="rId14"/>
    <p:sldId id="264" r:id="rId15"/>
    <p:sldId id="273" r:id="rId16"/>
    <p:sldId id="263" r:id="rId17"/>
    <p:sldId id="282" r:id="rId18"/>
    <p:sldId id="272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CDD2"/>
    <a:srgbClr val="0FB7BD"/>
    <a:srgbClr val="A6A6A6"/>
    <a:srgbClr val="C0E6EA"/>
    <a:srgbClr val="05A0B8"/>
    <a:srgbClr val="048DA4"/>
    <a:srgbClr val="008000"/>
    <a:srgbClr val="A3E7FF"/>
    <a:srgbClr val="89E0FF"/>
    <a:srgbClr val="BDD7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4660"/>
  </p:normalViewPr>
  <p:slideViewPr>
    <p:cSldViewPr snapToGrid="0" showGuides="1">
      <p:cViewPr varScale="1">
        <p:scale>
          <a:sx n="63" d="100"/>
          <a:sy n="63" d="100"/>
        </p:scale>
        <p:origin x="153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36DC9EA-2347-4676-9859-0E52F8D5B369}" type="slidenum">
              <a:rPr lang="en-US" smtClean="0"/>
              <a:pPr eaLnBrk="1" hangingPunct="1"/>
              <a:t>5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Thiếu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đọc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9/22/2023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2.png"/><Relationship Id="rId7" Type="http://schemas.openxmlformats.org/officeDocument/2006/relationships/image" Target="../media/image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2.png"/><Relationship Id="rId7" Type="http://schemas.openxmlformats.org/officeDocument/2006/relationships/image" Target="../media/image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jpeg"/><Relationship Id="rId5" Type="http://schemas.openxmlformats.org/officeDocument/2006/relationships/image" Target="../media/image8.png"/><Relationship Id="rId10" Type="http://schemas.openxmlformats.org/officeDocument/2006/relationships/image" Target="../media/image13.jpe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pn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930" y="92231"/>
            <a:ext cx="7886700" cy="132556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vi-VN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Vocabulary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9570" y="1417794"/>
            <a:ext cx="8378190" cy="4351338"/>
          </a:xfrm>
        </p:spPr>
        <p:txBody>
          <a:bodyPr>
            <a:noAutofit/>
          </a:bodyPr>
          <a:lstStyle/>
          <a:p>
            <a:r>
              <a:rPr lang="en-US" sz="3200" dirty="0"/>
              <a:t>‘Calculator /ˈ</a:t>
            </a:r>
            <a:r>
              <a:rPr lang="en-US" sz="3200" dirty="0" err="1"/>
              <a:t>kæl·kjəˌleɪ·t̬ər</a:t>
            </a:r>
            <a:r>
              <a:rPr lang="en-US" sz="3200" dirty="0"/>
              <a:t>/(n): </a:t>
            </a:r>
            <a:r>
              <a:rPr lang="en-US" sz="3200" dirty="0" err="1"/>
              <a:t>máy</a:t>
            </a:r>
            <a:r>
              <a:rPr lang="en-US" sz="3200" dirty="0"/>
              <a:t> </a:t>
            </a:r>
            <a:r>
              <a:rPr lang="en-US" sz="3200" dirty="0" err="1"/>
              <a:t>tính</a:t>
            </a:r>
            <a:r>
              <a:rPr lang="en-US" sz="3200" dirty="0"/>
              <a:t> </a:t>
            </a:r>
          </a:p>
          <a:p>
            <a:r>
              <a:rPr lang="en-US" sz="3200" b="1" dirty="0"/>
              <a:t> 'u</a:t>
            </a:r>
            <a:r>
              <a:rPr lang="en-US" sz="3200" dirty="0"/>
              <a:t>niform</a:t>
            </a:r>
            <a:r>
              <a:rPr lang="en-US" sz="3200" b="1" dirty="0"/>
              <a:t> </a:t>
            </a:r>
            <a:r>
              <a:rPr lang="en-US" sz="3200" dirty="0"/>
              <a:t>/ˈ</a:t>
            </a:r>
            <a:r>
              <a:rPr lang="en-US" sz="3200" dirty="0" err="1"/>
              <a:t>juːnifoːm</a:t>
            </a:r>
            <a:r>
              <a:rPr lang="en-US" sz="3200" dirty="0"/>
              <a:t>/ (n):</a:t>
            </a:r>
            <a:r>
              <a:rPr lang="en-US" sz="3200" b="1" dirty="0"/>
              <a:t> </a:t>
            </a:r>
            <a:r>
              <a:rPr lang="en-US" sz="3200" dirty="0" err="1"/>
              <a:t>đồng</a:t>
            </a:r>
            <a:r>
              <a:rPr lang="en-US" sz="3200" dirty="0"/>
              <a:t> </a:t>
            </a:r>
            <a:r>
              <a:rPr lang="en-US" sz="3200" dirty="0" err="1"/>
              <a:t>phục</a:t>
            </a:r>
            <a:endParaRPr lang="en-US" sz="3200" dirty="0"/>
          </a:p>
          <a:p>
            <a:r>
              <a:rPr lang="en-US" sz="3200" dirty="0"/>
              <a:t> smart (adj):</a:t>
            </a:r>
            <a:r>
              <a:rPr lang="en-US" sz="3200" b="1" dirty="0"/>
              <a:t>  </a:t>
            </a:r>
            <a:r>
              <a:rPr lang="en-US" sz="3200" dirty="0" err="1"/>
              <a:t>bảnh</a:t>
            </a:r>
            <a:r>
              <a:rPr lang="en-US" sz="3200" dirty="0"/>
              <a:t> bao, </a:t>
            </a:r>
            <a:r>
              <a:rPr lang="en-US" sz="3200" dirty="0" err="1"/>
              <a:t>thông</a:t>
            </a:r>
            <a:r>
              <a:rPr lang="en-US" sz="3200" dirty="0"/>
              <a:t> </a:t>
            </a:r>
            <a:r>
              <a:rPr lang="en-US" sz="3200" dirty="0" err="1"/>
              <a:t>minh</a:t>
            </a:r>
            <a:endParaRPr lang="en-US" sz="3200" dirty="0"/>
          </a:p>
          <a:p>
            <a:r>
              <a:rPr lang="fr-FR" sz="3200" dirty="0"/>
              <a:t> '</a:t>
            </a:r>
            <a:r>
              <a:rPr lang="fr-FR" sz="3200" b="1" dirty="0" err="1"/>
              <a:t>com</a:t>
            </a:r>
            <a:r>
              <a:rPr lang="fr-FR" sz="3200" dirty="0" err="1"/>
              <a:t>pass</a:t>
            </a:r>
            <a:r>
              <a:rPr lang="fr-FR" sz="3200" dirty="0"/>
              <a:t> </a:t>
            </a:r>
            <a:r>
              <a:rPr lang="en-US" sz="3200" dirty="0"/>
              <a:t>/ˈ</a:t>
            </a:r>
            <a:r>
              <a:rPr lang="en-US" sz="3200" dirty="0" err="1"/>
              <a:t>kʌm·pəs</a:t>
            </a:r>
            <a:r>
              <a:rPr lang="en-US" sz="3200" dirty="0"/>
              <a:t>/ (n)</a:t>
            </a:r>
            <a:r>
              <a:rPr lang="fr-FR" sz="3200" dirty="0"/>
              <a:t>:  com </a:t>
            </a:r>
            <a:r>
              <a:rPr lang="fr-FR" sz="3200" dirty="0" err="1"/>
              <a:t>pa,la</a:t>
            </a:r>
            <a:r>
              <a:rPr lang="fr-FR" sz="3200" dirty="0"/>
              <a:t> </a:t>
            </a:r>
            <a:r>
              <a:rPr lang="fr-FR" sz="3200" dirty="0" err="1"/>
              <a:t>bàn</a:t>
            </a:r>
            <a:endParaRPr lang="en-US" sz="3200" dirty="0"/>
          </a:p>
          <a:p>
            <a:r>
              <a:rPr lang="en-US" sz="3200" dirty="0"/>
              <a:t> put on (</a:t>
            </a:r>
            <a:r>
              <a:rPr lang="en-US" sz="3200" dirty="0" err="1"/>
              <a:t>phr</a:t>
            </a:r>
            <a:r>
              <a:rPr lang="en-US" sz="3200" dirty="0"/>
              <a:t> v): </a:t>
            </a:r>
            <a:r>
              <a:rPr lang="en-US" sz="3200" dirty="0" err="1"/>
              <a:t>mặc</a:t>
            </a:r>
            <a:r>
              <a:rPr lang="en-US" sz="3200" dirty="0"/>
              <a:t> </a:t>
            </a:r>
            <a:r>
              <a:rPr lang="en-US" sz="3200" dirty="0" err="1"/>
              <a:t>vào</a:t>
            </a:r>
            <a:endParaRPr lang="en-US" sz="3200" dirty="0"/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be excited about </a:t>
            </a:r>
            <a:r>
              <a:rPr lang="en-US" sz="3200" dirty="0"/>
              <a:t>/</a:t>
            </a:r>
            <a:r>
              <a:rPr lang="en-US" sz="3200" dirty="0" err="1"/>
              <a:t>ɪkˈsaɪ.t̬ɪd</a:t>
            </a:r>
            <a:r>
              <a:rPr lang="en-US" sz="3200" dirty="0"/>
              <a:t>/  (adj)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háo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hức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về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942817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690" y="173182"/>
            <a:ext cx="7886700" cy="73429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* </a:t>
            </a:r>
            <a:r>
              <a:rPr lang="en-US" sz="3200" b="1" dirty="0">
                <a:solidFill>
                  <a:srgbClr val="FF0000"/>
                </a:solidFill>
              </a:rPr>
              <a:t>Check vocabulary</a:t>
            </a:r>
            <a:r>
              <a:rPr lang="en-US" sz="3200" dirty="0">
                <a:solidFill>
                  <a:srgbClr val="FF0000"/>
                </a:solidFill>
              </a:rPr>
              <a:t>: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4" y="1011383"/>
            <a:ext cx="9130146" cy="5721926"/>
          </a:xfrm>
        </p:spPr>
      </p:pic>
    </p:spTree>
    <p:extLst>
      <p:ext uri="{BB962C8B-B14F-4D97-AF65-F5344CB8AC3E}">
        <p14:creationId xmlns:p14="http://schemas.microsoft.com/office/powerpoint/2010/main" val="18705220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9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30054" y="0"/>
            <a:ext cx="75461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 and tick (</a:t>
            </a:r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T (True) or F (False).</a:t>
            </a:r>
          </a:p>
        </p:txBody>
      </p:sp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6974114"/>
              </p:ext>
            </p:extLst>
          </p:nvPr>
        </p:nvGraphicFramePr>
        <p:xfrm>
          <a:off x="1047964" y="1435528"/>
          <a:ext cx="7048072" cy="4815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835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108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74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621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>
                    <a:solidFill>
                      <a:srgbClr val="10CDD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>
                    <a:solidFill>
                      <a:srgbClr val="10CD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T</a:t>
                      </a:r>
                    </a:p>
                  </a:txBody>
                  <a:tcPr>
                    <a:solidFill>
                      <a:srgbClr val="10CDD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2060"/>
                          </a:solidFill>
                        </a:rPr>
                        <a:t>F</a:t>
                      </a:r>
                    </a:p>
                  </a:txBody>
                  <a:tcPr>
                    <a:solidFill>
                      <a:srgbClr val="10CDD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 err="1"/>
                        <a:t>Vy</a:t>
                      </a:r>
                      <a:r>
                        <a:rPr lang="en-US" sz="2800" dirty="0"/>
                        <a:t>, </a:t>
                      </a:r>
                      <a:r>
                        <a:rPr lang="en-US" sz="2800" dirty="0" err="1"/>
                        <a:t>Phong</a:t>
                      </a:r>
                      <a:r>
                        <a:rPr lang="en-US" sz="2800" dirty="0"/>
                        <a:t>, and </a:t>
                      </a:r>
                      <a:r>
                        <a:rPr lang="en-US" sz="2800" dirty="0" err="1"/>
                        <a:t>Duy</a:t>
                      </a:r>
                      <a:r>
                        <a:rPr lang="en-US" sz="2800" dirty="0"/>
                        <a:t> go to the same school.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2.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/>
                        <a:t>Duy is Phong’s friend.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3.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 err="1"/>
                        <a:t>Phong</a:t>
                      </a:r>
                      <a:r>
                        <a:rPr lang="en-US" sz="2800" dirty="0"/>
                        <a:t> says </a:t>
                      </a:r>
                      <a:r>
                        <a:rPr lang="en-US" sz="2800" dirty="0" err="1"/>
                        <a:t>Duy</a:t>
                      </a:r>
                      <a:r>
                        <a:rPr lang="en-US" sz="2800" dirty="0"/>
                        <a:t> looks smart in his uniform.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4.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 dirty="0"/>
                        <a:t>They have new subjects to study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>
                          <a:solidFill>
                            <a:srgbClr val="0070C0"/>
                          </a:solidFill>
                        </a:rPr>
                        <a:t>5.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800"/>
                        <a:t>Phong is wearing a school uniform.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B91EAEBF-7396-4196-88B0-5213DF3E15F7}"/>
              </a:ext>
            </a:extLst>
          </p:cNvPr>
          <p:cNvSpPr txBox="1"/>
          <p:nvPr/>
        </p:nvSpPr>
        <p:spPr>
          <a:xfrm>
            <a:off x="6579535" y="2084360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373887-B414-480C-9CE6-E865B2DED120}"/>
              </a:ext>
            </a:extLst>
          </p:cNvPr>
          <p:cNvSpPr txBox="1"/>
          <p:nvPr/>
        </p:nvSpPr>
        <p:spPr>
          <a:xfrm>
            <a:off x="7405445" y="2880773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FC1FD59-B4E9-4741-B480-D77688A2F09D}"/>
              </a:ext>
            </a:extLst>
          </p:cNvPr>
          <p:cNvSpPr txBox="1"/>
          <p:nvPr/>
        </p:nvSpPr>
        <p:spPr>
          <a:xfrm>
            <a:off x="6577628" y="3608360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F2A0A3-5717-4487-84C3-D272D071BA57}"/>
              </a:ext>
            </a:extLst>
          </p:cNvPr>
          <p:cNvSpPr txBox="1"/>
          <p:nvPr/>
        </p:nvSpPr>
        <p:spPr>
          <a:xfrm>
            <a:off x="6577627" y="4532952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00B05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B441D53-84EF-4D83-99A1-6DD121D48D7D}"/>
              </a:ext>
            </a:extLst>
          </p:cNvPr>
          <p:cNvSpPr txBox="1"/>
          <p:nvPr/>
        </p:nvSpPr>
        <p:spPr>
          <a:xfrm>
            <a:off x="7405445" y="5422472"/>
            <a:ext cx="5469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57239" y="205956"/>
            <a:ext cx="71353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ONE word from the box in each gap.</a:t>
            </a:r>
            <a:endParaRPr lang="en-US" sz="2600" b="1" spc="-50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3373" y="242894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38203" y="2376750"/>
            <a:ext cx="6890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Students                     their uniforms on Monday.</a:t>
            </a:r>
            <a:endParaRPr lang="en-US" sz="2400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2093412" y="2697054"/>
            <a:ext cx="124097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63373" y="314762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38203" y="3095424"/>
            <a:ext cx="6509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Vy              a new friend, Duy.</a:t>
            </a:r>
            <a:endParaRPr lang="en-US" sz="2400" dirty="0"/>
          </a:p>
        </p:txBody>
      </p:sp>
      <p:cxnSp>
        <p:nvCxnSpPr>
          <p:cNvPr id="28" name="Straight Connector 27"/>
          <p:cNvCxnSpPr>
            <a:cxnSpLocks/>
          </p:cNvCxnSpPr>
          <p:nvPr/>
        </p:nvCxnSpPr>
        <p:spPr>
          <a:xfrm>
            <a:off x="1275818" y="3442934"/>
            <a:ext cx="83814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63373" y="391526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38203" y="3906613"/>
            <a:ext cx="7979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Do </a:t>
            </a:r>
            <a:r>
              <a:rPr lang="en-US" sz="2400" dirty="0" err="1"/>
              <a:t>Phong</a:t>
            </a:r>
            <a:r>
              <a:rPr lang="en-US" sz="2400" dirty="0"/>
              <a:t>, </a:t>
            </a:r>
            <a:r>
              <a:rPr lang="en-US" sz="2400" dirty="0" err="1"/>
              <a:t>Vy</a:t>
            </a:r>
            <a:r>
              <a:rPr lang="en-US" sz="2400" dirty="0"/>
              <a:t>, and </a:t>
            </a:r>
            <a:r>
              <a:rPr lang="en-US" sz="2400" dirty="0" err="1"/>
              <a:t>Duy</a:t>
            </a:r>
            <a:r>
              <a:rPr lang="en-US" sz="2400" dirty="0"/>
              <a:t>             to the same school?</a:t>
            </a:r>
          </a:p>
        </p:txBody>
      </p:sp>
      <p:cxnSp>
        <p:nvCxnSpPr>
          <p:cNvPr id="37" name="Straight Connector 36"/>
          <p:cNvCxnSpPr/>
          <p:nvPr/>
        </p:nvCxnSpPr>
        <p:spPr>
          <a:xfrm>
            <a:off x="3924910" y="4253780"/>
            <a:ext cx="8229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363373" y="497459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38203" y="4965940"/>
            <a:ext cx="7979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Students always look smart in their                  .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63373" y="567858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838203" y="4368278"/>
            <a:ext cx="6890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- Yes, they do.</a:t>
            </a:r>
            <a:endParaRPr lang="en-US" sz="2400" dirty="0"/>
          </a:p>
        </p:txBody>
      </p:sp>
      <p:sp>
        <p:nvSpPr>
          <p:cNvPr id="50" name="TextBox 49"/>
          <p:cNvSpPr txBox="1"/>
          <p:nvPr/>
        </p:nvSpPr>
        <p:spPr>
          <a:xfrm>
            <a:off x="838203" y="5678588"/>
            <a:ext cx="79792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- What                  do you like to study?</a:t>
            </a:r>
            <a:endParaRPr lang="en-US" sz="2400" dirty="0"/>
          </a:p>
        </p:txBody>
      </p:sp>
      <p:cxnSp>
        <p:nvCxnSpPr>
          <p:cNvPr id="51" name="Straight Connector 50"/>
          <p:cNvCxnSpPr/>
          <p:nvPr/>
        </p:nvCxnSpPr>
        <p:spPr>
          <a:xfrm>
            <a:off x="1828986" y="6025755"/>
            <a:ext cx="109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838203" y="6140253"/>
            <a:ext cx="68906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- I like to study English and history.</a:t>
            </a:r>
            <a:endParaRPr lang="en-US" sz="2400" dirty="0"/>
          </a:p>
        </p:txBody>
      </p:sp>
      <p:sp>
        <p:nvSpPr>
          <p:cNvPr id="53" name="Rounded Rectangle 52"/>
          <p:cNvSpPr/>
          <p:nvPr/>
        </p:nvSpPr>
        <p:spPr>
          <a:xfrm>
            <a:off x="2113960" y="1157085"/>
            <a:ext cx="5079926" cy="1114415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2578337" y="1326972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go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2578337" y="1675309"/>
            <a:ext cx="12845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wear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276508" y="1326971"/>
            <a:ext cx="1632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subjects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276508" y="1675309"/>
            <a:ext cx="142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uniforms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6061771" y="1326972"/>
            <a:ext cx="11321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has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5277097" y="5275185"/>
            <a:ext cx="118872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F2694FEC-E89F-4CA5-A610-28DED866BDE5}"/>
              </a:ext>
            </a:extLst>
          </p:cNvPr>
          <p:cNvSpPr txBox="1"/>
          <p:nvPr/>
        </p:nvSpPr>
        <p:spPr>
          <a:xfrm>
            <a:off x="4097719" y="3906613"/>
            <a:ext cx="5758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go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E323E84-2ACA-4051-8C92-D3C6C4FED528}"/>
              </a:ext>
            </a:extLst>
          </p:cNvPr>
          <p:cNvSpPr txBox="1"/>
          <p:nvPr/>
        </p:nvSpPr>
        <p:spPr>
          <a:xfrm>
            <a:off x="2343768" y="2377687"/>
            <a:ext cx="9198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wear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729D528-7005-4D03-ABE2-60E3A8D57514}"/>
              </a:ext>
            </a:extLst>
          </p:cNvPr>
          <p:cNvSpPr txBox="1"/>
          <p:nvPr/>
        </p:nvSpPr>
        <p:spPr>
          <a:xfrm>
            <a:off x="1787682" y="5683165"/>
            <a:ext cx="1247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subjects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982E70D-62D8-4D3C-B9FC-D12337B379F9}"/>
              </a:ext>
            </a:extLst>
          </p:cNvPr>
          <p:cNvSpPr txBox="1"/>
          <p:nvPr/>
        </p:nvSpPr>
        <p:spPr>
          <a:xfrm>
            <a:off x="5255403" y="4967753"/>
            <a:ext cx="14260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uniforms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4E1D8DA-FF2E-4DD5-9CDB-D7B8778D3D9B}"/>
              </a:ext>
            </a:extLst>
          </p:cNvPr>
          <p:cNvSpPr txBox="1"/>
          <p:nvPr/>
        </p:nvSpPr>
        <p:spPr>
          <a:xfrm>
            <a:off x="1427963" y="3093108"/>
            <a:ext cx="7402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has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" dur="indefinite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0" dur="indefinite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9" dur="indefinite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8" dur="indefinite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7" dur="indefinite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  <p:bldP spid="56" grpId="0"/>
      <p:bldP spid="57" grpId="0"/>
      <p:bldP spid="58" grpId="0"/>
      <p:bldP spid="32" grpId="0"/>
      <p:bldP spid="33" grpId="0"/>
      <p:bldP spid="34" grpId="0"/>
      <p:bldP spid="35" grpId="0"/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2494" y="60331"/>
            <a:ext cx="713536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word with the school things. Then listen and repeat.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93701" y="1240546"/>
            <a:ext cx="8653859" cy="5699640"/>
            <a:chOff x="193701" y="1590291"/>
            <a:chExt cx="8653859" cy="5137079"/>
          </a:xfrm>
        </p:grpSpPr>
        <p:sp>
          <p:nvSpPr>
            <p:cNvPr id="12" name="Rounded Rectangle 11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69" y="1379900"/>
            <a:ext cx="1335650" cy="15773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2" y="3065906"/>
            <a:ext cx="2464054" cy="242094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05" y="5393394"/>
            <a:ext cx="1427475" cy="105764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0770">
            <a:off x="6282897" y="1138221"/>
            <a:ext cx="1817617" cy="145808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5795">
            <a:off x="5888397" y="2489288"/>
            <a:ext cx="2957513" cy="21717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9158">
            <a:off x="5887427" y="4783482"/>
            <a:ext cx="2658890" cy="1565218"/>
          </a:xfrm>
          <a:prstGeom prst="rect">
            <a:avLst/>
          </a:prstGeom>
        </p:spPr>
      </p:pic>
      <p:sp>
        <p:nvSpPr>
          <p:cNvPr id="36" name="Oval 35"/>
          <p:cNvSpPr/>
          <p:nvPr/>
        </p:nvSpPr>
        <p:spPr>
          <a:xfrm>
            <a:off x="1450642" y="3008503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37" name="Oval 36"/>
          <p:cNvSpPr/>
          <p:nvPr/>
        </p:nvSpPr>
        <p:spPr>
          <a:xfrm>
            <a:off x="1450642" y="4442046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38" name="Oval 37"/>
          <p:cNvSpPr/>
          <p:nvPr/>
        </p:nvSpPr>
        <p:spPr>
          <a:xfrm>
            <a:off x="1450642" y="6260768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39" name="Oval 38"/>
          <p:cNvSpPr/>
          <p:nvPr/>
        </p:nvSpPr>
        <p:spPr>
          <a:xfrm>
            <a:off x="7746985" y="2345590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40" name="Oval 39"/>
          <p:cNvSpPr/>
          <p:nvPr/>
        </p:nvSpPr>
        <p:spPr>
          <a:xfrm>
            <a:off x="7746985" y="4385299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41" name="Oval 40"/>
          <p:cNvSpPr/>
          <p:nvPr/>
        </p:nvSpPr>
        <p:spPr>
          <a:xfrm>
            <a:off x="7746985" y="6265672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6</a:t>
            </a:r>
          </a:p>
        </p:txBody>
      </p:sp>
      <p:sp>
        <p:nvSpPr>
          <p:cNvPr id="42" name="TextBox 41"/>
          <p:cNvSpPr txBox="1"/>
          <p:nvPr/>
        </p:nvSpPr>
        <p:spPr>
          <a:xfrm rot="21334423">
            <a:off x="2986788" y="1791266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pencil sharpener</a:t>
            </a:r>
          </a:p>
        </p:txBody>
      </p:sp>
      <p:sp>
        <p:nvSpPr>
          <p:cNvPr id="43" name="TextBox 42"/>
          <p:cNvSpPr txBox="1"/>
          <p:nvPr/>
        </p:nvSpPr>
        <p:spPr>
          <a:xfrm rot="21402430">
            <a:off x="3102631" y="2563069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compass</a:t>
            </a:r>
          </a:p>
        </p:txBody>
      </p:sp>
      <p:sp>
        <p:nvSpPr>
          <p:cNvPr id="44" name="TextBox 43"/>
          <p:cNvSpPr txBox="1"/>
          <p:nvPr/>
        </p:nvSpPr>
        <p:spPr>
          <a:xfrm rot="21334423">
            <a:off x="3024257" y="3543605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school bag</a:t>
            </a:r>
          </a:p>
        </p:txBody>
      </p:sp>
      <p:sp>
        <p:nvSpPr>
          <p:cNvPr id="45" name="TextBox 44"/>
          <p:cNvSpPr txBox="1"/>
          <p:nvPr/>
        </p:nvSpPr>
        <p:spPr>
          <a:xfrm rot="633357">
            <a:off x="3112679" y="4500147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calculator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100598" y="5338550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rubber</a:t>
            </a:r>
          </a:p>
        </p:txBody>
      </p:sp>
      <p:sp>
        <p:nvSpPr>
          <p:cNvPr id="47" name="TextBox 46"/>
          <p:cNvSpPr txBox="1"/>
          <p:nvPr/>
        </p:nvSpPr>
        <p:spPr>
          <a:xfrm rot="21259042">
            <a:off x="3205250" y="6171204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pencil case</a:t>
            </a:r>
          </a:p>
        </p:txBody>
      </p:sp>
    </p:spTree>
    <p:extLst>
      <p:ext uri="{BB962C8B-B14F-4D97-AF65-F5344CB8AC3E}">
        <p14:creationId xmlns:p14="http://schemas.microsoft.com/office/powerpoint/2010/main" val="7410272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2494" y="60331"/>
            <a:ext cx="713536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word with the school things. Then listen and repeat.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93701" y="1240546"/>
            <a:ext cx="8653859" cy="5699640"/>
            <a:chOff x="193701" y="1590291"/>
            <a:chExt cx="8653859" cy="5137079"/>
          </a:xfrm>
        </p:grpSpPr>
        <p:sp>
          <p:nvSpPr>
            <p:cNvPr id="12" name="Rounded Rectangle 11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69" y="1379900"/>
            <a:ext cx="1335650" cy="157730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2" y="3065906"/>
            <a:ext cx="2464054" cy="242094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05" y="5393394"/>
            <a:ext cx="1427475" cy="105764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0770">
            <a:off x="6282897" y="1138221"/>
            <a:ext cx="1817617" cy="145808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5795">
            <a:off x="5888397" y="2489288"/>
            <a:ext cx="2957513" cy="21717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9158">
            <a:off x="5887427" y="4783482"/>
            <a:ext cx="2658890" cy="1565218"/>
          </a:xfrm>
          <a:prstGeom prst="rect">
            <a:avLst/>
          </a:prstGeom>
        </p:spPr>
      </p:pic>
      <p:sp>
        <p:nvSpPr>
          <p:cNvPr id="36" name="Oval 35"/>
          <p:cNvSpPr/>
          <p:nvPr/>
        </p:nvSpPr>
        <p:spPr>
          <a:xfrm>
            <a:off x="1450642" y="3008503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1</a:t>
            </a:r>
          </a:p>
        </p:txBody>
      </p:sp>
      <p:sp>
        <p:nvSpPr>
          <p:cNvPr id="37" name="Oval 36"/>
          <p:cNvSpPr/>
          <p:nvPr/>
        </p:nvSpPr>
        <p:spPr>
          <a:xfrm>
            <a:off x="1450642" y="4442046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2</a:t>
            </a:r>
          </a:p>
        </p:txBody>
      </p:sp>
      <p:sp>
        <p:nvSpPr>
          <p:cNvPr id="38" name="Oval 37"/>
          <p:cNvSpPr/>
          <p:nvPr/>
        </p:nvSpPr>
        <p:spPr>
          <a:xfrm>
            <a:off x="1450642" y="6260768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3</a:t>
            </a:r>
          </a:p>
        </p:txBody>
      </p:sp>
      <p:sp>
        <p:nvSpPr>
          <p:cNvPr id="39" name="Oval 38"/>
          <p:cNvSpPr/>
          <p:nvPr/>
        </p:nvSpPr>
        <p:spPr>
          <a:xfrm>
            <a:off x="7746985" y="2345590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4</a:t>
            </a:r>
          </a:p>
        </p:txBody>
      </p:sp>
      <p:sp>
        <p:nvSpPr>
          <p:cNvPr id="40" name="Oval 39"/>
          <p:cNvSpPr/>
          <p:nvPr/>
        </p:nvSpPr>
        <p:spPr>
          <a:xfrm>
            <a:off x="7746985" y="4385299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5</a:t>
            </a:r>
          </a:p>
        </p:txBody>
      </p:sp>
      <p:sp>
        <p:nvSpPr>
          <p:cNvPr id="41" name="Oval 40"/>
          <p:cNvSpPr/>
          <p:nvPr/>
        </p:nvSpPr>
        <p:spPr>
          <a:xfrm>
            <a:off x="7746985" y="6265672"/>
            <a:ext cx="400376" cy="40233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</a:rPr>
              <a:t>6</a:t>
            </a:r>
          </a:p>
        </p:txBody>
      </p:sp>
      <p:sp>
        <p:nvSpPr>
          <p:cNvPr id="42" name="TextBox 41"/>
          <p:cNvSpPr txBox="1"/>
          <p:nvPr/>
        </p:nvSpPr>
        <p:spPr>
          <a:xfrm rot="21600000">
            <a:off x="1918391" y="5638768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pencil sharpener </a:t>
            </a:r>
          </a:p>
        </p:txBody>
      </p:sp>
      <p:sp>
        <p:nvSpPr>
          <p:cNvPr id="43" name="TextBox 42"/>
          <p:cNvSpPr txBox="1"/>
          <p:nvPr/>
        </p:nvSpPr>
        <p:spPr>
          <a:xfrm rot="21600000">
            <a:off x="1592947" y="3811835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compass</a:t>
            </a:r>
          </a:p>
        </p:txBody>
      </p:sp>
      <p:sp>
        <p:nvSpPr>
          <p:cNvPr id="44" name="TextBox 43"/>
          <p:cNvSpPr txBox="1"/>
          <p:nvPr/>
        </p:nvSpPr>
        <p:spPr>
          <a:xfrm rot="21600000">
            <a:off x="1743980" y="2020508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school bag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378969" y="5662754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calculator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458395" y="2042994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rubber</a:t>
            </a:r>
          </a:p>
        </p:txBody>
      </p:sp>
      <p:sp>
        <p:nvSpPr>
          <p:cNvPr id="47" name="TextBox 46"/>
          <p:cNvSpPr txBox="1"/>
          <p:nvPr/>
        </p:nvSpPr>
        <p:spPr>
          <a:xfrm rot="21600000">
            <a:off x="4116001" y="3835229"/>
            <a:ext cx="24855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50"/>
                </a:solidFill>
              </a:rPr>
              <a:t>pencil case</a:t>
            </a:r>
          </a:p>
        </p:txBody>
      </p:sp>
    </p:spTree>
    <p:extLst>
      <p:ext uri="{BB962C8B-B14F-4D97-AF65-F5344CB8AC3E}">
        <p14:creationId xmlns:p14="http://schemas.microsoft.com/office/powerpoint/2010/main" val="27266426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02494" y="60331"/>
            <a:ext cx="654627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Look around the class. Write the names of the things you see in your notebook.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93701" y="1713156"/>
            <a:ext cx="8645499" cy="4805631"/>
            <a:chOff x="193701" y="1590291"/>
            <a:chExt cx="8653859" cy="5137079"/>
          </a:xfrm>
        </p:grpSpPr>
        <p:sp>
          <p:nvSpPr>
            <p:cNvPr id="13" name="Rounded Rectangle 12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" name="Straight Connector 2"/>
          <p:cNvCxnSpPr/>
          <p:nvPr/>
        </p:nvCxnSpPr>
        <p:spPr>
          <a:xfrm flipV="1">
            <a:off x="1690099" y="2969231"/>
            <a:ext cx="5763802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1690099" y="3881062"/>
            <a:ext cx="5763802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1690099" y="4837415"/>
            <a:ext cx="5763802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1690099" y="5749246"/>
            <a:ext cx="5763802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02221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365126"/>
            <a:ext cx="7886700" cy="2652394"/>
          </a:xfrm>
          <a:solidFill>
            <a:srgbClr val="0FB7BD"/>
          </a:soli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eaLnBrk="1" hangingPunct="1"/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Homework</a:t>
            </a:r>
            <a:br>
              <a:rPr lang="en-US" sz="3800" b="1" u="sng" dirty="0"/>
            </a:br>
            <a:r>
              <a:rPr lang="en-US" sz="3800" dirty="0"/>
              <a:t>- </a:t>
            </a:r>
            <a:r>
              <a:rPr lang="en-US" sz="3800" b="1" dirty="0"/>
              <a:t>Learn by heart all the new words.</a:t>
            </a:r>
            <a:br>
              <a:rPr lang="en-US" sz="3800" b="1" dirty="0"/>
            </a:br>
            <a:r>
              <a:rPr lang="en-US" sz="3800" b="1" dirty="0"/>
              <a:t>- Prepare  lesson 2 ( A closer look 1)</a:t>
            </a:r>
            <a:r>
              <a:rPr lang="en-US" sz="3800" b="1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341597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2052" name="Picture 7" descr="hoa s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058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5787631"/>
              </p:ext>
            </p:extLst>
          </p:nvPr>
        </p:nvGraphicFramePr>
        <p:xfrm>
          <a:off x="0" y="4054475"/>
          <a:ext cx="2708275" cy="289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lip" r:id="rId3" imgW="1420978" imgH="1518818" progId="MS_ClipArt_Gallery.2">
                  <p:embed/>
                </p:oleObj>
              </mc:Choice>
              <mc:Fallback>
                <p:oleObj name="Clip" r:id="rId3" imgW="1420978" imgH="1518818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054475"/>
                        <a:ext cx="2708275" cy="289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9" name="WordArt 11"/>
          <p:cNvSpPr>
            <a:spLocks noChangeArrowheads="1" noChangeShapeType="1" noTextEdit="1"/>
          </p:cNvSpPr>
          <p:nvPr/>
        </p:nvSpPr>
        <p:spPr bwMode="auto">
          <a:xfrm>
            <a:off x="1481138" y="2457450"/>
            <a:ext cx="6219825" cy="154305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66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Arial"/>
                <a:cs typeface="Arial"/>
              </a:rPr>
              <a:t>WELCOME TO OUR CLASS</a:t>
            </a:r>
          </a:p>
        </p:txBody>
      </p:sp>
    </p:spTree>
    <p:extLst>
      <p:ext uri="{BB962C8B-B14F-4D97-AF65-F5344CB8AC3E}">
        <p14:creationId xmlns:p14="http://schemas.microsoft.com/office/powerpoint/2010/main" val="73962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025-C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6381750"/>
            <a:ext cx="75057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AutoShape 3"/>
          <p:cNvSpPr>
            <a:spLocks noChangeArrowheads="1"/>
          </p:cNvSpPr>
          <p:nvPr/>
        </p:nvSpPr>
        <p:spPr bwMode="auto">
          <a:xfrm>
            <a:off x="2762249" y="2498480"/>
            <a:ext cx="3886200" cy="2133600"/>
          </a:xfrm>
          <a:prstGeom prst="cloudCallout">
            <a:avLst>
              <a:gd name="adj1" fmla="val -45343"/>
              <a:gd name="adj2" fmla="val 16444"/>
            </a:avLst>
          </a:prstGeom>
          <a:solidFill>
            <a:srgbClr val="0FB7BD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 eaLnBrk="0" hangingPunct="0"/>
            <a:endParaRPr lang="en-US" sz="2800" b="1" dirty="0">
              <a:solidFill>
                <a:srgbClr val="FF0000"/>
              </a:solidFill>
              <a:latin typeface="Times New Roman" pitchFamily="18" charset="0"/>
              <a:cs typeface="Arial" charset="0"/>
            </a:endParaRPr>
          </a:p>
          <a:p>
            <a:pPr algn="ctr" eaLnBrk="0" hangingPunct="0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Arial" charset="0"/>
              </a:rPr>
              <a:t>School things </a:t>
            </a:r>
          </a:p>
        </p:txBody>
      </p:sp>
      <p:sp>
        <p:nvSpPr>
          <p:cNvPr id="3076" name="Line 4"/>
          <p:cNvSpPr>
            <a:spLocks noChangeShapeType="1"/>
          </p:cNvSpPr>
          <p:nvPr/>
        </p:nvSpPr>
        <p:spPr bwMode="auto">
          <a:xfrm flipH="1" flipV="1">
            <a:off x="1894114" y="3581399"/>
            <a:ext cx="849086" cy="59871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77" name="Line 5"/>
          <p:cNvSpPr>
            <a:spLocks noChangeShapeType="1"/>
          </p:cNvSpPr>
          <p:nvPr/>
        </p:nvSpPr>
        <p:spPr bwMode="auto">
          <a:xfrm flipH="1">
            <a:off x="2120537" y="4310743"/>
            <a:ext cx="1143000" cy="457200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78" name="Line 6"/>
          <p:cNvSpPr>
            <a:spLocks noChangeShapeType="1"/>
          </p:cNvSpPr>
          <p:nvPr/>
        </p:nvSpPr>
        <p:spPr bwMode="auto">
          <a:xfrm>
            <a:off x="4804955" y="4648200"/>
            <a:ext cx="0" cy="758734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 flipV="1">
            <a:off x="6629399" y="3497034"/>
            <a:ext cx="999309" cy="114300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80" name="Line 8"/>
          <p:cNvSpPr>
            <a:spLocks noChangeShapeType="1"/>
          </p:cNvSpPr>
          <p:nvPr/>
        </p:nvSpPr>
        <p:spPr bwMode="auto">
          <a:xfrm flipH="1" flipV="1">
            <a:off x="4024449" y="1878013"/>
            <a:ext cx="76200" cy="914400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81" name="Line 9"/>
          <p:cNvSpPr>
            <a:spLocks noChangeShapeType="1"/>
          </p:cNvSpPr>
          <p:nvPr/>
        </p:nvSpPr>
        <p:spPr bwMode="auto">
          <a:xfrm flipH="1" flipV="1">
            <a:off x="2133600" y="2335213"/>
            <a:ext cx="1289050" cy="419100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82" name="Line 10"/>
          <p:cNvSpPr>
            <a:spLocks noChangeShapeType="1"/>
          </p:cNvSpPr>
          <p:nvPr/>
        </p:nvSpPr>
        <p:spPr bwMode="auto">
          <a:xfrm flipV="1">
            <a:off x="5943600" y="2011680"/>
            <a:ext cx="1005840" cy="655320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83" name="Line 11"/>
          <p:cNvSpPr>
            <a:spLocks noChangeShapeType="1"/>
          </p:cNvSpPr>
          <p:nvPr/>
        </p:nvSpPr>
        <p:spPr bwMode="auto">
          <a:xfrm>
            <a:off x="6065520" y="4267200"/>
            <a:ext cx="762000" cy="304800"/>
          </a:xfrm>
          <a:prstGeom prst="line">
            <a:avLst/>
          </a:prstGeom>
          <a:noFill/>
          <a:ln w="28575">
            <a:solidFill>
              <a:srgbClr val="CC0066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84" name="Line 12"/>
          <p:cNvSpPr>
            <a:spLocks noChangeShapeType="1"/>
          </p:cNvSpPr>
          <p:nvPr/>
        </p:nvSpPr>
        <p:spPr bwMode="auto">
          <a:xfrm flipH="1">
            <a:off x="3200400" y="4495800"/>
            <a:ext cx="38100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85" name="Line 13"/>
          <p:cNvSpPr>
            <a:spLocks noChangeShapeType="1"/>
          </p:cNvSpPr>
          <p:nvPr/>
        </p:nvSpPr>
        <p:spPr bwMode="auto">
          <a:xfrm flipV="1">
            <a:off x="5029200" y="1828799"/>
            <a:ext cx="228600" cy="71596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0" y="336327"/>
            <a:ext cx="2443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>
                <a:solidFill>
                  <a:srgbClr val="FF0000"/>
                </a:solidFill>
              </a:rPr>
              <a:t>WARM - UP</a:t>
            </a:r>
            <a:endParaRPr lang="en-GB" sz="3200" b="1" u="sng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257800" y="1532836"/>
            <a:ext cx="1469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book</a:t>
            </a:r>
            <a:endParaRPr lang="en-GB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0F98F1-FB17-380F-EFBD-C156F3DFC773}"/>
              </a:ext>
            </a:extLst>
          </p:cNvPr>
          <p:cNvSpPr txBox="1"/>
          <p:nvPr/>
        </p:nvSpPr>
        <p:spPr>
          <a:xfrm>
            <a:off x="-7075" y="967449"/>
            <a:ext cx="4572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1" dirty="0"/>
              <a:t>- What is it?</a:t>
            </a:r>
          </a:p>
          <a:p>
            <a:r>
              <a:rPr lang="en-US" sz="2800" i="1" dirty="0"/>
              <a:t>- What are these?</a:t>
            </a:r>
          </a:p>
        </p:txBody>
      </p:sp>
    </p:spTree>
    <p:extLst>
      <p:ext uri="{BB962C8B-B14F-4D97-AF65-F5344CB8AC3E}">
        <p14:creationId xmlns:p14="http://schemas.microsoft.com/office/powerpoint/2010/main" val="30547374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 animBg="1"/>
      <p:bldP spid="3076" grpId="0" animBg="1"/>
      <p:bldP spid="3077" grpId="0" animBg="1"/>
      <p:bldP spid="3078" grpId="0" animBg="1"/>
      <p:bldP spid="3079" grpId="0" animBg="1"/>
      <p:bldP spid="3080" grpId="0" animBg="1"/>
      <p:bldP spid="3081" grpId="0" animBg="1"/>
      <p:bldP spid="3082" grpId="0" animBg="1"/>
      <p:bldP spid="3083" grpId="0" animBg="1"/>
      <p:bldP spid="3084" grpId="0" animBg="1"/>
      <p:bldP spid="3085" grpId="0" animBg="1"/>
      <p:bldP spid="4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23"/>
          <p:cNvGrpSpPr>
            <a:grpSpLocks/>
          </p:cNvGrpSpPr>
          <p:nvPr/>
        </p:nvGrpSpPr>
        <p:grpSpPr bwMode="auto">
          <a:xfrm>
            <a:off x="2289182" y="2103968"/>
            <a:ext cx="4443413" cy="3278717"/>
            <a:chOff x="1976128" y="2533624"/>
            <a:chExt cx="4443536" cy="3280358"/>
          </a:xfrm>
        </p:grpSpPr>
        <p:cxnSp>
          <p:nvCxnSpPr>
            <p:cNvPr id="33" name="Straight Arrow Connector 32"/>
            <p:cNvCxnSpPr>
              <a:stCxn id="2" idx="0"/>
            </p:cNvCxnSpPr>
            <p:nvPr/>
          </p:nvCxnSpPr>
          <p:spPr>
            <a:xfrm flipV="1">
              <a:off x="5690981" y="3243063"/>
              <a:ext cx="720745" cy="273186"/>
            </a:xfrm>
            <a:prstGeom prst="straightConnector1">
              <a:avLst/>
            </a:prstGeom>
            <a:ln w="38100">
              <a:solidFill>
                <a:srgbClr val="00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5267107" y="4166391"/>
              <a:ext cx="1152557" cy="237185"/>
            </a:xfrm>
            <a:prstGeom prst="straightConnector1">
              <a:avLst/>
            </a:prstGeom>
            <a:ln w="38100">
              <a:solidFill>
                <a:srgbClr val="00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flipH="1">
              <a:off x="2766725" y="4930890"/>
              <a:ext cx="965227" cy="883092"/>
            </a:xfrm>
            <a:prstGeom prst="straightConnector1">
              <a:avLst/>
            </a:prstGeom>
            <a:ln w="38100">
              <a:solidFill>
                <a:srgbClr val="00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H="1">
              <a:off x="1976128" y="4551817"/>
              <a:ext cx="1581194" cy="491312"/>
            </a:xfrm>
            <a:prstGeom prst="straightConnector1">
              <a:avLst/>
            </a:prstGeom>
            <a:ln w="38100">
              <a:solidFill>
                <a:srgbClr val="00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Straight Arrow Connector 3"/>
            <p:cNvCxnSpPr/>
            <p:nvPr/>
          </p:nvCxnSpPr>
          <p:spPr>
            <a:xfrm flipH="1" flipV="1">
              <a:off x="1976128" y="3721669"/>
              <a:ext cx="1379576" cy="444722"/>
            </a:xfrm>
            <a:prstGeom prst="straightConnector1">
              <a:avLst/>
            </a:prstGeom>
            <a:ln w="38100">
              <a:solidFill>
                <a:srgbClr val="00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>
              <a:off x="4314581" y="4702175"/>
              <a:ext cx="88902" cy="1073688"/>
            </a:xfrm>
            <a:prstGeom prst="straightConnector1">
              <a:avLst/>
            </a:prstGeom>
            <a:ln w="38100">
              <a:solidFill>
                <a:srgbClr val="00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>
              <a:off x="5106765" y="4702175"/>
              <a:ext cx="1076355" cy="1073688"/>
            </a:xfrm>
            <a:prstGeom prst="straightConnector1">
              <a:avLst/>
            </a:prstGeom>
            <a:ln w="38100">
              <a:solidFill>
                <a:srgbClr val="00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V="1">
              <a:off x="4687653" y="2573861"/>
              <a:ext cx="838223" cy="1001684"/>
            </a:xfrm>
            <a:prstGeom prst="straightConnector1">
              <a:avLst/>
            </a:prstGeom>
            <a:ln w="38100">
              <a:solidFill>
                <a:srgbClr val="00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>
              <a:stCxn id="2" idx="6"/>
            </p:cNvCxnSpPr>
            <p:nvPr/>
          </p:nvCxnSpPr>
          <p:spPr>
            <a:xfrm flipH="1" flipV="1">
              <a:off x="4043110" y="2533624"/>
              <a:ext cx="407999" cy="573904"/>
            </a:xfrm>
            <a:prstGeom prst="straightConnector1">
              <a:avLst/>
            </a:prstGeom>
            <a:ln w="38100">
              <a:solidFill>
                <a:srgbClr val="00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7-Point Star 1"/>
            <p:cNvSpPr/>
            <p:nvPr/>
          </p:nvSpPr>
          <p:spPr>
            <a:xfrm>
              <a:off x="2906429" y="3107528"/>
              <a:ext cx="3090949" cy="2056311"/>
            </a:xfrm>
            <a:prstGeom prst="star7">
              <a:avLst/>
            </a:prstGeom>
            <a:solidFill>
              <a:srgbClr val="0070C0"/>
            </a:solidFill>
            <a:ln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b="1" dirty="0">
                  <a:ln w="1270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School things</a:t>
              </a:r>
              <a:endParaRPr lang="en-US" sz="4000" b="1" dirty="0">
                <a:ln w="12700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44" name="Straight Arrow Connector 43"/>
            <p:cNvCxnSpPr/>
            <p:nvPr/>
          </p:nvCxnSpPr>
          <p:spPr>
            <a:xfrm flipH="1" flipV="1">
              <a:off x="2444454" y="2573861"/>
              <a:ext cx="1387513" cy="942387"/>
            </a:xfrm>
            <a:prstGeom prst="straightConnector1">
              <a:avLst/>
            </a:prstGeom>
            <a:ln w="38100">
              <a:solidFill>
                <a:srgbClr val="00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280" y="708529"/>
            <a:ext cx="1335650" cy="157730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717" y="3597536"/>
            <a:ext cx="2464054" cy="242094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040" y="5217751"/>
            <a:ext cx="1427475" cy="105764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0770">
            <a:off x="3261967" y="663201"/>
            <a:ext cx="1817617" cy="145808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25795">
            <a:off x="5366415" y="246351"/>
            <a:ext cx="2957513" cy="21717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49158">
            <a:off x="6634050" y="1941585"/>
            <a:ext cx="2658890" cy="1565218"/>
          </a:xfrm>
          <a:prstGeom prst="rect">
            <a:avLst/>
          </a:prstGeom>
        </p:spPr>
      </p:pic>
      <p:pic>
        <p:nvPicPr>
          <p:cNvPr id="1026" name="Picture 2" descr="Bút Chì, Văn Bản Công Cụ, Đồ Dùng Học Tập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4" y="2366486"/>
            <a:ext cx="2133606" cy="1147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gười Cai Trị, Vuông, Cm, Đo, Trường, Đồ Dùng Học Tập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445" y="5387601"/>
            <a:ext cx="2232178" cy="1334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0" descr="Sách giáo khoa tiếng anh 6 tập 1,2 phiên bản mới"/>
          <p:cNvSpPr>
            <a:spLocks noChangeAspect="1" noChangeArrowheads="1"/>
          </p:cNvSpPr>
          <p:nvPr/>
        </p:nvSpPr>
        <p:spPr bwMode="auto">
          <a:xfrm>
            <a:off x="155575" y="-13652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" name="AutoShape 12" descr="Sách giáo khoa tiếng anh 6 tập 1,2 phiên bản mới"/>
          <p:cNvSpPr>
            <a:spLocks noChangeAspect="1" noChangeArrowheads="1"/>
          </p:cNvSpPr>
          <p:nvPr/>
        </p:nvSpPr>
        <p:spPr bwMode="auto">
          <a:xfrm>
            <a:off x="307975" y="158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37" name="Picture 13" descr="C:\Users\Admin\Downloads\download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9" y="3597536"/>
            <a:ext cx="1836744" cy="1872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15" descr="Bàn liền ghế học sinh khung sắt"/>
          <p:cNvSpPr>
            <a:spLocks noChangeAspect="1" noChangeArrowheads="1"/>
          </p:cNvSpPr>
          <p:nvPr/>
        </p:nvSpPr>
        <p:spPr bwMode="auto">
          <a:xfrm>
            <a:off x="460375" y="1682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17" descr="Bàn liền ghế học sinh khung sắt"/>
          <p:cNvSpPr>
            <a:spLocks noChangeAspect="1" noChangeArrowheads="1"/>
          </p:cNvSpPr>
          <p:nvPr/>
        </p:nvSpPr>
        <p:spPr bwMode="auto">
          <a:xfrm>
            <a:off x="612775" y="320675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45" name="Picture 21" descr="Bàn ghế học sinh liền tựa BHS-16-02CB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117" y="5065982"/>
            <a:ext cx="2297909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4525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55" name="Text Box 19"/>
          <p:cNvSpPr txBox="1">
            <a:spLocks noChangeArrowheads="1"/>
          </p:cNvSpPr>
          <p:nvPr/>
        </p:nvSpPr>
        <p:spPr bwMode="auto">
          <a:xfrm>
            <a:off x="7315200" y="4191000"/>
            <a:ext cx="1828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71475" indent="-37147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/>
              <a:t>a. bicycle</a:t>
            </a:r>
          </a:p>
        </p:txBody>
      </p:sp>
      <p:pic>
        <p:nvPicPr>
          <p:cNvPr id="6" name="Picture 38" descr="https://encrypted-tbn1.gstatic.com/images?q=tbn:ANd9GcQJUhOAZIQQ-PCbi5n6JCElrnaJxrEWBX9aPUfPQA2RmeTOfzNMIQ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362200"/>
            <a:ext cx="1981200" cy="1752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28" descr="http://upload.wikimedia.org/wikipedia/commons/e/e0/Red_pencil_sharpene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0"/>
            <a:ext cx="1981200" cy="1676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101" name="AutoShape 7" descr="http://freedesignfile.com/upload/2013/08/school_bag_0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  <p:pic>
        <p:nvPicPr>
          <p:cNvPr id="14345" name="Picture 9" descr="http://www.assure.fi/uploads/images/eraser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62800" y="0"/>
            <a:ext cx="1981200" cy="1676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347" name="Picture 11" descr="http://freedesignfile.com/upload/2013/08/school_bag_0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62500" y="0"/>
            <a:ext cx="1943100" cy="1676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349" name="Picture 13" descr="http://thumbs.dreamstime.com/z/school-compasses-drawing-compass-yellow-pencil-35927533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438400" y="0"/>
            <a:ext cx="1981200" cy="1676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351" name="Picture 15" descr="http://kawaii.kawaii.at/img/cute-red-plush-pencil-case-Wonderful-Friends-animals-160226-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62200" y="2362200"/>
            <a:ext cx="2057400" cy="1752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353" name="Picture 17" descr="http://www.3dvalley.com/gallery/var/albums/Textures/Stock-Photos/objects/notebook.jpg?m=132418765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724400" y="2286000"/>
            <a:ext cx="1981200" cy="1828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Picture 19" descr="http://www.nhasachgiaoduc.vn/images/stories/virtuemart/product/ta4shs1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572000" y="4953000"/>
            <a:ext cx="1828800" cy="1905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357" name="Picture 21" descr="http://freepressjournal.in/wp-content/uploads/2013/01/bicycle-with-18-speed-grip-shifter-300x213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934200" y="2286000"/>
            <a:ext cx="2057400" cy="1752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359" name="Picture 23" descr="http://www.clipartlord.com/wp-content/uploads/2013/07/ruler2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38200" y="5029200"/>
            <a:ext cx="2743200" cy="1143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Oval 17"/>
          <p:cNvSpPr/>
          <p:nvPr/>
        </p:nvSpPr>
        <p:spPr>
          <a:xfrm>
            <a:off x="76200" y="76200"/>
            <a:ext cx="609600" cy="3048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/>
              <a:t>1</a:t>
            </a:r>
          </a:p>
        </p:txBody>
      </p:sp>
      <p:sp>
        <p:nvSpPr>
          <p:cNvPr id="19" name="Oval 18"/>
          <p:cNvSpPr/>
          <p:nvPr/>
        </p:nvSpPr>
        <p:spPr>
          <a:xfrm>
            <a:off x="2438400" y="0"/>
            <a:ext cx="609600" cy="3048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/>
              <a:t>2</a:t>
            </a:r>
          </a:p>
        </p:txBody>
      </p:sp>
      <p:sp>
        <p:nvSpPr>
          <p:cNvPr id="20" name="Oval 19"/>
          <p:cNvSpPr/>
          <p:nvPr/>
        </p:nvSpPr>
        <p:spPr>
          <a:xfrm>
            <a:off x="4800600" y="0"/>
            <a:ext cx="609600" cy="3048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/>
              <a:t>3</a:t>
            </a:r>
          </a:p>
        </p:txBody>
      </p:sp>
      <p:sp>
        <p:nvSpPr>
          <p:cNvPr id="21" name="Oval 20"/>
          <p:cNvSpPr/>
          <p:nvPr/>
        </p:nvSpPr>
        <p:spPr>
          <a:xfrm>
            <a:off x="7162800" y="76200"/>
            <a:ext cx="609600" cy="3048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/>
              <a:t>4</a:t>
            </a:r>
          </a:p>
        </p:txBody>
      </p:sp>
      <p:sp>
        <p:nvSpPr>
          <p:cNvPr id="22" name="Oval 21"/>
          <p:cNvSpPr/>
          <p:nvPr/>
        </p:nvSpPr>
        <p:spPr>
          <a:xfrm>
            <a:off x="0" y="2438400"/>
            <a:ext cx="609600" cy="3048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/>
              <a:t>5</a:t>
            </a:r>
          </a:p>
        </p:txBody>
      </p:sp>
      <p:sp>
        <p:nvSpPr>
          <p:cNvPr id="23" name="Oval 22"/>
          <p:cNvSpPr/>
          <p:nvPr/>
        </p:nvSpPr>
        <p:spPr>
          <a:xfrm>
            <a:off x="2362200" y="2438400"/>
            <a:ext cx="609600" cy="3048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/>
              <a:t>6</a:t>
            </a:r>
          </a:p>
        </p:txBody>
      </p:sp>
      <p:sp>
        <p:nvSpPr>
          <p:cNvPr id="24" name="Oval 23"/>
          <p:cNvSpPr/>
          <p:nvPr/>
        </p:nvSpPr>
        <p:spPr>
          <a:xfrm>
            <a:off x="4800600" y="2362200"/>
            <a:ext cx="609600" cy="3048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/>
              <a:t>7</a:t>
            </a:r>
          </a:p>
        </p:txBody>
      </p:sp>
      <p:sp>
        <p:nvSpPr>
          <p:cNvPr id="25" name="Oval 24"/>
          <p:cNvSpPr/>
          <p:nvPr/>
        </p:nvSpPr>
        <p:spPr>
          <a:xfrm>
            <a:off x="7010400" y="2362200"/>
            <a:ext cx="609600" cy="3048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/>
              <a:t>8</a:t>
            </a:r>
          </a:p>
        </p:txBody>
      </p:sp>
      <p:sp>
        <p:nvSpPr>
          <p:cNvPr id="26" name="Oval 25"/>
          <p:cNvSpPr/>
          <p:nvPr/>
        </p:nvSpPr>
        <p:spPr>
          <a:xfrm>
            <a:off x="2895600" y="5105400"/>
            <a:ext cx="609600" cy="3048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/>
              <a:t>9</a:t>
            </a:r>
          </a:p>
        </p:txBody>
      </p:sp>
      <p:sp>
        <p:nvSpPr>
          <p:cNvPr id="27" name="Oval 26"/>
          <p:cNvSpPr/>
          <p:nvPr/>
        </p:nvSpPr>
        <p:spPr>
          <a:xfrm>
            <a:off x="4495800" y="4876800"/>
            <a:ext cx="990600" cy="5334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/>
              <a:t>10</a:t>
            </a:r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0" y="1828800"/>
            <a:ext cx="25352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371475" indent="-371475">
              <a:spcBef>
                <a:spcPct val="50000"/>
              </a:spcBef>
            </a:pPr>
            <a:r>
              <a:rPr lang="en-US" sz="2000" b="1"/>
              <a:t>b. pencil sharpener</a:t>
            </a:r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2590800" y="1752600"/>
            <a:ext cx="18621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371475" indent="-371475">
              <a:spcBef>
                <a:spcPct val="50000"/>
              </a:spcBef>
            </a:pPr>
            <a:r>
              <a:rPr lang="en-US" sz="2400" b="1"/>
              <a:t>e. compass</a:t>
            </a:r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4719638" y="1747838"/>
            <a:ext cx="20621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371475" indent="-371475">
              <a:spcBef>
                <a:spcPct val="50000"/>
              </a:spcBef>
            </a:pPr>
            <a:r>
              <a:rPr lang="en-US" sz="2400" b="1"/>
              <a:t>j. school bag</a:t>
            </a:r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>
            <a:off x="6629400" y="5867400"/>
            <a:ext cx="18240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371475" indent="-371475">
              <a:spcBef>
                <a:spcPct val="50000"/>
              </a:spcBef>
            </a:pPr>
            <a:r>
              <a:rPr lang="en-US" sz="2400" b="1"/>
              <a:t>h. textbook</a:t>
            </a:r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7391400" y="1747838"/>
            <a:ext cx="15160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371475" indent="-371475">
              <a:spcBef>
                <a:spcPct val="50000"/>
              </a:spcBef>
            </a:pPr>
            <a:r>
              <a:rPr lang="en-US" sz="2400" b="1"/>
              <a:t>d. rubber</a:t>
            </a:r>
          </a:p>
        </p:txBody>
      </p:sp>
      <p:sp>
        <p:nvSpPr>
          <p:cNvPr id="33" name="Rectangle 32"/>
          <p:cNvSpPr>
            <a:spLocks noChangeArrowheads="1"/>
          </p:cNvSpPr>
          <p:nvPr/>
        </p:nvSpPr>
        <p:spPr bwMode="auto">
          <a:xfrm>
            <a:off x="2438400" y="4191000"/>
            <a:ext cx="20986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371475" indent="-371475">
              <a:spcBef>
                <a:spcPct val="50000"/>
              </a:spcBef>
            </a:pPr>
            <a:r>
              <a:rPr lang="en-US" sz="2400" b="1"/>
              <a:t>i. pencil case</a:t>
            </a:r>
          </a:p>
        </p:txBody>
      </p:sp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1600200" y="6396038"/>
            <a:ext cx="12271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371475" indent="-371475">
              <a:spcBef>
                <a:spcPct val="50000"/>
              </a:spcBef>
            </a:pPr>
            <a:r>
              <a:rPr lang="en-US" sz="2400" b="1"/>
              <a:t>g. ruler</a:t>
            </a:r>
          </a:p>
        </p:txBody>
      </p:sp>
      <p:sp>
        <p:nvSpPr>
          <p:cNvPr id="35" name="Rectangle 34"/>
          <p:cNvSpPr>
            <a:spLocks noChangeArrowheads="1"/>
          </p:cNvSpPr>
          <p:nvPr/>
        </p:nvSpPr>
        <p:spPr bwMode="auto">
          <a:xfrm>
            <a:off x="4800600" y="4114800"/>
            <a:ext cx="18399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371475" indent="-371475">
              <a:spcBef>
                <a:spcPct val="50000"/>
              </a:spcBef>
            </a:pPr>
            <a:r>
              <a:rPr lang="en-US" sz="2400" b="1"/>
              <a:t>f. notebook</a:t>
            </a:r>
          </a:p>
        </p:txBody>
      </p:sp>
      <p:sp>
        <p:nvSpPr>
          <p:cNvPr id="36" name="Rectangle 35"/>
          <p:cNvSpPr>
            <a:spLocks noChangeArrowheads="1"/>
          </p:cNvSpPr>
          <p:nvPr/>
        </p:nvSpPr>
        <p:spPr bwMode="auto">
          <a:xfrm>
            <a:off x="0" y="4191000"/>
            <a:ext cx="19796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371475" indent="-371475">
              <a:spcBef>
                <a:spcPct val="50000"/>
              </a:spcBef>
            </a:pPr>
            <a:r>
              <a:rPr lang="en-US" sz="2400" b="1"/>
              <a:t>c. calculator</a:t>
            </a:r>
          </a:p>
        </p:txBody>
      </p:sp>
    </p:spTree>
    <p:extLst>
      <p:ext uri="{BB962C8B-B14F-4D97-AF65-F5344CB8AC3E}">
        <p14:creationId xmlns:p14="http://schemas.microsoft.com/office/powerpoint/2010/main" val="2583814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4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5" dur="500"/>
                                        <p:tgtEl>
                                          <p:spTgt spid="14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5" dur="500"/>
                                        <p:tgtEl>
                                          <p:spTgt spid="14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8" dur="500"/>
                                        <p:tgtEl>
                                          <p:spTgt spid="14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6" dur="500"/>
                                        <p:tgtEl>
                                          <p:spTgt spid="14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4" dur="500"/>
                                        <p:tgtEl>
                                          <p:spTgt spid="14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 nodeType="clickPar">
                      <p:stCondLst>
                        <p:cond delay="indefinite"/>
                      </p:stCondLst>
                      <p:childTnLst>
                        <p:par>
                          <p:cTn id="1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5" grpId="0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920"/>
            <a:ext cx="8837304" cy="22809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54" y="2825522"/>
            <a:ext cx="8892967" cy="336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7368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70" y="2515478"/>
            <a:ext cx="4491358" cy="830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4" y="3906613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14" y="4622788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4" y="5549383"/>
            <a:ext cx="375944" cy="3978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248" y="3932132"/>
            <a:ext cx="379595" cy="3905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248" y="5098079"/>
            <a:ext cx="383245" cy="3613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35258" y="3932132"/>
            <a:ext cx="2441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35256" y="4611053"/>
            <a:ext cx="37333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Read the conversation again</a:t>
            </a:r>
          </a:p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and tick (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) T (True) or F (False).</a:t>
            </a:r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35256" y="5508611"/>
            <a:ext cx="3636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Write ONE word from the box in each gap.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41843" y="3892723"/>
            <a:ext cx="34077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Match the word with the school things. Then listen and repeat.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0927"/>
            <a:ext cx="9372600" cy="191485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5141842" y="5039362"/>
            <a:ext cx="36954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Look around the class. Write the names of the things you see in your notebook.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8660" y="3346279"/>
            <a:ext cx="307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48DA4"/>
                </a:solidFill>
              </a:rPr>
              <a:t>A special day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BD01B4-26FD-355B-ADE6-DCEEB04B465C}"/>
              </a:ext>
            </a:extLst>
          </p:cNvPr>
          <p:cNvSpPr txBox="1"/>
          <p:nvPr/>
        </p:nvSpPr>
        <p:spPr>
          <a:xfrm>
            <a:off x="156842" y="1758129"/>
            <a:ext cx="34290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PERIOD 2. LESSON 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501C7A-D280-5725-A7D9-CF5599BD3071}"/>
              </a:ext>
            </a:extLst>
          </p:cNvPr>
          <p:cNvSpPr txBox="1"/>
          <p:nvPr/>
        </p:nvSpPr>
        <p:spPr>
          <a:xfrm>
            <a:off x="4762248" y="-230833"/>
            <a:ext cx="44634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Wednesday, September 6</a:t>
            </a:r>
            <a:r>
              <a:rPr lang="en-US" sz="2400" i="1" baseline="30000" dirty="0"/>
              <a:t>th</a:t>
            </a:r>
            <a:r>
              <a:rPr lang="en-US" sz="2400" i="1" dirty="0"/>
              <a:t>, 2023</a:t>
            </a:r>
          </a:p>
        </p:txBody>
      </p:sp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513698" y="-477037"/>
            <a:ext cx="8630302" cy="7335037"/>
            <a:chOff x="961466" y="-512529"/>
            <a:chExt cx="8069027" cy="68580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91"/>
            <a:stretch/>
          </p:blipFill>
          <p:spPr>
            <a:xfrm>
              <a:off x="961466" y="-512529"/>
              <a:ext cx="3026643" cy="68580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8110" y="-512529"/>
              <a:ext cx="5042383" cy="6858000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315686" y="1034143"/>
            <a:ext cx="4288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FB7BD"/>
                </a:solidFill>
              </a:rPr>
              <a:t>A special day</a:t>
            </a:r>
            <a:endParaRPr lang="en-US" sz="4000" b="1" dirty="0">
              <a:solidFill>
                <a:srgbClr val="0FB7BD"/>
              </a:solidFill>
            </a:endParaRPr>
          </a:p>
        </p:txBody>
      </p:sp>
      <p:pic>
        <p:nvPicPr>
          <p:cNvPr id="2" name="Bản sao của B1_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363686" y="10832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13698" y="1166945"/>
            <a:ext cx="7544452" cy="48981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i="1"/>
              <a:t>Phong: </a:t>
            </a:r>
            <a:r>
              <a:rPr lang="en-US" sz="2200"/>
              <a:t>Hi, Vy.</a:t>
            </a:r>
          </a:p>
          <a:p>
            <a:pPr>
              <a:lnSpc>
                <a:spcPct val="130000"/>
              </a:lnSpc>
            </a:pPr>
            <a:r>
              <a:rPr lang="en-US" sz="2200" b="1" i="1"/>
              <a:t>Vy: </a:t>
            </a:r>
            <a:r>
              <a:rPr lang="en-US" sz="2200"/>
              <a:t>Hi, Phong. Are you ready? </a:t>
            </a:r>
          </a:p>
          <a:p>
            <a:pPr>
              <a:lnSpc>
                <a:spcPct val="130000"/>
              </a:lnSpc>
            </a:pPr>
            <a:r>
              <a:rPr lang="en-US" sz="2200" b="1" i="1"/>
              <a:t>Phong: </a:t>
            </a:r>
            <a:r>
              <a:rPr lang="en-US" sz="2200"/>
              <a:t>Just a minute.</a:t>
            </a:r>
          </a:p>
          <a:p>
            <a:pPr>
              <a:lnSpc>
                <a:spcPct val="130000"/>
              </a:lnSpc>
            </a:pPr>
            <a:r>
              <a:rPr lang="en-US" sz="2200" b="1" i="1"/>
              <a:t>Vy: </a:t>
            </a:r>
            <a:r>
              <a:rPr lang="en-US" sz="2200"/>
              <a:t>Oh, this is Duy, my new friend.</a:t>
            </a:r>
          </a:p>
          <a:p>
            <a:pPr>
              <a:lnSpc>
                <a:spcPct val="130000"/>
              </a:lnSpc>
            </a:pPr>
            <a:r>
              <a:rPr lang="en-US" sz="2200" b="1" i="1"/>
              <a:t>Phong: </a:t>
            </a:r>
            <a:r>
              <a:rPr lang="en-US" sz="2200"/>
              <a:t>Hi, Duy. Nice to meet you.</a:t>
            </a:r>
          </a:p>
          <a:p>
            <a:pPr>
              <a:lnSpc>
                <a:spcPct val="130000"/>
              </a:lnSpc>
            </a:pPr>
            <a:r>
              <a:rPr lang="en-US" sz="2200" b="1" i="1"/>
              <a:t>Duy: </a:t>
            </a:r>
            <a:r>
              <a:rPr lang="en-US" sz="2200"/>
              <a:t>Hi, Phong. I live near here, and we go to the same school!</a:t>
            </a:r>
          </a:p>
          <a:p>
            <a:pPr>
              <a:lnSpc>
                <a:spcPct val="130000"/>
              </a:lnSpc>
            </a:pPr>
            <a:r>
              <a:rPr lang="en-US" sz="2200" b="1" i="1"/>
              <a:t>Phong: </a:t>
            </a:r>
            <a:r>
              <a:rPr lang="en-US" sz="2200"/>
              <a:t>Good. Hmm, your school bag looks heavy. </a:t>
            </a:r>
          </a:p>
          <a:p>
            <a:pPr>
              <a:lnSpc>
                <a:spcPct val="130000"/>
              </a:lnSpc>
            </a:pPr>
            <a:r>
              <a:rPr lang="en-US" sz="2200" b="1" i="1"/>
              <a:t>Duy: </a:t>
            </a:r>
            <a:r>
              <a:rPr lang="en-US" sz="2200"/>
              <a:t>Yes! I have new books, and we have new subjects to study.</a:t>
            </a:r>
          </a:p>
          <a:p>
            <a:pPr>
              <a:lnSpc>
                <a:spcPct val="130000"/>
              </a:lnSpc>
            </a:pPr>
            <a:r>
              <a:rPr lang="en-US" sz="2200" b="1" i="1"/>
              <a:t>Phong: </a:t>
            </a:r>
            <a:r>
              <a:rPr lang="en-US" sz="2200"/>
              <a:t>And a new uniform, Duy! You look smart!</a:t>
            </a:r>
          </a:p>
          <a:p>
            <a:pPr>
              <a:lnSpc>
                <a:spcPct val="130000"/>
              </a:lnSpc>
            </a:pPr>
            <a:r>
              <a:rPr lang="en-US" sz="2200" b="1" i="1"/>
              <a:t>Duy: </a:t>
            </a:r>
            <a:r>
              <a:rPr lang="en-US" sz="2200"/>
              <a:t>Thanks, Phong. We always look smart in our uniforms.</a:t>
            </a:r>
          </a:p>
          <a:p>
            <a:pPr>
              <a:lnSpc>
                <a:spcPct val="130000"/>
              </a:lnSpc>
            </a:pPr>
            <a:r>
              <a:rPr lang="en-US" sz="2200" b="1" i="1"/>
              <a:t>Phong: </a:t>
            </a:r>
            <a:r>
              <a:rPr lang="en-US" sz="2200"/>
              <a:t>Let me put on my uniform. Then we can go.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83564" y="229953"/>
            <a:ext cx="31768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FB7BD"/>
                </a:solidFill>
              </a:rPr>
              <a:t>A special day</a:t>
            </a:r>
            <a:endParaRPr lang="en-US" sz="4000" b="1" dirty="0">
              <a:solidFill>
                <a:srgbClr val="0FB7BD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4350" y="720090"/>
            <a:ext cx="2091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/>
              <a:t>(Loud knock)</a:t>
            </a:r>
          </a:p>
        </p:txBody>
      </p:sp>
      <p:pic>
        <p:nvPicPr>
          <p:cNvPr id="4" name="Bản sao của B1_0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82439" y="2299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3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1220</TotalTime>
  <Words>642</Words>
  <Application>Microsoft Office PowerPoint</Application>
  <PresentationFormat>On-screen Show (4:3)</PresentationFormat>
  <Paragraphs>132</Paragraphs>
  <Slides>18</Slides>
  <Notes>2</Notes>
  <HiddenSlides>0</HiddenSlides>
  <MMClips>2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* Vocabulary:</vt:lpstr>
      <vt:lpstr>* Check vocabulary: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Homework - Learn by heart all the new words. - Prepare  lesson 2 ( A closer look 1).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Huong Vo</cp:lastModifiedBy>
  <cp:revision>53</cp:revision>
  <dcterms:created xsi:type="dcterms:W3CDTF">2020-12-09T02:04:09Z</dcterms:created>
  <dcterms:modified xsi:type="dcterms:W3CDTF">2023-09-22T07:35:15Z</dcterms:modified>
</cp:coreProperties>
</file>