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32" r:id="rId6"/>
    <p:sldMasterId id="2147483745" r:id="rId7"/>
    <p:sldMasterId id="2147483757" r:id="rId8"/>
  </p:sldMasterIdLst>
  <p:sldIdLst>
    <p:sldId id="282" r:id="rId9"/>
    <p:sldId id="274" r:id="rId10"/>
    <p:sldId id="272" r:id="rId11"/>
    <p:sldId id="280" r:id="rId12"/>
    <p:sldId id="275" r:id="rId13"/>
    <p:sldId id="277" r:id="rId14"/>
    <p:sldId id="259" r:id="rId15"/>
    <p:sldId id="278" r:id="rId16"/>
    <p:sldId id="261" r:id="rId17"/>
    <p:sldId id="262" r:id="rId18"/>
    <p:sldId id="284" r:id="rId19"/>
    <p:sldId id="285" r:id="rId20"/>
    <p:sldId id="2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29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5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92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99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5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878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19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03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329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52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54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93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238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600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36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53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697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563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3072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704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4080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44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819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9755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42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9760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1193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2268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430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7448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8304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6667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15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970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974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600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24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135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72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1342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9233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3203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85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87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855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8954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025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9344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5025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5916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804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7078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976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111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01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047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7202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071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799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4003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481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553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747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03663"/>
            <a:ext cx="53848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B195F-C0C5-4615-A8A2-2E82FAC763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895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100" y="2130572"/>
            <a:ext cx="103618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743" y="3886200"/>
            <a:ext cx="853471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C2538-1018-47C2-81C3-F10E382A7E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49797"/>
      </p:ext>
    </p:extLst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8CF97-8DD2-415C-B275-5100CDAD8C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0947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075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47" y="4407047"/>
            <a:ext cx="1036335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47" y="2906713"/>
            <a:ext cx="1036335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069BB-5507-4610-9F95-F98F4E2EE6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356128"/>
      </p:ext>
    </p:extLst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067" y="1600206"/>
            <a:ext cx="541123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800" y="1600206"/>
            <a:ext cx="541123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CC011-E7F9-49ED-8065-CF49065094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145440"/>
      </p:ext>
    </p:extLst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067" y="1535113"/>
            <a:ext cx="53863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067" y="2174875"/>
            <a:ext cx="53863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144" y="1535113"/>
            <a:ext cx="53878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144" y="2174875"/>
            <a:ext cx="538788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0175F-B613-4151-918D-21E616EAC9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3158"/>
      </p:ext>
    </p:extLst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319AA-C903-45F4-ABA8-916AAFC5FD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562587"/>
      </p:ext>
    </p:extLst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4A546-3F54-4BA6-87EE-31DB77925B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960651"/>
      </p:ext>
    </p:extLst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067" y="273050"/>
            <a:ext cx="401056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27" y="273197"/>
            <a:ext cx="681500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067" y="1435103"/>
            <a:ext cx="401056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AA528-19C4-4429-B710-77604A1245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984321"/>
      </p:ext>
    </p:extLst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467" y="4800600"/>
            <a:ext cx="731457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467" y="612775"/>
            <a:ext cx="731457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467" y="5367338"/>
            <a:ext cx="731457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78A62-0A00-4442-9421-1F3A135BD8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84509"/>
      </p:ext>
    </p:extLst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34994-3A44-4C54-97B9-B243E7AA7E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740917"/>
      </p:ext>
    </p:extLst>
  </p:cSld>
  <p:clrMapOvr>
    <a:masterClrMapping/>
  </p:clrMapOvr>
  <p:transition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842" y="274785"/>
            <a:ext cx="274218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067" y="274785"/>
            <a:ext cx="8080274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AA7F5-C0E1-4028-93D2-DB78A680DC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713712"/>
      </p:ext>
    </p:extLst>
  </p:cSld>
  <p:clrMapOvr>
    <a:masterClrMapping/>
  </p:clrMapOvr>
  <p:transition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63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783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5936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1501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282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3521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756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181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2805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299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1039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90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8630-BFAF-4E90-930A-EE4AD5643FAA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C104-A59D-44C3-8170-C4B18C8A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9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08630-BFAF-4E90-930A-EE4AD5643FAA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7C104-A59D-44C3-8170-C4B18C8A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5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69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20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92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0067" y="274638"/>
            <a:ext cx="1097186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067" y="1600206"/>
            <a:ext cx="1097186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0067" y="6245225"/>
            <a:ext cx="2844904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199" y="6245225"/>
            <a:ext cx="385960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029" y="6245225"/>
            <a:ext cx="2844904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711242-4E52-419C-9A3B-D13D98DB78C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98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08630-BFAF-4E90-930A-EE4AD5643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7C104-A59D-44C3-8170-C4B18C8AB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0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6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9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488" y="5029200"/>
            <a:ext cx="172748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0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064" y="5029200"/>
            <a:ext cx="172748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1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483" y="5029200"/>
            <a:ext cx="172748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WordArt 19"/>
          <p:cNvSpPr>
            <a:spLocks noChangeArrowheads="1" noChangeShapeType="1" noTextEdit="1"/>
          </p:cNvSpPr>
          <p:nvPr/>
        </p:nvSpPr>
        <p:spPr bwMode="auto">
          <a:xfrm>
            <a:off x="2743745" y="1752600"/>
            <a:ext cx="6399477" cy="14160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kern="1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60" name="AutoShape 16" descr="Hiển thị IMG_1312.JPG"/>
          <p:cNvSpPr>
            <a:spLocks noChangeAspect="1" noChangeArrowheads="1"/>
          </p:cNvSpPr>
          <p:nvPr/>
        </p:nvSpPr>
        <p:spPr bwMode="auto">
          <a:xfrm>
            <a:off x="206991" y="-144463"/>
            <a:ext cx="40619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1" name="WordArt 18"/>
          <p:cNvSpPr>
            <a:spLocks noChangeArrowheads="1" noChangeShapeType="1" noTextEdit="1"/>
          </p:cNvSpPr>
          <p:nvPr/>
        </p:nvSpPr>
        <p:spPr bwMode="auto">
          <a:xfrm>
            <a:off x="1343119" y="2089152"/>
            <a:ext cx="9701929" cy="160019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200" kern="10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Unit 2 : City life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200" kern="10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P10. Lesson 2: A  closer look 1 </a:t>
            </a:r>
            <a:endParaRPr lang="en-US" sz="36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53711" y="381006"/>
            <a:ext cx="9280747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kern="10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WELCOME</a:t>
            </a:r>
            <a:r>
              <a:rPr lang="en-US" sz="5400" kern="10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TO OUR CLASS </a:t>
            </a:r>
            <a:endParaRPr lang="en-US" sz="5400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5055056" y="28674"/>
            <a:ext cx="7616497" cy="533400"/>
          </a:xfrm>
        </p:spPr>
        <p:txBody>
          <a:bodyPr/>
          <a:lstStyle/>
          <a:p>
            <a:pPr eaLnBrk="1" hangingPunct="1"/>
            <a:r>
              <a:rPr lang="en-US" sz="1800" b="1" i="1" dirty="0">
                <a:solidFill>
                  <a:srgbClr val="0070C0"/>
                </a:solidFill>
              </a:rPr>
              <a:t>Thursday, September 28</a:t>
            </a:r>
            <a:r>
              <a:rPr lang="en-US" sz="1800" b="1" i="1" baseline="30000" dirty="0">
                <a:solidFill>
                  <a:srgbClr val="0070C0"/>
                </a:solidFill>
              </a:rPr>
              <a:t>th</a:t>
            </a:r>
            <a:r>
              <a:rPr lang="en-US" sz="1800" b="1" i="1" dirty="0">
                <a:solidFill>
                  <a:srgbClr val="0070C0"/>
                </a:solidFill>
              </a:rPr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1887398375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10" y="134006"/>
            <a:ext cx="7673139" cy="11120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281" y="1137709"/>
            <a:ext cx="6658601" cy="48598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07310" y="2232843"/>
            <a:ext cx="488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9192" y="2526389"/>
            <a:ext cx="452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3665" y="3651701"/>
            <a:ext cx="231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23942" y="3591743"/>
            <a:ext cx="231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36699" y="4086012"/>
            <a:ext cx="231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80106" y="4387684"/>
            <a:ext cx="231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27421" y="4418461"/>
            <a:ext cx="35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670" y="5483235"/>
            <a:ext cx="231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78540" y="5474307"/>
            <a:ext cx="231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30E24C-D3C7-429E-B99C-B25280853BBB}"/>
              </a:ext>
            </a:extLst>
          </p:cNvPr>
          <p:cNvSpPr/>
          <p:nvPr/>
        </p:nvSpPr>
        <p:spPr>
          <a:xfrm>
            <a:off x="998581" y="6154681"/>
            <a:ext cx="81033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5b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Work in pairs.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the exchanges above.</a:t>
            </a:r>
          </a:p>
        </p:txBody>
      </p:sp>
      <p:pic>
        <p:nvPicPr>
          <p:cNvPr id="4" name="12 Track 12-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27476" y="6496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1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551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503712" y="2780929"/>
            <a:ext cx="5181965" cy="2795659"/>
            <a:chOff x="2294917" y="2751433"/>
            <a:chExt cx="3886474" cy="2795659"/>
          </a:xfrm>
          <a:solidFill>
            <a:srgbClr val="00B050"/>
          </a:solidFill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4887205" y="3188126"/>
              <a:ext cx="940020" cy="367317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cxnSpLocks/>
            </p:cNvCxnSpPr>
            <p:nvPr/>
          </p:nvCxnSpPr>
          <p:spPr>
            <a:xfrm>
              <a:off x="5337768" y="4106932"/>
              <a:ext cx="843623" cy="0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2755916" y="4551007"/>
              <a:ext cx="820400" cy="648697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 flipV="1">
              <a:off x="2294917" y="4323216"/>
              <a:ext cx="691382" cy="51247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H="1" flipV="1">
              <a:off x="2640608" y="3543520"/>
              <a:ext cx="663201" cy="271871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4314912" y="4701609"/>
              <a:ext cx="0" cy="845483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120769" y="4551007"/>
              <a:ext cx="706456" cy="648697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" idx="6"/>
            </p:cNvCxnSpPr>
            <p:nvPr/>
          </p:nvCxnSpPr>
          <p:spPr>
            <a:xfrm flipV="1">
              <a:off x="4314912" y="2796097"/>
              <a:ext cx="83781" cy="392029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H="1" flipV="1">
              <a:off x="3118094" y="2751433"/>
              <a:ext cx="616983" cy="804010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7-Point Star 1"/>
            <p:cNvSpPr/>
            <p:nvPr/>
          </p:nvSpPr>
          <p:spPr>
            <a:xfrm>
              <a:off x="2905696" y="3188126"/>
              <a:ext cx="2818432" cy="1854546"/>
            </a:xfrm>
            <a:prstGeom prst="star7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pPr algn="ctr"/>
              <a:r>
                <a:rPr lang="en-US" sz="3200" b="1" dirty="0">
                  <a:ln w="12700"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Adjectives</a:t>
              </a:r>
            </a:p>
          </p:txBody>
        </p:sp>
      </p:grpSp>
      <p:sp>
        <p:nvSpPr>
          <p:cNvPr id="10" name="Oval 9"/>
          <p:cNvSpPr/>
          <p:nvPr/>
        </p:nvSpPr>
        <p:spPr>
          <a:xfrm>
            <a:off x="5045104" y="1693428"/>
            <a:ext cx="3168352" cy="1080120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modern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8122280" y="2334707"/>
            <a:ext cx="3163131" cy="1126825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busy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8864806" y="3573016"/>
            <a:ext cx="3305632" cy="1126825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fashionable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8303877" y="5123139"/>
            <a:ext cx="3663808" cy="1126825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spc="-18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polluted</a:t>
            </a:r>
            <a:endParaRPr lang="en-US" sz="3200" spc="-180" dirty="0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4373937" y="5661351"/>
            <a:ext cx="3757909" cy="1126825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spc="-1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exciting</a:t>
            </a:r>
            <a:endParaRPr lang="en-US" sz="3200" spc="-160" dirty="0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76118" y="2682938"/>
            <a:ext cx="3211789" cy="1080120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spc="-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historical</a:t>
            </a:r>
            <a:endParaRPr lang="en-US" sz="3200" spc="-100" dirty="0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1017428" y="5213036"/>
            <a:ext cx="3124809" cy="1126825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spc="-15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expensive</a:t>
            </a:r>
            <a:endParaRPr lang="en-US" sz="3200" spc="-150" dirty="0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71577" y="3932986"/>
            <a:ext cx="3132282" cy="953666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convenient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6656" y="908721"/>
            <a:ext cx="1154654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The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Adjectives connected with cities and city life: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2745918" y="1933858"/>
            <a:ext cx="2122669" cy="792088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spc="-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sz="3200" spc="-100" dirty="0">
              <a:solidFill>
                <a:prstClr val="white"/>
              </a:solidFill>
            </a:endParaRPr>
          </a:p>
        </p:txBody>
      </p:sp>
      <p:sp>
        <p:nvSpPr>
          <p:cNvPr id="28" name="WordArt 6"/>
          <p:cNvSpPr>
            <a:spLocks noChangeArrowheads="1" noChangeShapeType="1" noTextEdit="1"/>
          </p:cNvSpPr>
          <p:nvPr/>
        </p:nvSpPr>
        <p:spPr bwMode="auto">
          <a:xfrm>
            <a:off x="4381364" y="156517"/>
            <a:ext cx="3994346" cy="6384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43"/>
              </a:avLst>
            </a:prstTxWarp>
          </a:bodyPr>
          <a:lstStyle/>
          <a:p>
            <a:pPr algn="ctr"/>
            <a:r>
              <a:rPr lang="en-US" sz="3600" b="1" kern="10" dirty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Consolidation</a:t>
            </a:r>
          </a:p>
        </p:txBody>
      </p:sp>
    </p:spTree>
    <p:extLst>
      <p:ext uri="{BB962C8B-B14F-4D97-AF65-F5344CB8AC3E}">
        <p14:creationId xmlns:p14="http://schemas.microsoft.com/office/powerpoint/2010/main" val="138482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ARK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528" y="4984988"/>
            <a:ext cx="304800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3657601" y="533400"/>
            <a:ext cx="3998913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43"/>
              </a:avLst>
            </a:prstTxWarp>
          </a:bodyPr>
          <a:lstStyle/>
          <a:p>
            <a:pPr algn="ctr"/>
            <a:r>
              <a:rPr lang="en-US" sz="3600" b="1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Consolidation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10818" y="1533986"/>
            <a:ext cx="779591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Stress on pronouns in sentences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389294" y="2282643"/>
            <a:ext cx="727692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50000"/>
              </a:spcBef>
            </a:pPr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- A pronoun is stressed because :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76599" y="2960516"/>
            <a:ext cx="7276929" cy="82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50000"/>
              </a:spcBef>
            </a:pPr>
            <a:r>
              <a:rPr lang="en-US" altLang="en-US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It’s especially important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276600" y="3560876"/>
            <a:ext cx="7276929" cy="82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50000"/>
              </a:spcBef>
            </a:pPr>
            <a:r>
              <a:rPr lang="en-US" altLang="en-US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We want to show a contrast</a:t>
            </a:r>
          </a:p>
        </p:txBody>
      </p:sp>
    </p:spTree>
    <p:extLst>
      <p:ext uri="{BB962C8B-B14F-4D97-AF65-F5344CB8AC3E}">
        <p14:creationId xmlns:p14="http://schemas.microsoft.com/office/powerpoint/2010/main" val="198539548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PARK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066" y="5524500"/>
            <a:ext cx="318135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011891" y="1767006"/>
            <a:ext cx="86106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800" b="1" dirty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Learn by heart the new words.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800" b="1" dirty="0" err="1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en-US" altLang="en-US" sz="2800" b="1" dirty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 the pronunciation at home</a:t>
            </a:r>
          </a:p>
          <a:p>
            <a:pPr marL="0" indent="0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3.Do the exercises in the notebooks</a:t>
            </a:r>
          </a:p>
          <a:p>
            <a:pPr marL="0" indent="0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4.Prepare Unit 2 : A Closer look 2.</a:t>
            </a:r>
          </a:p>
        </p:txBody>
      </p:sp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3657601" y="533400"/>
            <a:ext cx="3998913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43"/>
              </a:avLst>
            </a:prstTxWarp>
          </a:bodyPr>
          <a:lstStyle/>
          <a:p>
            <a:pPr algn="ctr"/>
            <a:r>
              <a:rPr lang="en-US" sz="3600" b="1" kern="10" dirty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Homework</a:t>
            </a:r>
          </a:p>
        </p:txBody>
      </p:sp>
    </p:spTree>
    <p:extLst>
      <p:ext uri="{BB962C8B-B14F-4D97-AF65-F5344CB8AC3E}">
        <p14:creationId xmlns:p14="http://schemas.microsoft.com/office/powerpoint/2010/main" val="420345905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144" y="1269070"/>
            <a:ext cx="5802078" cy="558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Káº¿t quáº£ hÃ¬nh áº£nh cho chÃ¹a cáº§u há»i 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36326"/>
            <a:ext cx="5864772" cy="562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04455" y="114308"/>
            <a:ext cx="7545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place are these pictures about?</a:t>
            </a:r>
          </a:p>
        </p:txBody>
      </p:sp>
      <p:sp>
        <p:nvSpPr>
          <p:cNvPr id="6" name="Rectangle 5"/>
          <p:cNvSpPr/>
          <p:nvPr/>
        </p:nvSpPr>
        <p:spPr>
          <a:xfrm>
            <a:off x="3088719" y="622739"/>
            <a:ext cx="5310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They’re about Hoi An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142210" y="974919"/>
            <a:ext cx="3167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BC18845-F81D-B3C0-2C4A-A97430A3F8AB}"/>
              </a:ext>
            </a:extLst>
          </p:cNvPr>
          <p:cNvSpPr txBox="1"/>
          <p:nvPr/>
        </p:nvSpPr>
        <p:spPr>
          <a:xfrm>
            <a:off x="242888" y="114308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22580113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2525"/>
            <a:ext cx="11185634" cy="5028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- 1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fascinating     (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):     </a:t>
            </a:r>
          </a:p>
          <a:p>
            <a:pPr>
              <a:buFontTx/>
              <a:buChar char="-"/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forbidden       (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):    </a:t>
            </a:r>
          </a:p>
          <a:p>
            <a:pPr>
              <a:buFontTx/>
              <a:buChar char="-"/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 populous        (adj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):   </a:t>
            </a:r>
          </a:p>
          <a:p>
            <a:pPr>
              <a:buFontTx/>
              <a:buChar char="-"/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cosmopolitan (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):  </a:t>
            </a:r>
          </a:p>
          <a:p>
            <a:pPr>
              <a:buFontTx/>
              <a:buChar char="-"/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5.  downtown (adj, n):  </a:t>
            </a:r>
          </a:p>
          <a:p>
            <a:pPr marL="0" indent="0">
              <a:buNone/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- 6. </a:t>
            </a:r>
            <a:r>
              <a:rPr lang="vi-VN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affordable</a:t>
            </a: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(adj) :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0">
            <a:extLst>
              <a:ext uri="{FF2B5EF4-FFF2-40B4-BE49-F238E27FC236}">
                <a16:creationId xmlns:a16="http://schemas.microsoft.com/office/drawing/2014/main" id="{7EC103FA-07D6-4D2E-B60A-91EF570D04EF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965118" y="1803688"/>
            <a:ext cx="249202" cy="68794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5" name="Oval 30">
            <a:extLst>
              <a:ext uri="{FF2B5EF4-FFF2-40B4-BE49-F238E27FC236}">
                <a16:creationId xmlns:a16="http://schemas.microsoft.com/office/drawing/2014/main" id="{1D1380AA-FD3D-4335-903A-0CE40B0CA1C4}"/>
              </a:ext>
            </a:extLst>
          </p:cNvPr>
          <p:cNvSpPr>
            <a:spLocks noChangeArrowheads="1"/>
          </p:cNvSpPr>
          <p:nvPr/>
        </p:nvSpPr>
        <p:spPr bwMode="auto">
          <a:xfrm rot="21407598" flipV="1">
            <a:off x="2675848" y="2327540"/>
            <a:ext cx="45719" cy="71538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" name="Oval 30">
            <a:extLst>
              <a:ext uri="{FF2B5EF4-FFF2-40B4-BE49-F238E27FC236}">
                <a16:creationId xmlns:a16="http://schemas.microsoft.com/office/drawing/2014/main" id="{87582721-23C4-48AC-8E10-9DB7078DFBC1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549279" y="2348414"/>
            <a:ext cx="249202" cy="68794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5" name="Oval 30">
            <a:extLst>
              <a:ext uri="{FF2B5EF4-FFF2-40B4-BE49-F238E27FC236}">
                <a16:creationId xmlns:a16="http://schemas.microsoft.com/office/drawing/2014/main" id="{3684CF2F-583F-4FF1-A503-7A9D01A25A81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915128" y="3138277"/>
            <a:ext cx="249202" cy="68794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6" name="Oval 30">
            <a:extLst>
              <a:ext uri="{FF2B5EF4-FFF2-40B4-BE49-F238E27FC236}">
                <a16:creationId xmlns:a16="http://schemas.microsoft.com/office/drawing/2014/main" id="{A449A1B5-6EB9-463E-A20D-742B9B52BDE4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275264" y="3795184"/>
            <a:ext cx="249202" cy="68794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7" name="Oval 30">
            <a:extLst>
              <a:ext uri="{FF2B5EF4-FFF2-40B4-BE49-F238E27FC236}">
                <a16:creationId xmlns:a16="http://schemas.microsoft.com/office/drawing/2014/main" id="{B82390E2-7953-4D01-9861-876936A79DFD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089719" y="4484484"/>
            <a:ext cx="249202" cy="68794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357" y="112550"/>
            <a:ext cx="3901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7820" y="978719"/>
            <a:ext cx="4099035" cy="551793"/>
          </a:xfrm>
          <a:prstGeom prst="rect">
            <a:avLst/>
          </a:prstGeom>
        </p:spPr>
      </p:pic>
      <p:sp>
        <p:nvSpPr>
          <p:cNvPr id="13" name="Oval 30">
            <a:extLst>
              <a:ext uri="{FF2B5EF4-FFF2-40B4-BE49-F238E27FC236}">
                <a16:creationId xmlns:a16="http://schemas.microsoft.com/office/drawing/2014/main" id="{A449A1B5-6EB9-463E-A20D-742B9B52BDE4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382003" y="5132863"/>
            <a:ext cx="249202" cy="68794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3615" y="1649638"/>
            <a:ext cx="53340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hấp dẫn, quyến rũ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63615" y="2377048"/>
            <a:ext cx="27800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 cấm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63615" y="3018503"/>
            <a:ext cx="25146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đông dân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63614" y="3621616"/>
            <a:ext cx="53340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63615" y="4244617"/>
            <a:ext cx="60120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(thuộc) khu thương mại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63615" y="4946864"/>
            <a:ext cx="53340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 cả) phải </a:t>
            </a:r>
            <a:r>
              <a:rPr lang="en-US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chăng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tải xuố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954015" y="1749393"/>
            <a:ext cx="609600" cy="609600"/>
          </a:xfrm>
          <a:prstGeom prst="rect">
            <a:avLst/>
          </a:prstGeom>
        </p:spPr>
      </p:pic>
      <p:pic>
        <p:nvPicPr>
          <p:cNvPr id="6" name="tải xuống (1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921899" y="2426191"/>
            <a:ext cx="609600" cy="609600"/>
          </a:xfrm>
          <a:prstGeom prst="rect">
            <a:avLst/>
          </a:prstGeom>
        </p:spPr>
      </p:pic>
      <p:pic>
        <p:nvPicPr>
          <p:cNvPr id="7" name="tải xuống (3)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921681" y="3093794"/>
            <a:ext cx="609600" cy="609600"/>
          </a:xfrm>
          <a:prstGeom prst="rect">
            <a:avLst/>
          </a:prstGeom>
        </p:spPr>
      </p:pic>
      <p:pic>
        <p:nvPicPr>
          <p:cNvPr id="8" name="tải xuống (4)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954015" y="3726389"/>
            <a:ext cx="609600" cy="609600"/>
          </a:xfrm>
          <a:prstGeom prst="rect">
            <a:avLst/>
          </a:prstGeom>
        </p:spPr>
      </p:pic>
      <p:pic>
        <p:nvPicPr>
          <p:cNvPr id="9" name="tải xuống (5)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954015" y="4482712"/>
            <a:ext cx="609600" cy="609600"/>
          </a:xfrm>
          <a:prstGeom prst="rect">
            <a:avLst/>
          </a:prstGeom>
        </p:spPr>
      </p:pic>
      <p:pic>
        <p:nvPicPr>
          <p:cNvPr id="22" name="tải xuống (6)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954015" y="51534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5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2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5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2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117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14" grpId="0" animBg="1"/>
      <p:bldP spid="15" grpId="0" animBg="1"/>
      <p:bldP spid="16" grpId="0" animBg="1"/>
      <p:bldP spid="17" grpId="0" animBg="1"/>
      <p:bldP spid="13" grpId="0" animBg="1"/>
      <p:bldP spid="12" grpId="0"/>
      <p:bldP spid="18" grpId="0"/>
      <p:bldP spid="19" grpId="0"/>
      <p:bldP spid="20" grpId="0"/>
      <p:bldP spid="2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6"/>
          <p:cNvSpPr>
            <a:spLocks noGrp="1" noChangeArrowheads="1"/>
          </p:cNvSpPr>
          <p:nvPr>
            <p:ph type="title"/>
          </p:nvPr>
        </p:nvSpPr>
        <p:spPr>
          <a:xfrm>
            <a:off x="526869" y="335304"/>
            <a:ext cx="4673600" cy="560387"/>
          </a:xfrm>
          <a:noFill/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Checking the words :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4766492" y="394059"/>
            <a:ext cx="579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What and Where</a:t>
            </a:r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4766492" y="1425388"/>
            <a:ext cx="2844800" cy="157179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700" b="1">
                <a:solidFill>
                  <a:prstClr val="black"/>
                </a:solidFill>
              </a:rPr>
              <a:t> </a:t>
            </a: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fascinating</a:t>
            </a:r>
            <a:endParaRPr lang="en-US" sz="2800" b="1" dirty="0">
              <a:solidFill>
                <a:srgbClr val="292934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5309" name="Oval 13"/>
          <p:cNvSpPr>
            <a:spLocks noChangeArrowheads="1"/>
          </p:cNvSpPr>
          <p:nvPr/>
        </p:nvSpPr>
        <p:spPr bwMode="auto">
          <a:xfrm>
            <a:off x="1921692" y="4676271"/>
            <a:ext cx="2844800" cy="1677784"/>
          </a:xfrm>
          <a:prstGeom prst="ellipse">
            <a:avLst/>
          </a:prstGeom>
          <a:solidFill>
            <a:srgbClr val="CC00CC"/>
          </a:solidFill>
          <a:ln w="9525">
            <a:solidFill>
              <a:srgbClr val="CC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cosmopolitan</a:t>
            </a:r>
            <a:endParaRPr lang="en-US" sz="2400" b="1" dirty="0">
              <a:solidFill>
                <a:srgbClr val="292934"/>
              </a:solidFill>
            </a:endParaRPr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4766492" y="3199902"/>
            <a:ext cx="2844800" cy="1530223"/>
          </a:xfrm>
          <a:prstGeom prst="ellipse">
            <a:avLst/>
          </a:prstGeom>
          <a:solidFill>
            <a:srgbClr val="FFFF66"/>
          </a:solidFill>
          <a:ln w="9525">
            <a:solidFill>
              <a:srgbClr val="CC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affordable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5311" name="Oval 15"/>
          <p:cNvSpPr>
            <a:spLocks noChangeArrowheads="1"/>
          </p:cNvSpPr>
          <p:nvPr/>
        </p:nvSpPr>
        <p:spPr bwMode="auto">
          <a:xfrm>
            <a:off x="1075765" y="2257234"/>
            <a:ext cx="3171115" cy="1707776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downtown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6648326" y="4770463"/>
            <a:ext cx="2844800" cy="158359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populous</a:t>
            </a:r>
            <a:r>
              <a:rPr lang="en-US" sz="2700" b="1">
                <a:solidFill>
                  <a:prstClr val="black"/>
                </a:solidFill>
              </a:rPr>
              <a:t> </a:t>
            </a:r>
            <a:endParaRPr lang="en-US" sz="2800" b="1" dirty="0">
              <a:solidFill>
                <a:srgbClr val="3333CC"/>
              </a:solidFill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8220891" y="2581835"/>
            <a:ext cx="3236004" cy="1720222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forbidden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06791" y="1449203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656792" y="2647193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56689" y="4770463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61991" y="4698046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66397" y="2289447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93967" y="3219713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0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5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5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5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812" y="1716263"/>
            <a:ext cx="11844997" cy="41549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Oggy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We’re having a fabulous time here in Hoi An. You know, it’s a(n) (1) _________  town 30 km from Da Nang. The weather is very (2)  _________  and sunny. Our hotel is small but (3)  ___________. The staff are friendly and (4) __________  .</a:t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We’ve seen most of the sights of the town. The street life here is (5) ___________  . We’ve spent a lot of time wandering around and looking at the (6)  _________  temples, bridges, and houses. We’ve also bought a lot of (7)  _________ souvenirs, crafts, and clothing. Well, the street food in Hoi An is (8)   _________ and affordable. I wish you could be here with us! </a:t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Anyway, I hope things are good with you. </a:t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Lots of love, </a:t>
            </a:r>
            <a:b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Jack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813" y="74621"/>
            <a:ext cx="9762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1a. Put one of the adjectives in the box in each blank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8874" y="597841"/>
            <a:ext cx="10919791" cy="954107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		 delicious	   ancient		historic	</a:t>
            </a:r>
          </a:p>
          <a:p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helpful         warm	fascinating	         comfortable</a:t>
            </a:r>
          </a:p>
        </p:txBody>
      </p:sp>
      <p:sp>
        <p:nvSpPr>
          <p:cNvPr id="6" name="Rectangle 5"/>
          <p:cNvSpPr/>
          <p:nvPr/>
        </p:nvSpPr>
        <p:spPr>
          <a:xfrm>
            <a:off x="8828165" y="2118602"/>
            <a:ext cx="1088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ancient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6967" y="2444501"/>
            <a:ext cx="1199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</a:t>
            </a:r>
          </a:p>
        </p:txBody>
      </p:sp>
      <p:sp>
        <p:nvSpPr>
          <p:cNvPr id="8" name="Rectangle 7"/>
          <p:cNvSpPr/>
          <p:nvPr/>
        </p:nvSpPr>
        <p:spPr>
          <a:xfrm>
            <a:off x="727183" y="2816073"/>
            <a:ext cx="1670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comfortable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67080" y="2816074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helpful	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63639" y="3116848"/>
            <a:ext cx="1550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fascinating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59779" y="3562922"/>
            <a:ext cx="1124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31354" y="3914288"/>
            <a:ext cx="798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56357" y="4315626"/>
            <a:ext cx="1293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delicious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8995" y="6064581"/>
            <a:ext cx="9762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1b. Underline all the other adjectives in the letter.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214942" y="2446588"/>
            <a:ext cx="9171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158805" y="2816074"/>
            <a:ext cx="7299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473760" y="5082164"/>
            <a:ext cx="7451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218883" y="3174308"/>
            <a:ext cx="8314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801945" y="4651561"/>
            <a:ext cx="11213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547192" y="2790372"/>
            <a:ext cx="6668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5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129" y="28137"/>
            <a:ext cx="12067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Which of the following adjectives describe city life? Put a tick (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317459"/>
              </p:ext>
            </p:extLst>
          </p:nvPr>
        </p:nvGraphicFramePr>
        <p:xfrm>
          <a:off x="787790" y="874916"/>
          <a:ext cx="4726746" cy="5044220"/>
        </p:xfrm>
        <a:graphic>
          <a:graphicData uri="http://schemas.openxmlformats.org/drawingml/2006/table">
            <a:tbl>
              <a:tblPr/>
              <a:tblGrid>
                <a:gridCol w="274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8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842"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solidFill>
                            <a:srgbClr val="03A9F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stressful</a:t>
                      </a: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842"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solidFill>
                            <a:srgbClr val="03A9F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exciting</a:t>
                      </a: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842"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solidFill>
                            <a:srgbClr val="03A9F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delicious</a:t>
                      </a: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842">
                <a:tc>
                  <a:txBody>
                    <a:bodyPr/>
                    <a:lstStyle/>
                    <a:p>
                      <a:pPr fontAlgn="t"/>
                      <a:r>
                        <a:rPr lang="en-US" sz="2800" b="0">
                          <a:solidFill>
                            <a:srgbClr val="03A9F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historic</a:t>
                      </a: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842">
                <a:tc>
                  <a:txBody>
                    <a:bodyPr/>
                    <a:lstStyle/>
                    <a:p>
                      <a:pPr fontAlgn="t"/>
                      <a:r>
                        <a:rPr lang="en-US" sz="2800" b="0">
                          <a:solidFill>
                            <a:srgbClr val="03A9F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busy</a:t>
                      </a: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842">
                <a:tc>
                  <a:txBody>
                    <a:bodyPr/>
                    <a:lstStyle/>
                    <a:p>
                      <a:pPr fontAlgn="t"/>
                      <a:r>
                        <a:rPr lang="en-US" sz="2800" b="0">
                          <a:solidFill>
                            <a:srgbClr val="03A9F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forbidden</a:t>
                      </a: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842">
                <a:tc>
                  <a:txBody>
                    <a:bodyPr/>
                    <a:lstStyle/>
                    <a:p>
                      <a:pPr fontAlgn="t"/>
                      <a:r>
                        <a:rPr lang="en-US" sz="2800" b="0">
                          <a:solidFill>
                            <a:srgbClr val="03A9F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exhausted</a:t>
                      </a: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842">
                <a:tc>
                  <a:txBody>
                    <a:bodyPr/>
                    <a:lstStyle/>
                    <a:p>
                      <a:pPr fontAlgn="t"/>
                      <a:r>
                        <a:rPr lang="en-US" sz="2800" b="0">
                          <a:solidFill>
                            <a:srgbClr val="03A9F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modern</a:t>
                      </a: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842">
                <a:tc>
                  <a:txBody>
                    <a:bodyPr/>
                    <a:lstStyle/>
                    <a:p>
                      <a:pPr fontAlgn="t"/>
                      <a:r>
                        <a:rPr lang="en-US" sz="2800" b="0">
                          <a:solidFill>
                            <a:srgbClr val="03A9F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frightening</a:t>
                      </a: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842"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solidFill>
                            <a:srgbClr val="03A9F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rural</a:t>
                      </a: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715382"/>
              </p:ext>
            </p:extLst>
          </p:nvPr>
        </p:nvGraphicFramePr>
        <p:xfrm>
          <a:off x="6158132" y="925295"/>
          <a:ext cx="4875627" cy="5044220"/>
        </p:xfrm>
        <a:graphic>
          <a:graphicData uri="http://schemas.openxmlformats.org/drawingml/2006/table">
            <a:tbl>
              <a:tblPr/>
              <a:tblGrid>
                <a:gridCol w="2834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1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842"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solidFill>
                            <a:srgbClr val="03A9F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populous</a:t>
                      </a: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2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842"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solidFill>
                            <a:srgbClr val="03A9F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polluted</a:t>
                      </a: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2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226"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solidFill>
                            <a:srgbClr val="03A9F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cosmopolitan</a:t>
                      </a: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2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226"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solidFill>
                            <a:srgbClr val="03A9F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unemployed</a:t>
                      </a: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2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842"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solidFill>
                            <a:srgbClr val="03A9F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annoying</a:t>
                      </a: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2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842"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solidFill>
                            <a:srgbClr val="03A9F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pleased</a:t>
                      </a: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2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842"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solidFill>
                            <a:srgbClr val="03A9F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cheerful</a:t>
                      </a: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2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842"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solidFill>
                            <a:srgbClr val="03A9F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easy-going</a:t>
                      </a: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2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842"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solidFill>
                            <a:srgbClr val="03A9F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downtown</a:t>
                      </a: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2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842"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solidFill>
                            <a:srgbClr val="03A9F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fashionable</a:t>
                      </a: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2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319" marR="35319" marT="38851" marB="388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046821" y="920632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46821" y="1443852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2499" y="2483259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62499" y="2984570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62499" y="3413197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62499" y="4461200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62499" y="4984420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59463" y="920632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659463" y="1445921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659463" y="1969141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59463" y="3032642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59463" y="4984420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657487" y="5490616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09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731" y="1266497"/>
            <a:ext cx="109548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She lives in one of the most ………………. parts of the city: there are lots of luxury shops there.</a:t>
            </a:r>
          </a:p>
          <a:p>
            <a:pPr marL="342900" indent="-342900">
              <a:buAutoNum type="arabicPeriod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How ……………… ! The roads are crowded and I’m stuck in a traffic jam.</a:t>
            </a:r>
          </a:p>
          <a:p>
            <a:pPr marL="342900" indent="-342900">
              <a:buAutoNum type="arabicPeriod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You can’t stop here. Parking is ………………… in this street.</a:t>
            </a:r>
          </a:p>
          <a:p>
            <a:pPr marL="342900" indent="-342900">
              <a:buAutoNum type="arabicPeriod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This city is very ……………………, there are people here from all over the world.</a:t>
            </a:r>
          </a:p>
          <a:p>
            <a:pPr marL="342900" indent="-342900">
              <a:buAutoNum type="arabicPeriod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The gallery downtown has regular exhibitions of …………………. art.</a:t>
            </a:r>
          </a:p>
          <a:p>
            <a:pPr marL="342900" indent="-342900">
              <a:buAutoNum type="arabicPeriod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Nhieu Loc canal in Ho Chi Minh City is much less ………………….. Than before.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41599" y="1266497"/>
            <a:ext cx="2383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fashionable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2838" y="2071878"/>
            <a:ext cx="2175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annoying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78116" y="2869529"/>
            <a:ext cx="2227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forbidden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47649" y="3392749"/>
            <a:ext cx="2372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cosmopolitan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72133" y="4219090"/>
            <a:ext cx="1493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09726" y="4613074"/>
            <a:ext cx="1493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polluted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243" y="0"/>
            <a:ext cx="8012464" cy="116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8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.sachmem.vn/public/images/TA9T1SHS/U2-L2-4-60f0b953ec1a52d0172da9b412fd0a8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" t="4471" r="4181" b="8492"/>
          <a:stretch/>
        </p:blipFill>
        <p:spPr bwMode="auto">
          <a:xfrm>
            <a:off x="1869373" y="1288159"/>
            <a:ext cx="8834511" cy="543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" y="0"/>
            <a:ext cx="5497032" cy="7455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Pronunciation: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6147" y="703383"/>
            <a:ext cx="6100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 on pronouns in sentences</a:t>
            </a:r>
          </a:p>
        </p:txBody>
      </p:sp>
    </p:spTree>
    <p:extLst>
      <p:ext uri="{BB962C8B-B14F-4D97-AF65-F5344CB8AC3E}">
        <p14:creationId xmlns:p14="http://schemas.microsoft.com/office/powerpoint/2010/main" val="3973876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5" y="10510"/>
            <a:ext cx="8604023" cy="1756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295" y="2014763"/>
            <a:ext cx="9270124" cy="45247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76664" y="2103266"/>
            <a:ext cx="2189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(me is weak)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04664" y="3058133"/>
            <a:ext cx="2189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(you is weak)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81859" y="4640466"/>
            <a:ext cx="3182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(him is weak)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33421" y="5163686"/>
            <a:ext cx="2189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(us is weak)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27D6A5B-811E-41AF-8263-237DD67B8661}"/>
              </a:ext>
            </a:extLst>
          </p:cNvPr>
          <p:cNvSpPr/>
          <p:nvPr/>
        </p:nvSpPr>
        <p:spPr>
          <a:xfrm>
            <a:off x="3872628" y="2509284"/>
            <a:ext cx="816329" cy="69736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27D6A5B-811E-41AF-8263-237DD67B8661}"/>
              </a:ext>
            </a:extLst>
          </p:cNvPr>
          <p:cNvSpPr/>
          <p:nvPr/>
        </p:nvSpPr>
        <p:spPr>
          <a:xfrm>
            <a:off x="5247772" y="3588735"/>
            <a:ext cx="816329" cy="69736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D6A5B-811E-41AF-8263-237DD67B8661}"/>
              </a:ext>
            </a:extLst>
          </p:cNvPr>
          <p:cNvSpPr/>
          <p:nvPr/>
        </p:nvSpPr>
        <p:spPr>
          <a:xfrm>
            <a:off x="3387075" y="4024486"/>
            <a:ext cx="893717" cy="69736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27D6A5B-811E-41AF-8263-237DD67B8661}"/>
              </a:ext>
            </a:extLst>
          </p:cNvPr>
          <p:cNvSpPr/>
          <p:nvPr/>
        </p:nvSpPr>
        <p:spPr>
          <a:xfrm>
            <a:off x="5380712" y="5665764"/>
            <a:ext cx="800561" cy="69736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11 Track 11-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74621" y="5839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5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645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  <p:bldP spid="11" grpId="0"/>
      <p:bldP spid="14" grpId="0"/>
      <p:bldP spid="15" grpId="0"/>
      <p:bldP spid="23" grpId="0" animBg="1"/>
      <p:bldP spid="24" grpId="0" animBg="1"/>
      <p:bldP spid="25" grpId="0" animBg="1"/>
      <p:bldP spid="26" grpId="0" animBg="1"/>
    </p:bld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666</Words>
  <Application>Microsoft Office PowerPoint</Application>
  <PresentationFormat>Widescreen</PresentationFormat>
  <Paragraphs>131</Paragraphs>
  <Slides>13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Calibri</vt:lpstr>
      <vt:lpstr>Calibri Light</vt:lpstr>
      <vt:lpstr>Impact</vt:lpstr>
      <vt:lpstr>Times New Roman</vt:lpstr>
      <vt:lpstr>Wingdings</vt:lpstr>
      <vt:lpstr>Office Theme</vt:lpstr>
      <vt:lpstr>1_Office Theme</vt:lpstr>
      <vt:lpstr>2_Office Theme</vt:lpstr>
      <vt:lpstr>3_Office Theme</vt:lpstr>
      <vt:lpstr>4_Office Theme</vt:lpstr>
      <vt:lpstr>Clarity</vt:lpstr>
      <vt:lpstr>Default Design</vt:lpstr>
      <vt:lpstr>5_Office Theme</vt:lpstr>
      <vt:lpstr>Thursday, September 28th, 2023</vt:lpstr>
      <vt:lpstr>PowerPoint Presentation</vt:lpstr>
      <vt:lpstr>PowerPoint Presentation</vt:lpstr>
      <vt:lpstr>* Checking the words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AVISHOP</dc:creator>
  <cp:lastModifiedBy>Huong Vo</cp:lastModifiedBy>
  <cp:revision>105</cp:revision>
  <dcterms:created xsi:type="dcterms:W3CDTF">2015-10-23T08:18:44Z</dcterms:created>
  <dcterms:modified xsi:type="dcterms:W3CDTF">2023-10-21T10:18:58Z</dcterms:modified>
</cp:coreProperties>
</file>