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7"/>
  </p:notesMasterIdLst>
  <p:sldIdLst>
    <p:sldId id="351" r:id="rId2"/>
    <p:sldId id="352" r:id="rId3"/>
    <p:sldId id="350" r:id="rId4"/>
    <p:sldId id="292" r:id="rId5"/>
    <p:sldId id="275" r:id="rId6"/>
    <p:sldId id="293" r:id="rId7"/>
    <p:sldId id="295" r:id="rId8"/>
    <p:sldId id="355" r:id="rId9"/>
    <p:sldId id="369" r:id="rId10"/>
    <p:sldId id="381" r:id="rId11"/>
    <p:sldId id="382" r:id="rId12"/>
    <p:sldId id="383" r:id="rId13"/>
    <p:sldId id="332" r:id="rId14"/>
    <p:sldId id="384" r:id="rId15"/>
    <p:sldId id="385" r:id="rId16"/>
    <p:sldId id="386" r:id="rId17"/>
    <p:sldId id="387" r:id="rId18"/>
    <p:sldId id="334" r:id="rId19"/>
    <p:sldId id="388" r:id="rId20"/>
    <p:sldId id="389" r:id="rId21"/>
    <p:sldId id="390" r:id="rId22"/>
    <p:sldId id="391" r:id="rId23"/>
    <p:sldId id="392" r:id="rId24"/>
    <p:sldId id="393" r:id="rId25"/>
    <p:sldId id="394" r:id="rId26"/>
    <p:sldId id="379" r:id="rId27"/>
    <p:sldId id="380" r:id="rId28"/>
    <p:sldId id="335" r:id="rId29"/>
    <p:sldId id="356" r:id="rId30"/>
    <p:sldId id="395" r:id="rId31"/>
    <p:sldId id="396" r:id="rId32"/>
    <p:sldId id="397" r:id="rId33"/>
    <p:sldId id="398" r:id="rId34"/>
    <p:sldId id="399" r:id="rId35"/>
    <p:sldId id="357" r:id="rId36"/>
    <p:sldId id="400" r:id="rId37"/>
    <p:sldId id="361" r:id="rId38"/>
    <p:sldId id="362" r:id="rId39"/>
    <p:sldId id="363" r:id="rId40"/>
    <p:sldId id="401" r:id="rId41"/>
    <p:sldId id="402" r:id="rId42"/>
    <p:sldId id="403" r:id="rId43"/>
    <p:sldId id="404" r:id="rId44"/>
    <p:sldId id="405" r:id="rId45"/>
    <p:sldId id="344"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728"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F5"/>
    <a:srgbClr val="0000F1"/>
    <a:srgbClr val="7F7FF8"/>
    <a:srgbClr val="E1F2FA"/>
    <a:srgbClr val="FEC407"/>
    <a:srgbClr val="FDC308"/>
    <a:srgbClr val="E4B3CC"/>
    <a:srgbClr val="168836"/>
    <a:srgbClr val="C43D70"/>
    <a:srgbClr val="F371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1" d="100"/>
          <a:sy n="81" d="100"/>
        </p:scale>
        <p:origin x="-1056" y="120"/>
      </p:cViewPr>
      <p:guideLst>
        <p:guide orient="horz" pos="1728"/>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9C4A62-41CF-4358-87D1-37070D0B03CE}" type="datetimeFigureOut">
              <a:rPr lang="en-US" smtClean="0"/>
              <a:pPr/>
              <a:t>10/21/2023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140811-B04F-45FF-BCEC-810A969B7BE7}" type="slidenum">
              <a:rPr lang="en-US" smtClean="0"/>
              <a:pPr/>
              <a:t>‹#›</a:t>
            </a:fld>
            <a:endParaRPr lang="en-US"/>
          </a:p>
        </p:txBody>
      </p:sp>
    </p:spTree>
    <p:extLst>
      <p:ext uri="{BB962C8B-B14F-4D97-AF65-F5344CB8AC3E}">
        <p14:creationId xmlns:p14="http://schemas.microsoft.com/office/powerpoint/2010/main" val="17435471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C140811-B04F-45FF-BCEC-810A969B7BE7}"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C140811-B04F-45FF-BCEC-810A969B7BE7}"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EF673A-195C-472C-8168-4E1B3E629D21}" type="datetimeFigureOut">
              <a:rPr lang="en-US" smtClean="0"/>
              <a:pPr/>
              <a:t>10/21/2023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C1E9ED-F6DC-429C-A318-7B2FCA582AC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EF673A-195C-472C-8168-4E1B3E629D21}" type="datetimeFigureOut">
              <a:rPr lang="en-US" smtClean="0"/>
              <a:pPr/>
              <a:t>10/21/2023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C1E9ED-F6DC-429C-A318-7B2FCA582AC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EF673A-195C-472C-8168-4E1B3E629D21}" type="datetimeFigureOut">
              <a:rPr lang="en-US" smtClean="0"/>
              <a:pPr/>
              <a:t>10/21/2023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C1E9ED-F6DC-429C-A318-7B2FCA582AC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E56D514A-7DE3-497E-8999-C71F9095E31E}" type="slidenum">
              <a:rPr lang="en-US"/>
              <a:pPr/>
              <a:t>‹#›</a:t>
            </a:fld>
            <a:endParaRPr lang="en-US"/>
          </a:p>
        </p:txBody>
      </p:sp>
    </p:spTree>
    <p:extLst>
      <p:ext uri="{BB962C8B-B14F-4D97-AF65-F5344CB8AC3E}">
        <p14:creationId xmlns:p14="http://schemas.microsoft.com/office/powerpoint/2010/main" val="2388032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EF673A-195C-472C-8168-4E1B3E629D21}" type="datetimeFigureOut">
              <a:rPr lang="en-US" smtClean="0"/>
              <a:pPr/>
              <a:t>10/21/2023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C1E9ED-F6DC-429C-A318-7B2FCA582AC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673A-195C-472C-8168-4E1B3E629D21}" type="datetimeFigureOut">
              <a:rPr lang="en-US" smtClean="0"/>
              <a:pPr/>
              <a:t>10/21/2023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C1E9ED-F6DC-429C-A318-7B2FCA582AC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EF673A-195C-472C-8168-4E1B3E629D21}" type="datetimeFigureOut">
              <a:rPr lang="en-US" smtClean="0"/>
              <a:pPr/>
              <a:t>10/21/2023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C1E9ED-F6DC-429C-A318-7B2FCA582AC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EF673A-195C-472C-8168-4E1B3E629D21}" type="datetimeFigureOut">
              <a:rPr lang="en-US" smtClean="0"/>
              <a:pPr/>
              <a:t>10/21/2023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C1E9ED-F6DC-429C-A318-7B2FCA582AC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EF673A-195C-472C-8168-4E1B3E629D21}" type="datetimeFigureOut">
              <a:rPr lang="en-US" smtClean="0"/>
              <a:pPr/>
              <a:t>10/21/2023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C1E9ED-F6DC-429C-A318-7B2FCA582AC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EF673A-195C-472C-8168-4E1B3E629D21}" type="datetimeFigureOut">
              <a:rPr lang="en-US" smtClean="0"/>
              <a:pPr/>
              <a:t>10/21/2023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C1E9ED-F6DC-429C-A318-7B2FCA582AC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EF673A-195C-472C-8168-4E1B3E629D21}" type="datetimeFigureOut">
              <a:rPr lang="en-US" smtClean="0"/>
              <a:pPr/>
              <a:t>10/21/2023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C1E9ED-F6DC-429C-A318-7B2FCA582AC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EF673A-195C-472C-8168-4E1B3E629D21}" type="datetimeFigureOut">
              <a:rPr lang="en-US" smtClean="0"/>
              <a:pPr/>
              <a:t>10/21/2023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C1E9ED-F6DC-429C-A318-7B2FCA582AC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EF673A-195C-472C-8168-4E1B3E629D21}" type="datetimeFigureOut">
              <a:rPr lang="en-US" smtClean="0"/>
              <a:pPr/>
              <a:t>10/21/2023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C1E9ED-F6DC-429C-A318-7B2FCA582AC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20.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21.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5.jpeg"/><Relationship Id="rId5" Type="http://schemas.openxmlformats.org/officeDocument/2006/relationships/image" Target="../media/image20.jpeg"/><Relationship Id="rId4"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8.jpeg"/><Relationship Id="rId5" Type="http://schemas.openxmlformats.org/officeDocument/2006/relationships/image" Target="../media/image20.jpeg"/><Relationship Id="rId4"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3.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hyperlink" Target="y2mate.com%20-%20CLIP%20STEM%202017%20An%20to&#224;n%20&#273;i&#7879;n%20trong%20nh&#224;%20%20A01_360p.mp4"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5.png"/><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4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ây đèn dầu, biểu tượng một thời hồn quê Việt"/>
          <p:cNvPicPr>
            <a:picLocks noChangeAspect="1" noChangeArrowheads="1"/>
          </p:cNvPicPr>
          <p:nvPr/>
        </p:nvPicPr>
        <p:blipFill>
          <a:blip r:embed="rId2"/>
          <a:srcRect/>
          <a:stretch>
            <a:fillRect/>
          </a:stretch>
        </p:blipFill>
        <p:spPr bwMode="auto">
          <a:xfrm>
            <a:off x="4953000" y="3429000"/>
            <a:ext cx="3733800" cy="2590800"/>
          </a:xfrm>
          <a:prstGeom prst="rect">
            <a:avLst/>
          </a:prstGeom>
          <a:noFill/>
        </p:spPr>
      </p:pic>
      <p:pic>
        <p:nvPicPr>
          <p:cNvPr id="1030" name="Picture 6" descr="BÍ QUYẾT GÂY THƯƠNG NHỚ CƠM NHÀ CỦA MẸ"/>
          <p:cNvPicPr>
            <a:picLocks noChangeAspect="1" noChangeArrowheads="1"/>
          </p:cNvPicPr>
          <p:nvPr/>
        </p:nvPicPr>
        <p:blipFill>
          <a:blip r:embed="rId3"/>
          <a:srcRect/>
          <a:stretch>
            <a:fillRect/>
          </a:stretch>
        </p:blipFill>
        <p:spPr bwMode="auto">
          <a:xfrm>
            <a:off x="2057400" y="304800"/>
            <a:ext cx="5715000" cy="2667000"/>
          </a:xfrm>
          <a:prstGeom prst="rect">
            <a:avLst/>
          </a:prstGeom>
          <a:noFill/>
        </p:spPr>
      </p:pic>
      <p:pic>
        <p:nvPicPr>
          <p:cNvPr id="1032" name="Picture 8" descr="Chiếc quạt của nội!"/>
          <p:cNvPicPr>
            <a:picLocks noChangeAspect="1" noChangeArrowheads="1"/>
          </p:cNvPicPr>
          <p:nvPr/>
        </p:nvPicPr>
        <p:blipFill>
          <a:blip r:embed="rId4"/>
          <a:srcRect/>
          <a:stretch>
            <a:fillRect/>
          </a:stretch>
        </p:blipFill>
        <p:spPr bwMode="auto">
          <a:xfrm>
            <a:off x="228600" y="3429000"/>
            <a:ext cx="4495800" cy="2667000"/>
          </a:xfrm>
          <a:prstGeom prst="rect">
            <a:avLst/>
          </a:prstGeom>
          <a:noFill/>
        </p:spPr>
      </p:pic>
      <p:pic>
        <p:nvPicPr>
          <p:cNvPr id="11" name="Picture 10"/>
          <p:cNvPicPr>
            <a:picLocks noChangeAspect="1"/>
          </p:cNvPicPr>
          <p:nvPr/>
        </p:nvPicPr>
        <p:blipFill>
          <a:blip r:embed="rId5"/>
          <a:stretch>
            <a:fillRect/>
          </a:stretch>
        </p:blipFill>
        <p:spPr>
          <a:xfrm>
            <a:off x="0" y="1371600"/>
            <a:ext cx="908383" cy="1072989"/>
          </a:xfrm>
          <a:prstGeom prst="rect">
            <a:avLst/>
          </a:prstGeom>
        </p:spPr>
      </p:pic>
      <p:sp>
        <p:nvSpPr>
          <p:cNvPr id="12" name="TextBox 11"/>
          <p:cNvSpPr txBox="1"/>
          <p:nvPr/>
        </p:nvSpPr>
        <p:spPr>
          <a:xfrm>
            <a:off x="1066800" y="1295400"/>
            <a:ext cx="6934200" cy="954107"/>
          </a:xfrm>
          <a:prstGeom prst="rect">
            <a:avLst/>
          </a:prstGeom>
          <a:noFill/>
        </p:spPr>
        <p:txBody>
          <a:bodyPr wrap="square" rtlCol="0">
            <a:spAutoFit/>
          </a:bodyPr>
          <a:lstStyle/>
          <a:p>
            <a:r>
              <a:rPr lang="en-US" sz="2800" dirty="0" err="1" smtClean="0">
                <a:solidFill>
                  <a:srgbClr val="FF0000"/>
                </a:solidFill>
                <a:latin typeface="Times New Roman" pitchFamily="18" charset="0"/>
                <a:cs typeface="Times New Roman" pitchFamily="18" charset="0"/>
              </a:rPr>
              <a:t>Trước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đây</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khi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chưa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có</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điện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thì</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người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nấu</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cơm</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thắp</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sáng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như</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thế</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nào</a:t>
            </a:r>
            <a:r>
              <a:rPr lang="en-US" sz="2800" dirty="0" smtClean="0">
                <a:solidFill>
                  <a:srgbClr val="FF0000"/>
                </a:solidFill>
                <a:latin typeface="Times New Roman" pitchFamily="18" charset="0"/>
                <a:cs typeface="Times New Roman" pitchFamily="18" charset="0"/>
              </a:rPr>
              <a:t>?</a:t>
            </a:r>
            <a:endParaRPr lang="en-US" sz="2800" dirty="0">
              <a:solidFill>
                <a:srgbClr val="FF0000"/>
              </a:solidFill>
              <a:latin typeface="Times New Roman" pitchFamily="18" charset="0"/>
              <a:cs typeface="Times New Roman" pitchFamily="18" charset="0"/>
            </a:endParaRPr>
          </a:p>
        </p:txBody>
      </p:sp>
      <p:sp>
        <p:nvSpPr>
          <p:cNvPr id="13" name="TextBox 12"/>
          <p:cNvSpPr txBox="1"/>
          <p:nvPr/>
        </p:nvSpPr>
        <p:spPr>
          <a:xfrm>
            <a:off x="2743200" y="2971800"/>
            <a:ext cx="2819400" cy="523220"/>
          </a:xfrm>
          <a:prstGeom prst="rect">
            <a:avLst/>
          </a:prstGeom>
          <a:noFill/>
        </p:spPr>
        <p:txBody>
          <a:bodyPr wrap="square" rtlCol="0">
            <a:spAutoFit/>
          </a:bodyPr>
          <a:lstStyle/>
          <a:p>
            <a:r>
              <a:rPr lang="en-US" sz="2800" dirty="0" smtClean="0">
                <a:solidFill>
                  <a:srgbClr val="FF0000"/>
                </a:solidFill>
                <a:latin typeface="Times New Roman" pitchFamily="18" charset="0"/>
                <a:cs typeface="Times New Roman" pitchFamily="18" charset="0"/>
              </a:rPr>
              <a:t>NẤU CƠM</a:t>
            </a:r>
            <a:endParaRPr lang="en-US" sz="2800" dirty="0">
              <a:solidFill>
                <a:srgbClr val="FF0000"/>
              </a:solidFill>
              <a:latin typeface="Times New Roman" pitchFamily="18" charset="0"/>
              <a:cs typeface="Times New Roman" pitchFamily="18" charset="0"/>
            </a:endParaRPr>
          </a:p>
        </p:txBody>
      </p:sp>
      <p:sp>
        <p:nvSpPr>
          <p:cNvPr id="14" name="TextBox 13"/>
          <p:cNvSpPr txBox="1"/>
          <p:nvPr/>
        </p:nvSpPr>
        <p:spPr>
          <a:xfrm>
            <a:off x="1219200" y="6019800"/>
            <a:ext cx="1752600" cy="523220"/>
          </a:xfrm>
          <a:prstGeom prst="rect">
            <a:avLst/>
          </a:prstGeom>
          <a:noFill/>
        </p:spPr>
        <p:txBody>
          <a:bodyPr wrap="square" rtlCol="0">
            <a:spAutoFit/>
          </a:bodyPr>
          <a:lstStyle/>
          <a:p>
            <a:r>
              <a:rPr lang="en-US" sz="2800" dirty="0" err="1" smtClean="0">
                <a:solidFill>
                  <a:srgbClr val="FF0000"/>
                </a:solidFill>
                <a:latin typeface="Times New Roman" pitchFamily="18" charset="0"/>
                <a:cs typeface="Times New Roman" pitchFamily="18" charset="0"/>
              </a:rPr>
              <a:t>Quạt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mát</a:t>
            </a:r>
            <a:endParaRPr lang="en-US" sz="2800" dirty="0">
              <a:solidFill>
                <a:srgbClr val="FF0000"/>
              </a:solidFill>
              <a:latin typeface="Times New Roman" pitchFamily="18" charset="0"/>
              <a:cs typeface="Times New Roman" pitchFamily="18" charset="0"/>
            </a:endParaRPr>
          </a:p>
        </p:txBody>
      </p:sp>
      <p:sp>
        <p:nvSpPr>
          <p:cNvPr id="15" name="TextBox 14"/>
          <p:cNvSpPr txBox="1"/>
          <p:nvPr/>
        </p:nvSpPr>
        <p:spPr>
          <a:xfrm>
            <a:off x="5638800" y="6096000"/>
            <a:ext cx="1752600" cy="523220"/>
          </a:xfrm>
          <a:prstGeom prst="rect">
            <a:avLst/>
          </a:prstGeom>
          <a:noFill/>
        </p:spPr>
        <p:txBody>
          <a:bodyPr wrap="square" rtlCol="0">
            <a:spAutoFit/>
          </a:bodyPr>
          <a:lstStyle/>
          <a:p>
            <a:r>
              <a:rPr lang="en-US" sz="2800" dirty="0" err="1" smtClean="0">
                <a:solidFill>
                  <a:srgbClr val="FF0000"/>
                </a:solidFill>
                <a:latin typeface="Times New Roman" pitchFamily="18" charset="0"/>
                <a:cs typeface="Times New Roman" pitchFamily="18" charset="0"/>
              </a:rPr>
              <a:t>Học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bài</a:t>
            </a:r>
            <a:endParaRPr lang="en-US" sz="28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edge">
                                      <p:cBhvr>
                                        <p:cTn id="10" dur="2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childTnLst>
                                    <p:anim calcmode="lin" valueType="num">
                                      <p:cBhvr additive="base">
                                        <p:cTn id="14" dur="500"/>
                                        <p:tgtEl>
                                          <p:spTgt spid="11"/>
                                        </p:tgtEl>
                                        <p:attrNameLst>
                                          <p:attrName>ppt_x</p:attrName>
                                        </p:attrNameLst>
                                      </p:cBhvr>
                                      <p:tavLst>
                                        <p:tav tm="0">
                                          <p:val>
                                            <p:strVal val="ppt_x"/>
                                          </p:val>
                                        </p:tav>
                                        <p:tav tm="100000">
                                          <p:val>
                                            <p:strVal val="ppt_x"/>
                                          </p:val>
                                        </p:tav>
                                      </p:tavLst>
                                    </p:anim>
                                    <p:anim calcmode="lin" valueType="num">
                                      <p:cBhvr additive="base">
                                        <p:cTn id="15" dur="500"/>
                                        <p:tgtEl>
                                          <p:spTgt spid="11"/>
                                        </p:tgtEl>
                                        <p:attrNameLst>
                                          <p:attrName>ppt_y</p:attrName>
                                        </p:attrNameLst>
                                      </p:cBhvr>
                                      <p:tavLst>
                                        <p:tav tm="0">
                                          <p:val>
                                            <p:strVal val="ppt_y"/>
                                          </p:val>
                                        </p:tav>
                                        <p:tav tm="100000">
                                          <p:val>
                                            <p:strVal val="1+ppt_h/2"/>
                                          </p:val>
                                        </p:tav>
                                      </p:tavLst>
                                    </p:anim>
                                    <p:set>
                                      <p:cBhvr>
                                        <p:cTn id="16" dur="1" fill="hold">
                                          <p:stCondLst>
                                            <p:cond delay="499"/>
                                          </p:stCondLst>
                                        </p:cTn>
                                        <p:tgtEl>
                                          <p:spTgt spid="11"/>
                                        </p:tgtEl>
                                        <p:attrNameLst>
                                          <p:attrName>style.visibility</p:attrName>
                                        </p:attrNameLst>
                                      </p:cBhvr>
                                      <p:to>
                                        <p:strVal val="hidden"/>
                                      </p:to>
                                    </p:set>
                                  </p:childTnLst>
                                </p:cTn>
                              </p:par>
                              <p:par>
                                <p:cTn id="17" presetID="2" presetClass="exit" presetSubtype="4" fill="hold" grpId="1" nodeType="withEffect">
                                  <p:stCondLst>
                                    <p:cond delay="0"/>
                                  </p:stCondLst>
                                  <p:childTnLst>
                                    <p:anim calcmode="lin" valueType="num">
                                      <p:cBhvr additive="base">
                                        <p:cTn id="18" dur="500"/>
                                        <p:tgtEl>
                                          <p:spTgt spid="12"/>
                                        </p:tgtEl>
                                        <p:attrNameLst>
                                          <p:attrName>ppt_x</p:attrName>
                                        </p:attrNameLst>
                                      </p:cBhvr>
                                      <p:tavLst>
                                        <p:tav tm="0">
                                          <p:val>
                                            <p:strVal val="ppt_x"/>
                                          </p:val>
                                        </p:tav>
                                        <p:tav tm="100000">
                                          <p:val>
                                            <p:strVal val="ppt_x"/>
                                          </p:val>
                                        </p:tav>
                                      </p:tavLst>
                                    </p:anim>
                                    <p:anim calcmode="lin" valueType="num">
                                      <p:cBhvr additive="base">
                                        <p:cTn id="19" dur="500"/>
                                        <p:tgtEl>
                                          <p:spTgt spid="12"/>
                                        </p:tgtEl>
                                        <p:attrNameLst>
                                          <p:attrName>ppt_y</p:attrName>
                                        </p:attrNameLst>
                                      </p:cBhvr>
                                      <p:tavLst>
                                        <p:tav tm="0">
                                          <p:val>
                                            <p:strVal val="ppt_y"/>
                                          </p:val>
                                        </p:tav>
                                        <p:tav tm="100000">
                                          <p:val>
                                            <p:strVal val="1+ppt_h/2"/>
                                          </p:val>
                                        </p:tav>
                                      </p:tavLst>
                                    </p:anim>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1030"/>
                                        </p:tgtEl>
                                        <p:attrNameLst>
                                          <p:attrName>style.visibility</p:attrName>
                                        </p:attrNameLst>
                                      </p:cBhvr>
                                      <p:to>
                                        <p:strVal val="visible"/>
                                      </p:to>
                                    </p:set>
                                    <p:animEffect transition="in" filter="box(in)">
                                      <p:cBhvr>
                                        <p:cTn id="25" dur="500"/>
                                        <p:tgtEl>
                                          <p:spTgt spid="1030"/>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ox(in)">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1032"/>
                                        </p:tgtEl>
                                        <p:attrNameLst>
                                          <p:attrName>style.visibility</p:attrName>
                                        </p:attrNameLst>
                                      </p:cBhvr>
                                      <p:to>
                                        <p:strVal val="visible"/>
                                      </p:to>
                                    </p:set>
                                    <p:animEffect transition="in" filter="box(in)">
                                      <p:cBhvr>
                                        <p:cTn id="33" dur="500"/>
                                        <p:tgtEl>
                                          <p:spTgt spid="1032"/>
                                        </p:tgtEl>
                                      </p:cBhvr>
                                    </p:animEffect>
                                  </p:childTnLst>
                                </p:cTn>
                              </p:par>
                              <p:par>
                                <p:cTn id="34" presetID="4" presetClass="entr" presetSubtype="16"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ox(in)">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nodeType="clickEffect">
                                  <p:stCondLst>
                                    <p:cond delay="0"/>
                                  </p:stCondLst>
                                  <p:childTnLst>
                                    <p:set>
                                      <p:cBhvr>
                                        <p:cTn id="40" dur="1" fill="hold">
                                          <p:stCondLst>
                                            <p:cond delay="0"/>
                                          </p:stCondLst>
                                        </p:cTn>
                                        <p:tgtEl>
                                          <p:spTgt spid="1028"/>
                                        </p:tgtEl>
                                        <p:attrNameLst>
                                          <p:attrName>style.visibility</p:attrName>
                                        </p:attrNameLst>
                                      </p:cBhvr>
                                      <p:to>
                                        <p:strVal val="visible"/>
                                      </p:to>
                                    </p:set>
                                    <p:animEffect transition="in" filter="box(in)">
                                      <p:cBhvr>
                                        <p:cTn id="41" dur="500"/>
                                        <p:tgtEl>
                                          <p:spTgt spid="1028"/>
                                        </p:tgtEl>
                                      </p:cBhvr>
                                    </p:animEffect>
                                  </p:childTnLst>
                                </p:cTn>
                              </p:par>
                              <p:par>
                                <p:cTn id="42" presetID="4" presetClass="entr" presetSubtype="16"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ox(in)">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47800" y="381000"/>
            <a:ext cx="7010400" cy="461665"/>
          </a:xfrm>
          <a:prstGeom prst="rect">
            <a:avLst/>
          </a:prstGeom>
          <a:noFill/>
        </p:spPr>
        <p:txBody>
          <a:bodyPr wrap="square" rtlCol="0">
            <a:spAutoFit/>
          </a:bodyPr>
          <a:lstStyle/>
          <a:p>
            <a:r>
              <a:rPr lang="en-US" sz="2400" dirty="0" err="1" smtClean="0">
                <a:latin typeface="Times New Roman" pitchFamily="18" charset="0"/>
                <a:cs typeface="Times New Roman" pitchFamily="18" charset="0"/>
              </a:rPr>
              <a:t>Em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hãy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bổ</a:t>
            </a:r>
            <a:r>
              <a:rPr lang="en-US" sz="2400" dirty="0" smtClean="0">
                <a:latin typeface="Times New Roman" pitchFamily="18" charset="0"/>
                <a:cs typeface="Times New Roman" pitchFamily="18" charset="0"/>
              </a:rPr>
              <a:t> sung </a:t>
            </a:r>
            <a:r>
              <a:rPr lang="en-US" sz="2400" dirty="0" err="1" smtClean="0">
                <a:latin typeface="Times New Roman" pitchFamily="18" charset="0"/>
                <a:cs typeface="Times New Roman" pitchFamily="18" charset="0"/>
              </a:rPr>
              <a:t>thêm</a:t>
            </a:r>
            <a:r>
              <a:rPr lang="en-US" sz="2400" dirty="0" smtClean="0">
                <a:latin typeface="Times New Roman" pitchFamily="18" charset="0"/>
                <a:cs typeface="Times New Roman" pitchFamily="18" charset="0"/>
              </a:rPr>
              <a:t> 1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đồ</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đình</a:t>
            </a:r>
            <a:r>
              <a:rPr lang="en-US"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7" name="TextBox 6"/>
          <p:cNvSpPr txBox="1"/>
          <p:nvPr/>
        </p:nvSpPr>
        <p:spPr>
          <a:xfrm>
            <a:off x="0" y="1238071"/>
            <a:ext cx="9067800" cy="1200329"/>
          </a:xfrm>
          <a:prstGeom prst="rect">
            <a:avLst/>
          </a:prstGeom>
          <a:noFill/>
        </p:spPr>
        <p:txBody>
          <a:bodyPr wrap="square" rtlCol="0">
            <a:spAutoFit/>
          </a:bodyPr>
          <a:lstStyle/>
          <a:p>
            <a:pPr algn="just"/>
            <a:r>
              <a:rPr lang="en-US" sz="2400" dirty="0" err="1" smtClean="0">
                <a:latin typeface="Times New Roman" panose="02020603050405020304" pitchFamily="18" charset="0"/>
                <a:cs typeface="Times New Roman" panose="02020603050405020304" pitchFamily="18" charset="0"/>
              </a:rPr>
              <a:t>Ngày</a:t>
            </a:r>
            <a:r>
              <a:rPr lang="en-US" sz="2400" dirty="0" smtClean="0">
                <a:latin typeface="Times New Roman" panose="02020603050405020304" pitchFamily="18" charset="0"/>
                <a:cs typeface="Times New Roman" panose="02020603050405020304" pitchFamily="18" charset="0"/>
              </a:rPr>
              <a:t> nay </a:t>
            </a:r>
            <a:r>
              <a:rPr lang="en-US" sz="2400" dirty="0" err="1" smtClean="0">
                <a:latin typeface="Times New Roman" panose="02020603050405020304" pitchFamily="18" charset="0"/>
                <a:cs typeface="Times New Roman" panose="02020603050405020304" pitchFamily="18" charset="0"/>
              </a:rPr>
              <a:t>một</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loại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ích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sống</a:t>
            </a:r>
            <a:r>
              <a:rPr lang="en-US" sz="2400" dirty="0">
                <a:latin typeface="Times New Roman" panose="02020603050405020304" pitchFamily="18" charset="0"/>
                <a:cs typeface="Times New Roman" panose="02020603050405020304" pitchFamily="18" charset="0"/>
              </a:rPr>
              <a:t> con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Nồi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nồi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rôbot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hút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bụi</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pic>
        <p:nvPicPr>
          <p:cNvPr id="8" name="Picture 7" descr="5 &lt;strong&gt;Nồi Chiên Không Dầu&lt;/strong&gt; Nào Tốt Nhất Hiện Nay [Update 2020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09458"/>
            <a:ext cx="2895600" cy="3643741"/>
          </a:xfrm>
          <a:prstGeom prst="rect">
            <a:avLst/>
          </a:prstGeom>
        </p:spPr>
      </p:pic>
      <p:pic>
        <p:nvPicPr>
          <p:cNvPr id="1026" name="Picture 2" descr="D:\Users\Admin\Desktop\Huyenn ^^\tải xuống (1).jpg"/>
          <p:cNvPicPr>
            <a:picLocks noChangeAspect="1" noChangeArrowheads="1"/>
          </p:cNvPicPr>
          <p:nvPr/>
        </p:nvPicPr>
        <p:blipFill>
          <a:blip r:embed="rId3"/>
          <a:srcRect/>
          <a:stretch>
            <a:fillRect/>
          </a:stretch>
        </p:blipFill>
        <p:spPr bwMode="auto">
          <a:xfrm>
            <a:off x="5867401" y="3048000"/>
            <a:ext cx="3276600" cy="3662242"/>
          </a:xfrm>
          <a:prstGeom prst="rect">
            <a:avLst/>
          </a:prstGeom>
          <a:noFill/>
        </p:spPr>
      </p:pic>
      <p:pic>
        <p:nvPicPr>
          <p:cNvPr id="2" name="Picture 2" descr="D:\Users\Admin\Desktop\vô duyên\noi-com-dien-cao-tan-la-gi-9 (1).jpg"/>
          <p:cNvPicPr>
            <a:picLocks noChangeAspect="1" noChangeArrowheads="1"/>
          </p:cNvPicPr>
          <p:nvPr/>
        </p:nvPicPr>
        <p:blipFill>
          <a:blip r:embed="rId4"/>
          <a:srcRect/>
          <a:stretch>
            <a:fillRect/>
          </a:stretch>
        </p:blipFill>
        <p:spPr bwMode="auto">
          <a:xfrm>
            <a:off x="3124200" y="2847975"/>
            <a:ext cx="2590800" cy="3857625"/>
          </a:xfrm>
          <a:prstGeom prst="rect">
            <a:avLst/>
          </a:prstGeom>
          <a:noFill/>
        </p:spPr>
      </p:pic>
    </p:spTree>
    <p:extLst>
      <p:ext uri="{BB962C8B-B14F-4D97-AF65-F5344CB8AC3E}">
        <p14:creationId xmlns:p14="http://schemas.microsoft.com/office/powerpoint/2010/main" val="957567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par>
                                <p:cTn id="13" presetID="4" presetClass="entr" presetSubtype="16"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ox(in)">
                                      <p:cBhvr>
                                        <p:cTn id="15" dur="500"/>
                                        <p:tgtEl>
                                          <p:spTgt spid="8"/>
                                        </p:tgtEl>
                                      </p:cBhvr>
                                    </p:animEffect>
                                  </p:childTnLst>
                                </p:cTn>
                              </p:par>
                              <p:par>
                                <p:cTn id="16" presetID="4" presetClass="entr" presetSubtype="16"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ox(in)">
                                      <p:cBhvr>
                                        <p:cTn id="18" dur="500"/>
                                        <p:tgtEl>
                                          <p:spTgt spid="2"/>
                                        </p:tgtEl>
                                      </p:cBhvr>
                                    </p:animEffect>
                                  </p:childTnLst>
                                </p:cTn>
                              </p:par>
                              <p:par>
                                <p:cTn id="19" presetID="4" presetClass="entr" presetSubtype="16"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box(in)">
                                      <p:cBhvr>
                                        <p:cTn id="2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3" descr="Picture 001"/>
          <p:cNvPicPr>
            <a:picLocks noChangeAspect="1" noChangeArrowheads="1"/>
          </p:cNvPicPr>
          <p:nvPr/>
        </p:nvPicPr>
        <p:blipFill>
          <a:blip r:embed="rId5"/>
          <a:srcRect l="57596" t="5206" r="6285" b="46637"/>
          <a:stretch>
            <a:fillRect/>
          </a:stretch>
        </p:blipFill>
        <p:spPr bwMode="auto">
          <a:xfrm>
            <a:off x="0" y="0"/>
            <a:ext cx="4419600" cy="2743200"/>
          </a:xfrm>
          <a:prstGeom prst="rect">
            <a:avLst/>
          </a:prstGeom>
          <a:noFill/>
          <a:ln w="28575">
            <a:solidFill>
              <a:srgbClr val="640000"/>
            </a:solidFill>
            <a:miter lim="800000"/>
            <a:headEnd/>
            <a:tailEnd/>
          </a:ln>
        </p:spPr>
      </p:pic>
      <p:pic>
        <p:nvPicPr>
          <p:cNvPr id="3" name="Picture 3" descr="D:\Users\Admin\Desktop\vô duyên\c5e92a4e92900461f05a51db9303dace.jpg"/>
          <p:cNvPicPr>
            <a:picLocks noChangeAspect="1" noChangeArrowheads="1"/>
          </p:cNvPicPr>
          <p:nvPr/>
        </p:nvPicPr>
        <p:blipFill>
          <a:blip r:embed="rId6" cstate="print"/>
          <a:srcRect/>
          <a:stretch>
            <a:fillRect/>
          </a:stretch>
        </p:blipFill>
        <p:spPr bwMode="auto">
          <a:xfrm>
            <a:off x="4419600" y="0"/>
            <a:ext cx="4724400" cy="2819400"/>
          </a:xfrm>
          <a:prstGeom prst="rect">
            <a:avLst/>
          </a:prstGeom>
          <a:noFill/>
        </p:spPr>
      </p:pic>
      <p:grpSp>
        <p:nvGrpSpPr>
          <p:cNvPr id="5" name="Group 4"/>
          <p:cNvGrpSpPr>
            <a:grpSpLocks/>
          </p:cNvGrpSpPr>
          <p:nvPr>
            <p:custDataLst>
              <p:tags r:id="rId1"/>
            </p:custDataLst>
          </p:nvPr>
        </p:nvGrpSpPr>
        <p:grpSpPr bwMode="auto">
          <a:xfrm>
            <a:off x="76200" y="2895600"/>
            <a:ext cx="8915400" cy="2971800"/>
            <a:chOff x="149225" y="-284419"/>
            <a:chExt cx="8385175" cy="5486397"/>
          </a:xfrm>
        </p:grpSpPr>
        <p:pic>
          <p:nvPicPr>
            <p:cNvPr id="6" name="Picture 5" descr="thumb"/>
            <p:cNvPicPr>
              <a:picLocks noChangeAspect="1" noChangeArrowheads="1"/>
            </p:cNvPicPr>
            <p:nvPr/>
          </p:nvPicPr>
          <p:blipFill>
            <a:blip r:embed="rId7"/>
            <a:srcRect/>
            <a:stretch>
              <a:fillRect/>
            </a:stretch>
          </p:blipFill>
          <p:spPr bwMode="auto">
            <a:xfrm>
              <a:off x="1143000" y="-284419"/>
              <a:ext cx="7391400" cy="5486397"/>
            </a:xfrm>
            <a:prstGeom prst="rect">
              <a:avLst/>
            </a:prstGeom>
            <a:noFill/>
            <a:ln w="9525">
              <a:noFill/>
              <a:miter lim="800000"/>
              <a:headEnd/>
              <a:tailEnd/>
            </a:ln>
            <a:effectLst/>
          </p:spPr>
        </p:pic>
        <p:sp>
          <p:nvSpPr>
            <p:cNvPr id="7" name="TextBox 3"/>
            <p:cNvSpPr txBox="1">
              <a:spLocks noChangeArrowheads="1"/>
            </p:cNvSpPr>
            <p:nvPr>
              <p:custDataLst>
                <p:tags r:id="rId2"/>
              </p:custDataLst>
            </p:nvPr>
          </p:nvSpPr>
          <p:spPr bwMode="auto">
            <a:xfrm>
              <a:off x="6400800" y="2971800"/>
              <a:ext cx="1168397" cy="307777"/>
            </a:xfrm>
            <a:prstGeom prst="rect">
              <a:avLst/>
            </a:prstGeom>
            <a:noFill/>
            <a:ln w="9525">
              <a:noFill/>
              <a:miter lim="800000"/>
              <a:headEnd/>
              <a:tailEnd/>
            </a:ln>
            <a:effectLst/>
          </p:spPr>
          <p:txBody>
            <a:bodyPr wrap="none">
              <a:spAutoFit/>
            </a:bodyPr>
            <a:lstStyle/>
            <a:p>
              <a:r>
                <a:rPr lang="en-US" sz="1400" b="1" dirty="0">
                  <a:solidFill>
                    <a:schemeClr val="bg1"/>
                  </a:solidFill>
                </a:rPr>
                <a:t>220V-1000W</a:t>
              </a:r>
            </a:p>
          </p:txBody>
        </p:sp>
        <p:sp>
          <p:nvSpPr>
            <p:cNvPr id="8" name="AutoShape 5" descr="Kết quả hình ảnh cho khi sử dụng bàn là điện cần chú ý gì"/>
            <p:cNvSpPr>
              <a:spLocks noChangeAspect="1" noChangeArrowheads="1"/>
            </p:cNvSpPr>
            <p:nvPr>
              <p:custDataLst>
                <p:tags r:id="rId3"/>
              </p:custDataLst>
            </p:nvPr>
          </p:nvSpPr>
          <p:spPr bwMode="auto">
            <a:xfrm>
              <a:off x="149225" y="-144463"/>
              <a:ext cx="304800" cy="304801"/>
            </a:xfrm>
            <a:prstGeom prst="rect">
              <a:avLst/>
            </a:prstGeom>
            <a:noFill/>
            <a:ln w="9525">
              <a:noFill/>
              <a:miter lim="800000"/>
              <a:headEnd/>
              <a:tailEnd/>
            </a:ln>
            <a:effectLst/>
          </p:spPr>
          <p:txBody>
            <a:bodyPr/>
            <a:lstStyle/>
            <a:p>
              <a:endParaRPr lang="en-US"/>
            </a:p>
          </p:txBody>
        </p:sp>
      </p:grpSp>
      <p:sp>
        <p:nvSpPr>
          <p:cNvPr id="9" name="Oval 92" descr="Picture4"/>
          <p:cNvSpPr>
            <a:spLocks noChangeArrowheads="1"/>
          </p:cNvSpPr>
          <p:nvPr/>
        </p:nvSpPr>
        <p:spPr bwMode="auto">
          <a:xfrm>
            <a:off x="1219200" y="1066800"/>
            <a:ext cx="1905000" cy="11430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10" name="Oval 92" descr="Picture4"/>
          <p:cNvSpPr>
            <a:spLocks noChangeArrowheads="1"/>
          </p:cNvSpPr>
          <p:nvPr/>
        </p:nvSpPr>
        <p:spPr bwMode="auto">
          <a:xfrm>
            <a:off x="6629400" y="4572000"/>
            <a:ext cx="1447800" cy="6096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11" name="Oval 92" descr="Picture4"/>
          <p:cNvSpPr>
            <a:spLocks noChangeArrowheads="1"/>
          </p:cNvSpPr>
          <p:nvPr/>
        </p:nvSpPr>
        <p:spPr bwMode="auto">
          <a:xfrm>
            <a:off x="8153400" y="533400"/>
            <a:ext cx="990600" cy="12954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12" name="Rectangle 11"/>
          <p:cNvSpPr/>
          <p:nvPr/>
        </p:nvSpPr>
        <p:spPr>
          <a:xfrm>
            <a:off x="0" y="5867400"/>
            <a:ext cx="9144000" cy="954107"/>
          </a:xfrm>
          <a:prstGeom prst="rect">
            <a:avLst/>
          </a:prstGeom>
        </p:spPr>
        <p:txBody>
          <a:bodyPr wrap="square">
            <a:spAutoFit/>
          </a:bodyPr>
          <a:lstStyle/>
          <a:p>
            <a:pPr algn="ctr">
              <a:spcBef>
                <a:spcPct val="50000"/>
              </a:spcBef>
            </a:pPr>
            <a:r>
              <a:rPr lang="en-US" altLang="vi-VN" sz="2800" b="1" dirty="0" err="1" smtClean="0">
                <a:solidFill>
                  <a:srgbClr val="FF0000"/>
                </a:solidFill>
                <a:latin typeface="Times New Roman" pitchFamily="18" charset="0"/>
                <a:cs typeface="Times New Roman" pitchFamily="18" charset="0"/>
              </a:rPr>
              <a:t>Trên</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các</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đồ</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dùng</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điện</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trên</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có</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ghi</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những</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số</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liệu</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kỹ</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thuật</a:t>
            </a:r>
            <a:r>
              <a:rPr lang="en-US" altLang="vi-VN" sz="2800" b="1" dirty="0" smtClean="0">
                <a:solidFill>
                  <a:srgbClr val="FF0000"/>
                </a:solidFill>
                <a:latin typeface="Times New Roman" pitchFamily="18" charset="0"/>
                <a:cs typeface="Times New Roman" pitchFamily="18" charset="0"/>
              </a:rPr>
              <a:t> </a:t>
            </a:r>
            <a:r>
              <a:rPr lang="en-US" altLang="vi-VN" sz="2800" b="1" dirty="0" err="1" smtClean="0">
                <a:solidFill>
                  <a:srgbClr val="FF0000"/>
                </a:solidFill>
                <a:latin typeface="Times New Roman" pitchFamily="18" charset="0"/>
                <a:cs typeface="Times New Roman" pitchFamily="18" charset="0"/>
              </a:rPr>
              <a:t>nào</a:t>
            </a:r>
            <a:r>
              <a:rPr lang="en-US" altLang="vi-VN" sz="2800" b="1" dirty="0" smtClean="0">
                <a:solidFill>
                  <a:srgbClr val="FF0000"/>
                </a:solidFill>
                <a:latin typeface="Times New Roman" pitchFamily="18" charset="0"/>
                <a:cs typeface="Times New Roman" pitchFamily="18" charset="0"/>
              </a:rPr>
              <a:t>?</a:t>
            </a:r>
            <a:endParaRPr lang="en-US" altLang="vi-VN"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253798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par>
                                <p:cTn id="8" presetID="4"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ox(in)">
                                      <p:cBhvr>
                                        <p:cTn id="10" dur="500"/>
                                        <p:tgtEl>
                                          <p:spTgt spid="3"/>
                                        </p:tgtEl>
                                      </p:cBhvr>
                                    </p:animEffect>
                                  </p:childTnLst>
                                </p:cTn>
                              </p:par>
                              <p:par>
                                <p:cTn id="11" presetID="4"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ox(in)">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ox(i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ox(in)">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ox(in)">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ông nghệ 8 Bài 37: Phân loại và số liệu kỹ thuật của đồ dùng điện"/>
          <p:cNvPicPr>
            <a:picLocks noChangeAspect="1" noChangeArrowheads="1"/>
          </p:cNvPicPr>
          <p:nvPr/>
        </p:nvPicPr>
        <p:blipFill>
          <a:blip r:embed="rId3"/>
          <a:srcRect/>
          <a:stretch>
            <a:fillRect/>
          </a:stretch>
        </p:blipFill>
        <p:spPr bwMode="auto">
          <a:xfrm>
            <a:off x="0" y="0"/>
            <a:ext cx="3209925" cy="3581400"/>
          </a:xfrm>
          <a:prstGeom prst="rect">
            <a:avLst/>
          </a:prstGeom>
          <a:noFill/>
        </p:spPr>
      </p:pic>
      <p:pic>
        <p:nvPicPr>
          <p:cNvPr id="1032" name="Picture 8" descr="Lý thuyết - Olm"/>
          <p:cNvPicPr>
            <a:picLocks noChangeAspect="1" noChangeArrowheads="1"/>
          </p:cNvPicPr>
          <p:nvPr/>
        </p:nvPicPr>
        <p:blipFill>
          <a:blip r:embed="rId4"/>
          <a:srcRect/>
          <a:stretch>
            <a:fillRect/>
          </a:stretch>
        </p:blipFill>
        <p:spPr bwMode="auto">
          <a:xfrm>
            <a:off x="4114800" y="0"/>
            <a:ext cx="5029200" cy="3505200"/>
          </a:xfrm>
          <a:prstGeom prst="rect">
            <a:avLst/>
          </a:prstGeom>
          <a:noFill/>
        </p:spPr>
      </p:pic>
      <p:sp>
        <p:nvSpPr>
          <p:cNvPr id="7" name="Rectangle 6"/>
          <p:cNvSpPr/>
          <p:nvPr/>
        </p:nvSpPr>
        <p:spPr>
          <a:xfrm>
            <a:off x="2743200" y="3276600"/>
            <a:ext cx="2687595" cy="369332"/>
          </a:xfrm>
          <a:prstGeom prst="rect">
            <a:avLst/>
          </a:prstGeom>
        </p:spPr>
        <p:txBody>
          <a:bodyPr wrap="none">
            <a:spAutoFit/>
          </a:bodyPr>
          <a:lstStyle/>
          <a:p>
            <a:r>
              <a:rPr lang="en-US" b="1" dirty="0" smtClean="0">
                <a:solidFill>
                  <a:srgbClr val="FF0000"/>
                </a:solidFill>
                <a:latin typeface="Times New Roman" panose="02020603050405020304" pitchFamily="18" charset="0"/>
                <a:cs typeface="Times New Roman" panose="02020603050405020304" pitchFamily="18" charset="0"/>
              </a:rPr>
              <a:t>THÔNG SỐ KỸ THUẬT</a:t>
            </a:r>
            <a:endParaRPr lang="en-US" b="1" dirty="0"/>
          </a:p>
        </p:txBody>
      </p:sp>
      <p:sp>
        <p:nvSpPr>
          <p:cNvPr id="8" name="Rectangle 7"/>
          <p:cNvSpPr/>
          <p:nvPr/>
        </p:nvSpPr>
        <p:spPr>
          <a:xfrm>
            <a:off x="0" y="0"/>
            <a:ext cx="1828800" cy="369332"/>
          </a:xfrm>
          <a:prstGeom prst="rect">
            <a:avLst/>
          </a:prstGeom>
        </p:spPr>
        <p:txBody>
          <a:bodyPr wrap="square">
            <a:spAutoFit/>
          </a:bodyPr>
          <a:lstStyle/>
          <a:p>
            <a:pPr>
              <a:spcBef>
                <a:spcPct val="50000"/>
              </a:spcBef>
            </a:pPr>
            <a:r>
              <a:rPr lang="en-US" altLang="vi-VN" b="1" u="sng" dirty="0" err="1" smtClean="0">
                <a:solidFill>
                  <a:srgbClr val="FF0000"/>
                </a:solidFill>
              </a:rPr>
              <a:t>Máy</a:t>
            </a:r>
            <a:r>
              <a:rPr lang="en-US" altLang="vi-VN" b="1" u="sng" dirty="0" smtClean="0">
                <a:solidFill>
                  <a:srgbClr val="FF0000"/>
                </a:solidFill>
              </a:rPr>
              <a:t> </a:t>
            </a:r>
            <a:r>
              <a:rPr lang="en-US" altLang="vi-VN" b="1" u="sng" dirty="0" err="1" smtClean="0">
                <a:solidFill>
                  <a:srgbClr val="FF0000"/>
                </a:solidFill>
              </a:rPr>
              <a:t>nóng</a:t>
            </a:r>
            <a:r>
              <a:rPr lang="en-US" altLang="vi-VN" b="1" u="sng" dirty="0" smtClean="0">
                <a:solidFill>
                  <a:srgbClr val="FF0000"/>
                </a:solidFill>
              </a:rPr>
              <a:t> </a:t>
            </a:r>
            <a:r>
              <a:rPr lang="en-US" altLang="vi-VN" b="1" u="sng" dirty="0" err="1" smtClean="0">
                <a:solidFill>
                  <a:srgbClr val="FF0000"/>
                </a:solidFill>
              </a:rPr>
              <a:t>lạnh</a:t>
            </a:r>
            <a:endParaRPr lang="en-US" altLang="vi-VN" b="1" u="sng" dirty="0">
              <a:solidFill>
                <a:srgbClr val="FF0000"/>
              </a:solidFill>
            </a:endParaRPr>
          </a:p>
        </p:txBody>
      </p:sp>
      <p:sp>
        <p:nvSpPr>
          <p:cNvPr id="10" name="Rectangle 9"/>
          <p:cNvSpPr/>
          <p:nvPr/>
        </p:nvSpPr>
        <p:spPr>
          <a:xfrm>
            <a:off x="4800600" y="0"/>
            <a:ext cx="1828800" cy="369332"/>
          </a:xfrm>
          <a:prstGeom prst="rect">
            <a:avLst/>
          </a:prstGeom>
        </p:spPr>
        <p:txBody>
          <a:bodyPr wrap="square">
            <a:spAutoFit/>
          </a:bodyPr>
          <a:lstStyle/>
          <a:p>
            <a:pPr>
              <a:spcBef>
                <a:spcPct val="50000"/>
              </a:spcBef>
            </a:pPr>
            <a:r>
              <a:rPr lang="en-US" altLang="vi-VN" b="1" u="sng" dirty="0" err="1" smtClean="0">
                <a:solidFill>
                  <a:srgbClr val="FF0000"/>
                </a:solidFill>
              </a:rPr>
              <a:t>Bóng</a:t>
            </a:r>
            <a:r>
              <a:rPr lang="en-US" altLang="vi-VN" b="1" u="sng" dirty="0" smtClean="0">
                <a:solidFill>
                  <a:srgbClr val="FF0000"/>
                </a:solidFill>
              </a:rPr>
              <a:t> </a:t>
            </a:r>
            <a:r>
              <a:rPr lang="en-US" altLang="vi-VN" b="1" u="sng" dirty="0" err="1" smtClean="0">
                <a:solidFill>
                  <a:srgbClr val="FF0000"/>
                </a:solidFill>
              </a:rPr>
              <a:t>đèn</a:t>
            </a:r>
            <a:r>
              <a:rPr lang="en-US" altLang="vi-VN" b="1" u="sng" dirty="0" smtClean="0">
                <a:solidFill>
                  <a:srgbClr val="FF0000"/>
                </a:solidFill>
              </a:rPr>
              <a:t> </a:t>
            </a:r>
            <a:r>
              <a:rPr lang="en-US" altLang="vi-VN" b="1" u="sng" dirty="0" err="1" smtClean="0">
                <a:solidFill>
                  <a:srgbClr val="FF0000"/>
                </a:solidFill>
              </a:rPr>
              <a:t>điện</a:t>
            </a:r>
            <a:endParaRPr lang="en-US" altLang="vi-VN" b="1" u="sng" dirty="0">
              <a:solidFill>
                <a:srgbClr val="FF0000"/>
              </a:solidFill>
            </a:endParaRPr>
          </a:p>
        </p:txBody>
      </p:sp>
      <p:pic>
        <p:nvPicPr>
          <p:cNvPr id="12" name="Picture 2" descr="Nồi cơm điện Geidea 1L nắp gài AG-421 | Smart Kitchen"/>
          <p:cNvPicPr>
            <a:picLocks noChangeAspect="1" noChangeArrowheads="1"/>
          </p:cNvPicPr>
          <p:nvPr/>
        </p:nvPicPr>
        <p:blipFill>
          <a:blip r:embed="rId5"/>
          <a:srcRect/>
          <a:stretch>
            <a:fillRect/>
          </a:stretch>
        </p:blipFill>
        <p:spPr bwMode="auto">
          <a:xfrm>
            <a:off x="0" y="3886200"/>
            <a:ext cx="5334000" cy="2971800"/>
          </a:xfrm>
          <a:prstGeom prst="rect">
            <a:avLst/>
          </a:prstGeom>
          <a:noFill/>
        </p:spPr>
      </p:pic>
      <p:sp>
        <p:nvSpPr>
          <p:cNvPr id="13" name="Rectangle 12"/>
          <p:cNvSpPr/>
          <p:nvPr/>
        </p:nvSpPr>
        <p:spPr>
          <a:xfrm>
            <a:off x="457200" y="4038600"/>
            <a:ext cx="1828800" cy="369332"/>
          </a:xfrm>
          <a:prstGeom prst="rect">
            <a:avLst/>
          </a:prstGeom>
        </p:spPr>
        <p:txBody>
          <a:bodyPr wrap="square">
            <a:spAutoFit/>
          </a:bodyPr>
          <a:lstStyle/>
          <a:p>
            <a:pPr>
              <a:spcBef>
                <a:spcPct val="50000"/>
              </a:spcBef>
            </a:pPr>
            <a:r>
              <a:rPr lang="en-US" altLang="vi-VN" b="1" u="sng" dirty="0" err="1" smtClean="0">
                <a:solidFill>
                  <a:srgbClr val="FF0000"/>
                </a:solidFill>
              </a:rPr>
              <a:t>Nồi</a:t>
            </a:r>
            <a:r>
              <a:rPr lang="en-US" altLang="vi-VN" b="1" u="sng" dirty="0" smtClean="0">
                <a:solidFill>
                  <a:srgbClr val="FF0000"/>
                </a:solidFill>
              </a:rPr>
              <a:t> </a:t>
            </a:r>
            <a:r>
              <a:rPr lang="en-US" altLang="vi-VN" b="1" u="sng" dirty="0" err="1" smtClean="0">
                <a:solidFill>
                  <a:srgbClr val="FF0000"/>
                </a:solidFill>
              </a:rPr>
              <a:t>cơm</a:t>
            </a:r>
            <a:r>
              <a:rPr lang="en-US" altLang="vi-VN" b="1" u="sng" dirty="0" smtClean="0">
                <a:solidFill>
                  <a:srgbClr val="FF0000"/>
                </a:solidFill>
              </a:rPr>
              <a:t> </a:t>
            </a:r>
            <a:r>
              <a:rPr lang="en-US" altLang="vi-VN" b="1" u="sng" dirty="0" err="1" smtClean="0">
                <a:solidFill>
                  <a:srgbClr val="FF0000"/>
                </a:solidFill>
              </a:rPr>
              <a:t>điện</a:t>
            </a:r>
            <a:endParaRPr lang="en-US" altLang="vi-VN" b="1" u="sng" dirty="0">
              <a:solidFill>
                <a:srgbClr val="FF0000"/>
              </a:solidFill>
            </a:endParaRPr>
          </a:p>
        </p:txBody>
      </p:sp>
      <p:sp>
        <p:nvSpPr>
          <p:cNvPr id="14" name="Oval 92" descr="Picture4"/>
          <p:cNvSpPr>
            <a:spLocks noChangeArrowheads="1"/>
          </p:cNvSpPr>
          <p:nvPr/>
        </p:nvSpPr>
        <p:spPr bwMode="auto">
          <a:xfrm>
            <a:off x="609600" y="2286000"/>
            <a:ext cx="1600200" cy="9906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15" name="Oval 92" descr="Picture4"/>
          <p:cNvSpPr>
            <a:spLocks noChangeArrowheads="1"/>
          </p:cNvSpPr>
          <p:nvPr/>
        </p:nvSpPr>
        <p:spPr bwMode="auto">
          <a:xfrm>
            <a:off x="5562600" y="1447800"/>
            <a:ext cx="1143000" cy="15240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16" name="Oval 92" descr="Picture4"/>
          <p:cNvSpPr>
            <a:spLocks noChangeArrowheads="1"/>
          </p:cNvSpPr>
          <p:nvPr/>
        </p:nvSpPr>
        <p:spPr bwMode="auto">
          <a:xfrm>
            <a:off x="685800" y="5105400"/>
            <a:ext cx="914400" cy="13716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cxnSp>
        <p:nvCxnSpPr>
          <p:cNvPr id="17" name="Straight Arrow Connector 16"/>
          <p:cNvCxnSpPr/>
          <p:nvPr/>
        </p:nvCxnSpPr>
        <p:spPr>
          <a:xfrm flipV="1">
            <a:off x="1600200" y="3505200"/>
            <a:ext cx="2514600" cy="228599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7" idx="0"/>
          </p:cNvCxnSpPr>
          <p:nvPr/>
        </p:nvCxnSpPr>
        <p:spPr>
          <a:xfrm rot="16200000" flipV="1">
            <a:off x="2919799" y="2109401"/>
            <a:ext cx="381000" cy="195339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15" idx="3"/>
          </p:cNvCxnSpPr>
          <p:nvPr/>
        </p:nvCxnSpPr>
        <p:spPr>
          <a:xfrm flipV="1">
            <a:off x="4114800" y="2748616"/>
            <a:ext cx="1615189" cy="52798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Cloud Callout 22"/>
          <p:cNvSpPr/>
          <p:nvPr/>
        </p:nvSpPr>
        <p:spPr>
          <a:xfrm>
            <a:off x="6019800" y="4114800"/>
            <a:ext cx="3124200" cy="2362200"/>
          </a:xfrm>
          <a:prstGeom prst="cloudCallout">
            <a:avLst>
              <a:gd name="adj1" fmla="val -68286"/>
              <a:gd name="adj2" fmla="val -4808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smtClean="0">
                <a:solidFill>
                  <a:srgbClr val="FF0000"/>
                </a:solidFill>
                <a:latin typeface="+mj-lt"/>
              </a:rPr>
              <a:t>Các </a:t>
            </a:r>
            <a:r>
              <a:rPr lang="en-US" sz="2800" b="1" dirty="0" err="1" smtClean="0">
                <a:solidFill>
                  <a:srgbClr val="FF0000"/>
                </a:solidFill>
                <a:latin typeface="+mj-lt"/>
              </a:rPr>
              <a:t>đồ</a:t>
            </a:r>
            <a:r>
              <a:rPr lang="en-US" sz="2800" b="1" dirty="0" smtClean="0">
                <a:solidFill>
                  <a:srgbClr val="FF0000"/>
                </a:solidFill>
                <a:latin typeface="+mj-lt"/>
              </a:rPr>
              <a:t> </a:t>
            </a:r>
            <a:r>
              <a:rPr lang="en-US" sz="2800" b="1" dirty="0" err="1" smtClean="0">
                <a:solidFill>
                  <a:srgbClr val="FF0000"/>
                </a:solidFill>
                <a:latin typeface="+mj-lt"/>
              </a:rPr>
              <a:t>dùng</a:t>
            </a:r>
            <a:r>
              <a:rPr lang="en-US" sz="2800" b="1" dirty="0" smtClean="0">
                <a:solidFill>
                  <a:srgbClr val="FF0000"/>
                </a:solidFill>
                <a:latin typeface="+mj-lt"/>
              </a:rPr>
              <a:t> </a:t>
            </a:r>
            <a:r>
              <a:rPr lang="en-US" sz="2800" b="1" dirty="0" err="1" smtClean="0">
                <a:solidFill>
                  <a:srgbClr val="FF0000"/>
                </a:solidFill>
                <a:latin typeface="+mj-lt"/>
              </a:rPr>
              <a:t>điện</a:t>
            </a:r>
            <a:r>
              <a:rPr lang="en-US" sz="2800" b="1" dirty="0" smtClean="0">
                <a:solidFill>
                  <a:srgbClr val="FF0000"/>
                </a:solidFill>
                <a:latin typeface="+mj-lt"/>
              </a:rPr>
              <a:t> </a:t>
            </a:r>
            <a:r>
              <a:rPr lang="en-US" sz="2800" b="1" dirty="0" err="1" smtClean="0">
                <a:solidFill>
                  <a:srgbClr val="FF0000"/>
                </a:solidFill>
                <a:latin typeface="+mj-lt"/>
              </a:rPr>
              <a:t>trên</a:t>
            </a:r>
            <a:r>
              <a:rPr lang="en-US" sz="2800" b="1" dirty="0" smtClean="0">
                <a:solidFill>
                  <a:srgbClr val="FF0000"/>
                </a:solidFill>
                <a:latin typeface="+mj-lt"/>
              </a:rPr>
              <a:t> </a:t>
            </a:r>
            <a:r>
              <a:rPr lang="en-US" sz="2800" b="1" dirty="0" err="1" smtClean="0">
                <a:solidFill>
                  <a:srgbClr val="FF0000"/>
                </a:solidFill>
                <a:latin typeface="+mj-lt"/>
              </a:rPr>
              <a:t>có</a:t>
            </a:r>
            <a:r>
              <a:rPr lang="en-US" sz="2800" b="1" dirty="0" smtClean="0">
                <a:solidFill>
                  <a:srgbClr val="FF0000"/>
                </a:solidFill>
                <a:latin typeface="+mj-lt"/>
              </a:rPr>
              <a:t> </a:t>
            </a:r>
            <a:r>
              <a:rPr lang="en-US" sz="2800" b="1" dirty="0" err="1" smtClean="0">
                <a:solidFill>
                  <a:srgbClr val="FF0000"/>
                </a:solidFill>
                <a:latin typeface="+mj-lt"/>
              </a:rPr>
              <a:t>đặc</a:t>
            </a:r>
            <a:r>
              <a:rPr lang="en-US" sz="2800" b="1" dirty="0" smtClean="0">
                <a:solidFill>
                  <a:srgbClr val="FF0000"/>
                </a:solidFill>
                <a:latin typeface="+mj-lt"/>
              </a:rPr>
              <a:t> </a:t>
            </a:r>
            <a:r>
              <a:rPr lang="en-US" sz="2800" b="1" dirty="0" err="1" smtClean="0">
                <a:solidFill>
                  <a:srgbClr val="FF0000"/>
                </a:solidFill>
                <a:latin typeface="+mj-lt"/>
              </a:rPr>
              <a:t>điểm</a:t>
            </a:r>
            <a:r>
              <a:rPr lang="en-US" sz="2800" b="1" dirty="0" smtClean="0">
                <a:solidFill>
                  <a:srgbClr val="FF0000"/>
                </a:solidFill>
                <a:latin typeface="+mj-lt"/>
              </a:rPr>
              <a:t> </a:t>
            </a:r>
            <a:r>
              <a:rPr lang="en-US" sz="2800" b="1" dirty="0" err="1" smtClean="0">
                <a:solidFill>
                  <a:srgbClr val="FF0000"/>
                </a:solidFill>
                <a:latin typeface="+mj-lt"/>
              </a:rPr>
              <a:t>chung</a:t>
            </a:r>
            <a:r>
              <a:rPr lang="en-US" sz="2800" b="1" dirty="0" smtClean="0">
                <a:solidFill>
                  <a:srgbClr val="FF0000"/>
                </a:solidFill>
                <a:latin typeface="+mj-lt"/>
              </a:rPr>
              <a:t> </a:t>
            </a:r>
            <a:r>
              <a:rPr lang="en-US" sz="2800" b="1" dirty="0" err="1" smtClean="0">
                <a:solidFill>
                  <a:srgbClr val="FF0000"/>
                </a:solidFill>
                <a:latin typeface="+mj-lt"/>
              </a:rPr>
              <a:t>đó</a:t>
            </a:r>
            <a:r>
              <a:rPr lang="en-US" sz="2800" b="1" dirty="0" smtClean="0">
                <a:solidFill>
                  <a:srgbClr val="FF0000"/>
                </a:solidFill>
                <a:latin typeface="+mj-lt"/>
              </a:rPr>
              <a:t> </a:t>
            </a:r>
            <a:r>
              <a:rPr lang="en-US" sz="2800" b="1" dirty="0" err="1" smtClean="0">
                <a:solidFill>
                  <a:srgbClr val="FF0000"/>
                </a:solidFill>
                <a:latin typeface="+mj-lt"/>
              </a:rPr>
              <a:t>là</a:t>
            </a:r>
            <a:r>
              <a:rPr lang="en-US" sz="2800" b="1" dirty="0" smtClean="0">
                <a:solidFill>
                  <a:srgbClr val="FF0000"/>
                </a:solidFill>
                <a:latin typeface="+mj-lt"/>
              </a:rPr>
              <a:t> </a:t>
            </a:r>
            <a:r>
              <a:rPr lang="en-US" sz="2800" b="1" dirty="0" err="1" smtClean="0">
                <a:solidFill>
                  <a:srgbClr val="FF0000"/>
                </a:solidFill>
                <a:latin typeface="+mj-lt"/>
              </a:rPr>
              <a:t>gì</a:t>
            </a:r>
            <a:r>
              <a:rPr lang="en-US" sz="2800" b="1" dirty="0" smtClean="0">
                <a:solidFill>
                  <a:srgbClr val="FF0000"/>
                </a:solidFill>
                <a:latin typeface="+mj-lt"/>
              </a:rPr>
              <a:t>?</a:t>
            </a:r>
            <a:endParaRPr lang="vi-VN" sz="2800" b="1" dirty="0">
              <a:solidFill>
                <a:srgbClr val="FF0000"/>
              </a:solidFill>
              <a:latin typeface="+mj-lt"/>
            </a:endParaRPr>
          </a:p>
        </p:txBody>
      </p:sp>
      <p:sp>
        <p:nvSpPr>
          <p:cNvPr id="24" name="Rounded Rectangle 23"/>
          <p:cNvSpPr/>
          <p:nvPr/>
        </p:nvSpPr>
        <p:spPr>
          <a:xfrm>
            <a:off x="5495925" y="4267200"/>
            <a:ext cx="3648075" cy="225583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2800" b="1" dirty="0" err="1" smtClean="0">
                <a:solidFill>
                  <a:prstClr val="black"/>
                </a:solidFill>
              </a:rPr>
              <a:t>Vậy</a:t>
            </a:r>
            <a:r>
              <a:rPr lang="en-US" sz="2800" b="1" dirty="0" smtClean="0">
                <a:solidFill>
                  <a:prstClr val="black"/>
                </a:solidFill>
              </a:rPr>
              <a:t> </a:t>
            </a:r>
            <a:r>
              <a:rPr lang="en-US" sz="2800" b="1" dirty="0" err="1" smtClean="0">
                <a:solidFill>
                  <a:prstClr val="black"/>
                </a:solidFill>
              </a:rPr>
              <a:t>thế</a:t>
            </a:r>
            <a:r>
              <a:rPr lang="en-US" sz="2800" b="1" dirty="0" smtClean="0">
                <a:solidFill>
                  <a:prstClr val="black"/>
                </a:solidFill>
              </a:rPr>
              <a:t> </a:t>
            </a:r>
            <a:r>
              <a:rPr lang="en-US" sz="2800" b="1" dirty="0" err="1" smtClean="0">
                <a:solidFill>
                  <a:prstClr val="black"/>
                </a:solidFill>
              </a:rPr>
              <a:t>nào</a:t>
            </a:r>
            <a:r>
              <a:rPr lang="en-US" sz="2800" b="1" dirty="0" smtClean="0">
                <a:solidFill>
                  <a:prstClr val="black"/>
                </a:solidFill>
              </a:rPr>
              <a:t> </a:t>
            </a:r>
            <a:r>
              <a:rPr lang="en-US" sz="2800" b="1" dirty="0" err="1" smtClean="0">
                <a:solidFill>
                  <a:prstClr val="black"/>
                </a:solidFill>
              </a:rPr>
              <a:t>là</a:t>
            </a:r>
            <a:r>
              <a:rPr lang="en-US" sz="2800" b="1" dirty="0" smtClean="0">
                <a:solidFill>
                  <a:prstClr val="black"/>
                </a:solidFill>
              </a:rPr>
              <a:t> </a:t>
            </a:r>
            <a:r>
              <a:rPr lang="en-US" sz="2800" b="1" dirty="0" err="1" smtClean="0">
                <a:solidFill>
                  <a:prstClr val="black"/>
                </a:solidFill>
              </a:rPr>
              <a:t>thông</a:t>
            </a:r>
            <a:r>
              <a:rPr lang="en-US" sz="2800" b="1" dirty="0" smtClean="0">
                <a:solidFill>
                  <a:prstClr val="black"/>
                </a:solidFill>
              </a:rPr>
              <a:t> </a:t>
            </a:r>
            <a:r>
              <a:rPr lang="en-US" sz="2800" b="1" dirty="0" err="1" smtClean="0">
                <a:solidFill>
                  <a:prstClr val="black"/>
                </a:solidFill>
              </a:rPr>
              <a:t>số</a:t>
            </a:r>
            <a:r>
              <a:rPr lang="en-US" sz="2800" b="1" dirty="0" smtClean="0">
                <a:solidFill>
                  <a:prstClr val="black"/>
                </a:solidFill>
              </a:rPr>
              <a:t> </a:t>
            </a:r>
            <a:r>
              <a:rPr lang="en-US" sz="2800" b="1" dirty="0" err="1" smtClean="0">
                <a:solidFill>
                  <a:prstClr val="black"/>
                </a:solidFill>
              </a:rPr>
              <a:t>kỹ</a:t>
            </a:r>
            <a:r>
              <a:rPr lang="en-US" sz="2800" b="1" dirty="0" smtClean="0">
                <a:solidFill>
                  <a:prstClr val="black"/>
                </a:solidFill>
              </a:rPr>
              <a:t> </a:t>
            </a:r>
            <a:r>
              <a:rPr lang="en-US" sz="2800" b="1" dirty="0" err="1" smtClean="0">
                <a:solidFill>
                  <a:prstClr val="black"/>
                </a:solidFill>
              </a:rPr>
              <a:t>thuật</a:t>
            </a:r>
            <a:r>
              <a:rPr lang="en-US" sz="2800" b="1" dirty="0" smtClean="0">
                <a:solidFill>
                  <a:prstClr val="black"/>
                </a:solidFill>
              </a:rPr>
              <a:t> </a:t>
            </a:r>
            <a:r>
              <a:rPr lang="en-US" sz="2800" b="1" dirty="0" err="1" smtClean="0">
                <a:solidFill>
                  <a:prstClr val="black"/>
                </a:solidFill>
              </a:rPr>
              <a:t>của</a:t>
            </a:r>
            <a:r>
              <a:rPr lang="en-US" sz="2800" b="1" dirty="0" smtClean="0">
                <a:solidFill>
                  <a:prstClr val="black"/>
                </a:solidFill>
              </a:rPr>
              <a:t> </a:t>
            </a:r>
            <a:r>
              <a:rPr lang="en-US" sz="2800" b="1" dirty="0" err="1" smtClean="0">
                <a:solidFill>
                  <a:prstClr val="black"/>
                </a:solidFill>
              </a:rPr>
              <a:t>các</a:t>
            </a:r>
            <a:r>
              <a:rPr lang="en-US" sz="2800" b="1" dirty="0" smtClean="0">
                <a:solidFill>
                  <a:prstClr val="black"/>
                </a:solidFill>
              </a:rPr>
              <a:t> </a:t>
            </a:r>
            <a:r>
              <a:rPr lang="en-US" sz="2800" b="1" dirty="0" err="1" smtClean="0">
                <a:solidFill>
                  <a:prstClr val="black"/>
                </a:solidFill>
              </a:rPr>
              <a:t>đồ</a:t>
            </a:r>
            <a:r>
              <a:rPr lang="en-US" sz="2800" b="1" dirty="0" smtClean="0">
                <a:solidFill>
                  <a:prstClr val="black"/>
                </a:solidFill>
              </a:rPr>
              <a:t> </a:t>
            </a:r>
            <a:r>
              <a:rPr lang="en-US" sz="2800" b="1" dirty="0" err="1" smtClean="0">
                <a:solidFill>
                  <a:prstClr val="black"/>
                </a:solidFill>
              </a:rPr>
              <a:t>dùng</a:t>
            </a:r>
            <a:r>
              <a:rPr lang="en-US" sz="2800" b="1" dirty="0" smtClean="0">
                <a:solidFill>
                  <a:prstClr val="black"/>
                </a:solidFill>
              </a:rPr>
              <a:t> </a:t>
            </a:r>
            <a:r>
              <a:rPr lang="en-US" sz="2800" b="1" dirty="0" err="1" smtClean="0">
                <a:solidFill>
                  <a:prstClr val="black"/>
                </a:solidFill>
              </a:rPr>
              <a:t>điện</a:t>
            </a:r>
            <a:r>
              <a:rPr lang="en-US" sz="2800" b="1" dirty="0" smtClean="0">
                <a:solidFill>
                  <a:prstClr val="black"/>
                </a:solidFill>
              </a:rPr>
              <a:t>?</a:t>
            </a:r>
            <a:endParaRPr lang="vi-VN" sz="2800" b="1" dirty="0">
              <a:solidFill>
                <a:prstClr val="black"/>
              </a:solidFill>
            </a:endParaRPr>
          </a:p>
        </p:txBody>
      </p:sp>
    </p:spTree>
    <p:extLst>
      <p:ext uri="{BB962C8B-B14F-4D97-AF65-F5344CB8AC3E}">
        <p14:creationId xmlns:p14="http://schemas.microsoft.com/office/powerpoint/2010/main" val="750277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box(in)">
                                      <p:cBhvr>
                                        <p:cTn id="7" dur="500"/>
                                        <p:tgtEl>
                                          <p:spTgt spid="1030"/>
                                        </p:tgtEl>
                                      </p:cBhvr>
                                    </p:animEffect>
                                  </p:childTnLst>
                                </p:cTn>
                              </p:par>
                              <p:par>
                                <p:cTn id="8" presetID="4" presetClass="entr" presetSubtype="16" fill="hold" nodeType="withEffect">
                                  <p:stCondLst>
                                    <p:cond delay="0"/>
                                  </p:stCondLst>
                                  <p:childTnLst>
                                    <p:set>
                                      <p:cBhvr>
                                        <p:cTn id="9" dur="1" fill="hold">
                                          <p:stCondLst>
                                            <p:cond delay="0"/>
                                          </p:stCondLst>
                                        </p:cTn>
                                        <p:tgtEl>
                                          <p:spTgt spid="1032"/>
                                        </p:tgtEl>
                                        <p:attrNameLst>
                                          <p:attrName>style.visibility</p:attrName>
                                        </p:attrNameLst>
                                      </p:cBhvr>
                                      <p:to>
                                        <p:strVal val="visible"/>
                                      </p:to>
                                    </p:set>
                                    <p:animEffect transition="in" filter="box(in)">
                                      <p:cBhvr>
                                        <p:cTn id="10" dur="500"/>
                                        <p:tgtEl>
                                          <p:spTgt spid="1032"/>
                                        </p:tgtEl>
                                      </p:cBhvr>
                                    </p:animEffect>
                                  </p:childTnLst>
                                </p:cTn>
                              </p:par>
                              <p:par>
                                <p:cTn id="11" presetID="4" presetClass="entr" presetSubtype="16"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ox(in)">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ox(i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ox(i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ox(in)">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ox(in)">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ox(in)">
                                      <p:cBhvr>
                                        <p:cTn id="38" dur="500"/>
                                        <p:tgtEl>
                                          <p:spTgt spid="14"/>
                                        </p:tgtEl>
                                      </p:cBhvr>
                                    </p:animEffect>
                                  </p:childTnLst>
                                </p:cTn>
                              </p:par>
                              <p:par>
                                <p:cTn id="39" presetID="4" presetClass="entr" presetSubtype="16"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ox(in)">
                                      <p:cBhvr>
                                        <p:cTn id="41" dur="500"/>
                                        <p:tgtEl>
                                          <p:spTgt spid="15"/>
                                        </p:tgtEl>
                                      </p:cBhvr>
                                    </p:animEffect>
                                  </p:childTnLst>
                                </p:cTn>
                              </p:par>
                              <p:par>
                                <p:cTn id="42" presetID="4" presetClass="entr" presetSubtype="16"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ox(in)">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box(in)">
                                      <p:cBhvr>
                                        <p:cTn id="49" dur="500"/>
                                        <p:tgtEl>
                                          <p:spTgt spid="18"/>
                                        </p:tgtEl>
                                      </p:cBhvr>
                                    </p:animEffect>
                                  </p:childTnLst>
                                </p:cTn>
                              </p:par>
                              <p:par>
                                <p:cTn id="50" presetID="4" presetClass="entr" presetSubtype="16"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ox(in)">
                                      <p:cBhvr>
                                        <p:cTn id="52" dur="500"/>
                                        <p:tgtEl>
                                          <p:spTgt spid="19"/>
                                        </p:tgtEl>
                                      </p:cBhvr>
                                    </p:animEffect>
                                  </p:childTnLst>
                                </p:cTn>
                              </p:par>
                              <p:par>
                                <p:cTn id="53" presetID="4" presetClass="entr" presetSubtype="16"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box(in)">
                                      <p:cBhvr>
                                        <p:cTn id="55" dur="500"/>
                                        <p:tgtEl>
                                          <p:spTgt spid="17"/>
                                        </p:tgtEl>
                                      </p:cBhvr>
                                    </p:animEffect>
                                  </p:childTnLst>
                                </p:cTn>
                              </p:par>
                              <p:par>
                                <p:cTn id="56" presetID="4" presetClass="entr" presetSubtype="16"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box(in)">
                                      <p:cBhvr>
                                        <p:cTn id="58" dur="5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xit" presetSubtype="16" fill="hold" grpId="1" nodeType="clickEffect">
                                  <p:stCondLst>
                                    <p:cond delay="0"/>
                                  </p:stCondLst>
                                  <p:childTnLst>
                                    <p:animEffect transition="out" filter="box(in)">
                                      <p:cBhvr>
                                        <p:cTn id="62" dur="500"/>
                                        <p:tgtEl>
                                          <p:spTgt spid="23"/>
                                        </p:tgtEl>
                                      </p:cBhvr>
                                    </p:animEffect>
                                    <p:set>
                                      <p:cBhvr>
                                        <p:cTn id="63" dur="1" fill="hold">
                                          <p:stCondLst>
                                            <p:cond delay="499"/>
                                          </p:stCondLst>
                                        </p:cTn>
                                        <p:tgtEl>
                                          <p:spTgt spid="23"/>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4" presetClass="entr" presetSubtype="16" fill="hold" grpId="0" nodeType="click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box(in)">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3" grpId="0"/>
      <p:bldP spid="14" grpId="0" animBg="1"/>
      <p:bldP spid="15" grpId="0" animBg="1"/>
      <p:bldP spid="16" grpId="0" animBg="1"/>
      <p:bldP spid="23" grpId="0" animBg="1"/>
      <p:bldP spid="23" grpId="1"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7" descr="bba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8600" y="0"/>
            <a:ext cx="1295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Top Corners Rounded 15">
            <a:extLst>
              <a:ext uri="{FF2B5EF4-FFF2-40B4-BE49-F238E27FC236}">
                <a16:creationId xmlns="" xmlns:a16="http://schemas.microsoft.com/office/drawing/2014/main" id="{64D87223-09CE-4DE3-AD12-5D12CBE4C9BA}"/>
              </a:ext>
            </a:extLst>
          </p:cNvPr>
          <p:cNvSpPr/>
          <p:nvPr/>
        </p:nvSpPr>
        <p:spPr>
          <a:xfrm rot="5400000">
            <a:off x="-1627981" y="3258344"/>
            <a:ext cx="3597275" cy="341313"/>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latin typeface="Lato Light" panose="020F0502020204030203" pitchFamily="34" charset="0"/>
              <a:ea typeface="Lato Light" panose="020F0502020204030203" pitchFamily="34" charset="0"/>
              <a:cs typeface="Lato Light" panose="020F0502020204030203" pitchFamily="34" charset="0"/>
            </a:endParaRPr>
          </a:p>
        </p:txBody>
      </p:sp>
      <p:sp>
        <p:nvSpPr>
          <p:cNvPr id="12293" name="Rectangle 1"/>
          <p:cNvSpPr>
            <a:spLocks noChangeArrowheads="1"/>
          </p:cNvSpPr>
          <p:nvPr/>
        </p:nvSpPr>
        <p:spPr bwMode="auto">
          <a:xfrm>
            <a:off x="169863" y="203200"/>
            <a:ext cx="87455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vi-VN" sz="2400" b="1" u="sng" dirty="0" smtClean="0">
                <a:solidFill>
                  <a:srgbClr val="339966"/>
                </a:solidFill>
              </a:rPr>
              <a:t>II .</a:t>
            </a:r>
            <a:r>
              <a:rPr lang="en-US" sz="2400" b="1" u="sng" dirty="0" smtClean="0">
                <a:solidFill>
                  <a:srgbClr val="339966"/>
                </a:solidFill>
              </a:rPr>
              <a:t>THÔNG SỐ  KỸ THUẬT CỦA ĐỒ DÙNG ĐIỆN TRONG GIA ĐÌNH</a:t>
            </a:r>
            <a:endParaRPr lang="en-US" altLang="vi-VN" sz="2400" b="1" u="sng" dirty="0">
              <a:solidFill>
                <a:srgbClr val="339966"/>
              </a:solidFill>
            </a:endParaRPr>
          </a:p>
        </p:txBody>
      </p:sp>
      <p:sp>
        <p:nvSpPr>
          <p:cNvPr id="14" name="Rectangle 13"/>
          <p:cNvSpPr/>
          <p:nvPr/>
        </p:nvSpPr>
        <p:spPr>
          <a:xfrm>
            <a:off x="539750" y="990600"/>
            <a:ext cx="8147049" cy="1569660"/>
          </a:xfrm>
          <a:prstGeom prst="rect">
            <a:avLst/>
          </a:prstGeom>
        </p:spPr>
        <p:txBody>
          <a:bodyPr wrap="square">
            <a:spAutoFit/>
          </a:bodyPr>
          <a:lstStyle/>
          <a:p>
            <a:pPr algn="just"/>
            <a:r>
              <a:rPr lang="en-US" sz="2400" dirty="0" smtClean="0">
                <a:solidFill>
                  <a:srgbClr val="FF0000"/>
                </a:solidFill>
                <a:latin typeface="Times New Roman" panose="02020603050405020304" pitchFamily="18" charset="0"/>
                <a:cs typeface="Times New Roman" panose="02020603050405020304" pitchFamily="18" charset="0"/>
              </a:rPr>
              <a:t>T</a:t>
            </a:r>
            <a:r>
              <a:rPr lang="vi-VN" sz="2400" dirty="0" smtClean="0">
                <a:solidFill>
                  <a:srgbClr val="FF0000"/>
                </a:solidFill>
                <a:latin typeface="Times New Roman" panose="02020603050405020304" pitchFamily="18" charset="0"/>
                <a:cs typeface="Times New Roman" panose="02020603050405020304" pitchFamily="18" charset="0"/>
              </a:rPr>
              <a:t>hông </a:t>
            </a:r>
            <a:r>
              <a:rPr lang="vi-VN" sz="2400" dirty="0">
                <a:solidFill>
                  <a:srgbClr val="FF0000"/>
                </a:solidFill>
                <a:latin typeface="Times New Roman" panose="02020603050405020304" pitchFamily="18" charset="0"/>
                <a:cs typeface="Times New Roman" panose="02020603050405020304" pitchFamily="18" charset="0"/>
              </a:rPr>
              <a:t>số kỹ thuật của đồ dùng điện bao gồm các đại lượng điện định mức chung và các đại lượng điện đặc trưng riêng cho các chức năng của đồ dùng điện được quy định bởi nhà </a:t>
            </a:r>
            <a:r>
              <a:rPr lang="vi-VN" sz="2400" dirty="0" smtClean="0">
                <a:solidFill>
                  <a:srgbClr val="FF0000"/>
                </a:solidFill>
                <a:latin typeface="Times New Roman" panose="02020603050405020304" pitchFamily="18" charset="0"/>
                <a:cs typeface="Times New Roman" panose="02020603050405020304" pitchFamily="18" charset="0"/>
              </a:rPr>
              <a:t>sản xuất</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Thường</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được</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ghi</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trên</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các</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nhãn</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dán</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trên</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đồ</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dùng</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điện</a:t>
            </a:r>
            <a:r>
              <a:rPr lang="en-US" sz="2400" dirty="0" smtClean="0">
                <a:solidFill>
                  <a:srgbClr val="FF0000"/>
                </a:solidFill>
                <a:latin typeface="Times New Roman" panose="02020603050405020304" pitchFamily="18" charset="0"/>
                <a:cs typeface="Times New Roman" panose="02020603050405020304" pitchFamily="18" charset="0"/>
              </a:rPr>
              <a:t>)</a:t>
            </a:r>
            <a:endParaRPr lang="en-US" sz="2400" dirty="0">
              <a:solidFill>
                <a:srgbClr val="FF0000"/>
              </a:solidFill>
              <a:latin typeface="Times New Roman" panose="02020603050405020304" pitchFamily="18" charset="0"/>
              <a:cs typeface="Times New Roman" panose="02020603050405020304" pitchFamily="18" charset="0"/>
            </a:endParaRPr>
          </a:p>
        </p:txBody>
      </p:sp>
      <p:pic>
        <p:nvPicPr>
          <p:cNvPr id="11266" name="Picture 2" descr="Cách tính lượng điện tiêu thụ để chọn sản phẩm tiết kiệm điện"/>
          <p:cNvPicPr>
            <a:picLocks noChangeAspect="1" noChangeArrowheads="1"/>
          </p:cNvPicPr>
          <p:nvPr/>
        </p:nvPicPr>
        <p:blipFill>
          <a:blip r:embed="rId4"/>
          <a:srcRect/>
          <a:stretch>
            <a:fillRect/>
          </a:stretch>
        </p:blipFill>
        <p:spPr bwMode="auto">
          <a:xfrm>
            <a:off x="762000" y="2667000"/>
            <a:ext cx="6953250" cy="3752850"/>
          </a:xfrm>
          <a:prstGeom prst="rect">
            <a:avLst/>
          </a:prstGeom>
          <a:noFill/>
        </p:spPr>
      </p:pic>
    </p:spTree>
    <p:extLst>
      <p:ext uri="{BB962C8B-B14F-4D97-AF65-F5344CB8AC3E}">
        <p14:creationId xmlns:p14="http://schemas.microsoft.com/office/powerpoint/2010/main" val="321031955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barn(inVertical)">
                                      <p:cBhvr>
                                        <p:cTn id="7" dur="500"/>
                                        <p:tgtEl>
                                          <p:spTgt spid="1229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1266"/>
                                        </p:tgtEl>
                                        <p:attrNameLst>
                                          <p:attrName>style.visibility</p:attrName>
                                        </p:attrNameLst>
                                      </p:cBhvr>
                                      <p:to>
                                        <p:strVal val="visible"/>
                                      </p:to>
                                    </p:set>
                                    <p:anim calcmode="lin" valueType="num">
                                      <p:cBhvr additive="base">
                                        <p:cTn id="16" dur="500" fill="hold"/>
                                        <p:tgtEl>
                                          <p:spTgt spid="11266"/>
                                        </p:tgtEl>
                                        <p:attrNameLst>
                                          <p:attrName>ppt_x</p:attrName>
                                        </p:attrNameLst>
                                      </p:cBhvr>
                                      <p:tavLst>
                                        <p:tav tm="0">
                                          <p:val>
                                            <p:strVal val="#ppt_x"/>
                                          </p:val>
                                        </p:tav>
                                        <p:tav tm="100000">
                                          <p:val>
                                            <p:strVal val="#ppt_x"/>
                                          </p:val>
                                        </p:tav>
                                      </p:tavLst>
                                    </p:anim>
                                    <p:anim calcmode="lin" valueType="num">
                                      <p:cBhvr additive="base">
                                        <p:cTn id="17"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8" presetClass="exit" presetSubtype="16" fill="hold" grpId="1" nodeType="clickEffect">
                                  <p:stCondLst>
                                    <p:cond delay="0"/>
                                  </p:stCondLst>
                                  <p:childTnLst>
                                    <p:animEffect transition="out" filter="diamond(in)">
                                      <p:cBhvr>
                                        <p:cTn id="21" dur="2000"/>
                                        <p:tgtEl>
                                          <p:spTgt spid="14"/>
                                        </p:tgtEl>
                                      </p:cBhvr>
                                    </p:animEffect>
                                    <p:set>
                                      <p:cBhvr>
                                        <p:cTn id="22" dur="1" fill="hold">
                                          <p:stCondLst>
                                            <p:cond delay="1999"/>
                                          </p:stCondLst>
                                        </p:cTn>
                                        <p:tgtEl>
                                          <p:spTgt spid="14"/>
                                        </p:tgtEl>
                                        <p:attrNameLst>
                                          <p:attrName>style.visibility</p:attrName>
                                        </p:attrNameLst>
                                      </p:cBhvr>
                                      <p:to>
                                        <p:strVal val="hidden"/>
                                      </p:to>
                                    </p:set>
                                  </p:childTnLst>
                                </p:cTn>
                              </p:par>
                              <p:par>
                                <p:cTn id="23" presetID="8" presetClass="exit" presetSubtype="16" fill="hold" nodeType="withEffect">
                                  <p:stCondLst>
                                    <p:cond delay="0"/>
                                  </p:stCondLst>
                                  <p:childTnLst>
                                    <p:animEffect transition="out" filter="diamond(in)">
                                      <p:cBhvr>
                                        <p:cTn id="24" dur="2000"/>
                                        <p:tgtEl>
                                          <p:spTgt spid="11266"/>
                                        </p:tgtEl>
                                      </p:cBhvr>
                                    </p:animEffect>
                                    <p:set>
                                      <p:cBhvr>
                                        <p:cTn id="25" dur="1" fill="hold">
                                          <p:stCondLst>
                                            <p:cond delay="1999"/>
                                          </p:stCondLst>
                                        </p:cTn>
                                        <p:tgtEl>
                                          <p:spTgt spid="112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P spid="14" grpId="0"/>
      <p:bldP spid="1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custDataLst>
              <p:tags r:id="rId1"/>
            </p:custDataLst>
          </p:nvPr>
        </p:nvGrpSpPr>
        <p:grpSpPr bwMode="auto">
          <a:xfrm>
            <a:off x="76200" y="3810000"/>
            <a:ext cx="8839200" cy="2926238"/>
            <a:chOff x="149225" y="-284419"/>
            <a:chExt cx="8385175" cy="5486397"/>
          </a:xfrm>
        </p:grpSpPr>
        <p:pic>
          <p:nvPicPr>
            <p:cNvPr id="3" name="Picture 5" descr="thumb"/>
            <p:cNvPicPr>
              <a:picLocks noChangeAspect="1" noChangeArrowheads="1"/>
            </p:cNvPicPr>
            <p:nvPr/>
          </p:nvPicPr>
          <p:blipFill>
            <a:blip r:embed="rId5"/>
            <a:srcRect/>
            <a:stretch>
              <a:fillRect/>
            </a:stretch>
          </p:blipFill>
          <p:spPr bwMode="auto">
            <a:xfrm>
              <a:off x="1143000" y="-284419"/>
              <a:ext cx="7391400" cy="5486397"/>
            </a:xfrm>
            <a:prstGeom prst="rect">
              <a:avLst/>
            </a:prstGeom>
            <a:noFill/>
            <a:ln w="9525">
              <a:noFill/>
              <a:miter lim="800000"/>
              <a:headEnd/>
              <a:tailEnd/>
            </a:ln>
            <a:effectLst/>
          </p:spPr>
        </p:pic>
        <p:sp>
          <p:nvSpPr>
            <p:cNvPr id="4" name="TextBox 3"/>
            <p:cNvSpPr txBox="1">
              <a:spLocks noChangeArrowheads="1"/>
            </p:cNvSpPr>
            <p:nvPr>
              <p:custDataLst>
                <p:tags r:id="rId2"/>
              </p:custDataLst>
            </p:nvPr>
          </p:nvSpPr>
          <p:spPr bwMode="auto">
            <a:xfrm>
              <a:off x="6400800" y="2971800"/>
              <a:ext cx="1168397" cy="307777"/>
            </a:xfrm>
            <a:prstGeom prst="rect">
              <a:avLst/>
            </a:prstGeom>
            <a:noFill/>
            <a:ln w="9525">
              <a:noFill/>
              <a:miter lim="800000"/>
              <a:headEnd/>
              <a:tailEnd/>
            </a:ln>
            <a:effectLst/>
          </p:spPr>
          <p:txBody>
            <a:bodyPr wrap="none">
              <a:spAutoFit/>
            </a:bodyPr>
            <a:lstStyle/>
            <a:p>
              <a:r>
                <a:rPr lang="en-US" sz="1400" b="1" dirty="0">
                  <a:solidFill>
                    <a:schemeClr val="bg1"/>
                  </a:solidFill>
                </a:rPr>
                <a:t>220V-1000W</a:t>
              </a:r>
            </a:p>
          </p:txBody>
        </p:sp>
        <p:sp>
          <p:nvSpPr>
            <p:cNvPr id="5" name="AutoShape 5" descr="Kết quả hình ảnh cho khi sử dụng bàn là điện cần chú ý gì"/>
            <p:cNvSpPr>
              <a:spLocks noChangeAspect="1" noChangeArrowheads="1"/>
            </p:cNvSpPr>
            <p:nvPr>
              <p:custDataLst>
                <p:tags r:id="rId3"/>
              </p:custDataLst>
            </p:nvPr>
          </p:nvSpPr>
          <p:spPr bwMode="auto">
            <a:xfrm>
              <a:off x="149225" y="-144463"/>
              <a:ext cx="304800" cy="304801"/>
            </a:xfrm>
            <a:prstGeom prst="rect">
              <a:avLst/>
            </a:prstGeom>
            <a:noFill/>
            <a:ln w="9525">
              <a:noFill/>
              <a:miter lim="800000"/>
              <a:headEnd/>
              <a:tailEnd/>
            </a:ln>
            <a:effectLst/>
          </p:spPr>
          <p:txBody>
            <a:bodyPr/>
            <a:lstStyle/>
            <a:p>
              <a:endParaRPr lang="en-US"/>
            </a:p>
          </p:txBody>
        </p:sp>
      </p:grpSp>
      <p:pic>
        <p:nvPicPr>
          <p:cNvPr id="6" name="Picture 6" descr="so lieu ky thua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1600" y="0"/>
            <a:ext cx="3962400" cy="3429000"/>
          </a:xfrm>
          <a:prstGeom prst="rect">
            <a:avLst/>
          </a:prstGeom>
          <a:noFill/>
          <a:ln w="28575">
            <a:solidFill>
              <a:srgbClr val="640000"/>
            </a:solidFill>
            <a:miter lim="800000"/>
            <a:headEnd/>
            <a:tailEnd/>
          </a:ln>
          <a:extLst>
            <a:ext uri="{909E8E84-426E-40DD-AFC4-6F175D3DCCD1}">
              <a14:hiddenFill xmlns:a14="http://schemas.microsoft.com/office/drawing/2010/main">
                <a:solidFill>
                  <a:srgbClr val="FFFFFF"/>
                </a:solidFill>
              </a14:hiddenFill>
            </a:ext>
          </a:extLst>
        </p:spPr>
      </p:pic>
      <p:sp>
        <p:nvSpPr>
          <p:cNvPr id="10" name="Oval 92" descr="Picture4"/>
          <p:cNvSpPr>
            <a:spLocks noChangeArrowheads="1"/>
          </p:cNvSpPr>
          <p:nvPr/>
        </p:nvSpPr>
        <p:spPr bwMode="auto">
          <a:xfrm>
            <a:off x="6477000" y="5257800"/>
            <a:ext cx="1600200" cy="6858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11" name="Rectangle 10"/>
          <p:cNvSpPr/>
          <p:nvPr/>
        </p:nvSpPr>
        <p:spPr>
          <a:xfrm>
            <a:off x="2895600" y="3581400"/>
            <a:ext cx="3733714" cy="369332"/>
          </a:xfrm>
          <a:prstGeom prst="rect">
            <a:avLst/>
          </a:prstGeom>
        </p:spPr>
        <p:txBody>
          <a:bodyPr wrap="none">
            <a:spAutoFit/>
          </a:bodyPr>
          <a:lstStyle/>
          <a:p>
            <a:r>
              <a:rPr lang="en-US" b="1" dirty="0" smtClean="0">
                <a:solidFill>
                  <a:srgbClr val="FF0000"/>
                </a:solidFill>
                <a:latin typeface="Times New Roman" panose="02020603050405020304" pitchFamily="18" charset="0"/>
                <a:cs typeface="Times New Roman" panose="02020603050405020304" pitchFamily="18" charset="0"/>
              </a:rPr>
              <a:t>ĐẠI LƯƠNG ĐỊNH MỨC CHUNG</a:t>
            </a:r>
            <a:endParaRPr lang="en-US" b="1" dirty="0"/>
          </a:p>
        </p:txBody>
      </p:sp>
      <p:cxnSp>
        <p:nvCxnSpPr>
          <p:cNvPr id="12" name="Straight Arrow Connector 11"/>
          <p:cNvCxnSpPr/>
          <p:nvPr/>
        </p:nvCxnSpPr>
        <p:spPr>
          <a:xfrm rot="10800000">
            <a:off x="990600" y="2590800"/>
            <a:ext cx="3352800" cy="1143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5" name="Picture 6" descr="Công nghệ 8 Bài 37: Phân loại và số liệu kỹ thuật của đồ dùng điện"/>
          <p:cNvPicPr>
            <a:picLocks noChangeAspect="1" noChangeArrowheads="1"/>
          </p:cNvPicPr>
          <p:nvPr/>
        </p:nvPicPr>
        <p:blipFill>
          <a:blip r:embed="rId7"/>
          <a:srcRect/>
          <a:stretch>
            <a:fillRect/>
          </a:stretch>
        </p:blipFill>
        <p:spPr bwMode="auto">
          <a:xfrm>
            <a:off x="0" y="0"/>
            <a:ext cx="4648200" cy="3429000"/>
          </a:xfrm>
          <a:prstGeom prst="rect">
            <a:avLst/>
          </a:prstGeom>
          <a:noFill/>
        </p:spPr>
      </p:pic>
      <p:sp>
        <p:nvSpPr>
          <p:cNvPr id="16" name="Oval 92" descr="Picture4"/>
          <p:cNvSpPr>
            <a:spLocks noChangeArrowheads="1"/>
          </p:cNvSpPr>
          <p:nvPr/>
        </p:nvSpPr>
        <p:spPr bwMode="auto">
          <a:xfrm>
            <a:off x="990600" y="2362200"/>
            <a:ext cx="1828800" cy="3810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17" name="Oval 92" descr="Picture4"/>
          <p:cNvSpPr>
            <a:spLocks noChangeArrowheads="1"/>
          </p:cNvSpPr>
          <p:nvPr/>
        </p:nvSpPr>
        <p:spPr bwMode="auto">
          <a:xfrm>
            <a:off x="6477000" y="1524000"/>
            <a:ext cx="1676400" cy="10668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cxnSp>
        <p:nvCxnSpPr>
          <p:cNvPr id="18" name="Straight Arrow Connector 17"/>
          <p:cNvCxnSpPr/>
          <p:nvPr/>
        </p:nvCxnSpPr>
        <p:spPr>
          <a:xfrm flipV="1">
            <a:off x="4419600" y="3205816"/>
            <a:ext cx="1615189" cy="52798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0800000">
            <a:off x="4495800" y="3886200"/>
            <a:ext cx="2438400" cy="1371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9559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500"/>
                                        <p:tgtEl>
                                          <p:spTgt spid="15"/>
                                        </p:tgtEl>
                                      </p:cBhvr>
                                    </p:animEffect>
                                  </p:childTnLst>
                                </p:cTn>
                              </p:par>
                              <p:par>
                                <p:cTn id="8" presetID="4"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500"/>
                                        <p:tgtEl>
                                          <p:spTgt spid="6"/>
                                        </p:tgtEl>
                                      </p:cBhvr>
                                    </p:animEffect>
                                  </p:childTnLst>
                                </p:cTn>
                              </p:par>
                              <p:par>
                                <p:cTn id="11" presetID="4"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ox(i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ox(in)">
                                      <p:cBhvr>
                                        <p:cTn id="18" dur="500"/>
                                        <p:tgtEl>
                                          <p:spTgt spid="16"/>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ox(in)">
                                      <p:cBhvr>
                                        <p:cTn id="21" dur="500"/>
                                        <p:tgtEl>
                                          <p:spTgt spid="17"/>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ox(in)">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ox(in)">
                                      <p:cBhvr>
                                        <p:cTn id="29" dur="500"/>
                                        <p:tgtEl>
                                          <p:spTgt spid="12"/>
                                        </p:tgtEl>
                                      </p:cBhvr>
                                    </p:animEffect>
                                  </p:childTnLst>
                                </p:cTn>
                              </p:par>
                              <p:par>
                                <p:cTn id="30" presetID="4" presetClass="entr" presetSubtype="16"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ox(in)">
                                      <p:cBhvr>
                                        <p:cTn id="32" dur="500"/>
                                        <p:tgtEl>
                                          <p:spTgt spid="18"/>
                                        </p:tgtEl>
                                      </p:cBhvr>
                                    </p:animEffect>
                                  </p:childTnLst>
                                </p:cTn>
                              </p:par>
                              <p:par>
                                <p:cTn id="33" presetID="4" presetClass="entr" presetSubtype="16"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ox(in)">
                                      <p:cBhvr>
                                        <p:cTn id="35" dur="500"/>
                                        <p:tgtEl>
                                          <p:spTgt spid="20"/>
                                        </p:tgtEl>
                                      </p:cBhvr>
                                    </p:animEffect>
                                  </p:childTnLst>
                                </p:cTn>
                              </p:par>
                              <p:par>
                                <p:cTn id="36" presetID="4"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ox(in)">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990600"/>
            <a:ext cx="4648200" cy="1938992"/>
          </a:xfrm>
          <a:prstGeom prst="rect">
            <a:avLst/>
          </a:prstGeom>
        </p:spPr>
        <p:txBody>
          <a:bodyPr wrap="square">
            <a:spAutoFit/>
          </a:bodyPr>
          <a:lstStyle/>
          <a:p>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áp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định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mức</a:t>
            </a:r>
            <a:r>
              <a:rPr lang="en-US" sz="2400" dirty="0" smtClean="0">
                <a:latin typeface="Times New Roman" panose="02020603050405020304" pitchFamily="18" charset="0"/>
                <a:cs typeface="Times New Roman" panose="02020603050405020304" pitchFamily="18" charset="0"/>
              </a:rPr>
              <a:t>(U): </a:t>
            </a:r>
            <a:r>
              <a:rPr lang="en-US" sz="2400" dirty="0" err="1" smtClean="0">
                <a:latin typeface="Times New Roman" panose="02020603050405020304" pitchFamily="18" charset="0"/>
                <a:cs typeface="Times New Roman" panose="02020603050405020304" pitchFamily="18" charset="0"/>
              </a:rPr>
              <a:t>là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áp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để</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đồ</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dùng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hoạt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động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bình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thường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và</a:t>
            </a:r>
            <a:r>
              <a:rPr lang="en-US" sz="2400" dirty="0" smtClean="0">
                <a:latin typeface="Times New Roman" panose="02020603050405020304" pitchFamily="18" charset="0"/>
                <a:cs typeface="Times New Roman" panose="02020603050405020304" pitchFamily="18" charset="0"/>
              </a:rPr>
              <a:t> an </a:t>
            </a:r>
            <a:r>
              <a:rPr lang="en-US" sz="2400" dirty="0" err="1" smtClean="0">
                <a:latin typeface="Times New Roman" panose="02020603050405020304" pitchFamily="18" charset="0"/>
                <a:cs typeface="Times New Roman" panose="02020603050405020304" pitchFamily="18" charset="0"/>
              </a:rPr>
              <a:t>toàn</a:t>
            </a:r>
            <a:r>
              <a:rPr lang="en-US"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đơn vị là </a:t>
            </a:r>
            <a:r>
              <a:rPr lang="vi-VN" sz="2400" dirty="0" smtClean="0">
                <a:latin typeface="Times New Roman" panose="02020603050405020304" pitchFamily="18" charset="0"/>
                <a:cs typeface="Times New Roman" panose="02020603050405020304" pitchFamily="18" charset="0"/>
              </a:rPr>
              <a:t>Vôn</a:t>
            </a:r>
            <a:r>
              <a:rPr lang="en-US" sz="2400" dirty="0">
                <a:latin typeface="Times New Roman" panose="02020603050405020304" pitchFamily="18" charset="0"/>
                <a:cs typeface="Times New Roman" panose="02020603050405020304" pitchFamily="18" charset="0"/>
              </a:rPr>
              <a:t>;</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kí</a:t>
            </a:r>
            <a:r>
              <a:rPr lang="vi-VN" sz="2400" dirty="0">
                <a:latin typeface="Times New Roman" panose="02020603050405020304" pitchFamily="18" charset="0"/>
                <a:cs typeface="Times New Roman" panose="02020603050405020304" pitchFamily="18" charset="0"/>
              </a:rPr>
              <a:t> hiệu là V</a:t>
            </a:r>
            <a:br>
              <a:rPr lang="vi-VN" sz="2400" dirty="0">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p:txBody>
      </p:sp>
      <p:sp>
        <p:nvSpPr>
          <p:cNvPr id="13" name="Rectangle 12"/>
          <p:cNvSpPr/>
          <p:nvPr/>
        </p:nvSpPr>
        <p:spPr>
          <a:xfrm>
            <a:off x="0" y="2971800"/>
            <a:ext cx="4954334" cy="1569660"/>
          </a:xfrm>
          <a:prstGeom prst="rect">
            <a:avLst/>
          </a:prstGeom>
        </p:spPr>
        <p:txBody>
          <a:bodyPr wrap="square">
            <a:spAutoFit/>
          </a:bodyPr>
          <a:lstStyle/>
          <a:p>
            <a:pPr algn="just"/>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Công</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mức</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(P):</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là công suất thể hiện mức độ tiêu thụ điện năng của đồ dùng điện ứng với điện áp định mức</a:t>
            </a:r>
            <a:r>
              <a:rPr lang="en-US" sz="2400" dirty="0">
                <a:latin typeface="Times New Roman" panose="02020603050405020304" pitchFamily="18" charset="0"/>
                <a:cs typeface="Times New Roman" panose="02020603050405020304" pitchFamily="18" charset="0"/>
              </a:rPr>
              <a:t>.</a:t>
            </a:r>
            <a:r>
              <a:rPr lang="en-US"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đơn vị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Oát</a:t>
            </a:r>
            <a:r>
              <a:rPr lang="en-US"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kí hiệu </a:t>
            </a:r>
            <a:r>
              <a:rPr lang="vi-VN" sz="2400" dirty="0" smtClean="0">
                <a:latin typeface="Times New Roman" panose="02020603050405020304" pitchFamily="18" charset="0"/>
                <a:cs typeface="Times New Roman" panose="02020603050405020304" pitchFamily="18" charset="0"/>
              </a:rPr>
              <a:t>là</a:t>
            </a:r>
            <a:r>
              <a:rPr lang="en-US" sz="2400" dirty="0" smtClean="0">
                <a:latin typeface="Times New Roman" panose="02020603050405020304" pitchFamily="18" charset="0"/>
                <a:cs typeface="Times New Roman" panose="02020603050405020304" pitchFamily="18" charset="0"/>
              </a:rPr>
              <a:t> W</a:t>
            </a:r>
            <a:r>
              <a:rPr lang="vi-VN" sz="2400" dirty="0" smtClean="0">
                <a:latin typeface="Times New Roman" panose="02020603050405020304" pitchFamily="18" charset="0"/>
                <a:cs typeface="Times New Roman" panose="02020603050405020304" pitchFamily="18" charset="0"/>
              </a:rPr>
              <a:t> </a:t>
            </a:r>
            <a:endParaRPr lang="vi-VN" sz="2400" dirty="0">
              <a:latin typeface="Times New Roman" panose="02020603050405020304" pitchFamily="18" charset="0"/>
              <a:cs typeface="Times New Roman" panose="02020603050405020304" pitchFamily="18" charset="0"/>
            </a:endParaRPr>
          </a:p>
        </p:txBody>
      </p:sp>
      <p:pic>
        <p:nvPicPr>
          <p:cNvPr id="10" name="Picture 13" descr="Picture 001"/>
          <p:cNvPicPr>
            <a:picLocks noChangeAspect="1" noChangeArrowheads="1"/>
          </p:cNvPicPr>
          <p:nvPr/>
        </p:nvPicPr>
        <p:blipFill>
          <a:blip r:embed="rId2">
            <a:extLst>
              <a:ext uri="{28A0092B-C50C-407E-A947-70E740481C1C}">
                <a14:useLocalDpi xmlns:a14="http://schemas.microsoft.com/office/drawing/2010/main" val="0"/>
              </a:ext>
            </a:extLst>
          </a:blip>
          <a:srcRect l="57596" t="5206" r="6285" b="46637"/>
          <a:stretch>
            <a:fillRect/>
          </a:stretch>
        </p:blipFill>
        <p:spPr bwMode="auto">
          <a:xfrm>
            <a:off x="5194119" y="0"/>
            <a:ext cx="3949881" cy="3852863"/>
          </a:xfrm>
          <a:prstGeom prst="rect">
            <a:avLst/>
          </a:prstGeom>
          <a:noFill/>
          <a:ln w="28575">
            <a:solidFill>
              <a:srgbClr val="640000"/>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6" descr="so lieu ky thua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3733800"/>
            <a:ext cx="3962400" cy="3124200"/>
          </a:xfrm>
          <a:prstGeom prst="rect">
            <a:avLst/>
          </a:prstGeom>
          <a:noFill/>
          <a:ln w="28575">
            <a:solidFill>
              <a:srgbClr val="640000"/>
            </a:solidFill>
            <a:miter lim="800000"/>
            <a:headEnd/>
            <a:tailEnd/>
          </a:ln>
          <a:extLst>
            <a:ext uri="{909E8E84-426E-40DD-AFC4-6F175D3DCCD1}">
              <a14:hiddenFill xmlns:a14="http://schemas.microsoft.com/office/drawing/2010/main">
                <a:solidFill>
                  <a:srgbClr val="FFFFFF"/>
                </a:solidFill>
              </a14:hiddenFill>
            </a:ext>
          </a:extLst>
        </p:spPr>
      </p:pic>
      <p:cxnSp>
        <p:nvCxnSpPr>
          <p:cNvPr id="14" name="Straight Arrow Connector 13"/>
          <p:cNvCxnSpPr/>
          <p:nvPr/>
        </p:nvCxnSpPr>
        <p:spPr>
          <a:xfrm rot="10800000">
            <a:off x="5562600" y="1295400"/>
            <a:ext cx="1143000" cy="304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34" idx="5"/>
          </p:cNvCxnSpPr>
          <p:nvPr/>
        </p:nvCxnSpPr>
        <p:spPr>
          <a:xfrm rot="16200000" flipH="1">
            <a:off x="7737007" y="2707808"/>
            <a:ext cx="295557" cy="84202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flipH="1" flipV="1">
            <a:off x="7315199" y="4114801"/>
            <a:ext cx="1752602" cy="533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16200000" flipV="1">
            <a:off x="4076700" y="2628900"/>
            <a:ext cx="3886200" cy="1371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Oval 92" descr="Picture4"/>
          <p:cNvSpPr>
            <a:spLocks noChangeArrowheads="1"/>
          </p:cNvSpPr>
          <p:nvPr/>
        </p:nvSpPr>
        <p:spPr bwMode="auto">
          <a:xfrm>
            <a:off x="6477000" y="5257800"/>
            <a:ext cx="990600" cy="6858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19" name="Oval 92" descr="Picture4"/>
          <p:cNvSpPr>
            <a:spLocks noChangeArrowheads="1"/>
          </p:cNvSpPr>
          <p:nvPr/>
        </p:nvSpPr>
        <p:spPr bwMode="auto">
          <a:xfrm>
            <a:off x="6629400" y="1447800"/>
            <a:ext cx="1066800" cy="6858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22" name="Rectangle 21"/>
          <p:cNvSpPr/>
          <p:nvPr/>
        </p:nvSpPr>
        <p:spPr>
          <a:xfrm>
            <a:off x="4876800" y="1066800"/>
            <a:ext cx="2342308" cy="369332"/>
          </a:xfrm>
          <a:prstGeom prst="rect">
            <a:avLst/>
          </a:prstGeom>
        </p:spPr>
        <p:txBody>
          <a:bodyPr wrap="none">
            <a:spAutoFit/>
          </a:bodyPr>
          <a:lstStyle/>
          <a:p>
            <a:r>
              <a:rPr lang="en-US" dirty="0" smtClean="0">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Điện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áp</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định</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mức</a:t>
            </a:r>
            <a:r>
              <a:rPr lang="en-US" dirty="0" smtClean="0">
                <a:solidFill>
                  <a:srgbClr val="FF0000"/>
                </a:solidFill>
                <a:latin typeface="Times New Roman" panose="02020603050405020304" pitchFamily="18" charset="0"/>
                <a:cs typeface="Times New Roman" panose="02020603050405020304" pitchFamily="18" charset="0"/>
              </a:rPr>
              <a:t>(U): </a:t>
            </a:r>
            <a:endParaRPr lang="en-US" dirty="0">
              <a:solidFill>
                <a:srgbClr val="FF0000"/>
              </a:solidFill>
            </a:endParaRPr>
          </a:p>
        </p:txBody>
      </p:sp>
      <p:sp>
        <p:nvSpPr>
          <p:cNvPr id="28" name="Rectangle 27"/>
          <p:cNvSpPr/>
          <p:nvPr/>
        </p:nvSpPr>
        <p:spPr>
          <a:xfrm>
            <a:off x="6781800" y="3200400"/>
            <a:ext cx="2509020" cy="369332"/>
          </a:xfrm>
          <a:prstGeom prst="rect">
            <a:avLst/>
          </a:prstGeom>
        </p:spPr>
        <p:txBody>
          <a:bodyPr wrap="none">
            <a:spAutoFit/>
          </a:bodyPr>
          <a:lstStyle/>
          <a:p>
            <a:r>
              <a:rPr lang="en-US" dirty="0" err="1" smtClean="0">
                <a:solidFill>
                  <a:srgbClr val="FF0000"/>
                </a:solidFill>
                <a:latin typeface="Times New Roman" panose="02020603050405020304" pitchFamily="18" charset="0"/>
                <a:cs typeface="Times New Roman" panose="02020603050405020304" pitchFamily="18" charset="0"/>
              </a:rPr>
              <a:t>Công</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suất</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định</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mức</a:t>
            </a:r>
            <a:r>
              <a:rPr lang="en-US" dirty="0" smtClean="0">
                <a:solidFill>
                  <a:srgbClr val="FF0000"/>
                </a:solidFill>
                <a:latin typeface="Times New Roman" panose="02020603050405020304" pitchFamily="18" charset="0"/>
                <a:cs typeface="Times New Roman" panose="02020603050405020304" pitchFamily="18" charset="0"/>
              </a:rPr>
              <a:t> </a:t>
            </a:r>
            <a:r>
              <a:rPr lang="vi-VN" dirty="0" smtClean="0">
                <a:solidFill>
                  <a:srgbClr val="FF0000"/>
                </a:solidFill>
                <a:latin typeface="Times New Roman" panose="02020603050405020304" pitchFamily="18" charset="0"/>
                <a:cs typeface="Times New Roman" panose="02020603050405020304" pitchFamily="18" charset="0"/>
              </a:rPr>
              <a:t>(P):</a:t>
            </a:r>
            <a:r>
              <a:rPr lang="en-US" dirty="0" smtClean="0">
                <a:solidFill>
                  <a:srgbClr val="FF0000"/>
                </a:solidFill>
                <a:latin typeface="Times New Roman" panose="02020603050405020304" pitchFamily="18" charset="0"/>
                <a:cs typeface="Times New Roman" panose="02020603050405020304" pitchFamily="18" charset="0"/>
              </a:rPr>
              <a:t> </a:t>
            </a:r>
            <a:endParaRPr lang="en-US" dirty="0">
              <a:solidFill>
                <a:srgbClr val="FF0000"/>
              </a:solidFill>
            </a:endParaRPr>
          </a:p>
        </p:txBody>
      </p:sp>
      <p:sp>
        <p:nvSpPr>
          <p:cNvPr id="33" name="Oval 92" descr="Picture4"/>
          <p:cNvSpPr>
            <a:spLocks noChangeArrowheads="1"/>
          </p:cNvSpPr>
          <p:nvPr/>
        </p:nvSpPr>
        <p:spPr bwMode="auto">
          <a:xfrm>
            <a:off x="7467600" y="5257800"/>
            <a:ext cx="685800" cy="685800"/>
          </a:xfrm>
          <a:prstGeom prst="ellipse">
            <a:avLst/>
          </a:prstGeom>
          <a:noFill/>
          <a:ln w="28575">
            <a:solidFill>
              <a:srgbClr val="FF0066"/>
            </a:solidFill>
            <a:round/>
            <a:headEnd/>
            <a:tailEnd/>
          </a:ln>
        </p:spPr>
        <p:txBody>
          <a:bodyPr wrap="none" anchor="ctr"/>
          <a:lstStyle/>
          <a:p>
            <a:pPr algn="ctr"/>
            <a:endParaRPr lang="en-US" dirty="0">
              <a:solidFill>
                <a:schemeClr val="tx2"/>
              </a:solidFill>
            </a:endParaRPr>
          </a:p>
        </p:txBody>
      </p:sp>
      <p:sp>
        <p:nvSpPr>
          <p:cNvPr id="34" name="Oval 92" descr="Picture4"/>
          <p:cNvSpPr>
            <a:spLocks noChangeArrowheads="1"/>
          </p:cNvSpPr>
          <p:nvPr/>
        </p:nvSpPr>
        <p:spPr bwMode="auto">
          <a:xfrm>
            <a:off x="6553200" y="2590800"/>
            <a:ext cx="1066800" cy="4572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Tree>
    <p:extLst>
      <p:ext uri="{BB962C8B-B14F-4D97-AF65-F5344CB8AC3E}">
        <p14:creationId xmlns:p14="http://schemas.microsoft.com/office/powerpoint/2010/main" val="85419322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par>
                                <p:cTn id="8" presetID="4" presetClass="entr" presetSubtype="16"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ox(in)">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ox(in)">
                                      <p:cBhvr>
                                        <p:cTn id="15" dur="500"/>
                                        <p:tgtEl>
                                          <p:spTgt spid="19"/>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ox(in)">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ox(in)">
                                      <p:cBhvr>
                                        <p:cTn id="23" dur="500"/>
                                        <p:tgtEl>
                                          <p:spTgt spid="17"/>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ox(in)">
                                      <p:cBhvr>
                                        <p:cTn id="26" dur="500"/>
                                        <p:tgtEl>
                                          <p:spTgt spid="22"/>
                                        </p:tgtEl>
                                      </p:cBhvr>
                                    </p:animEffect>
                                  </p:childTnLst>
                                </p:cTn>
                              </p:par>
                              <p:par>
                                <p:cTn id="27" presetID="4" presetClass="entr" presetSubtype="16"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ox(in)">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ox(in)">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ox(in)">
                                      <p:cBhvr>
                                        <p:cTn id="39" dur="500"/>
                                        <p:tgtEl>
                                          <p:spTgt spid="34"/>
                                        </p:tgtEl>
                                      </p:cBhvr>
                                    </p:animEffect>
                                  </p:childTnLst>
                                </p:cTn>
                              </p:par>
                              <p:par>
                                <p:cTn id="40" presetID="4" presetClass="entr" presetSubtype="16"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box(in)">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ox(in)">
                                      <p:cBhvr>
                                        <p:cTn id="47" dur="500"/>
                                        <p:tgtEl>
                                          <p:spTgt spid="15"/>
                                        </p:tgtEl>
                                      </p:cBhvr>
                                    </p:animEffect>
                                  </p:childTnLst>
                                </p:cTn>
                              </p:par>
                              <p:par>
                                <p:cTn id="48" presetID="4" presetClass="entr" presetSubtype="16"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ox(in)">
                                      <p:cBhvr>
                                        <p:cTn id="50" dur="500"/>
                                        <p:tgtEl>
                                          <p:spTgt spid="28"/>
                                        </p:tgtEl>
                                      </p:cBhvr>
                                    </p:animEffect>
                                  </p:childTnLst>
                                </p:cTn>
                              </p:par>
                              <p:par>
                                <p:cTn id="51" presetID="4"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ox(in)">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box(in)">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8" grpId="0" animBg="1"/>
      <p:bldP spid="19" grpId="0" animBg="1"/>
      <p:bldP spid="22" grpId="0"/>
      <p:bldP spid="28" grpId="0"/>
      <p:bldP spid="33"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bwMode="auto">
          <a:xfrm>
            <a:off x="609600" y="281959"/>
            <a:ext cx="914400" cy="884237"/>
          </a:xfrm>
          <a:prstGeom prst="ellipse">
            <a:avLst/>
          </a:prstGeom>
          <a:solidFill>
            <a:srgbClr val="4040F5"/>
          </a:solidFill>
          <a:ln w="9525" cap="flat" cmpd="sng" algn="ctr">
            <a:noFill/>
            <a:prstDash val="solid"/>
            <a:round/>
            <a:headEnd type="none" w="med" len="med"/>
            <a:tailEnd type="none" w="med" len="med"/>
          </a:ln>
        </p:spPr>
        <p:txBody>
          <a:bodyPr/>
          <a:lstStyle/>
          <a:p>
            <a:pPr>
              <a:defRPr/>
            </a:pPr>
            <a:endParaRPr lang="en-US" sz="14200" dirty="0">
              <a:solidFill>
                <a:srgbClr val="0000F1"/>
              </a:solidFill>
              <a:latin typeface="UVN Ke Chuyen1" panose="03030602030607080B05" pitchFamily="66" charset="0"/>
            </a:endParaRPr>
          </a:p>
        </p:txBody>
      </p:sp>
      <p:sp>
        <p:nvSpPr>
          <p:cNvPr id="11269" name="Freeform 15"/>
          <p:cNvSpPr>
            <a:spLocks/>
          </p:cNvSpPr>
          <p:nvPr/>
        </p:nvSpPr>
        <p:spPr bwMode="auto">
          <a:xfrm>
            <a:off x="1049338" y="376238"/>
            <a:ext cx="379412" cy="801687"/>
          </a:xfrm>
          <a:custGeom>
            <a:avLst/>
            <a:gdLst>
              <a:gd name="T0" fmla="*/ 0 w 380990"/>
              <a:gd name="T1" fmla="*/ 0 h 800806"/>
              <a:gd name="T2" fmla="*/ 110311 w 380990"/>
              <a:gd name="T3" fmla="*/ 0 h 800806"/>
              <a:gd name="T4" fmla="*/ 110311 w 380990"/>
              <a:gd name="T5" fmla="*/ 514663 h 800806"/>
              <a:gd name="T6" fmla="*/ 126298 w 380990"/>
              <a:gd name="T7" fmla="*/ 514663 h 800806"/>
              <a:gd name="T8" fmla="*/ 152102 w 380990"/>
              <a:gd name="T9" fmla="*/ 642713 h 800806"/>
              <a:gd name="T10" fmla="*/ 252554 w 380990"/>
              <a:gd name="T11" fmla="*/ 555553 h 800806"/>
              <a:gd name="T12" fmla="*/ 251343 w 380990"/>
              <a:gd name="T13" fmla="*/ 463733 h 800806"/>
              <a:gd name="T14" fmla="*/ 356890 w 380990"/>
              <a:gd name="T15" fmla="*/ 375390 h 800806"/>
              <a:gd name="T16" fmla="*/ 364938 w 380990"/>
              <a:gd name="T17" fmla="*/ 629601 h 800806"/>
              <a:gd name="T18" fmla="*/ 112286 w 380990"/>
              <a:gd name="T19" fmla="*/ 775511 h 800806"/>
              <a:gd name="T20" fmla="*/ 30516 w 380990"/>
              <a:gd name="T21" fmla="*/ 669965 h 800806"/>
              <a:gd name="T22" fmla="*/ 21225 w 380990"/>
              <a:gd name="T23" fmla="*/ 639699 h 800806"/>
              <a:gd name="T24" fmla="*/ 0 w 380990"/>
              <a:gd name="T25" fmla="*/ 639699 h 800806"/>
              <a:gd name="T26" fmla="*/ 0 w 380990"/>
              <a:gd name="T27" fmla="*/ 514663 h 8008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0990" h="800806">
                <a:moveTo>
                  <a:pt x="0" y="0"/>
                </a:moveTo>
                <a:lnTo>
                  <a:pt x="110311" y="0"/>
                </a:lnTo>
                <a:lnTo>
                  <a:pt x="110311" y="514663"/>
                </a:lnTo>
                <a:lnTo>
                  <a:pt x="126298" y="514663"/>
                </a:lnTo>
                <a:cubicBezTo>
                  <a:pt x="126298" y="565089"/>
                  <a:pt x="135863" y="612556"/>
                  <a:pt x="152102" y="642713"/>
                </a:cubicBezTo>
                <a:cubicBezTo>
                  <a:pt x="188541" y="710384"/>
                  <a:pt x="240918" y="664936"/>
                  <a:pt x="252554" y="555553"/>
                </a:cubicBezTo>
                <a:cubicBezTo>
                  <a:pt x="255771" y="525311"/>
                  <a:pt x="255350" y="493385"/>
                  <a:pt x="251343" y="463733"/>
                </a:cubicBezTo>
                <a:lnTo>
                  <a:pt x="356890" y="375390"/>
                </a:lnTo>
                <a:cubicBezTo>
                  <a:pt x="385907" y="453570"/>
                  <a:pt x="388885" y="547639"/>
                  <a:pt x="364938" y="629601"/>
                </a:cubicBezTo>
                <a:cubicBezTo>
                  <a:pt x="322380" y="775263"/>
                  <a:pt x="208870" y="840817"/>
                  <a:pt x="112286" y="775511"/>
                </a:cubicBezTo>
                <a:cubicBezTo>
                  <a:pt x="78116" y="752407"/>
                  <a:pt x="50045" y="715332"/>
                  <a:pt x="30516" y="669965"/>
                </a:cubicBezTo>
                <a:lnTo>
                  <a:pt x="21225" y="639699"/>
                </a:lnTo>
                <a:lnTo>
                  <a:pt x="0" y="639699"/>
                </a:lnTo>
                <a:lnTo>
                  <a:pt x="0" y="514663"/>
                </a:lnTo>
                <a:lnTo>
                  <a:pt x="0" y="0"/>
                </a:lnTo>
                <a:close/>
              </a:path>
            </a:pathLst>
          </a:custGeom>
          <a:solidFill>
            <a:schemeClr val="bg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a:p>
        </p:txBody>
      </p:sp>
      <p:sp>
        <p:nvSpPr>
          <p:cNvPr id="6" name="Oval 5"/>
          <p:cNvSpPr/>
          <p:nvPr/>
        </p:nvSpPr>
        <p:spPr bwMode="auto">
          <a:xfrm flipH="1">
            <a:off x="1019175" y="177800"/>
            <a:ext cx="203200" cy="239713"/>
          </a:xfrm>
          <a:prstGeom prst="ellipse">
            <a:avLst/>
          </a:prstGeom>
          <a:solidFill>
            <a:srgbClr val="4040F5"/>
          </a:solidFill>
          <a:ln w="9525" cap="flat" cmpd="sng" algn="ctr">
            <a:noFill/>
            <a:prstDash val="solid"/>
            <a:round/>
            <a:headEnd type="none" w="med" len="med"/>
            <a:tailEnd type="none" w="med" len="med"/>
          </a:ln>
        </p:spPr>
        <p:txBody>
          <a:bodyPr/>
          <a:lstStyle/>
          <a:p>
            <a:pPr>
              <a:defRPr/>
            </a:pPr>
            <a:endParaRPr lang="en-US"/>
          </a:p>
        </p:txBody>
      </p:sp>
      <p:sp>
        <p:nvSpPr>
          <p:cNvPr id="11271" name="Freeform 19"/>
          <p:cNvSpPr>
            <a:spLocks/>
          </p:cNvSpPr>
          <p:nvPr/>
        </p:nvSpPr>
        <p:spPr bwMode="auto">
          <a:xfrm>
            <a:off x="1333500" y="22225"/>
            <a:ext cx="381000" cy="381000"/>
          </a:xfrm>
          <a:custGeom>
            <a:avLst/>
            <a:gdLst>
              <a:gd name="T0" fmla="*/ 190495 w 380990"/>
              <a:gd name="T1" fmla="*/ 0 h 380991"/>
              <a:gd name="T2" fmla="*/ 236214 w 380990"/>
              <a:gd name="T3" fmla="*/ 0 h 380991"/>
              <a:gd name="T4" fmla="*/ 236214 w 380990"/>
              <a:gd name="T5" fmla="*/ 144777 h 380991"/>
              <a:gd name="T6" fmla="*/ 380990 w 380990"/>
              <a:gd name="T7" fmla="*/ 144777 h 380991"/>
              <a:gd name="T8" fmla="*/ 380990 w 380990"/>
              <a:gd name="T9" fmla="*/ 190496 h 380991"/>
              <a:gd name="T10" fmla="*/ 236214 w 380990"/>
              <a:gd name="T11" fmla="*/ 190496 h 380991"/>
              <a:gd name="T12" fmla="*/ 236214 w 380990"/>
              <a:gd name="T13" fmla="*/ 380991 h 380991"/>
              <a:gd name="T14" fmla="*/ 190495 w 380990"/>
              <a:gd name="T15" fmla="*/ 380991 h 380991"/>
              <a:gd name="T16" fmla="*/ 190495 w 380990"/>
              <a:gd name="T17" fmla="*/ 190496 h 380991"/>
              <a:gd name="T18" fmla="*/ 0 w 380990"/>
              <a:gd name="T19" fmla="*/ 190496 h 380991"/>
              <a:gd name="T20" fmla="*/ 0 w 380990"/>
              <a:gd name="T21" fmla="*/ 144777 h 380991"/>
              <a:gd name="T22" fmla="*/ 190495 w 380990"/>
              <a:gd name="T23" fmla="*/ 144777 h 3809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0990" h="380991">
                <a:moveTo>
                  <a:pt x="190495" y="0"/>
                </a:moveTo>
                <a:lnTo>
                  <a:pt x="236214" y="0"/>
                </a:lnTo>
                <a:lnTo>
                  <a:pt x="236214" y="144777"/>
                </a:lnTo>
                <a:lnTo>
                  <a:pt x="380990" y="144777"/>
                </a:lnTo>
                <a:lnTo>
                  <a:pt x="380990" y="190496"/>
                </a:lnTo>
                <a:lnTo>
                  <a:pt x="236214" y="190496"/>
                </a:lnTo>
                <a:lnTo>
                  <a:pt x="236214" y="380991"/>
                </a:lnTo>
                <a:lnTo>
                  <a:pt x="190495" y="380991"/>
                </a:lnTo>
                <a:lnTo>
                  <a:pt x="190495" y="190496"/>
                </a:lnTo>
                <a:lnTo>
                  <a:pt x="0" y="190496"/>
                </a:lnTo>
                <a:lnTo>
                  <a:pt x="0" y="144777"/>
                </a:lnTo>
                <a:lnTo>
                  <a:pt x="190495" y="144777"/>
                </a:lnTo>
                <a:lnTo>
                  <a:pt x="190495" y="0"/>
                </a:lnTo>
                <a:close/>
              </a:path>
            </a:pathLst>
          </a:custGeom>
          <a:solidFill>
            <a:srgbClr val="0000F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a:p>
        </p:txBody>
      </p:sp>
      <p:sp>
        <p:nvSpPr>
          <p:cNvPr id="4" name="Rectangle 3"/>
          <p:cNvSpPr/>
          <p:nvPr/>
        </p:nvSpPr>
        <p:spPr>
          <a:xfrm>
            <a:off x="457200" y="1752600"/>
            <a:ext cx="561975"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66737" y="2089805"/>
            <a:ext cx="463551" cy="279399"/>
          </a:xfrm>
          <a:prstGeom prst="rect">
            <a:avLst/>
          </a:prstGeom>
          <a:solidFill>
            <a:srgbClr val="E1F2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57200" y="1066800"/>
            <a:ext cx="8305800" cy="2308324"/>
          </a:xfrm>
          <a:prstGeom prst="rect">
            <a:avLst/>
          </a:prstGeom>
        </p:spPr>
        <p:txBody>
          <a:bodyPr wrap="square">
            <a:spAutoFit/>
          </a:bodyPr>
          <a:lstStyle/>
          <a:p>
            <a:pPr algn="just">
              <a:spcBef>
                <a:spcPct val="50000"/>
              </a:spcBef>
            </a:pPr>
            <a:r>
              <a:rPr lang="vi-VN" sz="3600" dirty="0">
                <a:latin typeface="Times New Roman" panose="02020603050405020304" pitchFamily="18" charset="0"/>
              </a:rPr>
              <a:t>Nguồn điện sinh hoạt của các nước trên thế giới có một số mức điện áp </a:t>
            </a:r>
            <a:r>
              <a:rPr lang="vi-VN" sz="3600" dirty="0" smtClean="0">
                <a:latin typeface="Times New Roman" panose="02020603050405020304" pitchFamily="18" charset="0"/>
              </a:rPr>
              <a:t>như</a:t>
            </a:r>
            <a:r>
              <a:rPr lang="en-US" sz="3600" dirty="0" smtClean="0">
                <a:latin typeface="Times New Roman" panose="02020603050405020304" pitchFamily="18" charset="0"/>
              </a:rPr>
              <a:t>:</a:t>
            </a:r>
            <a:r>
              <a:rPr lang="vi-VN" sz="3600" dirty="0" smtClean="0">
                <a:latin typeface="Times New Roman" panose="02020603050405020304" pitchFamily="18" charset="0"/>
              </a:rPr>
              <a:t> 230V</a:t>
            </a:r>
            <a:r>
              <a:rPr lang="en-US" sz="3600" dirty="0" smtClean="0">
                <a:latin typeface="Times New Roman" panose="02020603050405020304" pitchFamily="18" charset="0"/>
              </a:rPr>
              <a:t>,</a:t>
            </a:r>
            <a:r>
              <a:rPr lang="vi-VN" sz="3600" dirty="0" smtClean="0">
                <a:latin typeface="Times New Roman" panose="02020603050405020304" pitchFamily="18" charset="0"/>
              </a:rPr>
              <a:t> 220</a:t>
            </a:r>
            <a:r>
              <a:rPr lang="en-US" sz="3600" dirty="0" smtClean="0">
                <a:latin typeface="Times New Roman" panose="02020603050405020304" pitchFamily="18" charset="0"/>
              </a:rPr>
              <a:t>V,</a:t>
            </a:r>
            <a:r>
              <a:rPr lang="vi-VN" sz="3600" dirty="0" smtClean="0">
                <a:latin typeface="Times New Roman" panose="02020603050405020304" pitchFamily="18" charset="0"/>
              </a:rPr>
              <a:t> 120V</a:t>
            </a:r>
            <a:r>
              <a:rPr lang="en-US" sz="3600" dirty="0" smtClean="0">
                <a:latin typeface="Times New Roman" panose="02020603050405020304" pitchFamily="18" charset="0"/>
              </a:rPr>
              <a:t>,</a:t>
            </a:r>
            <a:r>
              <a:rPr lang="vi-VN" sz="3600" dirty="0" smtClean="0">
                <a:latin typeface="Times New Roman" panose="02020603050405020304" pitchFamily="18" charset="0"/>
              </a:rPr>
              <a:t> 110V</a:t>
            </a:r>
            <a:r>
              <a:rPr lang="en-US" sz="3600" dirty="0" smtClean="0">
                <a:latin typeface="Times New Roman" panose="02020603050405020304" pitchFamily="18" charset="0"/>
              </a:rPr>
              <a:t>…</a:t>
            </a:r>
            <a:r>
              <a:rPr lang="vi-VN" sz="3600" dirty="0" smtClean="0">
                <a:latin typeface="Times New Roman" panose="02020603050405020304" pitchFamily="18" charset="0"/>
              </a:rPr>
              <a:t> </a:t>
            </a:r>
            <a:r>
              <a:rPr lang="en-US" sz="3600" dirty="0" smtClean="0">
                <a:latin typeface="Times New Roman" panose="02020603050405020304" pitchFamily="18" charset="0"/>
              </a:rPr>
              <a:t>Ở</a:t>
            </a:r>
            <a:r>
              <a:rPr lang="vi-VN" sz="3600" dirty="0" smtClean="0">
                <a:latin typeface="Times New Roman" panose="02020603050405020304" pitchFamily="18" charset="0"/>
              </a:rPr>
              <a:t> </a:t>
            </a:r>
            <a:r>
              <a:rPr lang="vi-VN" sz="3600" dirty="0">
                <a:latin typeface="Times New Roman" panose="02020603050405020304" pitchFamily="18" charset="0"/>
              </a:rPr>
              <a:t>Việt Nam điện áp dùng trong sinh hoạt phổ biến là </a:t>
            </a:r>
            <a:r>
              <a:rPr lang="vi-VN" sz="3600" dirty="0" smtClean="0">
                <a:latin typeface="Times New Roman" panose="02020603050405020304" pitchFamily="18" charset="0"/>
              </a:rPr>
              <a:t>220V.</a:t>
            </a:r>
            <a:endParaRPr lang="en-US" sz="3600" dirty="0">
              <a:latin typeface="Times New Roman" panose="02020603050405020304" pitchFamily="18" charset="0"/>
            </a:endParaRPr>
          </a:p>
        </p:txBody>
      </p:sp>
      <p:grpSp>
        <p:nvGrpSpPr>
          <p:cNvPr id="10" name="Group 4"/>
          <p:cNvGrpSpPr>
            <a:grpSpLocks/>
          </p:cNvGrpSpPr>
          <p:nvPr>
            <p:custDataLst>
              <p:tags r:id="rId1"/>
            </p:custDataLst>
          </p:nvPr>
        </p:nvGrpSpPr>
        <p:grpSpPr bwMode="auto">
          <a:xfrm>
            <a:off x="152400" y="3554266"/>
            <a:ext cx="5943600" cy="3151334"/>
            <a:chOff x="149225" y="-284419"/>
            <a:chExt cx="8385175" cy="5486397"/>
          </a:xfrm>
        </p:grpSpPr>
        <p:pic>
          <p:nvPicPr>
            <p:cNvPr id="12" name="Picture 5" descr="thumb"/>
            <p:cNvPicPr>
              <a:picLocks noChangeAspect="1" noChangeArrowheads="1"/>
            </p:cNvPicPr>
            <p:nvPr/>
          </p:nvPicPr>
          <p:blipFill>
            <a:blip r:embed="rId5"/>
            <a:srcRect/>
            <a:stretch>
              <a:fillRect/>
            </a:stretch>
          </p:blipFill>
          <p:spPr bwMode="auto">
            <a:xfrm>
              <a:off x="1143000" y="-284419"/>
              <a:ext cx="7391400" cy="5486397"/>
            </a:xfrm>
            <a:prstGeom prst="rect">
              <a:avLst/>
            </a:prstGeom>
            <a:noFill/>
            <a:ln w="9525">
              <a:noFill/>
              <a:miter lim="800000"/>
              <a:headEnd/>
              <a:tailEnd/>
            </a:ln>
            <a:effectLst/>
          </p:spPr>
        </p:pic>
        <p:sp>
          <p:nvSpPr>
            <p:cNvPr id="13" name="TextBox 3"/>
            <p:cNvSpPr txBox="1">
              <a:spLocks noChangeArrowheads="1"/>
            </p:cNvSpPr>
            <p:nvPr>
              <p:custDataLst>
                <p:tags r:id="rId2"/>
              </p:custDataLst>
            </p:nvPr>
          </p:nvSpPr>
          <p:spPr bwMode="auto">
            <a:xfrm>
              <a:off x="6400800" y="2971800"/>
              <a:ext cx="1168397" cy="307777"/>
            </a:xfrm>
            <a:prstGeom prst="rect">
              <a:avLst/>
            </a:prstGeom>
            <a:noFill/>
            <a:ln w="9525">
              <a:noFill/>
              <a:miter lim="800000"/>
              <a:headEnd/>
              <a:tailEnd/>
            </a:ln>
            <a:effectLst/>
          </p:spPr>
          <p:txBody>
            <a:bodyPr wrap="none">
              <a:spAutoFit/>
            </a:bodyPr>
            <a:lstStyle/>
            <a:p>
              <a:r>
                <a:rPr lang="en-US" sz="1400" b="1" dirty="0">
                  <a:solidFill>
                    <a:schemeClr val="bg1"/>
                  </a:solidFill>
                </a:rPr>
                <a:t>220V-1000W</a:t>
              </a:r>
            </a:p>
          </p:txBody>
        </p:sp>
        <p:sp>
          <p:nvSpPr>
            <p:cNvPr id="14" name="AutoShape 5" descr="Kết quả hình ảnh cho khi sử dụng bàn là điện cần chú ý gì"/>
            <p:cNvSpPr>
              <a:spLocks noChangeAspect="1" noChangeArrowheads="1"/>
            </p:cNvSpPr>
            <p:nvPr>
              <p:custDataLst>
                <p:tags r:id="rId3"/>
              </p:custDataLst>
            </p:nvPr>
          </p:nvSpPr>
          <p:spPr bwMode="auto">
            <a:xfrm>
              <a:off x="149225" y="-144463"/>
              <a:ext cx="304800" cy="304801"/>
            </a:xfrm>
            <a:prstGeom prst="rect">
              <a:avLst/>
            </a:prstGeom>
            <a:noFill/>
            <a:ln w="9525">
              <a:noFill/>
              <a:miter lim="800000"/>
              <a:headEnd/>
              <a:tailEnd/>
            </a:ln>
            <a:effectLst/>
          </p:spPr>
          <p:txBody>
            <a:bodyPr/>
            <a:lstStyle/>
            <a:p>
              <a:endParaRPr lang="en-US"/>
            </a:p>
          </p:txBody>
        </p:sp>
      </p:grpSp>
      <p:pic>
        <p:nvPicPr>
          <p:cNvPr id="15" name="Picture 13" descr="Picture 001"/>
          <p:cNvPicPr>
            <a:picLocks noChangeAspect="1" noChangeArrowheads="1"/>
          </p:cNvPicPr>
          <p:nvPr/>
        </p:nvPicPr>
        <p:blipFill>
          <a:blip r:embed="rId6">
            <a:extLst>
              <a:ext uri="{28A0092B-C50C-407E-A947-70E740481C1C}">
                <a14:useLocalDpi xmlns:a14="http://schemas.microsoft.com/office/drawing/2010/main" val="0"/>
              </a:ext>
            </a:extLst>
          </a:blip>
          <a:srcRect l="57596" t="5206" r="6285" b="46637"/>
          <a:stretch>
            <a:fillRect/>
          </a:stretch>
        </p:blipFill>
        <p:spPr bwMode="auto">
          <a:xfrm>
            <a:off x="6172199" y="3429000"/>
            <a:ext cx="2971801" cy="3429001"/>
          </a:xfrm>
          <a:prstGeom prst="rect">
            <a:avLst/>
          </a:prstGeom>
          <a:noFill/>
          <a:ln w="28575">
            <a:solidFill>
              <a:srgbClr val="640000"/>
            </a:solidFill>
            <a:miter lim="800000"/>
            <a:headEnd/>
            <a:tailEnd/>
          </a:ln>
          <a:extLst>
            <a:ext uri="{909E8E84-426E-40DD-AFC4-6F175D3DCCD1}">
              <a14:hiddenFill xmlns:a14="http://schemas.microsoft.com/office/drawing/2010/main">
                <a:solidFill>
                  <a:srgbClr val="FFFFFF"/>
                </a:solidFill>
              </a14:hiddenFill>
            </a:ext>
          </a:extLst>
        </p:spPr>
      </p:pic>
      <p:sp>
        <p:nvSpPr>
          <p:cNvPr id="16" name="Oval 92" descr="Picture4"/>
          <p:cNvSpPr>
            <a:spLocks noChangeArrowheads="1"/>
          </p:cNvSpPr>
          <p:nvPr/>
        </p:nvSpPr>
        <p:spPr bwMode="auto">
          <a:xfrm>
            <a:off x="4572000" y="5410200"/>
            <a:ext cx="533400" cy="4572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17" name="Oval 92" descr="Picture4"/>
          <p:cNvSpPr>
            <a:spLocks noChangeArrowheads="1"/>
          </p:cNvSpPr>
          <p:nvPr/>
        </p:nvSpPr>
        <p:spPr bwMode="auto">
          <a:xfrm>
            <a:off x="7162800" y="4724400"/>
            <a:ext cx="1066800" cy="5334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Tree>
    <p:extLst>
      <p:ext uri="{BB962C8B-B14F-4D97-AF65-F5344CB8AC3E}">
        <p14:creationId xmlns:p14="http://schemas.microsoft.com/office/powerpoint/2010/main" val="3397193739"/>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Effect transition="in" filter="box(in)">
                                      <p:cBhvr>
                                        <p:cTn id="7" dur="500"/>
                                        <p:tgtEl>
                                          <p:spTgt spid="11271"/>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ox(in)">
                                      <p:cBhvr>
                                        <p:cTn id="10" dur="500"/>
                                        <p:tgtEl>
                                          <p:spTgt spid="3"/>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ox(in)">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ox(in)">
                                      <p:cBhvr>
                                        <p:cTn id="18" dur="500"/>
                                        <p:tgtEl>
                                          <p:spTgt spid="10"/>
                                        </p:tgtEl>
                                      </p:cBhvr>
                                    </p:animEffect>
                                  </p:childTnLst>
                                </p:cTn>
                              </p:par>
                              <p:par>
                                <p:cTn id="19" presetID="4"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ox(in)">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ox(in)">
                                      <p:cBhvr>
                                        <p:cTn id="26" dur="500"/>
                                        <p:tgtEl>
                                          <p:spTgt spid="16"/>
                                        </p:tgtEl>
                                      </p:cBhvr>
                                    </p:animEffect>
                                  </p:childTnLst>
                                </p:cTn>
                              </p:par>
                              <p:par>
                                <p:cTn id="27" presetID="4" presetClass="entr" presetSubtype="16"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ox(in)">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271" grpId="0" animBg="1"/>
      <p:bldP spid="7" grpId="0"/>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286000" y="0"/>
            <a:ext cx="6858000" cy="983283"/>
          </a:xfrm>
          <a:prstGeom prst="rect">
            <a:avLst/>
          </a:prstGeom>
        </p:spPr>
        <p:txBody>
          <a:bodyPr wrap="square">
            <a:spAutoFit/>
          </a:bodyPr>
          <a:lstStyle/>
          <a:p>
            <a:pPr algn="just">
              <a:lnSpc>
                <a:spcPct val="107000"/>
              </a:lnSpc>
              <a:spcBef>
                <a:spcPct val="0"/>
              </a:spcBef>
            </a:pPr>
            <a:r>
              <a:rPr lang="vi-VN" dirty="0"/>
              <a:t> </a:t>
            </a:r>
            <a:r>
              <a:rPr lang="vi-VN" sz="2800" dirty="0" smtClean="0">
                <a:latin typeface="Times New Roman" panose="02020603050405020304" pitchFamily="18" charset="0"/>
                <a:ea typeface="+mj-ea"/>
                <a:cs typeface="Times New Roman" panose="02020603050405020304" pitchFamily="18" charset="0"/>
              </a:rPr>
              <a:t>Dung </a:t>
            </a:r>
            <a:r>
              <a:rPr lang="vi-VN" sz="2800" dirty="0">
                <a:latin typeface="Times New Roman" panose="02020603050405020304" pitchFamily="18" charset="0"/>
                <a:ea typeface="+mj-ea"/>
                <a:cs typeface="Times New Roman" panose="02020603050405020304" pitchFamily="18" charset="0"/>
              </a:rPr>
              <a:t>tích là sức chứa tối đa mà </a:t>
            </a:r>
            <a:r>
              <a:rPr lang="vi-VN" sz="2800" dirty="0" smtClean="0">
                <a:latin typeface="Times New Roman" panose="02020603050405020304" pitchFamily="18" charset="0"/>
                <a:ea typeface="+mj-ea"/>
                <a:cs typeface="Times New Roman" panose="02020603050405020304" pitchFamily="18" charset="0"/>
              </a:rPr>
              <a:t>v</a:t>
            </a:r>
            <a:r>
              <a:rPr lang="en-US" sz="2800" dirty="0" err="1" smtClean="0">
                <a:latin typeface="Times New Roman" panose="02020603050405020304" pitchFamily="18" charset="0"/>
                <a:ea typeface="+mj-ea"/>
                <a:cs typeface="Times New Roman" panose="02020603050405020304" pitchFamily="18" charset="0"/>
              </a:rPr>
              <a:t>ật</a:t>
            </a:r>
            <a:r>
              <a:rPr lang="vi-VN" sz="2800" dirty="0" smtClean="0">
                <a:latin typeface="Times New Roman" panose="02020603050405020304" pitchFamily="18" charset="0"/>
                <a:ea typeface="+mj-ea"/>
                <a:cs typeface="Times New Roman" panose="02020603050405020304" pitchFamily="18" charset="0"/>
              </a:rPr>
              <a:t> </a:t>
            </a:r>
            <a:r>
              <a:rPr lang="vi-VN" sz="2800" dirty="0">
                <a:latin typeface="Times New Roman" panose="02020603050405020304" pitchFamily="18" charset="0"/>
                <a:ea typeface="+mj-ea"/>
                <a:cs typeface="Times New Roman" panose="02020603050405020304" pitchFamily="18" charset="0"/>
              </a:rPr>
              <a:t>có thể chứa được một khối </a:t>
            </a:r>
            <a:r>
              <a:rPr lang="en-US" sz="2800" dirty="0" smtClean="0">
                <a:latin typeface="Times New Roman" panose="02020603050405020304" pitchFamily="18" charset="0"/>
                <a:ea typeface="+mj-ea"/>
                <a:cs typeface="Times New Roman" panose="02020603050405020304" pitchFamily="18" charset="0"/>
              </a:rPr>
              <a:t>c</a:t>
            </a:r>
            <a:r>
              <a:rPr lang="vi-VN" sz="2800" dirty="0" smtClean="0">
                <a:latin typeface="Times New Roman" panose="02020603050405020304" pitchFamily="18" charset="0"/>
                <a:ea typeface="+mj-ea"/>
                <a:cs typeface="Times New Roman" panose="02020603050405020304" pitchFamily="18" charset="0"/>
              </a:rPr>
              <a:t>hất </a:t>
            </a:r>
            <a:r>
              <a:rPr lang="vi-VN" sz="2800" dirty="0">
                <a:latin typeface="Times New Roman" panose="02020603050405020304" pitchFamily="18" charset="0"/>
                <a:ea typeface="+mj-ea"/>
                <a:cs typeface="Times New Roman" panose="02020603050405020304" pitchFamily="18" charset="0"/>
              </a:rPr>
              <a:t>khác</a:t>
            </a:r>
            <a:endParaRPr lang="en-US" sz="2800" dirty="0">
              <a:latin typeface="Times New Roman" panose="02020603050405020304" pitchFamily="18" charset="0"/>
              <a:ea typeface="+mj-ea"/>
              <a:cs typeface="Times New Roman" panose="02020603050405020304" pitchFamily="18" charset="0"/>
            </a:endParaRPr>
          </a:p>
        </p:txBody>
      </p:sp>
      <p:pic>
        <p:nvPicPr>
          <p:cNvPr id="7" name="Picture 6"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629894" cy="923990"/>
          </a:xfrm>
          <a:prstGeom prst="rect">
            <a:avLst/>
          </a:prstGeom>
        </p:spPr>
      </p:pic>
      <p:pic>
        <p:nvPicPr>
          <p:cNvPr id="28674" name="Picture 2" descr="Một số lưu ý khi mua nồi cơm điện 10 lít cho quán ăn, nhà hà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43000"/>
            <a:ext cx="4419600" cy="2286000"/>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p:cNvSpPr/>
          <p:nvPr/>
        </p:nvSpPr>
        <p:spPr>
          <a:xfrm>
            <a:off x="4495801" y="3519217"/>
            <a:ext cx="1238249" cy="43100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D:\Users\Admin\Desktop\vô duyên\binh-nong-lanh-bao-nhieu-w-2.jpg"/>
          <p:cNvPicPr>
            <a:picLocks noChangeAspect="1" noChangeArrowheads="1"/>
          </p:cNvPicPr>
          <p:nvPr/>
        </p:nvPicPr>
        <p:blipFill>
          <a:blip r:embed="rId4"/>
          <a:srcRect/>
          <a:stretch>
            <a:fillRect/>
          </a:stretch>
        </p:blipFill>
        <p:spPr bwMode="auto">
          <a:xfrm>
            <a:off x="4953000" y="1143000"/>
            <a:ext cx="4191000" cy="2209800"/>
          </a:xfrm>
          <a:prstGeom prst="rect">
            <a:avLst/>
          </a:prstGeom>
          <a:noFill/>
        </p:spPr>
      </p:pic>
      <p:pic>
        <p:nvPicPr>
          <p:cNvPr id="3075" name="Picture 3" descr="D:\Users\Admin\Desktop\vô duyên\c5e92a4e92900461f05a51db9303dace.jpg"/>
          <p:cNvPicPr>
            <a:picLocks noChangeAspect="1" noChangeArrowheads="1"/>
          </p:cNvPicPr>
          <p:nvPr/>
        </p:nvPicPr>
        <p:blipFill>
          <a:blip r:embed="rId5" cstate="print"/>
          <a:srcRect/>
          <a:stretch>
            <a:fillRect/>
          </a:stretch>
        </p:blipFill>
        <p:spPr bwMode="auto">
          <a:xfrm>
            <a:off x="0" y="3657600"/>
            <a:ext cx="4724400" cy="3200400"/>
          </a:xfrm>
          <a:prstGeom prst="rect">
            <a:avLst/>
          </a:prstGeom>
          <a:noFill/>
        </p:spPr>
      </p:pic>
      <p:pic>
        <p:nvPicPr>
          <p:cNvPr id="3076" name="Picture 4" descr="D:\Users\Admin\Desktop\vô duyên\b25d601b30f5188404cd13921a3ee487_tn.jpg"/>
          <p:cNvPicPr>
            <a:picLocks noChangeAspect="1" noChangeArrowheads="1"/>
          </p:cNvPicPr>
          <p:nvPr/>
        </p:nvPicPr>
        <p:blipFill>
          <a:blip r:embed="rId6"/>
          <a:srcRect/>
          <a:stretch>
            <a:fillRect/>
          </a:stretch>
        </p:blipFill>
        <p:spPr bwMode="auto">
          <a:xfrm>
            <a:off x="4800600" y="3810000"/>
            <a:ext cx="4343400" cy="3048000"/>
          </a:xfrm>
          <a:prstGeom prst="rect">
            <a:avLst/>
          </a:prstGeom>
          <a:noFill/>
        </p:spPr>
      </p:pic>
      <p:sp>
        <p:nvSpPr>
          <p:cNvPr id="9" name="Oval 92" descr="Picture4"/>
          <p:cNvSpPr>
            <a:spLocks noChangeArrowheads="1"/>
          </p:cNvSpPr>
          <p:nvPr/>
        </p:nvSpPr>
        <p:spPr bwMode="auto">
          <a:xfrm>
            <a:off x="3505200" y="1066800"/>
            <a:ext cx="1066800" cy="4572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11" name="Oval 92" descr="Picture4"/>
          <p:cNvSpPr>
            <a:spLocks noChangeArrowheads="1"/>
          </p:cNvSpPr>
          <p:nvPr/>
        </p:nvSpPr>
        <p:spPr bwMode="auto">
          <a:xfrm>
            <a:off x="7239000" y="1143000"/>
            <a:ext cx="1066800" cy="4572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12" name="Oval 92" descr="Picture4"/>
          <p:cNvSpPr>
            <a:spLocks noChangeArrowheads="1"/>
          </p:cNvSpPr>
          <p:nvPr/>
        </p:nvSpPr>
        <p:spPr bwMode="auto">
          <a:xfrm>
            <a:off x="3733800" y="4953000"/>
            <a:ext cx="1066800" cy="4572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
        <p:nvSpPr>
          <p:cNvPr id="13" name="Oval 92" descr="Picture4"/>
          <p:cNvSpPr>
            <a:spLocks noChangeArrowheads="1"/>
          </p:cNvSpPr>
          <p:nvPr/>
        </p:nvSpPr>
        <p:spPr bwMode="auto">
          <a:xfrm>
            <a:off x="7924800" y="3962400"/>
            <a:ext cx="1066800" cy="457200"/>
          </a:xfrm>
          <a:prstGeom prst="ellipse">
            <a:avLst/>
          </a:prstGeom>
          <a:noFill/>
          <a:ln w="28575">
            <a:solidFill>
              <a:srgbClr val="FF0066"/>
            </a:solidFill>
            <a:round/>
            <a:headEnd/>
            <a:tailEnd/>
          </a:ln>
        </p:spPr>
        <p:txBody>
          <a:bodyPr wrap="none" anchor="ctr"/>
          <a:lstStyle/>
          <a:p>
            <a:pPr algn="ctr"/>
            <a:endParaRPr lang="en-US">
              <a:solidFill>
                <a:srgbClr val="FF0066"/>
              </a:solidFill>
            </a:endParaRPr>
          </a:p>
        </p:txBody>
      </p:sp>
    </p:spTree>
    <p:extLst>
      <p:ext uri="{BB962C8B-B14F-4D97-AF65-F5344CB8AC3E}">
        <p14:creationId xmlns:p14="http://schemas.microsoft.com/office/powerpoint/2010/main" val="2986055544"/>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par>
                                <p:cTn id="8" presetID="4"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i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28674"/>
                                        </p:tgtEl>
                                        <p:attrNameLst>
                                          <p:attrName>style.visibility</p:attrName>
                                        </p:attrNameLst>
                                      </p:cBhvr>
                                      <p:to>
                                        <p:strVal val="visible"/>
                                      </p:to>
                                    </p:set>
                                    <p:animEffect transition="in" filter="box(in)">
                                      <p:cBhvr>
                                        <p:cTn id="15" dur="500"/>
                                        <p:tgtEl>
                                          <p:spTgt spid="28674"/>
                                        </p:tgtEl>
                                      </p:cBhvr>
                                    </p:animEffect>
                                  </p:childTnLst>
                                </p:cTn>
                              </p:par>
                              <p:par>
                                <p:cTn id="16" presetID="4" presetClass="entr" presetSubtype="16" fill="hold" nodeType="with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box(in)">
                                      <p:cBhvr>
                                        <p:cTn id="18" dur="500"/>
                                        <p:tgtEl>
                                          <p:spTgt spid="3074"/>
                                        </p:tgtEl>
                                      </p:cBhvr>
                                    </p:animEffect>
                                  </p:childTnLst>
                                </p:cTn>
                              </p:par>
                              <p:par>
                                <p:cTn id="19" presetID="4" presetClass="entr" presetSubtype="16" fill="hold" nodeType="withEffect">
                                  <p:stCondLst>
                                    <p:cond delay="0"/>
                                  </p:stCondLst>
                                  <p:childTnLst>
                                    <p:set>
                                      <p:cBhvr>
                                        <p:cTn id="20" dur="1" fill="hold">
                                          <p:stCondLst>
                                            <p:cond delay="0"/>
                                          </p:stCondLst>
                                        </p:cTn>
                                        <p:tgtEl>
                                          <p:spTgt spid="3075"/>
                                        </p:tgtEl>
                                        <p:attrNameLst>
                                          <p:attrName>style.visibility</p:attrName>
                                        </p:attrNameLst>
                                      </p:cBhvr>
                                      <p:to>
                                        <p:strVal val="visible"/>
                                      </p:to>
                                    </p:set>
                                    <p:animEffect transition="in" filter="box(in)">
                                      <p:cBhvr>
                                        <p:cTn id="21" dur="500"/>
                                        <p:tgtEl>
                                          <p:spTgt spid="3075"/>
                                        </p:tgtEl>
                                      </p:cBhvr>
                                    </p:animEffect>
                                  </p:childTnLst>
                                </p:cTn>
                              </p:par>
                              <p:par>
                                <p:cTn id="22" presetID="4" presetClass="entr" presetSubtype="16" fill="hold"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box(in)">
                                      <p:cBhvr>
                                        <p:cTn id="24" dur="500"/>
                                        <p:tgtEl>
                                          <p:spTgt spid="3076"/>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ox(in)">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ox(in)">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ox(in)">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ox(in)">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01600"/>
            <a:ext cx="92075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Title 13"/>
          <p:cNvSpPr txBox="1">
            <a:spLocks/>
          </p:cNvSpPr>
          <p:nvPr/>
        </p:nvSpPr>
        <p:spPr bwMode="auto">
          <a:xfrm>
            <a:off x="1447800" y="59886"/>
            <a:ext cx="2819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4000" b="1" dirty="0" err="1">
                <a:solidFill>
                  <a:srgbClr val="64C5B4"/>
                </a:solidFill>
                <a:cs typeface="Times New Roman" panose="02020603050405020304" pitchFamily="18" charset="0"/>
              </a:rPr>
              <a:t>Thực</a:t>
            </a:r>
            <a:r>
              <a:rPr lang="en-US" altLang="en-US" sz="4000" b="1" dirty="0">
                <a:solidFill>
                  <a:srgbClr val="64C5B4"/>
                </a:solidFill>
                <a:cs typeface="Times New Roman" panose="02020603050405020304" pitchFamily="18" charset="0"/>
              </a:rPr>
              <a:t> </a:t>
            </a:r>
            <a:r>
              <a:rPr lang="en-US" altLang="en-US" sz="4000" b="1" dirty="0" err="1">
                <a:solidFill>
                  <a:srgbClr val="64C5B4"/>
                </a:solidFill>
                <a:cs typeface="Times New Roman" panose="02020603050405020304" pitchFamily="18" charset="0"/>
              </a:rPr>
              <a:t>hành</a:t>
            </a:r>
            <a:endParaRPr lang="en-US" altLang="en-US" sz="4000" b="1" dirty="0">
              <a:solidFill>
                <a:srgbClr val="64C5B4"/>
              </a:solidFill>
              <a:cs typeface="Times New Roman" panose="02020603050405020304" pitchFamily="18" charset="0"/>
            </a:endParaRPr>
          </a:p>
        </p:txBody>
      </p:sp>
      <p:sp>
        <p:nvSpPr>
          <p:cNvPr id="25604" name="Title 13"/>
          <p:cNvSpPr txBox="1">
            <a:spLocks/>
          </p:cNvSpPr>
          <p:nvPr/>
        </p:nvSpPr>
        <p:spPr bwMode="auto">
          <a:xfrm>
            <a:off x="688340" y="914650"/>
            <a:ext cx="776985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just"/>
            <a:r>
              <a:rPr lang="en-US" altLang="en-US" sz="3600" dirty="0" err="1" smtClean="0">
                <a:cs typeface="Times New Roman" panose="02020603050405020304" pitchFamily="18" charset="0"/>
              </a:rPr>
              <a:t>Đ</a:t>
            </a:r>
            <a:r>
              <a:rPr lang="en-US" sz="3600" dirty="0" err="1" smtClean="0">
                <a:cs typeface="Times New Roman" panose="02020603050405020304" pitchFamily="18" charset="0"/>
              </a:rPr>
              <a:t>ọc</a:t>
            </a:r>
            <a:r>
              <a:rPr lang="en-US" sz="3600" dirty="0" smtClean="0">
                <a:cs typeface="Times New Roman" panose="02020603050405020304" pitchFamily="18" charset="0"/>
              </a:rPr>
              <a:t> </a:t>
            </a:r>
            <a:r>
              <a:rPr lang="en-US" sz="3600" dirty="0" err="1">
                <a:cs typeface="Times New Roman" panose="02020603050405020304" pitchFamily="18" charset="0"/>
              </a:rPr>
              <a:t>thông</a:t>
            </a:r>
            <a:r>
              <a:rPr lang="en-US" sz="3600" dirty="0">
                <a:cs typeface="Times New Roman" panose="02020603050405020304" pitchFamily="18" charset="0"/>
              </a:rPr>
              <a:t> </a:t>
            </a:r>
            <a:r>
              <a:rPr lang="en-US" sz="3600" dirty="0" err="1">
                <a:cs typeface="Times New Roman" panose="02020603050405020304" pitchFamily="18" charset="0"/>
              </a:rPr>
              <a:t>số</a:t>
            </a:r>
            <a:r>
              <a:rPr lang="en-US" sz="3600" dirty="0">
                <a:cs typeface="Times New Roman" panose="02020603050405020304" pitchFamily="18" charset="0"/>
              </a:rPr>
              <a:t> </a:t>
            </a:r>
            <a:r>
              <a:rPr lang="en-US" sz="3600" dirty="0" err="1">
                <a:cs typeface="Times New Roman" panose="02020603050405020304" pitchFamily="18" charset="0"/>
              </a:rPr>
              <a:t>kỹ</a:t>
            </a:r>
            <a:r>
              <a:rPr lang="en-US" sz="3600" dirty="0">
                <a:cs typeface="Times New Roman" panose="02020603050405020304" pitchFamily="18" charset="0"/>
              </a:rPr>
              <a:t> </a:t>
            </a:r>
            <a:r>
              <a:rPr lang="en-US" sz="3600" dirty="0" err="1">
                <a:cs typeface="Times New Roman" panose="02020603050405020304" pitchFamily="18" charset="0"/>
              </a:rPr>
              <a:t>thuật</a:t>
            </a:r>
            <a:r>
              <a:rPr lang="en-US" sz="3600" dirty="0">
                <a:cs typeface="Times New Roman" panose="02020603050405020304" pitchFamily="18" charset="0"/>
              </a:rPr>
              <a:t> </a:t>
            </a:r>
            <a:r>
              <a:rPr lang="en-US" sz="3600" dirty="0" err="1">
                <a:cs typeface="Times New Roman" panose="02020603050405020304" pitchFamily="18" charset="0"/>
              </a:rPr>
              <a:t>của</a:t>
            </a:r>
            <a:r>
              <a:rPr lang="en-US" sz="3600" dirty="0">
                <a:cs typeface="Times New Roman" panose="02020603050405020304" pitchFamily="18" charset="0"/>
              </a:rPr>
              <a:t> </a:t>
            </a:r>
            <a:r>
              <a:rPr lang="en-US" sz="3600" dirty="0" err="1">
                <a:cs typeface="Times New Roman" panose="02020603050405020304" pitchFamily="18" charset="0"/>
              </a:rPr>
              <a:t>các</a:t>
            </a:r>
            <a:r>
              <a:rPr lang="en-US" sz="3600" dirty="0">
                <a:cs typeface="Times New Roman" panose="02020603050405020304" pitchFamily="18" charset="0"/>
              </a:rPr>
              <a:t> </a:t>
            </a:r>
            <a:r>
              <a:rPr lang="en-US" sz="3600" dirty="0" err="1">
                <a:cs typeface="Times New Roman" panose="02020603050405020304" pitchFamily="18" charset="0"/>
              </a:rPr>
              <a:t>đồ</a:t>
            </a:r>
            <a:r>
              <a:rPr lang="en-US" sz="3600" dirty="0">
                <a:cs typeface="Times New Roman" panose="02020603050405020304" pitchFamily="18" charset="0"/>
              </a:rPr>
              <a:t> </a:t>
            </a:r>
            <a:r>
              <a:rPr lang="en-US" sz="3600" dirty="0" err="1">
                <a:cs typeface="Times New Roman" panose="02020603050405020304" pitchFamily="18" charset="0"/>
              </a:rPr>
              <a:t>dùng</a:t>
            </a:r>
            <a:r>
              <a:rPr lang="en-US" sz="3600" dirty="0">
                <a:cs typeface="Times New Roman" panose="02020603050405020304" pitchFamily="18" charset="0"/>
              </a:rPr>
              <a:t> </a:t>
            </a:r>
            <a:r>
              <a:rPr lang="en-US" sz="3600" dirty="0" err="1">
                <a:cs typeface="Times New Roman" panose="02020603050405020304" pitchFamily="18" charset="0"/>
              </a:rPr>
              <a:t>điện</a:t>
            </a:r>
            <a:r>
              <a:rPr lang="en-US" sz="3600" dirty="0">
                <a:cs typeface="Times New Roman" panose="02020603050405020304" pitchFamily="18" charset="0"/>
              </a:rPr>
              <a:t> </a:t>
            </a:r>
            <a:r>
              <a:rPr lang="en-US" sz="3600" dirty="0" err="1">
                <a:cs typeface="Times New Roman" panose="02020603050405020304" pitchFamily="18" charset="0"/>
              </a:rPr>
              <a:t>cho</a:t>
            </a:r>
            <a:r>
              <a:rPr lang="en-US" sz="3600" dirty="0">
                <a:cs typeface="Times New Roman" panose="02020603050405020304" pitchFamily="18" charset="0"/>
              </a:rPr>
              <a:t> </a:t>
            </a:r>
            <a:r>
              <a:rPr lang="en-US" sz="3600" dirty="0" err="1">
                <a:cs typeface="Times New Roman" panose="02020603050405020304" pitchFamily="18" charset="0"/>
              </a:rPr>
              <a:t>trên</a:t>
            </a:r>
            <a:r>
              <a:rPr lang="en-US" sz="3600" dirty="0">
                <a:cs typeface="Times New Roman" panose="02020603050405020304" pitchFamily="18" charset="0"/>
              </a:rPr>
              <a:t> </a:t>
            </a:r>
            <a:r>
              <a:rPr lang="en-US" sz="3600" dirty="0" err="1">
                <a:cs typeface="Times New Roman" panose="02020603050405020304" pitchFamily="18" charset="0"/>
              </a:rPr>
              <a:t>hình</a:t>
            </a:r>
            <a:r>
              <a:rPr lang="en-US" sz="3600" dirty="0">
                <a:cs typeface="Times New Roman" panose="02020603050405020304" pitchFamily="18" charset="0"/>
              </a:rPr>
              <a:t> </a:t>
            </a:r>
            <a:r>
              <a:rPr lang="en-US" sz="3600" dirty="0" smtClean="0">
                <a:cs typeface="Times New Roman" panose="02020603050405020304" pitchFamily="18" charset="0"/>
              </a:rPr>
              <a:t>10.2, </a:t>
            </a:r>
            <a:r>
              <a:rPr lang="en-US" sz="3600" dirty="0" err="1">
                <a:cs typeface="Times New Roman" panose="02020603050405020304" pitchFamily="18" charset="0"/>
              </a:rPr>
              <a:t>cho</a:t>
            </a:r>
            <a:r>
              <a:rPr lang="en-US" sz="3600" dirty="0">
                <a:cs typeface="Times New Roman" panose="02020603050405020304" pitchFamily="18" charset="0"/>
              </a:rPr>
              <a:t> </a:t>
            </a:r>
            <a:r>
              <a:rPr lang="en-US" sz="3600" dirty="0" err="1">
                <a:cs typeface="Times New Roman" panose="02020603050405020304" pitchFamily="18" charset="0"/>
              </a:rPr>
              <a:t>biết</a:t>
            </a:r>
            <a:r>
              <a:rPr lang="en-US" sz="3600" dirty="0">
                <a:cs typeface="Times New Roman" panose="02020603050405020304" pitchFamily="18" charset="0"/>
              </a:rPr>
              <a:t> </a:t>
            </a:r>
            <a:r>
              <a:rPr lang="en-US" sz="3600" dirty="0" err="1">
                <a:cs typeface="Times New Roman" panose="02020603050405020304" pitchFamily="18" charset="0"/>
              </a:rPr>
              <a:t>các</a:t>
            </a:r>
            <a:r>
              <a:rPr lang="en-US" sz="3600" dirty="0">
                <a:cs typeface="Times New Roman" panose="02020603050405020304" pitchFamily="18" charset="0"/>
              </a:rPr>
              <a:t> </a:t>
            </a:r>
            <a:r>
              <a:rPr lang="en-US" sz="3600" dirty="0" err="1">
                <a:cs typeface="Times New Roman" panose="02020603050405020304" pitchFamily="18" charset="0"/>
              </a:rPr>
              <a:t>đại</a:t>
            </a:r>
            <a:r>
              <a:rPr lang="en-US" sz="3600" dirty="0">
                <a:cs typeface="Times New Roman" panose="02020603050405020304" pitchFamily="18" charset="0"/>
              </a:rPr>
              <a:t> </a:t>
            </a:r>
            <a:r>
              <a:rPr lang="en-US" sz="3600" dirty="0" err="1">
                <a:cs typeface="Times New Roman" panose="02020603050405020304" pitchFamily="18" charset="0"/>
              </a:rPr>
              <a:t>lượng</a:t>
            </a:r>
            <a:r>
              <a:rPr lang="en-US" sz="3600" dirty="0">
                <a:cs typeface="Times New Roman" panose="02020603050405020304" pitchFamily="18" charset="0"/>
              </a:rPr>
              <a:t> </a:t>
            </a:r>
            <a:r>
              <a:rPr lang="en-US" sz="3600" dirty="0" err="1">
                <a:cs typeface="Times New Roman" panose="02020603050405020304" pitchFamily="18" charset="0"/>
              </a:rPr>
              <a:t>điện</a:t>
            </a:r>
            <a:r>
              <a:rPr lang="en-US" sz="3600" dirty="0">
                <a:cs typeface="Times New Roman" panose="02020603050405020304" pitchFamily="18" charset="0"/>
              </a:rPr>
              <a:t> </a:t>
            </a:r>
            <a:r>
              <a:rPr lang="en-US" sz="3600" dirty="0" err="1">
                <a:cs typeface="Times New Roman" panose="02020603050405020304" pitchFamily="18" charset="0"/>
              </a:rPr>
              <a:t>định</a:t>
            </a:r>
            <a:r>
              <a:rPr lang="en-US" sz="3600" dirty="0">
                <a:cs typeface="Times New Roman" panose="02020603050405020304" pitchFamily="18" charset="0"/>
              </a:rPr>
              <a:t> </a:t>
            </a:r>
            <a:r>
              <a:rPr lang="en-US" sz="3600" dirty="0" err="1">
                <a:cs typeface="Times New Roman" panose="02020603050405020304" pitchFamily="18" charset="0"/>
              </a:rPr>
              <a:t>mức</a:t>
            </a:r>
            <a:r>
              <a:rPr lang="en-US" sz="3600" dirty="0">
                <a:cs typeface="Times New Roman" panose="02020603050405020304" pitchFamily="18" charset="0"/>
              </a:rPr>
              <a:t> </a:t>
            </a:r>
            <a:r>
              <a:rPr lang="en-US" sz="3600" dirty="0" err="1">
                <a:cs typeface="Times New Roman" panose="02020603050405020304" pitchFamily="18" charset="0"/>
              </a:rPr>
              <a:t>và</a:t>
            </a:r>
            <a:r>
              <a:rPr lang="en-US" sz="3600" dirty="0">
                <a:cs typeface="Times New Roman" panose="02020603050405020304" pitchFamily="18" charset="0"/>
              </a:rPr>
              <a:t> </a:t>
            </a:r>
            <a:r>
              <a:rPr lang="en-US" sz="3600" dirty="0" err="1" smtClean="0">
                <a:cs typeface="Times New Roman" panose="02020603050405020304" pitchFamily="18" charset="0"/>
              </a:rPr>
              <a:t>thông</a:t>
            </a:r>
            <a:r>
              <a:rPr lang="en-US" sz="3600" dirty="0" smtClean="0">
                <a:cs typeface="Times New Roman" panose="02020603050405020304" pitchFamily="18" charset="0"/>
              </a:rPr>
              <a:t> </a:t>
            </a:r>
            <a:r>
              <a:rPr lang="en-US" sz="3600" dirty="0" err="1">
                <a:cs typeface="Times New Roman" panose="02020603050405020304" pitchFamily="18" charset="0"/>
              </a:rPr>
              <a:t>số</a:t>
            </a:r>
            <a:r>
              <a:rPr lang="en-US" sz="3600" dirty="0">
                <a:cs typeface="Times New Roman" panose="02020603050405020304" pitchFamily="18" charset="0"/>
              </a:rPr>
              <a:t> </a:t>
            </a:r>
            <a:r>
              <a:rPr lang="en-US" sz="3600" dirty="0" err="1">
                <a:cs typeface="Times New Roman" panose="02020603050405020304" pitchFamily="18" charset="0"/>
              </a:rPr>
              <a:t>kỹ</a:t>
            </a:r>
            <a:r>
              <a:rPr lang="en-US" sz="3600" dirty="0">
                <a:cs typeface="Times New Roman" panose="02020603050405020304" pitchFamily="18" charset="0"/>
              </a:rPr>
              <a:t> </a:t>
            </a:r>
            <a:r>
              <a:rPr lang="en-US" sz="3600" dirty="0" err="1">
                <a:cs typeface="Times New Roman" panose="02020603050405020304" pitchFamily="18" charset="0"/>
              </a:rPr>
              <a:t>thuật</a:t>
            </a:r>
            <a:r>
              <a:rPr lang="en-US" sz="3600" dirty="0">
                <a:cs typeface="Times New Roman" panose="02020603050405020304" pitchFamily="18" charset="0"/>
              </a:rPr>
              <a:t> </a:t>
            </a:r>
            <a:r>
              <a:rPr lang="en-US" sz="3600" dirty="0" err="1">
                <a:cs typeface="Times New Roman" panose="02020603050405020304" pitchFamily="18" charset="0"/>
              </a:rPr>
              <a:t>đặc</a:t>
            </a:r>
            <a:r>
              <a:rPr lang="en-US" sz="3600" dirty="0">
                <a:cs typeface="Times New Roman" panose="02020603050405020304" pitchFamily="18" charset="0"/>
              </a:rPr>
              <a:t> </a:t>
            </a:r>
            <a:r>
              <a:rPr lang="en-US" sz="3600" dirty="0" err="1">
                <a:cs typeface="Times New Roman" panose="02020603050405020304" pitchFamily="18" charset="0"/>
              </a:rPr>
              <a:t>trưng</a:t>
            </a:r>
            <a:r>
              <a:rPr lang="en-US" sz="3600" dirty="0">
                <a:cs typeface="Times New Roman" panose="02020603050405020304" pitchFamily="18" charset="0"/>
              </a:rPr>
              <a:t> </a:t>
            </a:r>
            <a:r>
              <a:rPr lang="en-US" sz="3600" dirty="0" err="1">
                <a:cs typeface="Times New Roman" panose="02020603050405020304" pitchFamily="18" charset="0"/>
              </a:rPr>
              <a:t>của</a:t>
            </a:r>
            <a:r>
              <a:rPr lang="en-US" sz="3600" dirty="0">
                <a:cs typeface="Times New Roman" panose="02020603050405020304" pitchFamily="18" charset="0"/>
              </a:rPr>
              <a:t> </a:t>
            </a:r>
            <a:r>
              <a:rPr lang="en-US" sz="3600" dirty="0" err="1" smtClean="0">
                <a:cs typeface="Times New Roman" panose="02020603050405020304" pitchFamily="18" charset="0"/>
              </a:rPr>
              <a:t>chúng</a:t>
            </a:r>
            <a:r>
              <a:rPr lang="en-US" sz="3600" dirty="0" smtClean="0">
                <a:cs typeface="Times New Roman" panose="02020603050405020304" pitchFamily="18" charset="0"/>
              </a:rPr>
              <a:t>?</a:t>
            </a:r>
            <a:endParaRPr lang="en-US" sz="3600" dirty="0">
              <a:cs typeface="Times New Roman" panose="02020603050405020304" pitchFamily="18" charset="0"/>
            </a:endParaRPr>
          </a:p>
        </p:txBody>
      </p:sp>
      <p:pic>
        <p:nvPicPr>
          <p:cNvPr id="9" name="Content Placeholder 4" descr="Screen Clipping"/>
          <p:cNvPicPr>
            <a:picLocks noChangeAspect="1"/>
          </p:cNvPicPr>
          <p:nvPr/>
        </p:nvPicPr>
        <p:blipFill rotWithShape="1">
          <a:blip r:embed="rId3">
            <a:extLst>
              <a:ext uri="{28A0092B-C50C-407E-A947-70E740481C1C}">
                <a14:useLocalDpi xmlns:a14="http://schemas.microsoft.com/office/drawing/2010/main" val="0"/>
              </a:ext>
            </a:extLst>
          </a:blip>
          <a:srcRect t="11381" b="14541"/>
          <a:stretch/>
        </p:blipFill>
        <p:spPr>
          <a:xfrm>
            <a:off x="688340" y="3560623"/>
            <a:ext cx="7769859" cy="3297381"/>
          </a:xfrm>
          <a:prstGeom prst="rect">
            <a:avLst/>
          </a:prstGeom>
        </p:spPr>
      </p:pic>
    </p:spTree>
    <p:extLst>
      <p:ext uri="{BB962C8B-B14F-4D97-AF65-F5344CB8AC3E}">
        <p14:creationId xmlns:p14="http://schemas.microsoft.com/office/powerpoint/2010/main" val="4290279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Text Box 5"/>
          <p:cNvSpPr txBox="1">
            <a:spLocks noChangeArrowheads="1"/>
          </p:cNvSpPr>
          <p:nvPr/>
        </p:nvSpPr>
        <p:spPr bwMode="auto">
          <a:xfrm>
            <a:off x="0" y="0"/>
            <a:ext cx="50292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3200" b="1" i="1" dirty="0" err="1">
                <a:solidFill>
                  <a:srgbClr val="FF0066"/>
                </a:solidFill>
              </a:rPr>
              <a:t>Trên</a:t>
            </a:r>
            <a:r>
              <a:rPr lang="en-US" sz="3200" b="1" i="1" dirty="0">
                <a:solidFill>
                  <a:srgbClr val="FF0066"/>
                </a:solidFill>
              </a:rPr>
              <a:t> </a:t>
            </a:r>
            <a:r>
              <a:rPr lang="en-US" sz="3200" b="1" i="1" dirty="0" err="1">
                <a:solidFill>
                  <a:srgbClr val="FF0066"/>
                </a:solidFill>
              </a:rPr>
              <a:t>bóng</a:t>
            </a:r>
            <a:r>
              <a:rPr lang="en-US" sz="3200" b="1" i="1" dirty="0">
                <a:solidFill>
                  <a:srgbClr val="FF0066"/>
                </a:solidFill>
              </a:rPr>
              <a:t> </a:t>
            </a:r>
            <a:r>
              <a:rPr lang="en-US" sz="3200" b="1" i="1" dirty="0" err="1">
                <a:solidFill>
                  <a:srgbClr val="FF0066"/>
                </a:solidFill>
              </a:rPr>
              <a:t>đèn</a:t>
            </a:r>
            <a:r>
              <a:rPr lang="en-US" sz="3200" b="1" i="1" dirty="0">
                <a:solidFill>
                  <a:srgbClr val="FF0066"/>
                </a:solidFill>
              </a:rPr>
              <a:t> </a:t>
            </a:r>
            <a:r>
              <a:rPr lang="en-US" sz="3200" b="1" i="1" dirty="0" err="1">
                <a:solidFill>
                  <a:srgbClr val="FF0066"/>
                </a:solidFill>
              </a:rPr>
              <a:t>có</a:t>
            </a:r>
            <a:r>
              <a:rPr lang="en-US" sz="3200" b="1" i="1" dirty="0">
                <a:solidFill>
                  <a:srgbClr val="FF0066"/>
                </a:solidFill>
              </a:rPr>
              <a:t> </a:t>
            </a:r>
            <a:r>
              <a:rPr lang="en-US" sz="3200" b="1" i="1" dirty="0" err="1">
                <a:solidFill>
                  <a:srgbClr val="FF0066"/>
                </a:solidFill>
              </a:rPr>
              <a:t>ghi</a:t>
            </a:r>
            <a:r>
              <a:rPr lang="en-US" sz="3200" b="1" i="1" dirty="0">
                <a:solidFill>
                  <a:srgbClr val="FF0066"/>
                </a:solidFill>
              </a:rPr>
              <a:t> 220V / 60W, </a:t>
            </a:r>
            <a:r>
              <a:rPr lang="en-US" sz="3200" b="1" i="1" dirty="0" err="1">
                <a:solidFill>
                  <a:srgbClr val="FF0066"/>
                </a:solidFill>
              </a:rPr>
              <a:t>em</a:t>
            </a:r>
            <a:r>
              <a:rPr lang="en-US" sz="3200" b="1" i="1" dirty="0">
                <a:solidFill>
                  <a:srgbClr val="FF0066"/>
                </a:solidFill>
              </a:rPr>
              <a:t> </a:t>
            </a:r>
            <a:r>
              <a:rPr lang="en-US" sz="3200" b="1" i="1" dirty="0" err="1">
                <a:solidFill>
                  <a:srgbClr val="FF0066"/>
                </a:solidFill>
              </a:rPr>
              <a:t>hãy</a:t>
            </a:r>
            <a:r>
              <a:rPr lang="en-US" sz="3200" b="1" i="1" dirty="0">
                <a:solidFill>
                  <a:srgbClr val="FF0066"/>
                </a:solidFill>
              </a:rPr>
              <a:t> </a:t>
            </a:r>
            <a:r>
              <a:rPr lang="en-US" sz="3200" b="1" i="1" dirty="0" err="1">
                <a:solidFill>
                  <a:srgbClr val="FF0066"/>
                </a:solidFill>
              </a:rPr>
              <a:t>giải</a:t>
            </a:r>
            <a:r>
              <a:rPr lang="en-US" sz="3200" b="1" i="1" dirty="0">
                <a:solidFill>
                  <a:srgbClr val="FF0066"/>
                </a:solidFill>
              </a:rPr>
              <a:t> </a:t>
            </a:r>
            <a:r>
              <a:rPr lang="en-US" sz="3200" b="1" i="1" dirty="0" err="1">
                <a:solidFill>
                  <a:srgbClr val="FF0066"/>
                </a:solidFill>
              </a:rPr>
              <a:t>thích</a:t>
            </a:r>
            <a:r>
              <a:rPr lang="en-US" sz="3200" b="1" i="1" dirty="0">
                <a:solidFill>
                  <a:srgbClr val="FF0066"/>
                </a:solidFill>
              </a:rPr>
              <a:t> </a:t>
            </a:r>
            <a:r>
              <a:rPr lang="en-US" sz="3200" b="1" i="1" dirty="0" err="1">
                <a:solidFill>
                  <a:srgbClr val="FF0066"/>
                </a:solidFill>
              </a:rPr>
              <a:t>các</a:t>
            </a:r>
            <a:r>
              <a:rPr lang="en-US" sz="3200" b="1" i="1" dirty="0">
                <a:solidFill>
                  <a:srgbClr val="FF0066"/>
                </a:solidFill>
              </a:rPr>
              <a:t> </a:t>
            </a:r>
            <a:r>
              <a:rPr lang="en-US" sz="3200" b="1" i="1" dirty="0" err="1">
                <a:solidFill>
                  <a:srgbClr val="FF0066"/>
                </a:solidFill>
              </a:rPr>
              <a:t>số</a:t>
            </a:r>
            <a:r>
              <a:rPr lang="en-US" sz="3200" b="1" i="1" dirty="0">
                <a:solidFill>
                  <a:srgbClr val="FF0066"/>
                </a:solidFill>
              </a:rPr>
              <a:t> </a:t>
            </a:r>
            <a:r>
              <a:rPr lang="en-US" sz="3200" b="1" i="1" dirty="0" err="1">
                <a:solidFill>
                  <a:srgbClr val="FF0066"/>
                </a:solidFill>
              </a:rPr>
              <a:t>liệu</a:t>
            </a:r>
            <a:r>
              <a:rPr lang="en-US" sz="3200" b="1" i="1" dirty="0">
                <a:solidFill>
                  <a:srgbClr val="FF0066"/>
                </a:solidFill>
              </a:rPr>
              <a:t> </a:t>
            </a:r>
            <a:r>
              <a:rPr lang="en-US" sz="3200" b="1" i="1" dirty="0" err="1">
                <a:solidFill>
                  <a:srgbClr val="FF0066"/>
                </a:solidFill>
              </a:rPr>
              <a:t>đó</a:t>
            </a:r>
            <a:r>
              <a:rPr lang="en-US" sz="3200" b="1" i="1" dirty="0">
                <a:solidFill>
                  <a:srgbClr val="FF0066"/>
                </a:solidFill>
              </a:rPr>
              <a:t>?</a:t>
            </a:r>
          </a:p>
        </p:txBody>
      </p:sp>
      <p:sp>
        <p:nvSpPr>
          <p:cNvPr id="19462" name="Text Box 6"/>
          <p:cNvSpPr txBox="1">
            <a:spLocks noChangeArrowheads="1"/>
          </p:cNvSpPr>
          <p:nvPr/>
        </p:nvSpPr>
        <p:spPr bwMode="auto">
          <a:xfrm>
            <a:off x="609600" y="4191000"/>
            <a:ext cx="8682038"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3200" dirty="0">
                <a:solidFill>
                  <a:srgbClr val="0000FF"/>
                </a:solidFill>
              </a:rPr>
              <a:t> </a:t>
            </a:r>
            <a:r>
              <a:rPr lang="en-US" sz="3600" dirty="0">
                <a:solidFill>
                  <a:srgbClr val="0000FF"/>
                </a:solidFill>
              </a:rPr>
              <a:t>220V: </a:t>
            </a:r>
            <a:r>
              <a:rPr lang="en-US" sz="3600" dirty="0" err="1">
                <a:solidFill>
                  <a:srgbClr val="0000FF"/>
                </a:solidFill>
              </a:rPr>
              <a:t>Điện</a:t>
            </a:r>
            <a:r>
              <a:rPr lang="en-US" sz="3600" dirty="0">
                <a:solidFill>
                  <a:srgbClr val="0000FF"/>
                </a:solidFill>
              </a:rPr>
              <a:t> </a:t>
            </a:r>
            <a:r>
              <a:rPr lang="en-US" sz="3600" dirty="0" err="1">
                <a:solidFill>
                  <a:srgbClr val="0000FF"/>
                </a:solidFill>
              </a:rPr>
              <a:t>áp</a:t>
            </a:r>
            <a:r>
              <a:rPr lang="en-US" sz="3600" dirty="0">
                <a:solidFill>
                  <a:srgbClr val="0000FF"/>
                </a:solidFill>
              </a:rPr>
              <a:t> </a:t>
            </a:r>
            <a:r>
              <a:rPr lang="en-US" sz="3600" dirty="0" err="1">
                <a:solidFill>
                  <a:srgbClr val="0000FF"/>
                </a:solidFill>
              </a:rPr>
              <a:t>định</a:t>
            </a:r>
            <a:r>
              <a:rPr lang="en-US" sz="3600" dirty="0">
                <a:solidFill>
                  <a:srgbClr val="0000FF"/>
                </a:solidFill>
              </a:rPr>
              <a:t> </a:t>
            </a:r>
            <a:r>
              <a:rPr lang="en-US" sz="3600" dirty="0" err="1">
                <a:solidFill>
                  <a:srgbClr val="0000FF"/>
                </a:solidFill>
              </a:rPr>
              <a:t>mức</a:t>
            </a:r>
            <a:r>
              <a:rPr lang="en-US" sz="3600" dirty="0">
                <a:solidFill>
                  <a:srgbClr val="0000FF"/>
                </a:solidFill>
              </a:rPr>
              <a:t> </a:t>
            </a:r>
            <a:r>
              <a:rPr lang="en-US" sz="3600" dirty="0" err="1">
                <a:solidFill>
                  <a:srgbClr val="0000FF"/>
                </a:solidFill>
              </a:rPr>
              <a:t>của</a:t>
            </a:r>
            <a:r>
              <a:rPr lang="en-US" sz="3600" dirty="0">
                <a:solidFill>
                  <a:srgbClr val="0000FF"/>
                </a:solidFill>
              </a:rPr>
              <a:t> </a:t>
            </a:r>
            <a:r>
              <a:rPr lang="en-US" sz="3600" dirty="0" err="1">
                <a:solidFill>
                  <a:srgbClr val="0000FF"/>
                </a:solidFill>
              </a:rPr>
              <a:t>bóng</a:t>
            </a:r>
            <a:r>
              <a:rPr lang="en-US" sz="3600" dirty="0">
                <a:solidFill>
                  <a:srgbClr val="0000FF"/>
                </a:solidFill>
              </a:rPr>
              <a:t> </a:t>
            </a:r>
            <a:r>
              <a:rPr lang="en-US" sz="3600" dirty="0" err="1">
                <a:solidFill>
                  <a:srgbClr val="0000FF"/>
                </a:solidFill>
              </a:rPr>
              <a:t>đèn</a:t>
            </a:r>
            <a:r>
              <a:rPr lang="en-US" sz="3600" dirty="0">
                <a:solidFill>
                  <a:srgbClr val="0000FF"/>
                </a:solidFill>
              </a:rPr>
              <a:t>.</a:t>
            </a:r>
          </a:p>
          <a:p>
            <a:pPr>
              <a:spcBef>
                <a:spcPct val="50000"/>
              </a:spcBef>
            </a:pPr>
            <a:r>
              <a:rPr lang="en-US" sz="3600" dirty="0">
                <a:solidFill>
                  <a:srgbClr val="0000FF"/>
                </a:solidFill>
              </a:rPr>
              <a:t> 60W: </a:t>
            </a:r>
            <a:r>
              <a:rPr lang="en-US" sz="3600" dirty="0" err="1">
                <a:solidFill>
                  <a:srgbClr val="0000FF"/>
                </a:solidFill>
              </a:rPr>
              <a:t>Công</a:t>
            </a:r>
            <a:r>
              <a:rPr lang="en-US" sz="3600" dirty="0">
                <a:solidFill>
                  <a:srgbClr val="0000FF"/>
                </a:solidFill>
              </a:rPr>
              <a:t> </a:t>
            </a:r>
            <a:r>
              <a:rPr lang="en-US" sz="3600" dirty="0" err="1">
                <a:solidFill>
                  <a:srgbClr val="0000FF"/>
                </a:solidFill>
              </a:rPr>
              <a:t>suất</a:t>
            </a:r>
            <a:r>
              <a:rPr lang="en-US" sz="3600" dirty="0">
                <a:solidFill>
                  <a:srgbClr val="0000FF"/>
                </a:solidFill>
              </a:rPr>
              <a:t> </a:t>
            </a:r>
            <a:r>
              <a:rPr lang="en-US" sz="3600" dirty="0" err="1">
                <a:solidFill>
                  <a:srgbClr val="0000FF"/>
                </a:solidFill>
              </a:rPr>
              <a:t>định</a:t>
            </a:r>
            <a:r>
              <a:rPr lang="en-US" sz="3600" dirty="0">
                <a:solidFill>
                  <a:srgbClr val="0000FF"/>
                </a:solidFill>
              </a:rPr>
              <a:t> </a:t>
            </a:r>
            <a:r>
              <a:rPr lang="en-US" sz="3600" dirty="0" err="1">
                <a:solidFill>
                  <a:srgbClr val="0000FF"/>
                </a:solidFill>
              </a:rPr>
              <a:t>mức</a:t>
            </a:r>
            <a:r>
              <a:rPr lang="en-US" sz="3600" dirty="0">
                <a:solidFill>
                  <a:srgbClr val="0000FF"/>
                </a:solidFill>
              </a:rPr>
              <a:t> </a:t>
            </a:r>
            <a:r>
              <a:rPr lang="en-US" sz="3600" dirty="0" err="1">
                <a:solidFill>
                  <a:srgbClr val="0000FF"/>
                </a:solidFill>
              </a:rPr>
              <a:t>của</a:t>
            </a:r>
            <a:r>
              <a:rPr lang="en-US" sz="3600" dirty="0">
                <a:solidFill>
                  <a:srgbClr val="0000FF"/>
                </a:solidFill>
              </a:rPr>
              <a:t> </a:t>
            </a:r>
            <a:r>
              <a:rPr lang="en-US" sz="3600" dirty="0" err="1">
                <a:solidFill>
                  <a:srgbClr val="0000FF"/>
                </a:solidFill>
              </a:rPr>
              <a:t>bóng</a:t>
            </a:r>
            <a:r>
              <a:rPr lang="en-US" sz="3600" dirty="0">
                <a:solidFill>
                  <a:srgbClr val="0000FF"/>
                </a:solidFill>
              </a:rPr>
              <a:t> </a:t>
            </a:r>
            <a:r>
              <a:rPr lang="en-US" sz="3600" dirty="0" err="1">
                <a:solidFill>
                  <a:srgbClr val="0000FF"/>
                </a:solidFill>
              </a:rPr>
              <a:t>đèn</a:t>
            </a:r>
            <a:r>
              <a:rPr lang="en-US" sz="3200" dirty="0"/>
              <a:t>.</a:t>
            </a:r>
          </a:p>
        </p:txBody>
      </p:sp>
      <p:pic>
        <p:nvPicPr>
          <p:cNvPr id="6" name="Picture 13" descr="Picture 001"/>
          <p:cNvPicPr>
            <a:picLocks noChangeAspect="1" noChangeArrowheads="1"/>
          </p:cNvPicPr>
          <p:nvPr/>
        </p:nvPicPr>
        <p:blipFill>
          <a:blip r:embed="rId2">
            <a:extLst>
              <a:ext uri="{28A0092B-C50C-407E-A947-70E740481C1C}">
                <a14:useLocalDpi xmlns:a14="http://schemas.microsoft.com/office/drawing/2010/main" val="0"/>
              </a:ext>
            </a:extLst>
          </a:blip>
          <a:srcRect l="57596" t="5206" r="6285" b="46637"/>
          <a:stretch>
            <a:fillRect/>
          </a:stretch>
        </p:blipFill>
        <p:spPr bwMode="auto">
          <a:xfrm>
            <a:off x="5194119" y="0"/>
            <a:ext cx="3949881" cy="3167063"/>
          </a:xfrm>
          <a:prstGeom prst="rect">
            <a:avLst/>
          </a:prstGeom>
          <a:noFill/>
          <a:ln w="28575">
            <a:solidFill>
              <a:srgbClr val="64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4811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box(in)">
                                      <p:cBhvr>
                                        <p:cTn id="7" dur="500"/>
                                        <p:tgtEl>
                                          <p:spTgt spid="19461"/>
                                        </p:tgtEl>
                                      </p:cBhvr>
                                    </p:animEffect>
                                  </p:childTnLst>
                                </p:cTn>
                              </p:par>
                              <p:par>
                                <p:cTn id="8" presetID="4"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9462"/>
                                        </p:tgtEl>
                                        <p:attrNameLst>
                                          <p:attrName>style.visibility</p:attrName>
                                        </p:attrNameLst>
                                      </p:cBhvr>
                                      <p:to>
                                        <p:strVal val="visible"/>
                                      </p:to>
                                    </p:set>
                                    <p:animEffect transition="in" filter="box(in)">
                                      <p:cBhvr>
                                        <p:cTn id="15" dur="5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194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609600"/>
            <a:ext cx="7848600" cy="954107"/>
          </a:xfrm>
          <a:prstGeom prst="rect">
            <a:avLst/>
          </a:prstGeom>
          <a:noFill/>
        </p:spPr>
        <p:txBody>
          <a:bodyPr wrap="square" rtlCol="0">
            <a:spAutoFit/>
          </a:bodyPr>
          <a:lstStyle/>
          <a:p>
            <a:r>
              <a:rPr lang="en-US" sz="2800" dirty="0" err="1" smtClean="0">
                <a:solidFill>
                  <a:srgbClr val="FF0000"/>
                </a:solidFill>
              </a:rPr>
              <a:t>Còn</a:t>
            </a:r>
            <a:r>
              <a:rPr lang="en-US" sz="2800" dirty="0" smtClean="0">
                <a:solidFill>
                  <a:srgbClr val="FF0000"/>
                </a:solidFill>
              </a:rPr>
              <a:t> </a:t>
            </a:r>
            <a:r>
              <a:rPr lang="en-US" sz="2800" dirty="0" err="1" smtClean="0">
                <a:solidFill>
                  <a:srgbClr val="FF0000"/>
                </a:solidFill>
              </a:rPr>
              <a:t>hiện</a:t>
            </a:r>
            <a:r>
              <a:rPr lang="en-US" sz="2800" dirty="0" smtClean="0">
                <a:solidFill>
                  <a:srgbClr val="FF0000"/>
                </a:solidFill>
              </a:rPr>
              <a:t> nay, </a:t>
            </a:r>
            <a:r>
              <a:rPr lang="en-US" sz="2800" dirty="0" err="1" smtClean="0">
                <a:solidFill>
                  <a:srgbClr val="FF0000"/>
                </a:solidFill>
              </a:rPr>
              <a:t>em</a:t>
            </a:r>
            <a:r>
              <a:rPr lang="en-US" sz="2800" dirty="0" smtClean="0">
                <a:solidFill>
                  <a:srgbClr val="FF0000"/>
                </a:solidFill>
              </a:rPr>
              <a:t> </a:t>
            </a:r>
            <a:r>
              <a:rPr lang="en-US" sz="2800" dirty="0" err="1" smtClean="0">
                <a:solidFill>
                  <a:srgbClr val="FF0000"/>
                </a:solidFill>
              </a:rPr>
              <a:t>hãy</a:t>
            </a:r>
            <a:r>
              <a:rPr lang="en-US" sz="2800" dirty="0" smtClean="0">
                <a:solidFill>
                  <a:srgbClr val="FF0000"/>
                </a:solidFill>
              </a:rPr>
              <a:t> </a:t>
            </a:r>
            <a:r>
              <a:rPr lang="en-US" sz="2800" dirty="0" err="1" smtClean="0">
                <a:solidFill>
                  <a:srgbClr val="FF0000"/>
                </a:solidFill>
              </a:rPr>
              <a:t>cho</a:t>
            </a:r>
            <a:r>
              <a:rPr lang="en-US" sz="2800" dirty="0" smtClean="0">
                <a:solidFill>
                  <a:srgbClr val="FF0000"/>
                </a:solidFill>
              </a:rPr>
              <a:t> </a:t>
            </a:r>
            <a:r>
              <a:rPr lang="en-US" sz="2800" dirty="0" err="1" smtClean="0">
                <a:solidFill>
                  <a:srgbClr val="FF0000"/>
                </a:solidFill>
              </a:rPr>
              <a:t>biết</a:t>
            </a:r>
            <a:r>
              <a:rPr lang="en-US" sz="2800" dirty="0" smtClean="0">
                <a:solidFill>
                  <a:srgbClr val="FF0000"/>
                </a:solidFill>
              </a:rPr>
              <a:t> </a:t>
            </a:r>
            <a:r>
              <a:rPr lang="en-US" sz="2800" dirty="0" err="1" smtClean="0">
                <a:solidFill>
                  <a:srgbClr val="FF0000"/>
                </a:solidFill>
              </a:rPr>
              <a:t>gia</a:t>
            </a:r>
            <a:r>
              <a:rPr lang="en-US" sz="2800" dirty="0" smtClean="0">
                <a:solidFill>
                  <a:srgbClr val="FF0000"/>
                </a:solidFill>
              </a:rPr>
              <a:t> </a:t>
            </a:r>
            <a:r>
              <a:rPr lang="en-US" sz="2800" dirty="0" err="1" smtClean="0">
                <a:solidFill>
                  <a:srgbClr val="FF0000"/>
                </a:solidFill>
              </a:rPr>
              <a:t>đình</a:t>
            </a:r>
            <a:r>
              <a:rPr lang="en-US" sz="2800" dirty="0" smtClean="0">
                <a:solidFill>
                  <a:srgbClr val="FF0000"/>
                </a:solidFill>
              </a:rPr>
              <a:t> </a:t>
            </a:r>
            <a:r>
              <a:rPr lang="en-US" sz="2800" dirty="0" err="1" smtClean="0">
                <a:solidFill>
                  <a:srgbClr val="FF0000"/>
                </a:solidFill>
              </a:rPr>
              <a:t>em</a:t>
            </a:r>
            <a:r>
              <a:rPr lang="en-US" sz="2800" dirty="0" smtClean="0">
                <a:solidFill>
                  <a:srgbClr val="FF0000"/>
                </a:solidFill>
              </a:rPr>
              <a:t> </a:t>
            </a:r>
            <a:r>
              <a:rPr lang="en-US" sz="2800" dirty="0" err="1" smtClean="0">
                <a:solidFill>
                  <a:srgbClr val="FF0000"/>
                </a:solidFill>
              </a:rPr>
              <a:t>nấu</a:t>
            </a:r>
            <a:r>
              <a:rPr lang="en-US" sz="2800" dirty="0" smtClean="0">
                <a:solidFill>
                  <a:srgbClr val="FF0000"/>
                </a:solidFill>
              </a:rPr>
              <a:t> </a:t>
            </a:r>
            <a:r>
              <a:rPr lang="en-US" sz="2800" dirty="0" err="1" smtClean="0">
                <a:solidFill>
                  <a:srgbClr val="FF0000"/>
                </a:solidFill>
              </a:rPr>
              <a:t>cơm</a:t>
            </a:r>
            <a:r>
              <a:rPr lang="en-US" sz="2800" dirty="0" smtClean="0">
                <a:solidFill>
                  <a:srgbClr val="FF0000"/>
                </a:solidFill>
              </a:rPr>
              <a:t>, </a:t>
            </a:r>
            <a:r>
              <a:rPr lang="en-US" sz="2800" dirty="0" err="1" smtClean="0">
                <a:solidFill>
                  <a:srgbClr val="FF0000"/>
                </a:solidFill>
              </a:rPr>
              <a:t>làm</a:t>
            </a:r>
            <a:r>
              <a:rPr lang="en-US" sz="2800" dirty="0" smtClean="0">
                <a:solidFill>
                  <a:srgbClr val="FF0000"/>
                </a:solidFill>
              </a:rPr>
              <a:t> </a:t>
            </a:r>
            <a:r>
              <a:rPr lang="en-US" sz="2800" dirty="0" err="1" smtClean="0">
                <a:solidFill>
                  <a:srgbClr val="FF0000"/>
                </a:solidFill>
              </a:rPr>
              <a:t>mát</a:t>
            </a:r>
            <a:r>
              <a:rPr lang="en-US" sz="2800" dirty="0" smtClean="0">
                <a:solidFill>
                  <a:srgbClr val="FF0000"/>
                </a:solidFill>
              </a:rPr>
              <a:t>, </a:t>
            </a:r>
            <a:r>
              <a:rPr lang="en-US" sz="2800" dirty="0" err="1" smtClean="0">
                <a:solidFill>
                  <a:srgbClr val="FF0000"/>
                </a:solidFill>
              </a:rPr>
              <a:t>thắp</a:t>
            </a:r>
            <a:r>
              <a:rPr lang="en-US" sz="2800" dirty="0" smtClean="0">
                <a:solidFill>
                  <a:srgbClr val="FF0000"/>
                </a:solidFill>
              </a:rPr>
              <a:t> </a:t>
            </a:r>
            <a:r>
              <a:rPr lang="en-US" sz="2800" dirty="0" err="1" smtClean="0">
                <a:solidFill>
                  <a:srgbClr val="FF0000"/>
                </a:solidFill>
              </a:rPr>
              <a:t>sáng</a:t>
            </a:r>
            <a:r>
              <a:rPr lang="en-US" sz="2800" dirty="0" smtClean="0">
                <a:solidFill>
                  <a:srgbClr val="FF0000"/>
                </a:solidFill>
              </a:rPr>
              <a:t> </a:t>
            </a:r>
            <a:r>
              <a:rPr lang="en-US" sz="2800" dirty="0" err="1" smtClean="0">
                <a:solidFill>
                  <a:srgbClr val="FF0000"/>
                </a:solidFill>
              </a:rPr>
              <a:t>bằng</a:t>
            </a:r>
            <a:r>
              <a:rPr lang="en-US" sz="2800" dirty="0" smtClean="0">
                <a:solidFill>
                  <a:srgbClr val="FF0000"/>
                </a:solidFill>
              </a:rPr>
              <a:t> </a:t>
            </a:r>
            <a:r>
              <a:rPr lang="en-US" sz="2800" dirty="0" err="1" smtClean="0">
                <a:solidFill>
                  <a:srgbClr val="FF0000"/>
                </a:solidFill>
              </a:rPr>
              <a:t>cách</a:t>
            </a:r>
            <a:r>
              <a:rPr lang="en-US" sz="2800" dirty="0" smtClean="0">
                <a:solidFill>
                  <a:srgbClr val="FF0000"/>
                </a:solidFill>
              </a:rPr>
              <a:t> </a:t>
            </a:r>
            <a:r>
              <a:rPr lang="en-US" sz="2800" dirty="0" err="1" smtClean="0">
                <a:solidFill>
                  <a:srgbClr val="FF0000"/>
                </a:solidFill>
              </a:rPr>
              <a:t>nào</a:t>
            </a:r>
            <a:r>
              <a:rPr lang="en-US" sz="2800" dirty="0" smtClean="0">
                <a:solidFill>
                  <a:srgbClr val="FF0000"/>
                </a:solidFill>
              </a:rPr>
              <a:t>?</a:t>
            </a:r>
            <a:endParaRPr lang="en-US" sz="2800" dirty="0">
              <a:solidFill>
                <a:srgbClr val="FF0000"/>
              </a:solidFill>
            </a:endParaRPr>
          </a:p>
        </p:txBody>
      </p:sp>
      <p:pic>
        <p:nvPicPr>
          <p:cNvPr id="33794" name="Picture 2" descr="Mua Nồi Cơm Điện Supor 1.5 Lít CFXB40FC33VN-75 Giá Tốt| Nguyễn Kim"/>
          <p:cNvPicPr>
            <a:picLocks noChangeAspect="1" noChangeArrowheads="1"/>
          </p:cNvPicPr>
          <p:nvPr/>
        </p:nvPicPr>
        <p:blipFill>
          <a:blip r:embed="rId2" cstate="print"/>
          <a:srcRect/>
          <a:stretch>
            <a:fillRect/>
          </a:stretch>
        </p:blipFill>
        <p:spPr bwMode="auto">
          <a:xfrm>
            <a:off x="685800" y="1981200"/>
            <a:ext cx="2075997" cy="1589435"/>
          </a:xfrm>
          <a:prstGeom prst="rect">
            <a:avLst/>
          </a:prstGeom>
          <a:noFill/>
        </p:spPr>
      </p:pic>
      <p:pic>
        <p:nvPicPr>
          <p:cNvPr id="33796" name="Picture 4" descr="Nồi cơm điện Kangaroo 1.2 lít KG822 đỏ - giá tốt"/>
          <p:cNvPicPr>
            <a:picLocks noChangeAspect="1" noChangeArrowheads="1"/>
          </p:cNvPicPr>
          <p:nvPr/>
        </p:nvPicPr>
        <p:blipFill>
          <a:blip r:embed="rId3"/>
          <a:srcRect/>
          <a:stretch>
            <a:fillRect/>
          </a:stretch>
        </p:blipFill>
        <p:spPr bwMode="auto">
          <a:xfrm>
            <a:off x="2971800" y="1676400"/>
            <a:ext cx="2857500" cy="2286000"/>
          </a:xfrm>
          <a:prstGeom prst="rect">
            <a:avLst/>
          </a:prstGeom>
          <a:noFill/>
        </p:spPr>
      </p:pic>
      <p:pic>
        <p:nvPicPr>
          <p:cNvPr id="33798" name="Picture 6" descr="Máy Làm Mát Không Khí - Quạt Điều Hòa DAICHIPRO DCP-5000A - Chính Hãng"/>
          <p:cNvPicPr>
            <a:picLocks noChangeAspect="1" noChangeArrowheads="1"/>
          </p:cNvPicPr>
          <p:nvPr/>
        </p:nvPicPr>
        <p:blipFill>
          <a:blip r:embed="rId4"/>
          <a:srcRect/>
          <a:stretch>
            <a:fillRect/>
          </a:stretch>
        </p:blipFill>
        <p:spPr bwMode="auto">
          <a:xfrm>
            <a:off x="5867400" y="2057400"/>
            <a:ext cx="2743200" cy="2133600"/>
          </a:xfrm>
          <a:prstGeom prst="rect">
            <a:avLst/>
          </a:prstGeom>
          <a:noFill/>
        </p:spPr>
      </p:pic>
      <p:pic>
        <p:nvPicPr>
          <p:cNvPr id="33800" name="Picture 8" descr="Quạt đứng công nghiệp SenKo DCN108"/>
          <p:cNvPicPr>
            <a:picLocks noChangeAspect="1" noChangeArrowheads="1"/>
          </p:cNvPicPr>
          <p:nvPr/>
        </p:nvPicPr>
        <p:blipFill>
          <a:blip r:embed="rId5" cstate="print"/>
          <a:srcRect/>
          <a:stretch>
            <a:fillRect/>
          </a:stretch>
        </p:blipFill>
        <p:spPr bwMode="auto">
          <a:xfrm>
            <a:off x="609600" y="3962400"/>
            <a:ext cx="1978025" cy="1981200"/>
          </a:xfrm>
          <a:prstGeom prst="rect">
            <a:avLst/>
          </a:prstGeom>
          <a:noFill/>
        </p:spPr>
      </p:pic>
      <p:pic>
        <p:nvPicPr>
          <p:cNvPr id="33802" name="Picture 10" descr="Lý do nên thay đèn compact, đèn chữ U bằng đèn led Bulb"/>
          <p:cNvPicPr>
            <a:picLocks noChangeAspect="1" noChangeArrowheads="1"/>
          </p:cNvPicPr>
          <p:nvPr/>
        </p:nvPicPr>
        <p:blipFill>
          <a:blip r:embed="rId6"/>
          <a:srcRect/>
          <a:stretch>
            <a:fillRect/>
          </a:stretch>
        </p:blipFill>
        <p:spPr bwMode="auto">
          <a:xfrm>
            <a:off x="2667000" y="4114800"/>
            <a:ext cx="2286000" cy="1905000"/>
          </a:xfrm>
          <a:prstGeom prst="rect">
            <a:avLst/>
          </a:prstGeom>
          <a:noFill/>
        </p:spPr>
      </p:pic>
      <p:pic>
        <p:nvPicPr>
          <p:cNvPr id="33804" name="Picture 12" descr="Các loại đèn chiếu sáng trong nội thất"/>
          <p:cNvPicPr>
            <a:picLocks noChangeAspect="1" noChangeArrowheads="1"/>
          </p:cNvPicPr>
          <p:nvPr/>
        </p:nvPicPr>
        <p:blipFill>
          <a:blip r:embed="rId7"/>
          <a:srcRect/>
          <a:stretch>
            <a:fillRect/>
          </a:stretch>
        </p:blipFill>
        <p:spPr bwMode="auto">
          <a:xfrm>
            <a:off x="5410200" y="3962400"/>
            <a:ext cx="2743200" cy="2286001"/>
          </a:xfrm>
          <a:prstGeom prst="rect">
            <a:avLst/>
          </a:prstGeom>
          <a:noFill/>
        </p:spPr>
      </p:pic>
      <p:sp>
        <p:nvSpPr>
          <p:cNvPr id="11" name="TextBox 10"/>
          <p:cNvSpPr txBox="1"/>
          <p:nvPr/>
        </p:nvSpPr>
        <p:spPr>
          <a:xfrm>
            <a:off x="381000" y="0"/>
            <a:ext cx="8610600" cy="1384995"/>
          </a:xfrm>
          <a:prstGeom prst="rect">
            <a:avLst/>
          </a:prstGeom>
          <a:noFill/>
        </p:spPr>
        <p:txBody>
          <a:bodyPr wrap="square" rtlCol="0">
            <a:spAutoFit/>
          </a:bodyPr>
          <a:lstStyle/>
          <a:p>
            <a:r>
              <a:rPr lang="en-US" sz="2800" dirty="0" err="1" smtClean="0">
                <a:solidFill>
                  <a:srgbClr val="FF0000"/>
                </a:solidFill>
              </a:rPr>
              <a:t>Ngày</a:t>
            </a:r>
            <a:r>
              <a:rPr lang="en-US" sz="2800" dirty="0" smtClean="0">
                <a:solidFill>
                  <a:srgbClr val="FF0000"/>
                </a:solidFill>
              </a:rPr>
              <a:t> nay </a:t>
            </a:r>
            <a:r>
              <a:rPr lang="en-US" sz="2800" dirty="0" err="1" smtClean="0">
                <a:solidFill>
                  <a:srgbClr val="FF0000"/>
                </a:solidFill>
              </a:rPr>
              <a:t>đồ</a:t>
            </a:r>
            <a:r>
              <a:rPr lang="en-US" sz="2800" dirty="0" smtClean="0">
                <a:solidFill>
                  <a:srgbClr val="FF0000"/>
                </a:solidFill>
              </a:rPr>
              <a:t> </a:t>
            </a:r>
            <a:r>
              <a:rPr lang="en-US" sz="2800" dirty="0" err="1" smtClean="0">
                <a:solidFill>
                  <a:srgbClr val="FF0000"/>
                </a:solidFill>
              </a:rPr>
              <a:t>dùng</a:t>
            </a:r>
            <a:r>
              <a:rPr lang="en-US" sz="2800" dirty="0" smtClean="0">
                <a:solidFill>
                  <a:srgbClr val="FF0000"/>
                </a:solidFill>
              </a:rPr>
              <a:t> </a:t>
            </a:r>
            <a:r>
              <a:rPr lang="en-US" sz="2800" dirty="0" err="1" smtClean="0">
                <a:solidFill>
                  <a:srgbClr val="FF0000"/>
                </a:solidFill>
              </a:rPr>
              <a:t>điện</a:t>
            </a:r>
            <a:r>
              <a:rPr lang="en-US" sz="2800" dirty="0" smtClean="0">
                <a:solidFill>
                  <a:srgbClr val="FF0000"/>
                </a:solidFill>
              </a:rPr>
              <a:t> </a:t>
            </a:r>
            <a:r>
              <a:rPr lang="en-US" sz="2800" dirty="0" err="1" smtClean="0">
                <a:solidFill>
                  <a:srgbClr val="FF0000"/>
                </a:solidFill>
              </a:rPr>
              <a:t>là</a:t>
            </a:r>
            <a:r>
              <a:rPr lang="en-US" sz="2800" dirty="0" smtClean="0">
                <a:solidFill>
                  <a:srgbClr val="FF0000"/>
                </a:solidFill>
              </a:rPr>
              <a:t> </a:t>
            </a:r>
            <a:r>
              <a:rPr lang="en-US" sz="2800" dirty="0" err="1" smtClean="0">
                <a:solidFill>
                  <a:srgbClr val="FF0000"/>
                </a:solidFill>
              </a:rPr>
              <a:t>những</a:t>
            </a:r>
            <a:r>
              <a:rPr lang="en-US" sz="2800" dirty="0" smtClean="0">
                <a:solidFill>
                  <a:srgbClr val="FF0000"/>
                </a:solidFill>
              </a:rPr>
              <a:t> </a:t>
            </a:r>
            <a:r>
              <a:rPr lang="en-US" sz="2800" dirty="0" err="1" smtClean="0">
                <a:solidFill>
                  <a:srgbClr val="FF0000"/>
                </a:solidFill>
              </a:rPr>
              <a:t>vật</a:t>
            </a:r>
            <a:r>
              <a:rPr lang="en-US" sz="2800" dirty="0" smtClean="0">
                <a:solidFill>
                  <a:srgbClr val="FF0000"/>
                </a:solidFill>
              </a:rPr>
              <a:t> </a:t>
            </a:r>
            <a:r>
              <a:rPr lang="en-US" sz="2800" dirty="0" err="1" smtClean="0">
                <a:solidFill>
                  <a:srgbClr val="FF0000"/>
                </a:solidFill>
              </a:rPr>
              <a:t>dụng</a:t>
            </a:r>
            <a:r>
              <a:rPr lang="en-US" sz="2800" dirty="0" smtClean="0">
                <a:solidFill>
                  <a:srgbClr val="FF0000"/>
                </a:solidFill>
              </a:rPr>
              <a:t> </a:t>
            </a:r>
            <a:r>
              <a:rPr lang="en-US" sz="2800" dirty="0" err="1" smtClean="0">
                <a:solidFill>
                  <a:srgbClr val="FF0000"/>
                </a:solidFill>
              </a:rPr>
              <a:t>không</a:t>
            </a:r>
            <a:r>
              <a:rPr lang="en-US" sz="2800" dirty="0" smtClean="0">
                <a:solidFill>
                  <a:srgbClr val="FF0000"/>
                </a:solidFill>
              </a:rPr>
              <a:t> </a:t>
            </a:r>
            <a:r>
              <a:rPr lang="en-US" sz="2800" dirty="0" err="1" smtClean="0">
                <a:solidFill>
                  <a:srgbClr val="FF0000"/>
                </a:solidFill>
              </a:rPr>
              <a:t>thể</a:t>
            </a:r>
            <a:r>
              <a:rPr lang="en-US" sz="2800" dirty="0" smtClean="0">
                <a:solidFill>
                  <a:srgbClr val="FF0000"/>
                </a:solidFill>
              </a:rPr>
              <a:t> </a:t>
            </a:r>
            <a:r>
              <a:rPr lang="en-US" sz="2800" dirty="0" err="1" smtClean="0">
                <a:solidFill>
                  <a:srgbClr val="FF0000"/>
                </a:solidFill>
              </a:rPr>
              <a:t>thiếu</a:t>
            </a:r>
            <a:r>
              <a:rPr lang="en-US" sz="2800" dirty="0" smtClean="0">
                <a:solidFill>
                  <a:srgbClr val="FF0000"/>
                </a:solidFill>
              </a:rPr>
              <a:t> </a:t>
            </a:r>
            <a:r>
              <a:rPr lang="en-US" sz="2800" dirty="0" err="1" smtClean="0">
                <a:solidFill>
                  <a:srgbClr val="FF0000"/>
                </a:solidFill>
              </a:rPr>
              <a:t>của</a:t>
            </a:r>
            <a:r>
              <a:rPr lang="en-US" sz="2800" dirty="0" smtClean="0">
                <a:solidFill>
                  <a:srgbClr val="FF0000"/>
                </a:solidFill>
              </a:rPr>
              <a:t> </a:t>
            </a:r>
            <a:r>
              <a:rPr lang="en-US" sz="2800" dirty="0" err="1" smtClean="0">
                <a:solidFill>
                  <a:srgbClr val="FF0000"/>
                </a:solidFill>
              </a:rPr>
              <a:t>mỗi</a:t>
            </a:r>
            <a:r>
              <a:rPr lang="en-US" sz="2800" dirty="0" smtClean="0">
                <a:solidFill>
                  <a:srgbClr val="FF0000"/>
                </a:solidFill>
              </a:rPr>
              <a:t> </a:t>
            </a:r>
            <a:r>
              <a:rPr lang="en-US" sz="2800" dirty="0" err="1" smtClean="0">
                <a:solidFill>
                  <a:srgbClr val="FF0000"/>
                </a:solidFill>
              </a:rPr>
              <a:t>gia</a:t>
            </a:r>
            <a:r>
              <a:rPr lang="en-US" sz="2800" dirty="0" smtClean="0">
                <a:solidFill>
                  <a:srgbClr val="FF0000"/>
                </a:solidFill>
              </a:rPr>
              <a:t> </a:t>
            </a:r>
            <a:r>
              <a:rPr lang="en-US" sz="2800" dirty="0" err="1" smtClean="0">
                <a:solidFill>
                  <a:srgbClr val="FF0000"/>
                </a:solidFill>
              </a:rPr>
              <a:t>đình</a:t>
            </a:r>
            <a:r>
              <a:rPr lang="en-US" sz="2800" dirty="0" smtClean="0">
                <a:solidFill>
                  <a:srgbClr val="FF0000"/>
                </a:solidFill>
              </a:rPr>
              <a:t>.  </a:t>
            </a:r>
            <a:r>
              <a:rPr lang="en-US" sz="2800" dirty="0" err="1" smtClean="0">
                <a:solidFill>
                  <a:srgbClr val="FF0000"/>
                </a:solidFill>
              </a:rPr>
              <a:t>Đồ</a:t>
            </a:r>
            <a:r>
              <a:rPr lang="en-US" sz="2800" dirty="0" smtClean="0">
                <a:solidFill>
                  <a:srgbClr val="FF0000"/>
                </a:solidFill>
              </a:rPr>
              <a:t> </a:t>
            </a:r>
            <a:r>
              <a:rPr lang="en-US" sz="2800" dirty="0" err="1" smtClean="0">
                <a:solidFill>
                  <a:srgbClr val="FF0000"/>
                </a:solidFill>
              </a:rPr>
              <a:t>dùng</a:t>
            </a:r>
            <a:r>
              <a:rPr lang="en-US" sz="2800" dirty="0" smtClean="0">
                <a:solidFill>
                  <a:srgbClr val="FF0000"/>
                </a:solidFill>
              </a:rPr>
              <a:t> </a:t>
            </a:r>
            <a:r>
              <a:rPr lang="en-US" sz="2800" dirty="0" err="1" smtClean="0">
                <a:solidFill>
                  <a:srgbClr val="FF0000"/>
                </a:solidFill>
              </a:rPr>
              <a:t>điện</a:t>
            </a:r>
            <a:r>
              <a:rPr lang="en-US" sz="2800" dirty="0" smtClean="0">
                <a:solidFill>
                  <a:srgbClr val="FF0000"/>
                </a:solidFill>
              </a:rPr>
              <a:t> </a:t>
            </a:r>
            <a:r>
              <a:rPr lang="en-US" sz="2800" dirty="0" err="1" smtClean="0">
                <a:solidFill>
                  <a:srgbClr val="FF0000"/>
                </a:solidFill>
              </a:rPr>
              <a:t>ngày</a:t>
            </a:r>
            <a:r>
              <a:rPr lang="en-US" sz="2800" dirty="0" smtClean="0">
                <a:solidFill>
                  <a:srgbClr val="FF0000"/>
                </a:solidFill>
              </a:rPr>
              <a:t> </a:t>
            </a:r>
            <a:r>
              <a:rPr lang="en-US" sz="2800" dirty="0" err="1" smtClean="0">
                <a:solidFill>
                  <a:srgbClr val="FF0000"/>
                </a:solidFill>
              </a:rPr>
              <a:t>càng</a:t>
            </a:r>
            <a:r>
              <a:rPr lang="en-US" sz="2800" dirty="0" smtClean="0">
                <a:solidFill>
                  <a:srgbClr val="FF0000"/>
                </a:solidFill>
              </a:rPr>
              <a:t> </a:t>
            </a:r>
            <a:r>
              <a:rPr lang="en-US" sz="2800" dirty="0" err="1" smtClean="0">
                <a:solidFill>
                  <a:srgbClr val="FF0000"/>
                </a:solidFill>
              </a:rPr>
              <a:t>đa</a:t>
            </a:r>
            <a:r>
              <a:rPr lang="en-US" sz="2800" dirty="0" smtClean="0">
                <a:solidFill>
                  <a:srgbClr val="FF0000"/>
                </a:solidFill>
              </a:rPr>
              <a:t> </a:t>
            </a:r>
            <a:r>
              <a:rPr lang="en-US" sz="2800" dirty="0" err="1" smtClean="0">
                <a:solidFill>
                  <a:srgbClr val="FF0000"/>
                </a:solidFill>
              </a:rPr>
              <a:t>dạng</a:t>
            </a:r>
            <a:r>
              <a:rPr lang="en-US" sz="2800" dirty="0" smtClean="0">
                <a:solidFill>
                  <a:srgbClr val="FF0000"/>
                </a:solidFill>
              </a:rPr>
              <a:t> </a:t>
            </a:r>
            <a:r>
              <a:rPr lang="en-US" sz="2800" dirty="0" err="1" smtClean="0">
                <a:solidFill>
                  <a:srgbClr val="FF0000"/>
                </a:solidFill>
              </a:rPr>
              <a:t>phong</a:t>
            </a:r>
            <a:r>
              <a:rPr lang="en-US" sz="2800" dirty="0" smtClean="0">
                <a:solidFill>
                  <a:srgbClr val="FF0000"/>
                </a:solidFill>
              </a:rPr>
              <a:t> </a:t>
            </a:r>
            <a:r>
              <a:rPr lang="en-US" sz="2800" dirty="0" err="1" smtClean="0">
                <a:solidFill>
                  <a:srgbClr val="FF0000"/>
                </a:solidFill>
              </a:rPr>
              <a:t>phú</a:t>
            </a:r>
            <a:r>
              <a:rPr lang="en-US" sz="2800" dirty="0" smtClean="0">
                <a:solidFill>
                  <a:srgbClr val="FF0000"/>
                </a:solidFill>
              </a:rPr>
              <a:t> </a:t>
            </a:r>
            <a:r>
              <a:rPr lang="en-US" sz="2800" dirty="0" err="1" smtClean="0">
                <a:solidFill>
                  <a:srgbClr val="FF0000"/>
                </a:solidFill>
              </a:rPr>
              <a:t>đáp</a:t>
            </a:r>
            <a:r>
              <a:rPr lang="en-US" sz="2800" dirty="0" smtClean="0">
                <a:solidFill>
                  <a:srgbClr val="FF0000"/>
                </a:solidFill>
              </a:rPr>
              <a:t> </a:t>
            </a:r>
            <a:r>
              <a:rPr lang="en-US" sz="2800" dirty="0" err="1" smtClean="0">
                <a:solidFill>
                  <a:srgbClr val="FF0000"/>
                </a:solidFill>
              </a:rPr>
              <a:t>ứng</a:t>
            </a:r>
            <a:r>
              <a:rPr lang="en-US" sz="2800" dirty="0" smtClean="0">
                <a:solidFill>
                  <a:srgbClr val="FF0000"/>
                </a:solidFill>
              </a:rPr>
              <a:t> </a:t>
            </a:r>
            <a:r>
              <a:rPr lang="en-US" sz="2800" dirty="0" err="1" smtClean="0">
                <a:solidFill>
                  <a:srgbClr val="FF0000"/>
                </a:solidFill>
              </a:rPr>
              <a:t>nhu</a:t>
            </a:r>
            <a:r>
              <a:rPr lang="en-US" sz="2800" dirty="0" smtClean="0">
                <a:solidFill>
                  <a:srgbClr val="FF0000"/>
                </a:solidFill>
              </a:rPr>
              <a:t> </a:t>
            </a:r>
            <a:r>
              <a:rPr lang="en-US" sz="2800" dirty="0" err="1" smtClean="0">
                <a:solidFill>
                  <a:srgbClr val="FF0000"/>
                </a:solidFill>
              </a:rPr>
              <a:t>cầu</a:t>
            </a:r>
            <a:r>
              <a:rPr lang="en-US" sz="2800" dirty="0" smtClean="0">
                <a:solidFill>
                  <a:srgbClr val="FF0000"/>
                </a:solidFill>
              </a:rPr>
              <a:t> </a:t>
            </a:r>
            <a:r>
              <a:rPr lang="en-US" sz="2800" dirty="0" err="1" smtClean="0">
                <a:solidFill>
                  <a:srgbClr val="FF0000"/>
                </a:solidFill>
              </a:rPr>
              <a:t>ngày</a:t>
            </a:r>
            <a:r>
              <a:rPr lang="en-US" sz="2800" dirty="0" smtClean="0">
                <a:solidFill>
                  <a:srgbClr val="FF0000"/>
                </a:solidFill>
              </a:rPr>
              <a:t> </a:t>
            </a:r>
            <a:r>
              <a:rPr lang="en-US" sz="2800" dirty="0" err="1" smtClean="0">
                <a:solidFill>
                  <a:srgbClr val="FF0000"/>
                </a:solidFill>
              </a:rPr>
              <a:t>càng</a:t>
            </a:r>
            <a:r>
              <a:rPr lang="en-US" sz="2800" dirty="0" smtClean="0">
                <a:solidFill>
                  <a:srgbClr val="FF0000"/>
                </a:solidFill>
              </a:rPr>
              <a:t> </a:t>
            </a:r>
            <a:r>
              <a:rPr lang="en-US" sz="2800" dirty="0" err="1" smtClean="0">
                <a:solidFill>
                  <a:srgbClr val="FF0000"/>
                </a:solidFill>
              </a:rPr>
              <a:t>cao</a:t>
            </a:r>
            <a:r>
              <a:rPr lang="en-US" sz="2800" dirty="0" smtClean="0">
                <a:solidFill>
                  <a:srgbClr val="FF0000"/>
                </a:solidFill>
              </a:rPr>
              <a:t> </a:t>
            </a:r>
            <a:r>
              <a:rPr lang="en-US" sz="2800" dirty="0" err="1" smtClean="0">
                <a:solidFill>
                  <a:srgbClr val="FF0000"/>
                </a:solidFill>
              </a:rPr>
              <a:t>của</a:t>
            </a:r>
            <a:r>
              <a:rPr lang="en-US" sz="2800" dirty="0" smtClean="0">
                <a:solidFill>
                  <a:srgbClr val="FF0000"/>
                </a:solidFill>
              </a:rPr>
              <a:t> con </a:t>
            </a:r>
            <a:r>
              <a:rPr lang="en-US" sz="2800" dirty="0" err="1" smtClean="0">
                <a:solidFill>
                  <a:srgbClr val="FF0000"/>
                </a:solidFill>
              </a:rPr>
              <a:t>người</a:t>
            </a:r>
            <a:r>
              <a:rPr lang="en-US" sz="2800" dirty="0" smtClean="0">
                <a:solidFill>
                  <a:srgbClr val="FF0000"/>
                </a:solidFill>
              </a:rPr>
              <a:t>.</a:t>
            </a:r>
            <a:endParaRPr lang="en-US"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3794"/>
                                        </p:tgtEl>
                                        <p:attrNameLst>
                                          <p:attrName>style.visibility</p:attrName>
                                        </p:attrNameLst>
                                      </p:cBhvr>
                                      <p:to>
                                        <p:strVal val="visible"/>
                                      </p:to>
                                    </p:set>
                                    <p:animEffect transition="in" filter="blinds(horizontal)">
                                      <p:cBhvr>
                                        <p:cTn id="17" dur="500"/>
                                        <p:tgtEl>
                                          <p:spTgt spid="33794"/>
                                        </p:tgtEl>
                                      </p:cBhvr>
                                    </p:animEffect>
                                  </p:childTnLst>
                                </p:cTn>
                              </p:par>
                              <p:par>
                                <p:cTn id="18" presetID="3" presetClass="entr" presetSubtype="10" fill="hold" nodeType="withEffect">
                                  <p:stCondLst>
                                    <p:cond delay="0"/>
                                  </p:stCondLst>
                                  <p:childTnLst>
                                    <p:set>
                                      <p:cBhvr>
                                        <p:cTn id="19" dur="1" fill="hold">
                                          <p:stCondLst>
                                            <p:cond delay="0"/>
                                          </p:stCondLst>
                                        </p:cTn>
                                        <p:tgtEl>
                                          <p:spTgt spid="33796"/>
                                        </p:tgtEl>
                                        <p:attrNameLst>
                                          <p:attrName>style.visibility</p:attrName>
                                        </p:attrNameLst>
                                      </p:cBhvr>
                                      <p:to>
                                        <p:strVal val="visible"/>
                                      </p:to>
                                    </p:set>
                                    <p:animEffect transition="in" filter="blinds(horizontal)">
                                      <p:cBhvr>
                                        <p:cTn id="20" dur="500"/>
                                        <p:tgtEl>
                                          <p:spTgt spid="3379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3798"/>
                                        </p:tgtEl>
                                        <p:attrNameLst>
                                          <p:attrName>style.visibility</p:attrName>
                                        </p:attrNameLst>
                                      </p:cBhvr>
                                      <p:to>
                                        <p:strVal val="visible"/>
                                      </p:to>
                                    </p:set>
                                    <p:animEffect transition="in" filter="blinds(horizontal)">
                                      <p:cBhvr>
                                        <p:cTn id="25" dur="500"/>
                                        <p:tgtEl>
                                          <p:spTgt spid="33798"/>
                                        </p:tgtEl>
                                      </p:cBhvr>
                                    </p:animEffect>
                                  </p:childTnLst>
                                </p:cTn>
                              </p:par>
                              <p:par>
                                <p:cTn id="26" presetID="3" presetClass="entr" presetSubtype="10" fill="hold" nodeType="withEffect">
                                  <p:stCondLst>
                                    <p:cond delay="0"/>
                                  </p:stCondLst>
                                  <p:childTnLst>
                                    <p:set>
                                      <p:cBhvr>
                                        <p:cTn id="27" dur="1" fill="hold">
                                          <p:stCondLst>
                                            <p:cond delay="0"/>
                                          </p:stCondLst>
                                        </p:cTn>
                                        <p:tgtEl>
                                          <p:spTgt spid="33800"/>
                                        </p:tgtEl>
                                        <p:attrNameLst>
                                          <p:attrName>style.visibility</p:attrName>
                                        </p:attrNameLst>
                                      </p:cBhvr>
                                      <p:to>
                                        <p:strVal val="visible"/>
                                      </p:to>
                                    </p:set>
                                    <p:animEffect transition="in" filter="blinds(horizontal)">
                                      <p:cBhvr>
                                        <p:cTn id="28" dur="500"/>
                                        <p:tgtEl>
                                          <p:spTgt spid="33800"/>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33804"/>
                                        </p:tgtEl>
                                        <p:attrNameLst>
                                          <p:attrName>style.visibility</p:attrName>
                                        </p:attrNameLst>
                                      </p:cBhvr>
                                      <p:to>
                                        <p:strVal val="visible"/>
                                      </p:to>
                                    </p:set>
                                    <p:animEffect transition="in" filter="box(in)">
                                      <p:cBhvr>
                                        <p:cTn id="33" dur="500"/>
                                        <p:tgtEl>
                                          <p:spTgt spid="33804"/>
                                        </p:tgtEl>
                                      </p:cBhvr>
                                    </p:animEffect>
                                  </p:childTnLst>
                                </p:cTn>
                              </p:par>
                              <p:par>
                                <p:cTn id="34" presetID="4" presetClass="entr" presetSubtype="16" fill="hold" nodeType="withEffect">
                                  <p:stCondLst>
                                    <p:cond delay="0"/>
                                  </p:stCondLst>
                                  <p:childTnLst>
                                    <p:set>
                                      <p:cBhvr>
                                        <p:cTn id="35" dur="1" fill="hold">
                                          <p:stCondLst>
                                            <p:cond delay="0"/>
                                          </p:stCondLst>
                                        </p:cTn>
                                        <p:tgtEl>
                                          <p:spTgt spid="33802"/>
                                        </p:tgtEl>
                                        <p:attrNameLst>
                                          <p:attrName>style.visibility</p:attrName>
                                        </p:attrNameLst>
                                      </p:cBhvr>
                                      <p:to>
                                        <p:strVal val="visible"/>
                                      </p:to>
                                    </p:set>
                                    <p:animEffect transition="in" filter="box(in)">
                                      <p:cBhvr>
                                        <p:cTn id="36" dur="500"/>
                                        <p:tgtEl>
                                          <p:spTgt spid="33802"/>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checkerboard(across)">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Quạt điện cơ 91: Đại lý tại Hà Nội kèm báo giá (Bộ quốc phòng) - Điện máy  đẳng cấp"/>
          <p:cNvPicPr>
            <a:picLocks noChangeAspect="1" noChangeArrowheads="1"/>
          </p:cNvPicPr>
          <p:nvPr/>
        </p:nvPicPr>
        <p:blipFill>
          <a:blip r:embed="rId2"/>
          <a:srcRect/>
          <a:stretch>
            <a:fillRect/>
          </a:stretch>
        </p:blipFill>
        <p:spPr bwMode="auto">
          <a:xfrm>
            <a:off x="0" y="0"/>
            <a:ext cx="3962400" cy="2667000"/>
          </a:xfrm>
          <a:prstGeom prst="rect">
            <a:avLst/>
          </a:prstGeom>
          <a:noFill/>
        </p:spPr>
      </p:pic>
      <p:pic>
        <p:nvPicPr>
          <p:cNvPr id="3" name="Picture 6" descr="Công nghệ 8 Bài 37: Phân loại và số liệu kỹ thuật của đồ dùng điện"/>
          <p:cNvPicPr>
            <a:picLocks noChangeAspect="1" noChangeArrowheads="1"/>
          </p:cNvPicPr>
          <p:nvPr/>
        </p:nvPicPr>
        <p:blipFill>
          <a:blip r:embed="rId3"/>
          <a:srcRect/>
          <a:stretch>
            <a:fillRect/>
          </a:stretch>
        </p:blipFill>
        <p:spPr bwMode="auto">
          <a:xfrm>
            <a:off x="4343400" y="2819400"/>
            <a:ext cx="4800600" cy="3124200"/>
          </a:xfrm>
          <a:prstGeom prst="rect">
            <a:avLst/>
          </a:prstGeom>
          <a:noFill/>
        </p:spPr>
      </p:pic>
      <p:pic>
        <p:nvPicPr>
          <p:cNvPr id="4" name="Picture 8" descr="Lý thuyết - Olm"/>
          <p:cNvPicPr>
            <a:picLocks noChangeAspect="1" noChangeArrowheads="1"/>
          </p:cNvPicPr>
          <p:nvPr/>
        </p:nvPicPr>
        <p:blipFill>
          <a:blip r:embed="rId4"/>
          <a:srcRect/>
          <a:stretch>
            <a:fillRect/>
          </a:stretch>
        </p:blipFill>
        <p:spPr bwMode="auto">
          <a:xfrm>
            <a:off x="4114800" y="0"/>
            <a:ext cx="5029200" cy="2819400"/>
          </a:xfrm>
          <a:prstGeom prst="rect">
            <a:avLst/>
          </a:prstGeom>
          <a:noFill/>
        </p:spPr>
      </p:pic>
      <p:pic>
        <p:nvPicPr>
          <p:cNvPr id="5" name="Picture 2" descr="Nồi cơm điện Geidea 1L nắp gài AG-421 | Smart Kitchen"/>
          <p:cNvPicPr>
            <a:picLocks noChangeAspect="1" noChangeArrowheads="1"/>
          </p:cNvPicPr>
          <p:nvPr/>
        </p:nvPicPr>
        <p:blipFill>
          <a:blip r:embed="rId5"/>
          <a:srcRect/>
          <a:stretch>
            <a:fillRect/>
          </a:stretch>
        </p:blipFill>
        <p:spPr bwMode="auto">
          <a:xfrm>
            <a:off x="0" y="2895600"/>
            <a:ext cx="4191000" cy="2971800"/>
          </a:xfrm>
          <a:prstGeom prst="rect">
            <a:avLst/>
          </a:prstGeom>
          <a:noFill/>
        </p:spPr>
      </p:pic>
      <p:sp>
        <p:nvSpPr>
          <p:cNvPr id="6" name="Text Box 5"/>
          <p:cNvSpPr txBox="1">
            <a:spLocks noChangeArrowheads="1"/>
          </p:cNvSpPr>
          <p:nvPr/>
        </p:nvSpPr>
        <p:spPr bwMode="auto">
          <a:xfrm>
            <a:off x="0" y="5856982"/>
            <a:ext cx="91440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3200" b="1" i="1" dirty="0" err="1" smtClean="0">
                <a:solidFill>
                  <a:srgbClr val="FF0066"/>
                </a:solidFill>
              </a:rPr>
              <a:t>Em</a:t>
            </a:r>
            <a:r>
              <a:rPr lang="en-US" sz="3200" b="1" i="1" dirty="0" smtClean="0">
                <a:solidFill>
                  <a:srgbClr val="FF0066"/>
                </a:solidFill>
              </a:rPr>
              <a:t> </a:t>
            </a:r>
            <a:r>
              <a:rPr lang="en-US" sz="3200" b="1" i="1" dirty="0" err="1">
                <a:solidFill>
                  <a:srgbClr val="FF0066"/>
                </a:solidFill>
              </a:rPr>
              <a:t>hãy</a:t>
            </a:r>
            <a:r>
              <a:rPr lang="en-US" sz="3200" b="1" i="1" dirty="0">
                <a:solidFill>
                  <a:srgbClr val="FF0066"/>
                </a:solidFill>
              </a:rPr>
              <a:t> </a:t>
            </a:r>
            <a:r>
              <a:rPr lang="en-US" sz="3200" b="1" i="1" dirty="0" err="1" smtClean="0">
                <a:solidFill>
                  <a:srgbClr val="FF0066"/>
                </a:solidFill>
              </a:rPr>
              <a:t>cho</a:t>
            </a:r>
            <a:r>
              <a:rPr lang="en-US" sz="3200" b="1" i="1" dirty="0" smtClean="0">
                <a:solidFill>
                  <a:srgbClr val="FF0066"/>
                </a:solidFill>
              </a:rPr>
              <a:t> </a:t>
            </a:r>
            <a:r>
              <a:rPr lang="en-US" sz="3200" b="1" i="1" dirty="0" err="1" smtClean="0">
                <a:solidFill>
                  <a:srgbClr val="FF0066"/>
                </a:solidFill>
              </a:rPr>
              <a:t>biết</a:t>
            </a:r>
            <a:r>
              <a:rPr lang="en-US" sz="3200" b="1" i="1" dirty="0" smtClean="0">
                <a:solidFill>
                  <a:srgbClr val="FF0066"/>
                </a:solidFill>
              </a:rPr>
              <a:t> </a:t>
            </a:r>
            <a:r>
              <a:rPr lang="en-US" sz="3200" b="1" i="1" dirty="0" err="1" smtClean="0">
                <a:solidFill>
                  <a:srgbClr val="FF0066"/>
                </a:solidFill>
              </a:rPr>
              <a:t>đại</a:t>
            </a:r>
            <a:r>
              <a:rPr lang="en-US" sz="3200" b="1" i="1" dirty="0" smtClean="0">
                <a:solidFill>
                  <a:srgbClr val="FF0066"/>
                </a:solidFill>
              </a:rPr>
              <a:t> </a:t>
            </a:r>
            <a:r>
              <a:rPr lang="en-US" sz="3200" b="1" i="1" dirty="0" err="1" smtClean="0">
                <a:solidFill>
                  <a:srgbClr val="FF0066"/>
                </a:solidFill>
              </a:rPr>
              <a:t>lượng</a:t>
            </a:r>
            <a:r>
              <a:rPr lang="en-US" sz="3200" b="1" i="1" dirty="0" smtClean="0">
                <a:solidFill>
                  <a:srgbClr val="FF0066"/>
                </a:solidFill>
              </a:rPr>
              <a:t> </a:t>
            </a:r>
            <a:r>
              <a:rPr lang="en-US" sz="3200" b="1" i="1" dirty="0" err="1" smtClean="0">
                <a:solidFill>
                  <a:srgbClr val="FF0066"/>
                </a:solidFill>
              </a:rPr>
              <a:t>định</a:t>
            </a:r>
            <a:r>
              <a:rPr lang="en-US" sz="3200" b="1" i="1" dirty="0" smtClean="0">
                <a:solidFill>
                  <a:srgbClr val="FF0066"/>
                </a:solidFill>
              </a:rPr>
              <a:t> </a:t>
            </a:r>
            <a:r>
              <a:rPr lang="en-US" sz="3200" b="1" i="1" dirty="0" err="1" smtClean="0">
                <a:solidFill>
                  <a:srgbClr val="FF0066"/>
                </a:solidFill>
              </a:rPr>
              <a:t>mức</a:t>
            </a:r>
            <a:r>
              <a:rPr lang="en-US" sz="3200" b="1" i="1" dirty="0" smtClean="0">
                <a:solidFill>
                  <a:srgbClr val="FF0066"/>
                </a:solidFill>
              </a:rPr>
              <a:t> </a:t>
            </a:r>
            <a:r>
              <a:rPr lang="en-US" sz="3200" b="1" i="1" dirty="0" err="1" smtClean="0">
                <a:solidFill>
                  <a:srgbClr val="FF0066"/>
                </a:solidFill>
              </a:rPr>
              <a:t>chung</a:t>
            </a:r>
            <a:r>
              <a:rPr lang="en-US" sz="3200" b="1" i="1" dirty="0" smtClean="0">
                <a:solidFill>
                  <a:srgbClr val="FF0066"/>
                </a:solidFill>
              </a:rPr>
              <a:t> </a:t>
            </a:r>
            <a:r>
              <a:rPr lang="en-US" sz="3200" b="1" i="1" dirty="0" err="1" smtClean="0">
                <a:solidFill>
                  <a:srgbClr val="FF0066"/>
                </a:solidFill>
              </a:rPr>
              <a:t>và</a:t>
            </a:r>
            <a:r>
              <a:rPr lang="en-US" sz="3200" b="1" i="1" dirty="0" smtClean="0">
                <a:solidFill>
                  <a:srgbClr val="FF0066"/>
                </a:solidFill>
              </a:rPr>
              <a:t> dung </a:t>
            </a:r>
            <a:r>
              <a:rPr lang="en-US" sz="3200" b="1" i="1" dirty="0" err="1" smtClean="0">
                <a:solidFill>
                  <a:srgbClr val="FF0066"/>
                </a:solidFill>
              </a:rPr>
              <a:t>tích</a:t>
            </a:r>
            <a:r>
              <a:rPr lang="en-US" sz="3200" b="1" i="1" dirty="0" smtClean="0">
                <a:solidFill>
                  <a:srgbClr val="FF0066"/>
                </a:solidFill>
              </a:rPr>
              <a:t> </a:t>
            </a:r>
            <a:r>
              <a:rPr lang="en-US" sz="3200" b="1" i="1" dirty="0" err="1" smtClean="0">
                <a:solidFill>
                  <a:srgbClr val="FF0066"/>
                </a:solidFill>
              </a:rPr>
              <a:t>có</a:t>
            </a:r>
            <a:r>
              <a:rPr lang="en-US" sz="3200" b="1" i="1" dirty="0" smtClean="0">
                <a:solidFill>
                  <a:srgbClr val="FF0066"/>
                </a:solidFill>
              </a:rPr>
              <a:t> </a:t>
            </a:r>
            <a:r>
              <a:rPr lang="en-US" sz="3200" b="1" i="1" dirty="0" err="1" smtClean="0">
                <a:solidFill>
                  <a:srgbClr val="FF0066"/>
                </a:solidFill>
              </a:rPr>
              <a:t>trên</a:t>
            </a:r>
            <a:r>
              <a:rPr lang="en-US" sz="3200" b="1" i="1" dirty="0" smtClean="0">
                <a:solidFill>
                  <a:srgbClr val="FF0066"/>
                </a:solidFill>
              </a:rPr>
              <a:t> </a:t>
            </a:r>
            <a:r>
              <a:rPr lang="en-US" sz="3200" b="1" i="1" dirty="0" err="1" smtClean="0">
                <a:solidFill>
                  <a:srgbClr val="FF0066"/>
                </a:solidFill>
              </a:rPr>
              <a:t>các</a:t>
            </a:r>
            <a:r>
              <a:rPr lang="en-US" sz="3200" b="1" i="1" dirty="0" smtClean="0">
                <a:solidFill>
                  <a:srgbClr val="FF0066"/>
                </a:solidFill>
              </a:rPr>
              <a:t> </a:t>
            </a:r>
            <a:r>
              <a:rPr lang="en-US" sz="3200" b="1" i="1" dirty="0" err="1" smtClean="0">
                <a:solidFill>
                  <a:srgbClr val="FF0066"/>
                </a:solidFill>
              </a:rPr>
              <a:t>đồ</a:t>
            </a:r>
            <a:r>
              <a:rPr lang="en-US" sz="3200" b="1" i="1" dirty="0" smtClean="0">
                <a:solidFill>
                  <a:srgbClr val="FF0066"/>
                </a:solidFill>
              </a:rPr>
              <a:t> </a:t>
            </a:r>
            <a:r>
              <a:rPr lang="en-US" sz="3200" b="1" i="1" dirty="0" err="1" smtClean="0">
                <a:solidFill>
                  <a:srgbClr val="FF0066"/>
                </a:solidFill>
              </a:rPr>
              <a:t>dùng</a:t>
            </a:r>
            <a:r>
              <a:rPr lang="en-US" sz="3200" b="1" i="1" dirty="0" smtClean="0">
                <a:solidFill>
                  <a:srgbClr val="FF0066"/>
                </a:solidFill>
              </a:rPr>
              <a:t> </a:t>
            </a:r>
            <a:r>
              <a:rPr lang="en-US" sz="3200" b="1" i="1" dirty="0" err="1" smtClean="0">
                <a:solidFill>
                  <a:srgbClr val="FF0066"/>
                </a:solidFill>
              </a:rPr>
              <a:t>điện</a:t>
            </a:r>
            <a:r>
              <a:rPr lang="en-US" sz="3200" b="1" i="1" dirty="0" smtClean="0">
                <a:solidFill>
                  <a:srgbClr val="FF0066"/>
                </a:solidFill>
              </a:rPr>
              <a:t>?</a:t>
            </a:r>
            <a:endParaRPr lang="en-US" sz="3200" b="1" i="1" dirty="0">
              <a:solidFill>
                <a:srgbClr val="FF0066"/>
              </a:solidFill>
            </a:endParaRPr>
          </a:p>
        </p:txBody>
      </p:sp>
    </p:spTree>
    <p:extLst>
      <p:ext uri="{BB962C8B-B14F-4D97-AF65-F5344CB8AC3E}">
        <p14:creationId xmlns:p14="http://schemas.microsoft.com/office/powerpoint/2010/main" val="1242064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par>
                                <p:cTn id="8" presetID="4"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in)">
                                      <p:cBhvr>
                                        <p:cTn id="10" dur="500"/>
                                        <p:tgtEl>
                                          <p:spTgt spid="4"/>
                                        </p:tgtEl>
                                      </p:cBhvr>
                                    </p:animEffect>
                                  </p:childTnLst>
                                </p:cTn>
                              </p:par>
                              <p:par>
                                <p:cTn id="11" presetID="4"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500"/>
                                        <p:tgtEl>
                                          <p:spTgt spid="5"/>
                                        </p:tgtEl>
                                      </p:cBhvr>
                                    </p:animEffect>
                                  </p:childTnLst>
                                </p:cTn>
                              </p:par>
                              <p:par>
                                <p:cTn id="14" presetID="4" presetClass="entr" presetSubtype="16"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ox(in)">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ox(in)">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Quạt điện cơ 91: Đại lý tại Hà Nội kèm báo giá (Bộ quốc phòng) - Điện máy  đẳng cấp"/>
          <p:cNvPicPr>
            <a:picLocks noChangeAspect="1" noChangeArrowheads="1"/>
          </p:cNvPicPr>
          <p:nvPr/>
        </p:nvPicPr>
        <p:blipFill>
          <a:blip r:embed="rId2"/>
          <a:srcRect/>
          <a:stretch>
            <a:fillRect/>
          </a:stretch>
        </p:blipFill>
        <p:spPr bwMode="auto">
          <a:xfrm>
            <a:off x="0" y="0"/>
            <a:ext cx="4191000" cy="6858000"/>
          </a:xfrm>
          <a:prstGeom prst="rect">
            <a:avLst/>
          </a:prstGeom>
          <a:noFill/>
        </p:spPr>
      </p:pic>
      <p:sp>
        <p:nvSpPr>
          <p:cNvPr id="7" name="Text Box 6"/>
          <p:cNvSpPr txBox="1">
            <a:spLocks noChangeArrowheads="1"/>
          </p:cNvSpPr>
          <p:nvPr/>
        </p:nvSpPr>
        <p:spPr bwMode="auto">
          <a:xfrm>
            <a:off x="4114800" y="2133600"/>
            <a:ext cx="5029200"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3200" dirty="0" err="1" smtClean="0">
                <a:solidFill>
                  <a:srgbClr val="0000FF"/>
                </a:solidFill>
              </a:rPr>
              <a:t>Điện</a:t>
            </a:r>
            <a:r>
              <a:rPr lang="en-US" sz="3200" dirty="0" smtClean="0">
                <a:solidFill>
                  <a:srgbClr val="0000FF"/>
                </a:solidFill>
              </a:rPr>
              <a:t> </a:t>
            </a:r>
            <a:r>
              <a:rPr lang="en-US" sz="3200" dirty="0" err="1">
                <a:solidFill>
                  <a:srgbClr val="0000FF"/>
                </a:solidFill>
              </a:rPr>
              <a:t>áp</a:t>
            </a:r>
            <a:r>
              <a:rPr lang="en-US" sz="3200" dirty="0">
                <a:solidFill>
                  <a:srgbClr val="0000FF"/>
                </a:solidFill>
              </a:rPr>
              <a:t> </a:t>
            </a:r>
            <a:r>
              <a:rPr lang="en-US" sz="3200" dirty="0" err="1">
                <a:solidFill>
                  <a:srgbClr val="0000FF"/>
                </a:solidFill>
              </a:rPr>
              <a:t>định</a:t>
            </a:r>
            <a:r>
              <a:rPr lang="en-US" sz="3200" dirty="0">
                <a:solidFill>
                  <a:srgbClr val="0000FF"/>
                </a:solidFill>
              </a:rPr>
              <a:t> </a:t>
            </a:r>
            <a:r>
              <a:rPr lang="en-US" sz="3200" dirty="0" err="1">
                <a:solidFill>
                  <a:srgbClr val="0000FF"/>
                </a:solidFill>
              </a:rPr>
              <a:t>mức</a:t>
            </a:r>
            <a:r>
              <a:rPr lang="en-US" sz="3200" dirty="0">
                <a:solidFill>
                  <a:srgbClr val="0000FF"/>
                </a:solidFill>
              </a:rPr>
              <a:t>: 220V</a:t>
            </a:r>
          </a:p>
          <a:p>
            <a:pPr>
              <a:spcBef>
                <a:spcPct val="50000"/>
              </a:spcBef>
            </a:pPr>
            <a:r>
              <a:rPr lang="en-US" sz="3200" dirty="0" err="1" smtClean="0">
                <a:solidFill>
                  <a:srgbClr val="0000FF"/>
                </a:solidFill>
              </a:rPr>
              <a:t>Công</a:t>
            </a:r>
            <a:r>
              <a:rPr lang="en-US" sz="3200" dirty="0" smtClean="0">
                <a:solidFill>
                  <a:srgbClr val="0000FF"/>
                </a:solidFill>
              </a:rPr>
              <a:t> </a:t>
            </a:r>
            <a:r>
              <a:rPr lang="en-US" sz="3200" dirty="0" err="1" smtClean="0">
                <a:solidFill>
                  <a:srgbClr val="0000FF"/>
                </a:solidFill>
              </a:rPr>
              <a:t>suất</a:t>
            </a:r>
            <a:r>
              <a:rPr lang="en-US" sz="3200" dirty="0" smtClean="0">
                <a:solidFill>
                  <a:srgbClr val="0000FF"/>
                </a:solidFill>
              </a:rPr>
              <a:t> </a:t>
            </a:r>
            <a:r>
              <a:rPr lang="en-US" sz="3200" dirty="0" err="1" smtClean="0">
                <a:solidFill>
                  <a:srgbClr val="0000FF"/>
                </a:solidFill>
              </a:rPr>
              <a:t>định</a:t>
            </a:r>
            <a:r>
              <a:rPr lang="en-US" sz="3200" dirty="0" smtClean="0">
                <a:solidFill>
                  <a:srgbClr val="0000FF"/>
                </a:solidFill>
              </a:rPr>
              <a:t> </a:t>
            </a:r>
            <a:r>
              <a:rPr lang="en-US" sz="3200" dirty="0" err="1" smtClean="0">
                <a:solidFill>
                  <a:srgbClr val="0000FF"/>
                </a:solidFill>
              </a:rPr>
              <a:t>mức</a:t>
            </a:r>
            <a:r>
              <a:rPr lang="en-US" sz="3200" dirty="0" smtClean="0">
                <a:solidFill>
                  <a:srgbClr val="0000FF"/>
                </a:solidFill>
              </a:rPr>
              <a:t>: 400W</a:t>
            </a:r>
          </a:p>
          <a:p>
            <a:pPr>
              <a:spcBef>
                <a:spcPct val="50000"/>
              </a:spcBef>
            </a:pPr>
            <a:endParaRPr lang="en-US" sz="3200" dirty="0"/>
          </a:p>
        </p:txBody>
      </p:sp>
    </p:spTree>
    <p:extLst>
      <p:ext uri="{BB962C8B-B14F-4D97-AF65-F5344CB8AC3E}">
        <p14:creationId xmlns:p14="http://schemas.microsoft.com/office/powerpoint/2010/main" val="2621378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Lý thuyết - Olm"/>
          <p:cNvPicPr>
            <a:picLocks noChangeAspect="1" noChangeArrowheads="1"/>
          </p:cNvPicPr>
          <p:nvPr/>
        </p:nvPicPr>
        <p:blipFill>
          <a:blip r:embed="rId2"/>
          <a:srcRect/>
          <a:stretch>
            <a:fillRect/>
          </a:stretch>
        </p:blipFill>
        <p:spPr bwMode="auto">
          <a:xfrm>
            <a:off x="0" y="152400"/>
            <a:ext cx="5029200" cy="6705600"/>
          </a:xfrm>
          <a:prstGeom prst="rect">
            <a:avLst/>
          </a:prstGeom>
          <a:noFill/>
        </p:spPr>
      </p:pic>
      <p:sp>
        <p:nvSpPr>
          <p:cNvPr id="8" name="Text Box 6"/>
          <p:cNvSpPr txBox="1">
            <a:spLocks noChangeArrowheads="1"/>
          </p:cNvSpPr>
          <p:nvPr/>
        </p:nvSpPr>
        <p:spPr bwMode="auto">
          <a:xfrm>
            <a:off x="5029200" y="1676400"/>
            <a:ext cx="4114800" cy="1908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800" dirty="0" err="1" smtClean="0">
                <a:solidFill>
                  <a:srgbClr val="0000FF"/>
                </a:solidFill>
              </a:rPr>
              <a:t>Điện</a:t>
            </a:r>
            <a:r>
              <a:rPr lang="en-US" sz="2800" dirty="0" smtClean="0">
                <a:solidFill>
                  <a:srgbClr val="0000FF"/>
                </a:solidFill>
              </a:rPr>
              <a:t> </a:t>
            </a:r>
            <a:r>
              <a:rPr lang="en-US" sz="2800" dirty="0" err="1">
                <a:solidFill>
                  <a:srgbClr val="0000FF"/>
                </a:solidFill>
              </a:rPr>
              <a:t>áp</a:t>
            </a:r>
            <a:r>
              <a:rPr lang="en-US" sz="2800" dirty="0">
                <a:solidFill>
                  <a:srgbClr val="0000FF"/>
                </a:solidFill>
              </a:rPr>
              <a:t> </a:t>
            </a:r>
            <a:r>
              <a:rPr lang="en-US" sz="2800" dirty="0" err="1">
                <a:solidFill>
                  <a:srgbClr val="0000FF"/>
                </a:solidFill>
              </a:rPr>
              <a:t>định</a:t>
            </a:r>
            <a:r>
              <a:rPr lang="en-US" sz="2800" dirty="0">
                <a:solidFill>
                  <a:srgbClr val="0000FF"/>
                </a:solidFill>
              </a:rPr>
              <a:t> </a:t>
            </a:r>
            <a:r>
              <a:rPr lang="en-US" sz="2800" dirty="0" err="1">
                <a:solidFill>
                  <a:srgbClr val="0000FF"/>
                </a:solidFill>
              </a:rPr>
              <a:t>mức</a:t>
            </a:r>
            <a:r>
              <a:rPr lang="en-US" sz="2800" dirty="0">
                <a:solidFill>
                  <a:srgbClr val="0000FF"/>
                </a:solidFill>
              </a:rPr>
              <a:t>: 220V</a:t>
            </a:r>
          </a:p>
          <a:p>
            <a:pPr>
              <a:spcBef>
                <a:spcPct val="50000"/>
              </a:spcBef>
            </a:pPr>
            <a:r>
              <a:rPr lang="en-US" sz="2800" dirty="0" err="1" smtClean="0">
                <a:solidFill>
                  <a:srgbClr val="0000FF"/>
                </a:solidFill>
              </a:rPr>
              <a:t>Công</a:t>
            </a:r>
            <a:r>
              <a:rPr lang="en-US" sz="2800" dirty="0" smtClean="0">
                <a:solidFill>
                  <a:srgbClr val="0000FF"/>
                </a:solidFill>
              </a:rPr>
              <a:t> </a:t>
            </a:r>
            <a:r>
              <a:rPr lang="en-US" sz="2800" dirty="0" err="1" smtClean="0">
                <a:solidFill>
                  <a:srgbClr val="0000FF"/>
                </a:solidFill>
              </a:rPr>
              <a:t>suất</a:t>
            </a:r>
            <a:r>
              <a:rPr lang="en-US" sz="2800" dirty="0" smtClean="0">
                <a:solidFill>
                  <a:srgbClr val="0000FF"/>
                </a:solidFill>
              </a:rPr>
              <a:t> </a:t>
            </a:r>
            <a:r>
              <a:rPr lang="en-US" sz="2800" dirty="0" err="1" smtClean="0">
                <a:solidFill>
                  <a:srgbClr val="0000FF"/>
                </a:solidFill>
              </a:rPr>
              <a:t>định</a:t>
            </a:r>
            <a:r>
              <a:rPr lang="en-US" sz="2800" dirty="0" smtClean="0">
                <a:solidFill>
                  <a:srgbClr val="0000FF"/>
                </a:solidFill>
              </a:rPr>
              <a:t> </a:t>
            </a:r>
            <a:r>
              <a:rPr lang="en-US" sz="2800" dirty="0" err="1" smtClean="0">
                <a:solidFill>
                  <a:srgbClr val="0000FF"/>
                </a:solidFill>
              </a:rPr>
              <a:t>mức</a:t>
            </a:r>
            <a:r>
              <a:rPr lang="en-US" sz="2800" dirty="0" smtClean="0">
                <a:solidFill>
                  <a:srgbClr val="0000FF"/>
                </a:solidFill>
              </a:rPr>
              <a:t>: 9W</a:t>
            </a:r>
          </a:p>
          <a:p>
            <a:pPr>
              <a:spcBef>
                <a:spcPct val="50000"/>
              </a:spcBef>
            </a:pPr>
            <a:endParaRPr lang="en-US" sz="3200" dirty="0"/>
          </a:p>
        </p:txBody>
      </p:sp>
    </p:spTree>
    <p:extLst>
      <p:ext uri="{BB962C8B-B14F-4D97-AF65-F5344CB8AC3E}">
        <p14:creationId xmlns:p14="http://schemas.microsoft.com/office/powerpoint/2010/main" val="152352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Nồi cơm điện Geidea 1L nắp gài AG-421 | Smart Kitchen"/>
          <p:cNvPicPr>
            <a:picLocks noChangeAspect="1" noChangeArrowheads="1"/>
          </p:cNvPicPr>
          <p:nvPr/>
        </p:nvPicPr>
        <p:blipFill>
          <a:blip r:embed="rId2"/>
          <a:srcRect/>
          <a:stretch>
            <a:fillRect/>
          </a:stretch>
        </p:blipFill>
        <p:spPr bwMode="auto">
          <a:xfrm>
            <a:off x="0" y="0"/>
            <a:ext cx="5029200" cy="6477000"/>
          </a:xfrm>
          <a:prstGeom prst="rect">
            <a:avLst/>
          </a:prstGeom>
          <a:noFill/>
        </p:spPr>
      </p:pic>
      <p:sp>
        <p:nvSpPr>
          <p:cNvPr id="7" name="Text Box 6"/>
          <p:cNvSpPr txBox="1">
            <a:spLocks noChangeArrowheads="1"/>
          </p:cNvSpPr>
          <p:nvPr/>
        </p:nvSpPr>
        <p:spPr bwMode="auto">
          <a:xfrm>
            <a:off x="5029200" y="2133600"/>
            <a:ext cx="434340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800" dirty="0" err="1" smtClean="0">
                <a:solidFill>
                  <a:srgbClr val="0000FF"/>
                </a:solidFill>
              </a:rPr>
              <a:t>Điện</a:t>
            </a:r>
            <a:r>
              <a:rPr lang="en-US" sz="2800" dirty="0" smtClean="0">
                <a:solidFill>
                  <a:srgbClr val="0000FF"/>
                </a:solidFill>
              </a:rPr>
              <a:t> </a:t>
            </a:r>
            <a:r>
              <a:rPr lang="en-US" sz="2800" dirty="0" err="1">
                <a:solidFill>
                  <a:srgbClr val="0000FF"/>
                </a:solidFill>
              </a:rPr>
              <a:t>áp</a:t>
            </a:r>
            <a:r>
              <a:rPr lang="en-US" sz="2800" dirty="0">
                <a:solidFill>
                  <a:srgbClr val="0000FF"/>
                </a:solidFill>
              </a:rPr>
              <a:t> </a:t>
            </a:r>
            <a:r>
              <a:rPr lang="en-US" sz="2800" dirty="0" err="1">
                <a:solidFill>
                  <a:srgbClr val="0000FF"/>
                </a:solidFill>
              </a:rPr>
              <a:t>định</a:t>
            </a:r>
            <a:r>
              <a:rPr lang="en-US" sz="2800" dirty="0">
                <a:solidFill>
                  <a:srgbClr val="0000FF"/>
                </a:solidFill>
              </a:rPr>
              <a:t> </a:t>
            </a:r>
            <a:r>
              <a:rPr lang="en-US" sz="2800" dirty="0" err="1">
                <a:solidFill>
                  <a:srgbClr val="0000FF"/>
                </a:solidFill>
              </a:rPr>
              <a:t>mức</a:t>
            </a:r>
            <a:r>
              <a:rPr lang="en-US" sz="2800" dirty="0">
                <a:solidFill>
                  <a:srgbClr val="0000FF"/>
                </a:solidFill>
              </a:rPr>
              <a:t>: 220V</a:t>
            </a:r>
          </a:p>
          <a:p>
            <a:pPr>
              <a:spcBef>
                <a:spcPct val="50000"/>
              </a:spcBef>
            </a:pPr>
            <a:r>
              <a:rPr lang="en-US" sz="2800" dirty="0" err="1" smtClean="0">
                <a:solidFill>
                  <a:srgbClr val="0000FF"/>
                </a:solidFill>
              </a:rPr>
              <a:t>Công</a:t>
            </a:r>
            <a:r>
              <a:rPr lang="en-US" sz="2800" dirty="0" smtClean="0">
                <a:solidFill>
                  <a:srgbClr val="0000FF"/>
                </a:solidFill>
              </a:rPr>
              <a:t> </a:t>
            </a:r>
            <a:r>
              <a:rPr lang="en-US" sz="2800" dirty="0" err="1" smtClean="0">
                <a:solidFill>
                  <a:srgbClr val="0000FF"/>
                </a:solidFill>
              </a:rPr>
              <a:t>suất</a:t>
            </a:r>
            <a:r>
              <a:rPr lang="en-US" sz="2800" dirty="0" smtClean="0">
                <a:solidFill>
                  <a:srgbClr val="0000FF"/>
                </a:solidFill>
              </a:rPr>
              <a:t> </a:t>
            </a:r>
            <a:r>
              <a:rPr lang="en-US" sz="2800" dirty="0" err="1" smtClean="0">
                <a:solidFill>
                  <a:srgbClr val="0000FF"/>
                </a:solidFill>
              </a:rPr>
              <a:t>định</a:t>
            </a:r>
            <a:r>
              <a:rPr lang="en-US" sz="2800" dirty="0" smtClean="0">
                <a:solidFill>
                  <a:srgbClr val="0000FF"/>
                </a:solidFill>
              </a:rPr>
              <a:t> </a:t>
            </a:r>
            <a:r>
              <a:rPr lang="en-US" sz="2800" dirty="0" err="1" smtClean="0">
                <a:solidFill>
                  <a:srgbClr val="0000FF"/>
                </a:solidFill>
              </a:rPr>
              <a:t>mức</a:t>
            </a:r>
            <a:r>
              <a:rPr lang="en-US" sz="2800" dirty="0" smtClean="0">
                <a:solidFill>
                  <a:srgbClr val="0000FF"/>
                </a:solidFill>
              </a:rPr>
              <a:t>: 400W</a:t>
            </a:r>
          </a:p>
          <a:p>
            <a:pPr>
              <a:spcBef>
                <a:spcPct val="50000"/>
              </a:spcBef>
            </a:pPr>
            <a:r>
              <a:rPr lang="en-US" sz="2800" dirty="0" smtClean="0">
                <a:solidFill>
                  <a:srgbClr val="0000FF"/>
                </a:solidFill>
              </a:rPr>
              <a:t>Dung </a:t>
            </a:r>
            <a:r>
              <a:rPr lang="en-US" sz="2800" dirty="0" err="1" smtClean="0">
                <a:solidFill>
                  <a:srgbClr val="0000FF"/>
                </a:solidFill>
              </a:rPr>
              <a:t>tich</a:t>
            </a:r>
            <a:r>
              <a:rPr lang="en-US" sz="2800" dirty="0" smtClean="0">
                <a:solidFill>
                  <a:srgbClr val="0000FF"/>
                </a:solidFill>
              </a:rPr>
              <a:t> </a:t>
            </a:r>
            <a:r>
              <a:rPr lang="en-US" sz="2800" dirty="0" err="1" smtClean="0">
                <a:solidFill>
                  <a:srgbClr val="0000FF"/>
                </a:solidFill>
              </a:rPr>
              <a:t>định</a:t>
            </a:r>
            <a:r>
              <a:rPr lang="en-US" sz="2800" dirty="0" smtClean="0">
                <a:solidFill>
                  <a:srgbClr val="0000FF"/>
                </a:solidFill>
              </a:rPr>
              <a:t> </a:t>
            </a:r>
            <a:r>
              <a:rPr lang="en-US" sz="2800" dirty="0" err="1" smtClean="0">
                <a:solidFill>
                  <a:srgbClr val="0000FF"/>
                </a:solidFill>
              </a:rPr>
              <a:t>mức</a:t>
            </a:r>
            <a:r>
              <a:rPr lang="en-US" sz="2800" dirty="0" smtClean="0">
                <a:solidFill>
                  <a:srgbClr val="0000FF"/>
                </a:solidFill>
              </a:rPr>
              <a:t>: 10 L</a:t>
            </a:r>
          </a:p>
          <a:p>
            <a:pPr>
              <a:spcBef>
                <a:spcPct val="50000"/>
              </a:spcBef>
            </a:pPr>
            <a:endParaRPr lang="en-US" sz="3200" dirty="0"/>
          </a:p>
        </p:txBody>
      </p:sp>
    </p:spTree>
    <p:extLst>
      <p:ext uri="{BB962C8B-B14F-4D97-AF65-F5344CB8AC3E}">
        <p14:creationId xmlns:p14="http://schemas.microsoft.com/office/powerpoint/2010/main" val="3089959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Công nghệ 8 Bài 37: Phân loại và số liệu kỹ thuật của đồ dùng điện"/>
          <p:cNvPicPr>
            <a:picLocks noChangeAspect="1" noChangeArrowheads="1"/>
          </p:cNvPicPr>
          <p:nvPr/>
        </p:nvPicPr>
        <p:blipFill>
          <a:blip r:embed="rId2"/>
          <a:srcRect/>
          <a:stretch>
            <a:fillRect/>
          </a:stretch>
        </p:blipFill>
        <p:spPr bwMode="auto">
          <a:xfrm>
            <a:off x="0" y="685800"/>
            <a:ext cx="4800600" cy="6172200"/>
          </a:xfrm>
          <a:prstGeom prst="rect">
            <a:avLst/>
          </a:prstGeom>
          <a:noFill/>
        </p:spPr>
      </p:pic>
      <p:sp>
        <p:nvSpPr>
          <p:cNvPr id="8" name="Text Box 6"/>
          <p:cNvSpPr txBox="1">
            <a:spLocks noChangeArrowheads="1"/>
          </p:cNvSpPr>
          <p:nvPr/>
        </p:nvSpPr>
        <p:spPr bwMode="auto">
          <a:xfrm>
            <a:off x="4876800" y="2133600"/>
            <a:ext cx="426720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800" dirty="0" err="1" smtClean="0">
                <a:solidFill>
                  <a:srgbClr val="0000FF"/>
                </a:solidFill>
              </a:rPr>
              <a:t>Điện</a:t>
            </a:r>
            <a:r>
              <a:rPr lang="en-US" sz="2800" dirty="0" smtClean="0">
                <a:solidFill>
                  <a:srgbClr val="0000FF"/>
                </a:solidFill>
              </a:rPr>
              <a:t> </a:t>
            </a:r>
            <a:r>
              <a:rPr lang="en-US" sz="2800" dirty="0" err="1">
                <a:solidFill>
                  <a:srgbClr val="0000FF"/>
                </a:solidFill>
              </a:rPr>
              <a:t>áp</a:t>
            </a:r>
            <a:r>
              <a:rPr lang="en-US" sz="2800" dirty="0">
                <a:solidFill>
                  <a:srgbClr val="0000FF"/>
                </a:solidFill>
              </a:rPr>
              <a:t> </a:t>
            </a:r>
            <a:r>
              <a:rPr lang="en-US" sz="2800" dirty="0" err="1">
                <a:solidFill>
                  <a:srgbClr val="0000FF"/>
                </a:solidFill>
              </a:rPr>
              <a:t>định</a:t>
            </a:r>
            <a:r>
              <a:rPr lang="en-US" sz="2800" dirty="0">
                <a:solidFill>
                  <a:srgbClr val="0000FF"/>
                </a:solidFill>
              </a:rPr>
              <a:t> </a:t>
            </a:r>
            <a:r>
              <a:rPr lang="en-US" sz="2800" dirty="0" err="1">
                <a:solidFill>
                  <a:srgbClr val="0000FF"/>
                </a:solidFill>
              </a:rPr>
              <a:t>mức</a:t>
            </a:r>
            <a:r>
              <a:rPr lang="en-US" sz="2800" dirty="0">
                <a:solidFill>
                  <a:srgbClr val="0000FF"/>
                </a:solidFill>
              </a:rPr>
              <a:t>: 220V</a:t>
            </a:r>
          </a:p>
          <a:p>
            <a:pPr>
              <a:spcBef>
                <a:spcPct val="50000"/>
              </a:spcBef>
            </a:pPr>
            <a:r>
              <a:rPr lang="en-US" sz="2800" dirty="0" err="1" smtClean="0">
                <a:solidFill>
                  <a:srgbClr val="0000FF"/>
                </a:solidFill>
              </a:rPr>
              <a:t>Công</a:t>
            </a:r>
            <a:r>
              <a:rPr lang="en-US" sz="2800" dirty="0" smtClean="0">
                <a:solidFill>
                  <a:srgbClr val="0000FF"/>
                </a:solidFill>
              </a:rPr>
              <a:t> </a:t>
            </a:r>
            <a:r>
              <a:rPr lang="en-US" sz="2800" dirty="0" err="1" smtClean="0">
                <a:solidFill>
                  <a:srgbClr val="0000FF"/>
                </a:solidFill>
              </a:rPr>
              <a:t>suất</a:t>
            </a:r>
            <a:r>
              <a:rPr lang="en-US" sz="2800" dirty="0" smtClean="0">
                <a:solidFill>
                  <a:srgbClr val="0000FF"/>
                </a:solidFill>
              </a:rPr>
              <a:t> </a:t>
            </a:r>
            <a:r>
              <a:rPr lang="en-US" sz="2800" dirty="0" err="1" smtClean="0">
                <a:solidFill>
                  <a:srgbClr val="0000FF"/>
                </a:solidFill>
              </a:rPr>
              <a:t>định</a:t>
            </a:r>
            <a:r>
              <a:rPr lang="en-US" sz="2800" dirty="0" smtClean="0">
                <a:solidFill>
                  <a:srgbClr val="0000FF"/>
                </a:solidFill>
              </a:rPr>
              <a:t> mức:2000W</a:t>
            </a:r>
          </a:p>
          <a:p>
            <a:pPr>
              <a:spcBef>
                <a:spcPct val="50000"/>
              </a:spcBef>
            </a:pPr>
            <a:r>
              <a:rPr lang="en-US" sz="2800" dirty="0" smtClean="0">
                <a:solidFill>
                  <a:srgbClr val="0000FF"/>
                </a:solidFill>
              </a:rPr>
              <a:t>Dung </a:t>
            </a:r>
            <a:r>
              <a:rPr lang="en-US" sz="2800" dirty="0" err="1" smtClean="0">
                <a:solidFill>
                  <a:srgbClr val="0000FF"/>
                </a:solidFill>
              </a:rPr>
              <a:t>tich</a:t>
            </a:r>
            <a:r>
              <a:rPr lang="en-US" sz="2800" dirty="0" smtClean="0">
                <a:solidFill>
                  <a:srgbClr val="0000FF"/>
                </a:solidFill>
              </a:rPr>
              <a:t> </a:t>
            </a:r>
            <a:r>
              <a:rPr lang="en-US" sz="2800" dirty="0" err="1" smtClean="0">
                <a:solidFill>
                  <a:srgbClr val="0000FF"/>
                </a:solidFill>
              </a:rPr>
              <a:t>định</a:t>
            </a:r>
            <a:r>
              <a:rPr lang="en-US" sz="2800" dirty="0" smtClean="0">
                <a:solidFill>
                  <a:srgbClr val="0000FF"/>
                </a:solidFill>
              </a:rPr>
              <a:t> </a:t>
            </a:r>
            <a:r>
              <a:rPr lang="en-US" sz="2800" dirty="0" err="1" smtClean="0">
                <a:solidFill>
                  <a:srgbClr val="0000FF"/>
                </a:solidFill>
              </a:rPr>
              <a:t>mức</a:t>
            </a:r>
            <a:r>
              <a:rPr lang="en-US" sz="2800" dirty="0" smtClean="0">
                <a:solidFill>
                  <a:srgbClr val="0000FF"/>
                </a:solidFill>
              </a:rPr>
              <a:t>: 15L</a:t>
            </a:r>
          </a:p>
          <a:p>
            <a:pPr>
              <a:spcBef>
                <a:spcPct val="50000"/>
              </a:spcBef>
            </a:pPr>
            <a:endParaRPr lang="en-US" sz="3200" dirty="0"/>
          </a:p>
        </p:txBody>
      </p:sp>
    </p:spTree>
    <p:extLst>
      <p:ext uri="{BB962C8B-B14F-4D97-AF65-F5344CB8AC3E}">
        <p14:creationId xmlns:p14="http://schemas.microsoft.com/office/powerpoint/2010/main" val="3819281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Top Corners Rounded 15">
            <a:extLst>
              <a:ext uri="{FF2B5EF4-FFF2-40B4-BE49-F238E27FC236}">
                <a16:creationId xmlns:a16="http://schemas.microsoft.com/office/drawing/2014/main" xmlns="" id="{64D87223-09CE-4DE3-AD12-5D12CBE4C9BA}"/>
              </a:ext>
            </a:extLst>
          </p:cNvPr>
          <p:cNvSpPr/>
          <p:nvPr/>
        </p:nvSpPr>
        <p:spPr>
          <a:xfrm rot="5400000">
            <a:off x="-1627981" y="3258344"/>
            <a:ext cx="3597275" cy="34131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latin typeface="Lato Light" panose="020F0502020204030203" pitchFamily="34" charset="0"/>
              <a:ea typeface="Lato Light" panose="020F0502020204030203" pitchFamily="34" charset="0"/>
              <a:cs typeface="Lato Light" panose="020F0502020204030203" pitchFamily="34" charset="0"/>
            </a:endParaRPr>
          </a:p>
        </p:txBody>
      </p:sp>
      <p:sp>
        <p:nvSpPr>
          <p:cNvPr id="3" name="Oval 2"/>
          <p:cNvSpPr/>
          <p:nvPr/>
        </p:nvSpPr>
        <p:spPr bwMode="auto">
          <a:xfrm>
            <a:off x="609600" y="334963"/>
            <a:ext cx="914400" cy="884237"/>
          </a:xfrm>
          <a:prstGeom prst="ellipse">
            <a:avLst/>
          </a:prstGeom>
          <a:solidFill>
            <a:srgbClr val="0000F1"/>
          </a:solidFill>
          <a:ln w="9525" cap="flat" cmpd="sng" algn="ctr">
            <a:noFill/>
            <a:prstDash val="solid"/>
            <a:round/>
            <a:headEnd type="none" w="med" len="med"/>
            <a:tailEnd type="none" w="med" len="med"/>
          </a:ln>
        </p:spPr>
        <p:txBody>
          <a:bodyPr/>
          <a:lstStyle/>
          <a:p>
            <a:pPr>
              <a:defRPr/>
            </a:pPr>
            <a:endParaRPr lang="en-US" sz="14200" dirty="0">
              <a:solidFill>
                <a:schemeClr val="bg1"/>
              </a:solidFill>
              <a:latin typeface="UVN Ke Chuyen1" panose="03030602030607080B05" pitchFamily="66" charset="0"/>
            </a:endParaRPr>
          </a:p>
        </p:txBody>
      </p:sp>
      <p:sp>
        <p:nvSpPr>
          <p:cNvPr id="11269" name="Freeform 15"/>
          <p:cNvSpPr>
            <a:spLocks/>
          </p:cNvSpPr>
          <p:nvPr/>
        </p:nvSpPr>
        <p:spPr bwMode="auto">
          <a:xfrm>
            <a:off x="1049338" y="376238"/>
            <a:ext cx="379412" cy="801687"/>
          </a:xfrm>
          <a:custGeom>
            <a:avLst/>
            <a:gdLst>
              <a:gd name="T0" fmla="*/ 0 w 380990"/>
              <a:gd name="T1" fmla="*/ 0 h 800806"/>
              <a:gd name="T2" fmla="*/ 110311 w 380990"/>
              <a:gd name="T3" fmla="*/ 0 h 800806"/>
              <a:gd name="T4" fmla="*/ 110311 w 380990"/>
              <a:gd name="T5" fmla="*/ 514663 h 800806"/>
              <a:gd name="T6" fmla="*/ 126298 w 380990"/>
              <a:gd name="T7" fmla="*/ 514663 h 800806"/>
              <a:gd name="T8" fmla="*/ 152102 w 380990"/>
              <a:gd name="T9" fmla="*/ 642713 h 800806"/>
              <a:gd name="T10" fmla="*/ 252554 w 380990"/>
              <a:gd name="T11" fmla="*/ 555553 h 800806"/>
              <a:gd name="T12" fmla="*/ 251343 w 380990"/>
              <a:gd name="T13" fmla="*/ 463733 h 800806"/>
              <a:gd name="T14" fmla="*/ 356890 w 380990"/>
              <a:gd name="T15" fmla="*/ 375390 h 800806"/>
              <a:gd name="T16" fmla="*/ 364938 w 380990"/>
              <a:gd name="T17" fmla="*/ 629601 h 800806"/>
              <a:gd name="T18" fmla="*/ 112286 w 380990"/>
              <a:gd name="T19" fmla="*/ 775511 h 800806"/>
              <a:gd name="T20" fmla="*/ 30516 w 380990"/>
              <a:gd name="T21" fmla="*/ 669965 h 800806"/>
              <a:gd name="T22" fmla="*/ 21225 w 380990"/>
              <a:gd name="T23" fmla="*/ 639699 h 800806"/>
              <a:gd name="T24" fmla="*/ 0 w 380990"/>
              <a:gd name="T25" fmla="*/ 639699 h 800806"/>
              <a:gd name="T26" fmla="*/ 0 w 380990"/>
              <a:gd name="T27" fmla="*/ 514663 h 8008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0990" h="800806">
                <a:moveTo>
                  <a:pt x="0" y="0"/>
                </a:moveTo>
                <a:lnTo>
                  <a:pt x="110311" y="0"/>
                </a:lnTo>
                <a:lnTo>
                  <a:pt x="110311" y="514663"/>
                </a:lnTo>
                <a:lnTo>
                  <a:pt x="126298" y="514663"/>
                </a:lnTo>
                <a:cubicBezTo>
                  <a:pt x="126298" y="565089"/>
                  <a:pt x="135863" y="612556"/>
                  <a:pt x="152102" y="642713"/>
                </a:cubicBezTo>
                <a:cubicBezTo>
                  <a:pt x="188541" y="710384"/>
                  <a:pt x="240918" y="664936"/>
                  <a:pt x="252554" y="555553"/>
                </a:cubicBezTo>
                <a:cubicBezTo>
                  <a:pt x="255771" y="525311"/>
                  <a:pt x="255350" y="493385"/>
                  <a:pt x="251343" y="463733"/>
                </a:cubicBezTo>
                <a:lnTo>
                  <a:pt x="356890" y="375390"/>
                </a:lnTo>
                <a:cubicBezTo>
                  <a:pt x="385907" y="453570"/>
                  <a:pt x="388885" y="547639"/>
                  <a:pt x="364938" y="629601"/>
                </a:cubicBezTo>
                <a:cubicBezTo>
                  <a:pt x="322380" y="775263"/>
                  <a:pt x="208870" y="840817"/>
                  <a:pt x="112286" y="775511"/>
                </a:cubicBezTo>
                <a:cubicBezTo>
                  <a:pt x="78116" y="752407"/>
                  <a:pt x="50045" y="715332"/>
                  <a:pt x="30516" y="669965"/>
                </a:cubicBezTo>
                <a:lnTo>
                  <a:pt x="21225" y="639699"/>
                </a:lnTo>
                <a:lnTo>
                  <a:pt x="0" y="639699"/>
                </a:lnTo>
                <a:lnTo>
                  <a:pt x="0" y="514663"/>
                </a:lnTo>
                <a:lnTo>
                  <a:pt x="0" y="0"/>
                </a:lnTo>
                <a:close/>
              </a:path>
            </a:pathLst>
          </a:custGeom>
          <a:solidFill>
            <a:schemeClr val="bg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a:p>
        </p:txBody>
      </p:sp>
      <p:sp>
        <p:nvSpPr>
          <p:cNvPr id="6" name="Oval 5"/>
          <p:cNvSpPr/>
          <p:nvPr/>
        </p:nvSpPr>
        <p:spPr bwMode="auto">
          <a:xfrm flipH="1">
            <a:off x="1019175" y="177800"/>
            <a:ext cx="203200" cy="239713"/>
          </a:xfrm>
          <a:prstGeom prst="ellipse">
            <a:avLst/>
          </a:prstGeom>
          <a:solidFill>
            <a:schemeClr val="accent5">
              <a:lumMod val="50000"/>
            </a:schemeClr>
          </a:solidFill>
          <a:ln w="9525" cap="flat" cmpd="sng" algn="ctr">
            <a:noFill/>
            <a:prstDash val="solid"/>
            <a:round/>
            <a:headEnd type="none" w="med" len="med"/>
            <a:tailEnd type="none" w="med" len="med"/>
          </a:ln>
        </p:spPr>
        <p:txBody>
          <a:bodyPr/>
          <a:lstStyle/>
          <a:p>
            <a:pPr>
              <a:defRPr/>
            </a:pPr>
            <a:endParaRPr lang="en-US"/>
          </a:p>
        </p:txBody>
      </p:sp>
      <p:sp>
        <p:nvSpPr>
          <p:cNvPr id="11271" name="Freeform 19"/>
          <p:cNvSpPr>
            <a:spLocks/>
          </p:cNvSpPr>
          <p:nvPr/>
        </p:nvSpPr>
        <p:spPr bwMode="auto">
          <a:xfrm>
            <a:off x="1333500" y="22225"/>
            <a:ext cx="381000" cy="381000"/>
          </a:xfrm>
          <a:custGeom>
            <a:avLst/>
            <a:gdLst>
              <a:gd name="T0" fmla="*/ 190495 w 380990"/>
              <a:gd name="T1" fmla="*/ 0 h 380991"/>
              <a:gd name="T2" fmla="*/ 236214 w 380990"/>
              <a:gd name="T3" fmla="*/ 0 h 380991"/>
              <a:gd name="T4" fmla="*/ 236214 w 380990"/>
              <a:gd name="T5" fmla="*/ 144777 h 380991"/>
              <a:gd name="T6" fmla="*/ 380990 w 380990"/>
              <a:gd name="T7" fmla="*/ 144777 h 380991"/>
              <a:gd name="T8" fmla="*/ 380990 w 380990"/>
              <a:gd name="T9" fmla="*/ 190496 h 380991"/>
              <a:gd name="T10" fmla="*/ 236214 w 380990"/>
              <a:gd name="T11" fmla="*/ 190496 h 380991"/>
              <a:gd name="T12" fmla="*/ 236214 w 380990"/>
              <a:gd name="T13" fmla="*/ 380991 h 380991"/>
              <a:gd name="T14" fmla="*/ 190495 w 380990"/>
              <a:gd name="T15" fmla="*/ 380991 h 380991"/>
              <a:gd name="T16" fmla="*/ 190495 w 380990"/>
              <a:gd name="T17" fmla="*/ 190496 h 380991"/>
              <a:gd name="T18" fmla="*/ 0 w 380990"/>
              <a:gd name="T19" fmla="*/ 190496 h 380991"/>
              <a:gd name="T20" fmla="*/ 0 w 380990"/>
              <a:gd name="T21" fmla="*/ 144777 h 380991"/>
              <a:gd name="T22" fmla="*/ 190495 w 380990"/>
              <a:gd name="T23" fmla="*/ 144777 h 3809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0990" h="380991">
                <a:moveTo>
                  <a:pt x="190495" y="0"/>
                </a:moveTo>
                <a:lnTo>
                  <a:pt x="236214" y="0"/>
                </a:lnTo>
                <a:lnTo>
                  <a:pt x="236214" y="144777"/>
                </a:lnTo>
                <a:lnTo>
                  <a:pt x="380990" y="144777"/>
                </a:lnTo>
                <a:lnTo>
                  <a:pt x="380990" y="190496"/>
                </a:lnTo>
                <a:lnTo>
                  <a:pt x="236214" y="190496"/>
                </a:lnTo>
                <a:lnTo>
                  <a:pt x="236214" y="380991"/>
                </a:lnTo>
                <a:lnTo>
                  <a:pt x="190495" y="380991"/>
                </a:lnTo>
                <a:lnTo>
                  <a:pt x="190495" y="190496"/>
                </a:lnTo>
                <a:lnTo>
                  <a:pt x="0" y="190496"/>
                </a:lnTo>
                <a:lnTo>
                  <a:pt x="0" y="144777"/>
                </a:lnTo>
                <a:lnTo>
                  <a:pt x="190495" y="144777"/>
                </a:lnTo>
                <a:lnTo>
                  <a:pt x="190495" y="0"/>
                </a:lnTo>
                <a:close/>
              </a:path>
            </a:pathLst>
          </a:custGeom>
          <a:solidFill>
            <a:srgbClr val="0000F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a:p>
        </p:txBody>
      </p:sp>
      <p:sp>
        <p:nvSpPr>
          <p:cNvPr id="4" name="Rectangle 3"/>
          <p:cNvSpPr/>
          <p:nvPr/>
        </p:nvSpPr>
        <p:spPr>
          <a:xfrm>
            <a:off x="457200" y="1752600"/>
            <a:ext cx="561975"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66737" y="2089805"/>
            <a:ext cx="463551" cy="279399"/>
          </a:xfrm>
          <a:prstGeom prst="rect">
            <a:avLst/>
          </a:prstGeom>
          <a:solidFill>
            <a:srgbClr val="E1F2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728354" y="435024"/>
            <a:ext cx="7110845" cy="2862322"/>
          </a:xfrm>
          <a:prstGeom prst="rect">
            <a:avLst/>
          </a:prstGeom>
        </p:spPr>
        <p:txBody>
          <a:bodyPr wrap="square">
            <a:spAutoFit/>
          </a:bodyPr>
          <a:lstStyle/>
          <a:p>
            <a:pPr algn="just"/>
            <a:r>
              <a:rPr lang="en-US" sz="3600" dirty="0" smtClean="0">
                <a:latin typeface="Times New Roman" panose="02020603050405020304" pitchFamily="18" charset="0"/>
              </a:rPr>
              <a:t>N</a:t>
            </a:r>
            <a:r>
              <a:rPr lang="vi-VN" sz="3600" dirty="0" smtClean="0">
                <a:latin typeface="Times New Roman" panose="02020603050405020304" pitchFamily="18" charset="0"/>
              </a:rPr>
              <a:t>goài </a:t>
            </a:r>
            <a:r>
              <a:rPr lang="vi-VN" sz="3600" dirty="0">
                <a:latin typeface="Times New Roman" panose="02020603050405020304" pitchFamily="18" charset="0"/>
              </a:rPr>
              <a:t>các thông số kỹ thuật trên một số đồ dùng điện còn có thêm nhãn năng lượng để xác nhận hoặc </a:t>
            </a:r>
            <a:r>
              <a:rPr lang="en-US" sz="3600" dirty="0" smtClean="0">
                <a:latin typeface="Times New Roman" panose="02020603050405020304" pitchFamily="18" charset="0"/>
              </a:rPr>
              <a:t>s</a:t>
            </a:r>
            <a:r>
              <a:rPr lang="vi-VN" sz="3600" dirty="0" smtClean="0">
                <a:latin typeface="Times New Roman" panose="02020603050405020304" pitchFamily="18" charset="0"/>
              </a:rPr>
              <a:t>o </a:t>
            </a:r>
            <a:r>
              <a:rPr lang="vi-VN" sz="3600" dirty="0">
                <a:latin typeface="Times New Roman" panose="02020603050405020304" pitchFamily="18" charset="0"/>
              </a:rPr>
              <a:t>sánh khả năng tiết kiệm năng lượng của đồ dùng điện </a:t>
            </a:r>
            <a:r>
              <a:rPr lang="vi-VN" sz="3600" dirty="0" smtClean="0">
                <a:latin typeface="Times New Roman" panose="02020603050405020304" pitchFamily="18" charset="0"/>
              </a:rPr>
              <a:t>đó</a:t>
            </a:r>
            <a:r>
              <a:rPr lang="en-US" sz="3600" dirty="0" smtClean="0">
                <a:latin typeface="Times New Roman" panose="02020603050405020304" pitchFamily="18" charset="0"/>
              </a:rPr>
              <a:t>.</a:t>
            </a:r>
            <a:endParaRPr lang="en-US" sz="3600" dirty="0">
              <a:latin typeface="Times New Roman" panose="02020603050405020304" pitchFamily="18" charset="0"/>
            </a:endParaRPr>
          </a:p>
        </p:txBody>
      </p:sp>
      <p:pic>
        <p:nvPicPr>
          <p:cNvPr id="9" name="Picture 8"/>
          <p:cNvPicPr>
            <a:picLocks noChangeAspect="1"/>
          </p:cNvPicPr>
          <p:nvPr/>
        </p:nvPicPr>
        <p:blipFill>
          <a:blip r:embed="rId2"/>
          <a:stretch>
            <a:fillRect/>
          </a:stretch>
        </p:blipFill>
        <p:spPr>
          <a:xfrm>
            <a:off x="5427526" y="3590127"/>
            <a:ext cx="3124200" cy="3059707"/>
          </a:xfrm>
          <a:prstGeom prst="rect">
            <a:avLst/>
          </a:prstGeom>
        </p:spPr>
      </p:pic>
      <p:pic>
        <p:nvPicPr>
          <p:cNvPr id="29700" name="Picture 4" descr="Thủ tục dán nhãn năng lượng cho nồi cơm điệ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892" y="3396164"/>
            <a:ext cx="2819400" cy="3419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0261361"/>
      </p:ext>
    </p:extLst>
  </p:cSld>
  <p:clrMapOvr>
    <a:masterClrMapping/>
  </p:clrMapOvr>
  <p:transition spd="slow" advClick="0">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additive="base">
                                        <p:cTn id="7" dur="500" fill="hold"/>
                                        <p:tgtEl>
                                          <p:spTgt spid="29700"/>
                                        </p:tgtEl>
                                        <p:attrNameLst>
                                          <p:attrName>ppt_x</p:attrName>
                                        </p:attrNameLst>
                                      </p:cBhvr>
                                      <p:tavLst>
                                        <p:tav tm="0">
                                          <p:val>
                                            <p:strVal val="#ppt_x"/>
                                          </p:val>
                                        </p:tav>
                                        <p:tav tm="100000">
                                          <p:val>
                                            <p:strVal val="#ppt_x"/>
                                          </p:val>
                                        </p:tav>
                                      </p:tavLst>
                                    </p:anim>
                                    <p:anim calcmode="lin" valueType="num">
                                      <p:cBhvr additive="base">
                                        <p:cTn id="8" dur="500" fill="hold"/>
                                        <p:tgtEl>
                                          <p:spTgt spid="297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Text Box 4"/>
          <p:cNvSpPr txBox="1">
            <a:spLocks noChangeArrowheads="1"/>
          </p:cNvSpPr>
          <p:nvPr/>
        </p:nvSpPr>
        <p:spPr bwMode="auto">
          <a:xfrm>
            <a:off x="838200" y="1143000"/>
            <a:ext cx="6629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3200" dirty="0" smtClean="0">
                <a:solidFill>
                  <a:srgbClr val="CC3300"/>
                </a:solidFill>
              </a:rPr>
              <a:t>Ý </a:t>
            </a:r>
            <a:r>
              <a:rPr lang="en-US" sz="3200" dirty="0" err="1">
                <a:solidFill>
                  <a:srgbClr val="CC3300"/>
                </a:solidFill>
              </a:rPr>
              <a:t>nghĩa</a:t>
            </a:r>
            <a:r>
              <a:rPr lang="en-US" sz="3200" dirty="0">
                <a:solidFill>
                  <a:srgbClr val="CC3300"/>
                </a:solidFill>
              </a:rPr>
              <a:t> </a:t>
            </a:r>
            <a:r>
              <a:rPr lang="en-US" sz="3200" dirty="0" err="1">
                <a:solidFill>
                  <a:srgbClr val="CC3300"/>
                </a:solidFill>
              </a:rPr>
              <a:t>của</a:t>
            </a:r>
            <a:r>
              <a:rPr lang="en-US" sz="3200" dirty="0">
                <a:solidFill>
                  <a:srgbClr val="CC3300"/>
                </a:solidFill>
              </a:rPr>
              <a:t> </a:t>
            </a:r>
            <a:r>
              <a:rPr lang="en-US" sz="3200" dirty="0" err="1">
                <a:solidFill>
                  <a:srgbClr val="CC3300"/>
                </a:solidFill>
              </a:rPr>
              <a:t>số</a:t>
            </a:r>
            <a:r>
              <a:rPr lang="en-US" sz="3200" dirty="0">
                <a:solidFill>
                  <a:srgbClr val="CC3300"/>
                </a:solidFill>
              </a:rPr>
              <a:t> </a:t>
            </a:r>
            <a:r>
              <a:rPr lang="en-US" sz="3200" dirty="0" err="1">
                <a:solidFill>
                  <a:srgbClr val="CC3300"/>
                </a:solidFill>
              </a:rPr>
              <a:t>liệu</a:t>
            </a:r>
            <a:r>
              <a:rPr lang="en-US" sz="3200" dirty="0">
                <a:solidFill>
                  <a:srgbClr val="CC3300"/>
                </a:solidFill>
              </a:rPr>
              <a:t> </a:t>
            </a:r>
            <a:r>
              <a:rPr lang="en-US" sz="3200" dirty="0" err="1">
                <a:solidFill>
                  <a:srgbClr val="CC3300"/>
                </a:solidFill>
              </a:rPr>
              <a:t>kĩ</a:t>
            </a:r>
            <a:r>
              <a:rPr lang="en-US" sz="3200" dirty="0">
                <a:solidFill>
                  <a:srgbClr val="CC3300"/>
                </a:solidFill>
              </a:rPr>
              <a:t> </a:t>
            </a:r>
            <a:r>
              <a:rPr lang="en-US" sz="3200" dirty="0" err="1">
                <a:solidFill>
                  <a:srgbClr val="CC3300"/>
                </a:solidFill>
              </a:rPr>
              <a:t>thuật</a:t>
            </a:r>
            <a:r>
              <a:rPr lang="en-US" sz="3200" dirty="0">
                <a:solidFill>
                  <a:srgbClr val="CC3300"/>
                </a:solidFill>
              </a:rPr>
              <a:t>:</a:t>
            </a:r>
          </a:p>
        </p:txBody>
      </p:sp>
      <p:sp>
        <p:nvSpPr>
          <p:cNvPr id="24582" name="Text Box 6"/>
          <p:cNvSpPr txBox="1">
            <a:spLocks noChangeArrowheads="1"/>
          </p:cNvSpPr>
          <p:nvPr/>
        </p:nvSpPr>
        <p:spPr bwMode="auto">
          <a:xfrm>
            <a:off x="1066800" y="1981200"/>
            <a:ext cx="78486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4000">
                <a:solidFill>
                  <a:srgbClr val="0000FF"/>
                </a:solidFill>
                <a:latin typeface="Times New Roman" pitchFamily="18" charset="0"/>
              </a:rPr>
              <a:t>Các số liệu kĩ thuật giúp ta lựa chọn đồ dùng điện phù hợp và sử dụng đúng yêu cầu kĩ thuật</a:t>
            </a:r>
          </a:p>
        </p:txBody>
      </p:sp>
    </p:spTree>
    <p:extLst>
      <p:ext uri="{BB962C8B-B14F-4D97-AF65-F5344CB8AC3E}">
        <p14:creationId xmlns:p14="http://schemas.microsoft.com/office/powerpoint/2010/main" val="31895857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p:cTn id="7" dur="500" fill="hold"/>
                                        <p:tgtEl>
                                          <p:spTgt spid="24580"/>
                                        </p:tgtEl>
                                        <p:attrNameLst>
                                          <p:attrName>ppt_w</p:attrName>
                                        </p:attrNameLst>
                                      </p:cBhvr>
                                      <p:tavLst>
                                        <p:tav tm="0">
                                          <p:val>
                                            <p:fltVal val="0"/>
                                          </p:val>
                                        </p:tav>
                                        <p:tav tm="100000">
                                          <p:val>
                                            <p:strVal val="#ppt_w"/>
                                          </p:val>
                                        </p:tav>
                                      </p:tavLst>
                                    </p:anim>
                                    <p:anim calcmode="lin" valueType="num">
                                      <p:cBhvr>
                                        <p:cTn id="8" dur="500" fill="hold"/>
                                        <p:tgtEl>
                                          <p:spTgt spid="24580"/>
                                        </p:tgtEl>
                                        <p:attrNameLst>
                                          <p:attrName>ppt_h</p:attrName>
                                        </p:attrNameLst>
                                      </p:cBhvr>
                                      <p:tavLst>
                                        <p:tav tm="0">
                                          <p:val>
                                            <p:fltVal val="0"/>
                                          </p:val>
                                        </p:tav>
                                        <p:tav tm="100000">
                                          <p:val>
                                            <p:strVal val="#ppt_h"/>
                                          </p:val>
                                        </p:tav>
                                      </p:tavLst>
                                    </p:anim>
                                    <p:animEffect transition="in" filter="fade">
                                      <p:cBhvr>
                                        <p:cTn id="9" dur="500"/>
                                        <p:tgtEl>
                                          <p:spTgt spid="2458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4582"/>
                                        </p:tgtEl>
                                        <p:attrNameLst>
                                          <p:attrName>style.visibility</p:attrName>
                                        </p:attrNameLst>
                                      </p:cBhvr>
                                      <p:to>
                                        <p:strVal val="visible"/>
                                      </p:to>
                                    </p:set>
                                    <p:anim calcmode="discrete" valueType="clr">
                                      <p:cBhvr override="childStyle">
                                        <p:cTn id="14" dur="80"/>
                                        <p:tgtEl>
                                          <p:spTgt spid="2458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582"/>
                                        </p:tgtEl>
                                        <p:attrNameLst>
                                          <p:attrName>fillcolor</p:attrName>
                                        </p:attrNameLst>
                                      </p:cBhvr>
                                      <p:tavLst>
                                        <p:tav tm="0">
                                          <p:val>
                                            <p:clrVal>
                                              <a:schemeClr val="accent2"/>
                                            </p:clrVal>
                                          </p:val>
                                        </p:tav>
                                        <p:tav tm="50000">
                                          <p:val>
                                            <p:clrVal>
                                              <a:schemeClr val="hlink"/>
                                            </p:clrVal>
                                          </p:val>
                                        </p:tav>
                                      </p:tavLst>
                                    </p:anim>
                                    <p:set>
                                      <p:cBhvr>
                                        <p:cTn id="16" dur="80"/>
                                        <p:tgtEl>
                                          <p:spTgt spid="2458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Text Box 5"/>
          <p:cNvSpPr txBox="1">
            <a:spLocks noChangeArrowheads="1"/>
          </p:cNvSpPr>
          <p:nvPr/>
        </p:nvSpPr>
        <p:spPr bwMode="auto">
          <a:xfrm>
            <a:off x="914400" y="1752600"/>
            <a:ext cx="822960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3200" b="1" i="1">
                <a:latin typeface="Times New Roman" pitchFamily="18" charset="0"/>
              </a:rPr>
              <a:t>Nhà em sử dụng nguồn có điện áp 220V, em cần mua 1 bóng đèn cho bàn học, trong 3 bóng 220V – 40W, 110V – 40W và 220V – 300W, em chọn mua bóng nào? Tại sao?</a:t>
            </a:r>
          </a:p>
        </p:txBody>
      </p:sp>
      <p:sp>
        <p:nvSpPr>
          <p:cNvPr id="33798" name="Text Box 6"/>
          <p:cNvSpPr txBox="1">
            <a:spLocks noChangeArrowheads="1"/>
          </p:cNvSpPr>
          <p:nvPr/>
        </p:nvSpPr>
        <p:spPr bwMode="auto">
          <a:xfrm>
            <a:off x="900113" y="4233863"/>
            <a:ext cx="800100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3200">
                <a:solidFill>
                  <a:srgbClr val="0000FF"/>
                </a:solidFill>
                <a:latin typeface="Times New Roman" pitchFamily="18" charset="0"/>
              </a:rPr>
              <a:t>Chọn bóng đèn 220V – 40W vì điện áp định mức của bóng đèn 220V phù hợp với nguồn điện trong gia đình và công suất định mức 40W phù hợp với yêu cầu công suất đèn bàn học.</a:t>
            </a:r>
          </a:p>
        </p:txBody>
      </p:sp>
      <p:pic>
        <p:nvPicPr>
          <p:cNvPr id="33799" name="Picture 7" descr="Right-04-june"/>
          <p:cNvPicPr>
            <a:picLocks noGrp="1" noChangeAspect="1" noChangeArrowheads="1" noCrop="1"/>
          </p:cNvPicPr>
          <p:nvPr>
            <p:ph/>
          </p:nvPr>
        </p:nvPicPr>
        <p:blipFill>
          <a:blip r:embed="rId2">
            <a:extLst>
              <a:ext uri="{28A0092B-C50C-407E-A947-70E740481C1C}">
                <a14:useLocalDpi xmlns:a14="http://schemas.microsoft.com/office/drawing/2010/main" val="0"/>
              </a:ext>
            </a:extLst>
          </a:blip>
          <a:srcRect/>
          <a:stretch>
            <a:fillRect/>
          </a:stretch>
        </p:blipFill>
        <p:spPr>
          <a:xfrm>
            <a:off x="762000" y="3886200"/>
            <a:ext cx="1752600" cy="438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289456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3797"/>
                                        </p:tgtEl>
                                        <p:attrNameLst>
                                          <p:attrName>style.visibility</p:attrName>
                                        </p:attrNameLst>
                                      </p:cBhvr>
                                      <p:to>
                                        <p:strVal val="visible"/>
                                      </p:to>
                                    </p:set>
                                    <p:anim calcmode="discrete" valueType="clr">
                                      <p:cBhvr override="childStyle">
                                        <p:cTn id="7" dur="80"/>
                                        <p:tgtEl>
                                          <p:spTgt spid="3379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797"/>
                                        </p:tgtEl>
                                        <p:attrNameLst>
                                          <p:attrName>fillcolor</p:attrName>
                                        </p:attrNameLst>
                                      </p:cBhvr>
                                      <p:tavLst>
                                        <p:tav tm="0">
                                          <p:val>
                                            <p:clrVal>
                                              <a:schemeClr val="accent2"/>
                                            </p:clrVal>
                                          </p:val>
                                        </p:tav>
                                        <p:tav tm="50000">
                                          <p:val>
                                            <p:clrVal>
                                              <a:schemeClr val="hlink"/>
                                            </p:clrVal>
                                          </p:val>
                                        </p:tav>
                                      </p:tavLst>
                                    </p:anim>
                                    <p:set>
                                      <p:cBhvr>
                                        <p:cTn id="9" dur="80"/>
                                        <p:tgtEl>
                                          <p:spTgt spid="3379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31" presetClass="entr" presetSubtype="0" fill="hold" nodeType="clickEffect">
                                  <p:stCondLst>
                                    <p:cond delay="0"/>
                                  </p:stCondLst>
                                  <p:iterate type="lt">
                                    <p:tmPct val="5000"/>
                                  </p:iterate>
                                  <p:childTnLst>
                                    <p:set>
                                      <p:cBhvr>
                                        <p:cTn id="13" dur="1" fill="hold">
                                          <p:stCondLst>
                                            <p:cond delay="0"/>
                                          </p:stCondLst>
                                        </p:cTn>
                                        <p:tgtEl>
                                          <p:spTgt spid="33799"/>
                                        </p:tgtEl>
                                        <p:attrNameLst>
                                          <p:attrName>style.visibility</p:attrName>
                                        </p:attrNameLst>
                                      </p:cBhvr>
                                      <p:to>
                                        <p:strVal val="visible"/>
                                      </p:to>
                                    </p:set>
                                    <p:anim calcmode="lin" valueType="num">
                                      <p:cBhvr>
                                        <p:cTn id="14" dur="1000" fill="hold"/>
                                        <p:tgtEl>
                                          <p:spTgt spid="33799"/>
                                        </p:tgtEl>
                                        <p:attrNameLst>
                                          <p:attrName>ppt_w</p:attrName>
                                        </p:attrNameLst>
                                      </p:cBhvr>
                                      <p:tavLst>
                                        <p:tav tm="0">
                                          <p:val>
                                            <p:fltVal val="0"/>
                                          </p:val>
                                        </p:tav>
                                        <p:tav tm="100000">
                                          <p:val>
                                            <p:strVal val="#ppt_w"/>
                                          </p:val>
                                        </p:tav>
                                      </p:tavLst>
                                    </p:anim>
                                    <p:anim calcmode="lin" valueType="num">
                                      <p:cBhvr>
                                        <p:cTn id="15" dur="1000" fill="hold"/>
                                        <p:tgtEl>
                                          <p:spTgt spid="33799"/>
                                        </p:tgtEl>
                                        <p:attrNameLst>
                                          <p:attrName>ppt_h</p:attrName>
                                        </p:attrNameLst>
                                      </p:cBhvr>
                                      <p:tavLst>
                                        <p:tav tm="0">
                                          <p:val>
                                            <p:fltVal val="0"/>
                                          </p:val>
                                        </p:tav>
                                        <p:tav tm="100000">
                                          <p:val>
                                            <p:strVal val="#ppt_h"/>
                                          </p:val>
                                        </p:tav>
                                      </p:tavLst>
                                    </p:anim>
                                    <p:anim calcmode="lin" valueType="num">
                                      <p:cBhvr>
                                        <p:cTn id="16" dur="1000" fill="hold"/>
                                        <p:tgtEl>
                                          <p:spTgt spid="33799"/>
                                        </p:tgtEl>
                                        <p:attrNameLst>
                                          <p:attrName>style.rotation</p:attrName>
                                        </p:attrNameLst>
                                      </p:cBhvr>
                                      <p:tavLst>
                                        <p:tav tm="0">
                                          <p:val>
                                            <p:fltVal val="90"/>
                                          </p:val>
                                        </p:tav>
                                        <p:tav tm="100000">
                                          <p:val>
                                            <p:fltVal val="0"/>
                                          </p:val>
                                        </p:tav>
                                      </p:tavLst>
                                    </p:anim>
                                    <p:animEffect transition="in" filter="fade">
                                      <p:cBhvr>
                                        <p:cTn id="17" dur="1000"/>
                                        <p:tgtEl>
                                          <p:spTgt spid="3379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33798"/>
                                        </p:tgtEl>
                                        <p:attrNameLst>
                                          <p:attrName>style.visibility</p:attrName>
                                        </p:attrNameLst>
                                      </p:cBhvr>
                                      <p:to>
                                        <p:strVal val="visible"/>
                                      </p:to>
                                    </p:set>
                                    <p:anim calcmode="discrete" valueType="clr">
                                      <p:cBhvr override="childStyle">
                                        <p:cTn id="22" dur="80"/>
                                        <p:tgtEl>
                                          <p:spTgt spid="33798"/>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3798"/>
                                        </p:tgtEl>
                                        <p:attrNameLst>
                                          <p:attrName>fillcolor</p:attrName>
                                        </p:attrNameLst>
                                      </p:cBhvr>
                                      <p:tavLst>
                                        <p:tav tm="0">
                                          <p:val>
                                            <p:clrVal>
                                              <a:schemeClr val="accent2"/>
                                            </p:clrVal>
                                          </p:val>
                                        </p:tav>
                                        <p:tav tm="50000">
                                          <p:val>
                                            <p:clrVal>
                                              <a:schemeClr val="hlink"/>
                                            </p:clrVal>
                                          </p:val>
                                        </p:tav>
                                      </p:tavLst>
                                    </p:anim>
                                    <p:set>
                                      <p:cBhvr>
                                        <p:cTn id="24" dur="80"/>
                                        <p:tgtEl>
                                          <p:spTgt spid="3379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P spid="3379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Top Corners Rounded 15">
            <a:extLst>
              <a:ext uri="{FF2B5EF4-FFF2-40B4-BE49-F238E27FC236}">
                <a16:creationId xmlns="" xmlns:a16="http://schemas.microsoft.com/office/drawing/2014/main" id="{64D87223-09CE-4DE3-AD12-5D12CBE4C9BA}"/>
              </a:ext>
            </a:extLst>
          </p:cNvPr>
          <p:cNvSpPr/>
          <p:nvPr/>
        </p:nvSpPr>
        <p:spPr>
          <a:xfrm rot="5400000">
            <a:off x="-1627981" y="3258344"/>
            <a:ext cx="3597275" cy="34131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latin typeface="Lato Light" panose="020F0502020204030203" pitchFamily="34" charset="0"/>
              <a:ea typeface="Lato Light" panose="020F0502020204030203" pitchFamily="34" charset="0"/>
              <a:cs typeface="Lato Light" panose="020F0502020204030203" pitchFamily="34" charset="0"/>
            </a:endParaRPr>
          </a:p>
        </p:txBody>
      </p:sp>
      <p:sp>
        <p:nvSpPr>
          <p:cNvPr id="3" name="Oval 2"/>
          <p:cNvSpPr/>
          <p:nvPr/>
        </p:nvSpPr>
        <p:spPr bwMode="auto">
          <a:xfrm>
            <a:off x="609600" y="334963"/>
            <a:ext cx="914400" cy="884237"/>
          </a:xfrm>
          <a:prstGeom prst="ellipse">
            <a:avLst/>
          </a:prstGeom>
          <a:solidFill>
            <a:srgbClr val="0000F1"/>
          </a:solidFill>
          <a:ln w="9525" cap="flat" cmpd="sng" algn="ctr">
            <a:noFill/>
            <a:prstDash val="solid"/>
            <a:round/>
            <a:headEnd type="none" w="med" len="med"/>
            <a:tailEnd type="none" w="med" len="med"/>
          </a:ln>
        </p:spPr>
        <p:txBody>
          <a:bodyPr/>
          <a:lstStyle/>
          <a:p>
            <a:pPr>
              <a:defRPr/>
            </a:pPr>
            <a:endParaRPr lang="en-US" sz="14200" dirty="0">
              <a:solidFill>
                <a:schemeClr val="bg1"/>
              </a:solidFill>
              <a:latin typeface="UVN Ke Chuyen1" panose="03030602030607080B05" pitchFamily="66" charset="0"/>
            </a:endParaRPr>
          </a:p>
        </p:txBody>
      </p:sp>
      <p:sp>
        <p:nvSpPr>
          <p:cNvPr id="11269" name="Freeform 15"/>
          <p:cNvSpPr>
            <a:spLocks/>
          </p:cNvSpPr>
          <p:nvPr/>
        </p:nvSpPr>
        <p:spPr bwMode="auto">
          <a:xfrm>
            <a:off x="1049338" y="376238"/>
            <a:ext cx="379412" cy="801687"/>
          </a:xfrm>
          <a:custGeom>
            <a:avLst/>
            <a:gdLst>
              <a:gd name="T0" fmla="*/ 0 w 380990"/>
              <a:gd name="T1" fmla="*/ 0 h 800806"/>
              <a:gd name="T2" fmla="*/ 110311 w 380990"/>
              <a:gd name="T3" fmla="*/ 0 h 800806"/>
              <a:gd name="T4" fmla="*/ 110311 w 380990"/>
              <a:gd name="T5" fmla="*/ 514663 h 800806"/>
              <a:gd name="T6" fmla="*/ 126298 w 380990"/>
              <a:gd name="T7" fmla="*/ 514663 h 800806"/>
              <a:gd name="T8" fmla="*/ 152102 w 380990"/>
              <a:gd name="T9" fmla="*/ 642713 h 800806"/>
              <a:gd name="T10" fmla="*/ 252554 w 380990"/>
              <a:gd name="T11" fmla="*/ 555553 h 800806"/>
              <a:gd name="T12" fmla="*/ 251343 w 380990"/>
              <a:gd name="T13" fmla="*/ 463733 h 800806"/>
              <a:gd name="T14" fmla="*/ 356890 w 380990"/>
              <a:gd name="T15" fmla="*/ 375390 h 800806"/>
              <a:gd name="T16" fmla="*/ 364938 w 380990"/>
              <a:gd name="T17" fmla="*/ 629601 h 800806"/>
              <a:gd name="T18" fmla="*/ 112286 w 380990"/>
              <a:gd name="T19" fmla="*/ 775511 h 800806"/>
              <a:gd name="T20" fmla="*/ 30516 w 380990"/>
              <a:gd name="T21" fmla="*/ 669965 h 800806"/>
              <a:gd name="T22" fmla="*/ 21225 w 380990"/>
              <a:gd name="T23" fmla="*/ 639699 h 800806"/>
              <a:gd name="T24" fmla="*/ 0 w 380990"/>
              <a:gd name="T25" fmla="*/ 639699 h 800806"/>
              <a:gd name="T26" fmla="*/ 0 w 380990"/>
              <a:gd name="T27" fmla="*/ 514663 h 8008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0990" h="800806">
                <a:moveTo>
                  <a:pt x="0" y="0"/>
                </a:moveTo>
                <a:lnTo>
                  <a:pt x="110311" y="0"/>
                </a:lnTo>
                <a:lnTo>
                  <a:pt x="110311" y="514663"/>
                </a:lnTo>
                <a:lnTo>
                  <a:pt x="126298" y="514663"/>
                </a:lnTo>
                <a:cubicBezTo>
                  <a:pt x="126298" y="565089"/>
                  <a:pt x="135863" y="612556"/>
                  <a:pt x="152102" y="642713"/>
                </a:cubicBezTo>
                <a:cubicBezTo>
                  <a:pt x="188541" y="710384"/>
                  <a:pt x="240918" y="664936"/>
                  <a:pt x="252554" y="555553"/>
                </a:cubicBezTo>
                <a:cubicBezTo>
                  <a:pt x="255771" y="525311"/>
                  <a:pt x="255350" y="493385"/>
                  <a:pt x="251343" y="463733"/>
                </a:cubicBezTo>
                <a:lnTo>
                  <a:pt x="356890" y="375390"/>
                </a:lnTo>
                <a:cubicBezTo>
                  <a:pt x="385907" y="453570"/>
                  <a:pt x="388885" y="547639"/>
                  <a:pt x="364938" y="629601"/>
                </a:cubicBezTo>
                <a:cubicBezTo>
                  <a:pt x="322380" y="775263"/>
                  <a:pt x="208870" y="840817"/>
                  <a:pt x="112286" y="775511"/>
                </a:cubicBezTo>
                <a:cubicBezTo>
                  <a:pt x="78116" y="752407"/>
                  <a:pt x="50045" y="715332"/>
                  <a:pt x="30516" y="669965"/>
                </a:cubicBezTo>
                <a:lnTo>
                  <a:pt x="21225" y="639699"/>
                </a:lnTo>
                <a:lnTo>
                  <a:pt x="0" y="639699"/>
                </a:lnTo>
                <a:lnTo>
                  <a:pt x="0" y="514663"/>
                </a:lnTo>
                <a:lnTo>
                  <a:pt x="0" y="0"/>
                </a:lnTo>
                <a:close/>
              </a:path>
            </a:pathLst>
          </a:custGeom>
          <a:solidFill>
            <a:schemeClr val="bg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a:p>
        </p:txBody>
      </p:sp>
      <p:sp>
        <p:nvSpPr>
          <p:cNvPr id="6" name="Oval 5"/>
          <p:cNvSpPr/>
          <p:nvPr/>
        </p:nvSpPr>
        <p:spPr bwMode="auto">
          <a:xfrm flipH="1">
            <a:off x="1019175" y="177800"/>
            <a:ext cx="203200" cy="239713"/>
          </a:xfrm>
          <a:prstGeom prst="ellipse">
            <a:avLst/>
          </a:prstGeom>
          <a:solidFill>
            <a:schemeClr val="accent5">
              <a:lumMod val="50000"/>
            </a:schemeClr>
          </a:solidFill>
          <a:ln w="9525" cap="flat" cmpd="sng" algn="ctr">
            <a:noFill/>
            <a:prstDash val="solid"/>
            <a:round/>
            <a:headEnd type="none" w="med" len="med"/>
            <a:tailEnd type="none" w="med" len="med"/>
          </a:ln>
        </p:spPr>
        <p:txBody>
          <a:bodyPr/>
          <a:lstStyle/>
          <a:p>
            <a:pPr>
              <a:defRPr/>
            </a:pPr>
            <a:endParaRPr lang="en-US"/>
          </a:p>
        </p:txBody>
      </p:sp>
      <p:sp>
        <p:nvSpPr>
          <p:cNvPr id="11271" name="Freeform 19"/>
          <p:cNvSpPr>
            <a:spLocks/>
          </p:cNvSpPr>
          <p:nvPr/>
        </p:nvSpPr>
        <p:spPr bwMode="auto">
          <a:xfrm>
            <a:off x="1333500" y="22225"/>
            <a:ext cx="381000" cy="381000"/>
          </a:xfrm>
          <a:custGeom>
            <a:avLst/>
            <a:gdLst>
              <a:gd name="T0" fmla="*/ 190495 w 380990"/>
              <a:gd name="T1" fmla="*/ 0 h 380991"/>
              <a:gd name="T2" fmla="*/ 236214 w 380990"/>
              <a:gd name="T3" fmla="*/ 0 h 380991"/>
              <a:gd name="T4" fmla="*/ 236214 w 380990"/>
              <a:gd name="T5" fmla="*/ 144777 h 380991"/>
              <a:gd name="T6" fmla="*/ 380990 w 380990"/>
              <a:gd name="T7" fmla="*/ 144777 h 380991"/>
              <a:gd name="T8" fmla="*/ 380990 w 380990"/>
              <a:gd name="T9" fmla="*/ 190496 h 380991"/>
              <a:gd name="T10" fmla="*/ 236214 w 380990"/>
              <a:gd name="T11" fmla="*/ 190496 h 380991"/>
              <a:gd name="T12" fmla="*/ 236214 w 380990"/>
              <a:gd name="T13" fmla="*/ 380991 h 380991"/>
              <a:gd name="T14" fmla="*/ 190495 w 380990"/>
              <a:gd name="T15" fmla="*/ 380991 h 380991"/>
              <a:gd name="T16" fmla="*/ 190495 w 380990"/>
              <a:gd name="T17" fmla="*/ 190496 h 380991"/>
              <a:gd name="T18" fmla="*/ 0 w 380990"/>
              <a:gd name="T19" fmla="*/ 190496 h 380991"/>
              <a:gd name="T20" fmla="*/ 0 w 380990"/>
              <a:gd name="T21" fmla="*/ 144777 h 380991"/>
              <a:gd name="T22" fmla="*/ 190495 w 380990"/>
              <a:gd name="T23" fmla="*/ 144777 h 3809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0990" h="380991">
                <a:moveTo>
                  <a:pt x="190495" y="0"/>
                </a:moveTo>
                <a:lnTo>
                  <a:pt x="236214" y="0"/>
                </a:lnTo>
                <a:lnTo>
                  <a:pt x="236214" y="144777"/>
                </a:lnTo>
                <a:lnTo>
                  <a:pt x="380990" y="144777"/>
                </a:lnTo>
                <a:lnTo>
                  <a:pt x="380990" y="190496"/>
                </a:lnTo>
                <a:lnTo>
                  <a:pt x="236214" y="190496"/>
                </a:lnTo>
                <a:lnTo>
                  <a:pt x="236214" y="380991"/>
                </a:lnTo>
                <a:lnTo>
                  <a:pt x="190495" y="380991"/>
                </a:lnTo>
                <a:lnTo>
                  <a:pt x="190495" y="190496"/>
                </a:lnTo>
                <a:lnTo>
                  <a:pt x="0" y="190496"/>
                </a:lnTo>
                <a:lnTo>
                  <a:pt x="0" y="144777"/>
                </a:lnTo>
                <a:lnTo>
                  <a:pt x="190495" y="144777"/>
                </a:lnTo>
                <a:lnTo>
                  <a:pt x="190495" y="0"/>
                </a:lnTo>
                <a:close/>
              </a:path>
            </a:pathLst>
          </a:custGeom>
          <a:solidFill>
            <a:srgbClr val="0000F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a:p>
        </p:txBody>
      </p:sp>
      <p:sp>
        <p:nvSpPr>
          <p:cNvPr id="4" name="Rectangle 3"/>
          <p:cNvSpPr/>
          <p:nvPr/>
        </p:nvSpPr>
        <p:spPr>
          <a:xfrm>
            <a:off x="457200" y="1752600"/>
            <a:ext cx="561975"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66737" y="2089805"/>
            <a:ext cx="463551" cy="279399"/>
          </a:xfrm>
          <a:prstGeom prst="rect">
            <a:avLst/>
          </a:prstGeom>
          <a:solidFill>
            <a:srgbClr val="E1F2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728354" y="435024"/>
            <a:ext cx="7110845" cy="2862322"/>
          </a:xfrm>
          <a:prstGeom prst="rect">
            <a:avLst/>
          </a:prstGeom>
        </p:spPr>
        <p:txBody>
          <a:bodyPr wrap="square">
            <a:spAutoFit/>
          </a:bodyPr>
          <a:lstStyle/>
          <a:p>
            <a:pPr algn="just"/>
            <a:r>
              <a:rPr lang="en-US" sz="3600" dirty="0" smtClean="0">
                <a:latin typeface="Times New Roman" panose="02020603050405020304" pitchFamily="18" charset="0"/>
              </a:rPr>
              <a:t>N</a:t>
            </a:r>
            <a:r>
              <a:rPr lang="vi-VN" sz="3600" dirty="0" smtClean="0">
                <a:latin typeface="Times New Roman" panose="02020603050405020304" pitchFamily="18" charset="0"/>
              </a:rPr>
              <a:t>goài </a:t>
            </a:r>
            <a:r>
              <a:rPr lang="vi-VN" sz="3600" dirty="0">
                <a:latin typeface="Times New Roman" panose="02020603050405020304" pitchFamily="18" charset="0"/>
              </a:rPr>
              <a:t>các thông số kỹ thuật trên một số đồ dùng điện còn có thêm nhãn năng lượng để xác nhận hoặc </a:t>
            </a:r>
            <a:r>
              <a:rPr lang="en-US" sz="3600" dirty="0" smtClean="0">
                <a:latin typeface="Times New Roman" panose="02020603050405020304" pitchFamily="18" charset="0"/>
              </a:rPr>
              <a:t>s</a:t>
            </a:r>
            <a:r>
              <a:rPr lang="vi-VN" sz="3600" dirty="0" smtClean="0">
                <a:latin typeface="Times New Roman" panose="02020603050405020304" pitchFamily="18" charset="0"/>
              </a:rPr>
              <a:t>o </a:t>
            </a:r>
            <a:r>
              <a:rPr lang="vi-VN" sz="3600" dirty="0">
                <a:latin typeface="Times New Roman" panose="02020603050405020304" pitchFamily="18" charset="0"/>
              </a:rPr>
              <a:t>sánh khả năng tiết kiệm năng lượng của đồ dùng điện </a:t>
            </a:r>
            <a:r>
              <a:rPr lang="vi-VN" sz="3600" dirty="0" smtClean="0">
                <a:latin typeface="Times New Roman" panose="02020603050405020304" pitchFamily="18" charset="0"/>
              </a:rPr>
              <a:t>đó</a:t>
            </a:r>
            <a:r>
              <a:rPr lang="en-US" sz="3600" dirty="0" smtClean="0">
                <a:latin typeface="Times New Roman" panose="02020603050405020304" pitchFamily="18" charset="0"/>
              </a:rPr>
              <a:t>.</a:t>
            </a:r>
            <a:endParaRPr lang="en-US" sz="3600" dirty="0">
              <a:latin typeface="Times New Roman" panose="02020603050405020304" pitchFamily="18" charset="0"/>
            </a:endParaRPr>
          </a:p>
        </p:txBody>
      </p:sp>
      <p:pic>
        <p:nvPicPr>
          <p:cNvPr id="9" name="Picture 8"/>
          <p:cNvPicPr>
            <a:picLocks noChangeAspect="1"/>
          </p:cNvPicPr>
          <p:nvPr/>
        </p:nvPicPr>
        <p:blipFill>
          <a:blip r:embed="rId2"/>
          <a:stretch>
            <a:fillRect/>
          </a:stretch>
        </p:blipFill>
        <p:spPr>
          <a:xfrm>
            <a:off x="5427526" y="3590127"/>
            <a:ext cx="3124200" cy="3059707"/>
          </a:xfrm>
          <a:prstGeom prst="rect">
            <a:avLst/>
          </a:prstGeom>
        </p:spPr>
      </p:pic>
      <p:pic>
        <p:nvPicPr>
          <p:cNvPr id="29700" name="Picture 4" descr="Thủ tục dán nhãn năng lượng cho nồi cơm điệ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892" y="3396164"/>
            <a:ext cx="2819400" cy="3419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7065787"/>
      </p:ext>
    </p:extLst>
  </p:cSld>
  <p:clrMapOvr>
    <a:masterClrMapping/>
  </p:clrMapOvr>
  <p:transition spd="slow" advClick="0">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additive="base">
                                        <p:cTn id="7" dur="500" fill="hold"/>
                                        <p:tgtEl>
                                          <p:spTgt spid="29700"/>
                                        </p:tgtEl>
                                        <p:attrNameLst>
                                          <p:attrName>ppt_x</p:attrName>
                                        </p:attrNameLst>
                                      </p:cBhvr>
                                      <p:tavLst>
                                        <p:tav tm="0">
                                          <p:val>
                                            <p:strVal val="#ppt_x"/>
                                          </p:val>
                                        </p:tav>
                                        <p:tav tm="100000">
                                          <p:val>
                                            <p:strVal val="#ppt_x"/>
                                          </p:val>
                                        </p:tav>
                                      </p:tavLst>
                                    </p:anim>
                                    <p:anim calcmode="lin" valueType="num">
                                      <p:cBhvr additive="base">
                                        <p:cTn id="8" dur="500" fill="hold"/>
                                        <p:tgtEl>
                                          <p:spTgt spid="297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973183"/>
          </a:xfrm>
        </p:spPr>
        <p:txBody>
          <a:bodyPr>
            <a:normAutofit fontScale="92500" lnSpcReduction="20000"/>
          </a:bodyPr>
          <a:lstStyle/>
          <a:p>
            <a:pPr marL="0" indent="0">
              <a:buNone/>
            </a:pPr>
            <a:r>
              <a:rPr lang="en-US" dirty="0">
                <a:solidFill>
                  <a:srgbClr val="4040F5"/>
                </a:solidFill>
                <a:latin typeface="Times New Roman" panose="02020603050405020304" pitchFamily="18" charset="0"/>
                <a:cs typeface="Times New Roman" panose="02020603050405020304" pitchFamily="18" charset="0"/>
              </a:rPr>
              <a:t>III. Lựa chọn và sử dụng đồ dùng điện trong gia đình</a:t>
            </a:r>
          </a:p>
          <a:p>
            <a:pPr marL="0" indent="0">
              <a:buNone/>
            </a:pPr>
            <a:r>
              <a:rPr lang="en-US" dirty="0">
                <a:solidFill>
                  <a:srgbClr val="4040F5"/>
                </a:solidFill>
                <a:latin typeface="Times New Roman" panose="02020603050405020304" pitchFamily="18" charset="0"/>
                <a:cs typeface="Times New Roman" panose="02020603050405020304" pitchFamily="18" charset="0"/>
              </a:rPr>
              <a:t>1. Lựa chọn đồ dùng điện trong </a:t>
            </a:r>
            <a:r>
              <a:rPr lang="en-US" dirty="0" err="1">
                <a:solidFill>
                  <a:srgbClr val="4040F5"/>
                </a:solidFill>
                <a:latin typeface="Times New Roman" panose="02020603050405020304" pitchFamily="18" charset="0"/>
                <a:cs typeface="Times New Roman" panose="02020603050405020304" pitchFamily="18" charset="0"/>
              </a:rPr>
              <a:t>gia</a:t>
            </a:r>
            <a:r>
              <a:rPr lang="en-US" dirty="0">
                <a:solidFill>
                  <a:srgbClr val="4040F5"/>
                </a:solidFill>
                <a:latin typeface="Times New Roman" panose="02020603050405020304" pitchFamily="18" charset="0"/>
                <a:cs typeface="Times New Roman" panose="02020603050405020304" pitchFamily="18" charset="0"/>
              </a:rPr>
              <a:t> </a:t>
            </a:r>
            <a:r>
              <a:rPr lang="en-US" dirty="0" err="1">
                <a:solidFill>
                  <a:srgbClr val="4040F5"/>
                </a:solidFill>
                <a:latin typeface="Times New Roman" panose="02020603050405020304" pitchFamily="18" charset="0"/>
                <a:cs typeface="Times New Roman" panose="02020603050405020304" pitchFamily="18" charset="0"/>
              </a:rPr>
              <a:t>đình</a:t>
            </a:r>
            <a:endParaRPr lang="vi-VN" b="1" dirty="0">
              <a:solidFill>
                <a:srgbClr val="4040F5"/>
              </a:solidFill>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457200" y="2209800"/>
            <a:ext cx="8453302" cy="384048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vi-V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Lựa chọn loại có thông số kĩ thuật và tính năng phù hợp với nhu cầu sử dụng của gia đình.</a:t>
            </a:r>
          </a:p>
          <a:p>
            <a:pPr marL="0" indent="0">
              <a:buNone/>
            </a:pPr>
            <a:r>
              <a:rPr lang="vi-V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Lựa chọn loại có khả năng tiết kiệm điện (có dán nhãn tiết kiệm năng lượng).</a:t>
            </a:r>
          </a:p>
          <a:p>
            <a:pPr marL="0" indent="0">
              <a:buNone/>
            </a:pPr>
            <a:r>
              <a:rPr lang="vi-V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Lựa chọn các thương hiệu và cửa hàng uy tín để đảm bảo mua được những đồ dùng điện có chất lượng tốt, độ bền cao, an toàn và dịch vụ bảo hành chu đáo.</a:t>
            </a:r>
          </a:p>
          <a:p>
            <a:pPr marL="0" indent="0">
              <a:buNone/>
            </a:pPr>
            <a:r>
              <a:rPr lang="vi-V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Lựa chọn loại có giá phù hợp với điều kiện tài chính của gia đình.</a:t>
            </a:r>
          </a:p>
          <a:p>
            <a:pPr marL="0" indent="0">
              <a:buNone/>
            </a:pPr>
            <a:r>
              <a:rPr lang="vi-V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Lựa chọn các đồ dùng điện thân thiện với môi trường, sử dụng năng lượng từ tự nhiên như năng lượng mặt trời, năng lượng gió,...</a:t>
            </a:r>
          </a:p>
          <a:p>
            <a:pPr marL="0" indent="0">
              <a:buFont typeface="Arial" panose="020B0604020202020204" pitchFamily="34" charset="0"/>
              <a:buNone/>
            </a:pPr>
            <a:endParaRPr lang="vi-VN" b="1" dirty="0">
              <a:latin typeface="Times New Roman" panose="02020603050405020304" pitchFamily="18" charset="0"/>
              <a:cs typeface="Times New Roman" panose="02020603050405020304" pitchFamily="18" charset="0"/>
            </a:endParaRPr>
          </a:p>
        </p:txBody>
      </p:sp>
      <p:sp>
        <p:nvSpPr>
          <p:cNvPr id="10" name="Content Placeholder 2"/>
          <p:cNvSpPr txBox="1">
            <a:spLocks/>
          </p:cNvSpPr>
          <p:nvPr/>
        </p:nvSpPr>
        <p:spPr>
          <a:xfrm>
            <a:off x="0" y="914400"/>
            <a:ext cx="8763000" cy="1447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err="1">
                <a:latin typeface="Times New Roman" panose="02020603050405020304" pitchFamily="18" charset="0"/>
                <a:cs typeface="Times New Roman" panose="02020603050405020304" pitchFamily="18" charset="0"/>
              </a:rPr>
              <a:t>Thảo</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luận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nhóm</a:t>
            </a:r>
            <a:r>
              <a:rPr lang="en-US" b="1" dirty="0">
                <a:latin typeface="Times New Roman" panose="02020603050405020304" pitchFamily="18" charset="0"/>
                <a:cs typeface="Times New Roman" panose="02020603050405020304" pitchFamily="18" charset="0"/>
                <a:sym typeface="Wingdings" panose="05000000000000000000" pitchFamily="2" charset="2"/>
              </a:rPr>
              <a:t>(2 </a:t>
            </a:r>
            <a:r>
              <a:rPr lang="en-US" b="1" dirty="0" err="1">
                <a:latin typeface="Times New Roman" panose="02020603050405020304" pitchFamily="18" charset="0"/>
                <a:cs typeface="Times New Roman" panose="02020603050405020304" pitchFamily="18" charset="0"/>
                <a:sym typeface="Wingdings" panose="05000000000000000000" pitchFamily="2" charset="2"/>
              </a:rPr>
              <a:t>phút</a:t>
            </a:r>
            <a:r>
              <a:rPr lang="en-US" b="1"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b="1"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Sắp</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xếp</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thứ</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tự</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ưu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tiên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cần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lưu</a:t>
            </a:r>
            <a:r>
              <a:rPr lang="en-US" dirty="0" smtClean="0">
                <a:latin typeface="Times New Roman" panose="02020603050405020304" pitchFamily="18" charset="0"/>
                <a:cs typeface="Times New Roman" panose="02020603050405020304" pitchFamily="18" charset="0"/>
              </a:rPr>
              <a:t> ý </a:t>
            </a:r>
            <a:r>
              <a:rPr lang="en-US" dirty="0" err="1" smtClean="0">
                <a:latin typeface="Times New Roman" panose="02020603050405020304" pitchFamily="18" charset="0"/>
                <a:cs typeface="Times New Roman" panose="02020603050405020304" pitchFamily="18" charset="0"/>
              </a:rPr>
              <a:t>khi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em</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quyết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định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mua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một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số</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đồ</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dùng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điện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mới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cho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gia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đình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Giải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thích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tại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sao</a:t>
            </a:r>
            <a:r>
              <a:rPr lang="en-US" dirty="0" smtClean="0">
                <a:latin typeface="Times New Roman" panose="02020603050405020304" pitchFamily="18" charset="0"/>
                <a:cs typeface="Times New Roman" panose="02020603050405020304" pitchFamily="18" charset="0"/>
              </a:rPr>
              <a:t>?</a:t>
            </a:r>
            <a:endParaRPr lang="vi-VN" dirty="0" smtClean="0">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en-US" b="1" dirty="0">
              <a:latin typeface="Times New Roman" panose="02020603050405020304" pitchFamily="18" charset="0"/>
              <a:cs typeface="Times New Roman" panose="02020603050405020304" pitchFamily="18" charset="0"/>
              <a:sym typeface="Wingdings" panose="05000000000000000000" pitchFamily="2" charset="2"/>
            </a:endParaRPr>
          </a:p>
        </p:txBody>
      </p:sp>
    </p:spTree>
    <p:extLst>
      <p:ext uri="{BB962C8B-B14F-4D97-AF65-F5344CB8AC3E}">
        <p14:creationId xmlns:p14="http://schemas.microsoft.com/office/powerpoint/2010/main" val="156964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xit" presetSubtype="10" fill="hold" grpId="1" nodeType="clickEffect">
                                  <p:stCondLst>
                                    <p:cond delay="0"/>
                                  </p:stCondLst>
                                  <p:childTnLst>
                                    <p:animEffect transition="out" filter="checkerboard(across)">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5" presetClass="exit" presetSubtype="10" fill="hold" grpId="1" nodeType="withEffect">
                                  <p:stCondLst>
                                    <p:cond delay="0"/>
                                  </p:stCondLst>
                                  <p:childTnLst>
                                    <p:animEffect transition="out" filter="checkerboard(across)">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0" grpId="0"/>
      <p:bldP spid="1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lnSpcReduction="10000"/>
          </a:bodyPr>
          <a:lstStyle/>
          <a:p>
            <a:pPr marL="0" indent="0" algn="ctr">
              <a:buNone/>
            </a:pPr>
            <a:r>
              <a:rPr lang="en-US" sz="4000" dirty="0" smtClean="0">
                <a:solidFill>
                  <a:srgbClr val="FF0000"/>
                </a:solidFill>
                <a:latin typeface="Times New Roman" panose="02020603050405020304" pitchFamily="18" charset="0"/>
                <a:cs typeface="Times New Roman" panose="02020603050405020304" pitchFamily="18" charset="0"/>
              </a:rPr>
              <a:t>CHƯƠNG IV: ĐỒ DÙNG ĐIỆN TRONG GIA ĐÌNH</a:t>
            </a:r>
          </a:p>
          <a:p>
            <a:pPr marL="0" indent="0" algn="ctr">
              <a:buNone/>
            </a:pPr>
            <a:endParaRPr lang="en-US" sz="4000" dirty="0" smtClean="0">
              <a:solidFill>
                <a:srgbClr val="FF0000"/>
              </a:solidFill>
              <a:latin typeface="Times New Roman" panose="02020603050405020304" pitchFamily="18" charset="0"/>
              <a:cs typeface="Times New Roman" panose="02020603050405020304" pitchFamily="18" charset="0"/>
            </a:endParaRPr>
          </a:p>
          <a:p>
            <a:pPr marL="0" indent="0" algn="ctr">
              <a:buNone/>
            </a:pPr>
            <a:endParaRPr lang="en-US" sz="4000" dirty="0">
              <a:solidFill>
                <a:srgbClr val="FF0000"/>
              </a:solidFill>
              <a:latin typeface="Times New Roman" panose="02020603050405020304" pitchFamily="18" charset="0"/>
              <a:cs typeface="Times New Roman" panose="02020603050405020304" pitchFamily="18" charset="0"/>
            </a:endParaRPr>
          </a:p>
          <a:p>
            <a:pPr marL="0" indent="0" algn="ctr">
              <a:buNone/>
            </a:pPr>
            <a:endParaRPr lang="en-US" sz="4000" dirty="0" smtClean="0">
              <a:solidFill>
                <a:srgbClr val="FF0000"/>
              </a:solidFill>
              <a:latin typeface="Times New Roman" panose="02020603050405020304" pitchFamily="18" charset="0"/>
              <a:cs typeface="Times New Roman" panose="02020603050405020304" pitchFamily="18" charset="0"/>
            </a:endParaRPr>
          </a:p>
          <a:p>
            <a:pPr marL="0" indent="0" algn="ctr">
              <a:buNone/>
            </a:pPr>
            <a:endParaRPr lang="en-US" sz="4000" dirty="0" smtClean="0">
              <a:solidFill>
                <a:srgbClr val="FF0000"/>
              </a:solidFill>
              <a:latin typeface="Times New Roman" panose="02020603050405020304" pitchFamily="18" charset="0"/>
              <a:cs typeface="Times New Roman" panose="02020603050405020304" pitchFamily="18" charset="0"/>
            </a:endParaRPr>
          </a:p>
          <a:p>
            <a:pPr marL="0" indent="0" algn="ctr">
              <a:buNone/>
            </a:pPr>
            <a:endParaRPr lang="en-US" sz="4000" dirty="0">
              <a:solidFill>
                <a:srgbClr val="FF0000"/>
              </a:solidFill>
              <a:latin typeface="Times New Roman" panose="02020603050405020304" pitchFamily="18" charset="0"/>
              <a:cs typeface="Times New Roman" panose="02020603050405020304" pitchFamily="18" charset="0"/>
            </a:endParaRPr>
          </a:p>
          <a:p>
            <a:pPr marL="0" indent="0" algn="ctr">
              <a:buNone/>
            </a:pPr>
            <a:r>
              <a:rPr lang="en-US" sz="3600" dirty="0" smtClean="0">
                <a:solidFill>
                  <a:srgbClr val="FF0000"/>
                </a:solidFill>
                <a:latin typeface="Times New Roman" panose="02020603050405020304" pitchFamily="18" charset="0"/>
                <a:cs typeface="Times New Roman" panose="02020603050405020304" pitchFamily="18" charset="0"/>
              </a:rPr>
              <a:t>TIẾT 5 - 6 </a:t>
            </a:r>
            <a:r>
              <a:rPr lang="en-US" sz="3600" dirty="0">
                <a:solidFill>
                  <a:srgbClr val="FF0000"/>
                </a:solidFill>
                <a:latin typeface="Times New Roman" panose="02020603050405020304" pitchFamily="18" charset="0"/>
                <a:cs typeface="Times New Roman" panose="02020603050405020304" pitchFamily="18" charset="0"/>
              </a:rPr>
              <a:t>:</a:t>
            </a:r>
            <a:r>
              <a:rPr lang="en-US" sz="3600" dirty="0" smtClean="0">
                <a:solidFill>
                  <a:srgbClr val="FF0000"/>
                </a:solidFill>
                <a:latin typeface="Times New Roman" panose="02020603050405020304" pitchFamily="18" charset="0"/>
                <a:cs typeface="Times New Roman" panose="02020603050405020304" pitchFamily="18" charset="0"/>
              </a:rPr>
              <a:t> BÀI 10: KHÁI QUÁT VỀ ĐỒ DÙNG ĐIỆN TRONG GIA ĐÌNH</a:t>
            </a:r>
          </a:p>
          <a:p>
            <a:pPr marL="0" indent="0" algn="ctr">
              <a:buNone/>
            </a:pPr>
            <a:endParaRPr lang="en-US" sz="3600" dirty="0">
              <a:solidFill>
                <a:srgbClr val="FF0000"/>
              </a:solidFill>
              <a:latin typeface="Times New Roman" panose="02020603050405020304" pitchFamily="18" charset="0"/>
              <a:cs typeface="Times New Roman" panose="02020603050405020304" pitchFamily="18" charset="0"/>
            </a:endParaRPr>
          </a:p>
        </p:txBody>
      </p:sp>
      <p:pic>
        <p:nvPicPr>
          <p:cNvPr id="4" name="Picture 3" descr="Screen Clipping"/>
          <p:cNvPicPr>
            <a:picLocks noChangeAspect="1"/>
          </p:cNvPicPr>
          <p:nvPr/>
        </p:nvPicPr>
        <p:blipFill rotWithShape="1">
          <a:blip r:embed="rId2">
            <a:extLst>
              <a:ext uri="{28A0092B-C50C-407E-A947-70E740481C1C}">
                <a14:useLocalDpi xmlns:a14="http://schemas.microsoft.com/office/drawing/2010/main" val="0"/>
              </a:ext>
            </a:extLst>
          </a:blip>
          <a:srcRect b="10545"/>
          <a:stretch/>
        </p:blipFill>
        <p:spPr>
          <a:xfrm>
            <a:off x="651821" y="1558632"/>
            <a:ext cx="8228441" cy="3318168"/>
          </a:xfrm>
          <a:prstGeom prst="rect">
            <a:avLst/>
          </a:prstGeom>
        </p:spPr>
      </p:pic>
    </p:spTree>
    <p:extLst>
      <p:ext uri="{BB962C8B-B14F-4D97-AF65-F5344CB8AC3E}">
        <p14:creationId xmlns:p14="http://schemas.microsoft.com/office/powerpoint/2010/main" val="32301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arn(inVertic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Lý thuyết - Olm"/>
          <p:cNvPicPr>
            <a:picLocks noChangeAspect="1" noChangeArrowheads="1"/>
          </p:cNvPicPr>
          <p:nvPr/>
        </p:nvPicPr>
        <p:blipFill>
          <a:blip r:embed="rId2"/>
          <a:srcRect/>
          <a:stretch>
            <a:fillRect/>
          </a:stretch>
        </p:blipFill>
        <p:spPr bwMode="auto">
          <a:xfrm>
            <a:off x="0" y="152400"/>
            <a:ext cx="9144000" cy="4800600"/>
          </a:xfrm>
          <a:prstGeom prst="rect">
            <a:avLst/>
          </a:prstGeom>
          <a:noFill/>
        </p:spPr>
      </p:pic>
      <p:sp>
        <p:nvSpPr>
          <p:cNvPr id="5" name="Rectangle 4"/>
          <p:cNvSpPr/>
          <p:nvPr/>
        </p:nvSpPr>
        <p:spPr>
          <a:xfrm>
            <a:off x="0" y="5334000"/>
            <a:ext cx="9144000" cy="1077218"/>
          </a:xfrm>
          <a:prstGeom prst="rect">
            <a:avLst/>
          </a:prstGeom>
        </p:spPr>
        <p:txBody>
          <a:bodyPr wrap="square">
            <a:spAutoFit/>
          </a:bodyPr>
          <a:lstStyle/>
          <a:p>
            <a:pPr algn="ctr"/>
            <a:r>
              <a:rPr lang="vi-VN" sz="3200" dirty="0" smtClean="0">
                <a:solidFill>
                  <a:srgbClr val="FF0000"/>
                </a:solidFill>
                <a:latin typeface="Times New Roman" panose="02020603050405020304" pitchFamily="18" charset="0"/>
                <a:cs typeface="Times New Roman" panose="02020603050405020304" pitchFamily="18" charset="0"/>
              </a:rPr>
              <a:t>Lựa chọn loại có thông số kĩ thuật và tính năng phù hợp với nhu cầu sử dụng của gia đình.</a:t>
            </a:r>
            <a:endParaRPr lang="vi-VN" sz="3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2078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Nhãn năng lượng trên máy lạnh là gì? Các thông số nên biết"/>
          <p:cNvPicPr>
            <a:picLocks noChangeAspect="1" noChangeArrowheads="1"/>
          </p:cNvPicPr>
          <p:nvPr/>
        </p:nvPicPr>
        <p:blipFill>
          <a:blip r:embed="rId2"/>
          <a:srcRect/>
          <a:stretch>
            <a:fillRect/>
          </a:stretch>
        </p:blipFill>
        <p:spPr bwMode="auto">
          <a:xfrm>
            <a:off x="0" y="0"/>
            <a:ext cx="4724400" cy="5486400"/>
          </a:xfrm>
          <a:prstGeom prst="rect">
            <a:avLst/>
          </a:prstGeom>
          <a:noFill/>
        </p:spPr>
      </p:pic>
      <p:pic>
        <p:nvPicPr>
          <p:cNvPr id="64516" name="Picture 4" descr="Nhãn năng lượng tủ lạnh là gì? [Chi tiết 2023]"/>
          <p:cNvPicPr>
            <a:picLocks noChangeAspect="1" noChangeArrowheads="1"/>
          </p:cNvPicPr>
          <p:nvPr/>
        </p:nvPicPr>
        <p:blipFill>
          <a:blip r:embed="rId3"/>
          <a:srcRect/>
          <a:stretch>
            <a:fillRect/>
          </a:stretch>
        </p:blipFill>
        <p:spPr bwMode="auto">
          <a:xfrm>
            <a:off x="4953000" y="0"/>
            <a:ext cx="4191000" cy="4952999"/>
          </a:xfrm>
          <a:prstGeom prst="rect">
            <a:avLst/>
          </a:prstGeom>
          <a:noFill/>
        </p:spPr>
      </p:pic>
      <p:sp>
        <p:nvSpPr>
          <p:cNvPr id="64520" name="AutoShape 8" descr="Dán nhãn năng lượng cho nồi cơm điện - Luật Đông 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4522" name="AutoShape 10" descr="Dán nhãn năng lượng cho nồi cơm điện - Luật Đông 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4524" name="AutoShape 12" descr="Dán nhãn năng lượng cho nồi cơm điện - Luật Đông 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 name="Rectangle 8"/>
          <p:cNvSpPr/>
          <p:nvPr/>
        </p:nvSpPr>
        <p:spPr>
          <a:xfrm>
            <a:off x="0" y="5638800"/>
            <a:ext cx="8991600" cy="1077218"/>
          </a:xfrm>
          <a:prstGeom prst="rect">
            <a:avLst/>
          </a:prstGeom>
        </p:spPr>
        <p:txBody>
          <a:bodyPr wrap="square">
            <a:spAutoFit/>
          </a:bodyPr>
          <a:lstStyle/>
          <a:p>
            <a:pPr algn="ctr"/>
            <a:r>
              <a:rPr lang="vi-VN" sz="3200" dirty="0" smtClean="0">
                <a:latin typeface="Times New Roman" panose="02020603050405020304" pitchFamily="18" charset="0"/>
                <a:cs typeface="Times New Roman" panose="02020603050405020304" pitchFamily="18" charset="0"/>
              </a:rPr>
              <a:t>Lựa chọn loại có khả năng tiết kiệm điện (có dán nhãn tiết kiệm năng lượng).</a:t>
            </a:r>
            <a:endParaRPr lang="en-US" sz="3200" dirty="0"/>
          </a:p>
        </p:txBody>
      </p:sp>
    </p:spTree>
    <p:extLst>
      <p:ext uri="{BB962C8B-B14F-4D97-AF65-F5344CB8AC3E}">
        <p14:creationId xmlns:p14="http://schemas.microsoft.com/office/powerpoint/2010/main" val="20081955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ủ lạnh Samsung RT19M300BGS - 208L Digital Inverter"/>
          <p:cNvPicPr>
            <a:picLocks noChangeAspect="1" noChangeArrowheads="1"/>
          </p:cNvPicPr>
          <p:nvPr/>
        </p:nvPicPr>
        <p:blipFill>
          <a:blip r:embed="rId2"/>
          <a:srcRect/>
          <a:stretch>
            <a:fillRect/>
          </a:stretch>
        </p:blipFill>
        <p:spPr bwMode="auto">
          <a:xfrm>
            <a:off x="0" y="0"/>
            <a:ext cx="4724400" cy="4267200"/>
          </a:xfrm>
          <a:prstGeom prst="rect">
            <a:avLst/>
          </a:prstGeom>
          <a:noFill/>
        </p:spPr>
      </p:pic>
      <p:pic>
        <p:nvPicPr>
          <p:cNvPr id="1028" name="Picture 4" descr="Máy giặt Panasonic 10 kg NA-F100A9DRV"/>
          <p:cNvPicPr>
            <a:picLocks noChangeAspect="1" noChangeArrowheads="1"/>
          </p:cNvPicPr>
          <p:nvPr/>
        </p:nvPicPr>
        <p:blipFill>
          <a:blip r:embed="rId3"/>
          <a:srcRect/>
          <a:stretch>
            <a:fillRect/>
          </a:stretch>
        </p:blipFill>
        <p:spPr bwMode="auto">
          <a:xfrm>
            <a:off x="4572000" y="0"/>
            <a:ext cx="4572000" cy="4419600"/>
          </a:xfrm>
          <a:prstGeom prst="rect">
            <a:avLst/>
          </a:prstGeom>
          <a:noFill/>
        </p:spPr>
      </p:pic>
      <p:sp>
        <p:nvSpPr>
          <p:cNvPr id="4" name="Rectangle 3"/>
          <p:cNvSpPr/>
          <p:nvPr/>
        </p:nvSpPr>
        <p:spPr>
          <a:xfrm>
            <a:off x="0" y="4800600"/>
            <a:ext cx="9144000" cy="1569660"/>
          </a:xfrm>
          <a:prstGeom prst="rect">
            <a:avLst/>
          </a:prstGeom>
        </p:spPr>
        <p:txBody>
          <a:bodyPr wrap="square">
            <a:spAutoFit/>
          </a:bodyPr>
          <a:lstStyle/>
          <a:p>
            <a:r>
              <a:rPr lang="vi-VN" sz="3200" dirty="0" smtClean="0">
                <a:latin typeface="Times New Roman" panose="02020603050405020304" pitchFamily="18" charset="0"/>
                <a:cs typeface="Times New Roman" panose="02020603050405020304" pitchFamily="18" charset="0"/>
              </a:rPr>
              <a:t>Lựa chọn các thương hiệu và cửa hàng uy tín để đảm bảo mua được những đồ dùng điện có chất lượng tốt, độ bền cao, an toàn và dịch vụ bảo hành chu đáo.</a:t>
            </a:r>
            <a:endParaRPr lang="en-US" sz="3200" dirty="0"/>
          </a:p>
        </p:txBody>
      </p:sp>
    </p:spTree>
    <p:extLst>
      <p:ext uri="{BB962C8B-B14F-4D97-AF65-F5344CB8AC3E}">
        <p14:creationId xmlns:p14="http://schemas.microsoft.com/office/powerpoint/2010/main" val="42926406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NGUỒN HÀNG ĐỒ ĐIỆN GIA DỤNG -"/>
          <p:cNvPicPr>
            <a:picLocks noChangeAspect="1" noChangeArrowheads="1"/>
          </p:cNvPicPr>
          <p:nvPr/>
        </p:nvPicPr>
        <p:blipFill>
          <a:blip r:embed="rId2"/>
          <a:srcRect/>
          <a:stretch>
            <a:fillRect/>
          </a:stretch>
        </p:blipFill>
        <p:spPr bwMode="auto">
          <a:xfrm>
            <a:off x="0" y="0"/>
            <a:ext cx="9144000" cy="5105400"/>
          </a:xfrm>
          <a:prstGeom prst="rect">
            <a:avLst/>
          </a:prstGeom>
          <a:noFill/>
        </p:spPr>
      </p:pic>
      <p:sp>
        <p:nvSpPr>
          <p:cNvPr id="3" name="Rectangle 2"/>
          <p:cNvSpPr/>
          <p:nvPr/>
        </p:nvSpPr>
        <p:spPr>
          <a:xfrm>
            <a:off x="1143000" y="5486400"/>
            <a:ext cx="7543800" cy="1077218"/>
          </a:xfrm>
          <a:prstGeom prst="rect">
            <a:avLst/>
          </a:prstGeom>
        </p:spPr>
        <p:txBody>
          <a:bodyPr wrap="square">
            <a:spAutoFit/>
          </a:bodyPr>
          <a:lstStyle/>
          <a:p>
            <a:pPr algn="ctr"/>
            <a:r>
              <a:rPr lang="vi-VN" sz="3200" dirty="0" smtClean="0">
                <a:latin typeface="Times New Roman" panose="02020603050405020304" pitchFamily="18" charset="0"/>
                <a:cs typeface="Times New Roman" panose="02020603050405020304" pitchFamily="18" charset="0"/>
              </a:rPr>
              <a:t>Lựa chọn loại có giá phù hợp với điều kiện tài chính của gia đình.</a:t>
            </a:r>
            <a:endParaRPr lang="en-US" sz="3200" dirty="0"/>
          </a:p>
        </p:txBody>
      </p:sp>
    </p:spTree>
    <p:extLst>
      <p:ext uri="{BB962C8B-B14F-4D97-AF65-F5344CB8AC3E}">
        <p14:creationId xmlns:p14="http://schemas.microsoft.com/office/powerpoint/2010/main" val="71040251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0" y="5715000"/>
            <a:ext cx="8686800" cy="11430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vi-VN" dirty="0" smtClean="0">
                <a:latin typeface="Times New Roman" panose="02020603050405020304" pitchFamily="18" charset="0"/>
                <a:cs typeface="Times New Roman" panose="02020603050405020304" pitchFamily="18" charset="0"/>
              </a:rPr>
              <a:t>Lựa </a:t>
            </a:r>
            <a:r>
              <a:rPr lang="vi-VN" dirty="0">
                <a:latin typeface="Times New Roman" panose="02020603050405020304" pitchFamily="18" charset="0"/>
                <a:cs typeface="Times New Roman" panose="02020603050405020304" pitchFamily="18" charset="0"/>
              </a:rPr>
              <a:t>chọn các đồ dùng điện thân thiện với môi trường, sử dụng năng lượng từ tự nhiên như năng lượng mặt trời, năng lượng gió,...</a:t>
            </a:r>
          </a:p>
          <a:p>
            <a:pPr marL="0" indent="0">
              <a:buFont typeface="Arial" panose="020B0604020202020204" pitchFamily="34" charset="0"/>
              <a:buNone/>
            </a:pPr>
            <a:endParaRPr lang="vi-VN" b="1" dirty="0">
              <a:latin typeface="Times New Roman" panose="02020603050405020304" pitchFamily="18" charset="0"/>
              <a:cs typeface="Times New Roman" panose="02020603050405020304" pitchFamily="18" charset="0"/>
            </a:endParaRPr>
          </a:p>
        </p:txBody>
      </p:sp>
      <p:pic>
        <p:nvPicPr>
          <p:cNvPr id="15362" name="Picture 2" descr="Các nguồn năng lượng thân thiện môi trường - Bảo vệ môi trường"/>
          <p:cNvPicPr>
            <a:picLocks noChangeAspect="1" noChangeArrowheads="1"/>
          </p:cNvPicPr>
          <p:nvPr/>
        </p:nvPicPr>
        <p:blipFill>
          <a:blip r:embed="rId2"/>
          <a:srcRect/>
          <a:stretch>
            <a:fillRect/>
          </a:stretch>
        </p:blipFill>
        <p:spPr bwMode="auto">
          <a:xfrm>
            <a:off x="0" y="0"/>
            <a:ext cx="5257800" cy="4800600"/>
          </a:xfrm>
          <a:prstGeom prst="rect">
            <a:avLst/>
          </a:prstGeom>
          <a:noFill/>
        </p:spPr>
      </p:pic>
      <p:pic>
        <p:nvPicPr>
          <p:cNvPr id="15364" name="Picture 4" descr="Năng Lượng Xanh"/>
          <p:cNvPicPr>
            <a:picLocks noChangeAspect="1" noChangeArrowheads="1"/>
          </p:cNvPicPr>
          <p:nvPr/>
        </p:nvPicPr>
        <p:blipFill>
          <a:blip r:embed="rId3"/>
          <a:srcRect/>
          <a:stretch>
            <a:fillRect/>
          </a:stretch>
        </p:blipFill>
        <p:spPr bwMode="auto">
          <a:xfrm>
            <a:off x="5257801" y="0"/>
            <a:ext cx="3886200" cy="4800600"/>
          </a:xfrm>
          <a:prstGeom prst="rect">
            <a:avLst/>
          </a:prstGeom>
          <a:noFill/>
        </p:spPr>
      </p:pic>
    </p:spTree>
    <p:extLst>
      <p:ext uri="{BB962C8B-B14F-4D97-AF65-F5344CB8AC3E}">
        <p14:creationId xmlns:p14="http://schemas.microsoft.com/office/powerpoint/2010/main" val="2454815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par>
                                <p:cTn id="8" presetID="5" presetClass="exit" presetSubtype="10" fill="hold" grpId="1" nodeType="withEffect">
                                  <p:stCondLst>
                                    <p:cond delay="0"/>
                                  </p:stCondLst>
                                  <p:childTnLst>
                                    <p:animEffect transition="out" filter="checkerboard(across)">
                                      <p:cBhvr>
                                        <p:cTn id="9" dur="500"/>
                                        <p:tgtEl>
                                          <p:spTgt spid="4">
                                            <p:txEl>
                                              <p:pRg st="0" end="0"/>
                                            </p:txEl>
                                          </p:spTgt>
                                        </p:tgtEl>
                                      </p:cBhvr>
                                    </p:animEffect>
                                    <p:set>
                                      <p:cBhvr>
                                        <p:cTn id="10"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checkerboard(across)">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4" grpId="1" build="allAtOnce"/>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548641"/>
            <a:ext cx="7886700" cy="914399"/>
          </a:xfrm>
        </p:spPr>
        <p:txBody>
          <a:bodyPr>
            <a:normAutofit fontScale="85000" lnSpcReduction="20000"/>
          </a:bodyPr>
          <a:lstStyle/>
          <a:p>
            <a:pPr marL="0" indent="0">
              <a:buNone/>
            </a:pPr>
            <a:r>
              <a:rPr lang="en-US" dirty="0">
                <a:solidFill>
                  <a:srgbClr val="00B0F0"/>
                </a:solidFill>
                <a:latin typeface="Times New Roman" panose="02020603050405020304" pitchFamily="18" charset="0"/>
                <a:cs typeface="Times New Roman" panose="02020603050405020304" pitchFamily="18" charset="0"/>
              </a:rPr>
              <a:t>III. Lựa chọn và sử dụng đồ dùng điện trong gia đình</a:t>
            </a:r>
          </a:p>
          <a:p>
            <a:pPr marL="0" indent="0">
              <a:buNone/>
            </a:pPr>
            <a:r>
              <a:rPr lang="en-US" dirty="0">
                <a:solidFill>
                  <a:srgbClr val="C00000"/>
                </a:solidFill>
                <a:latin typeface="Times New Roman" panose="02020603050405020304" pitchFamily="18" charset="0"/>
                <a:cs typeface="Times New Roman" panose="02020603050405020304" pitchFamily="18" charset="0"/>
              </a:rPr>
              <a:t>1. Lựa chọn đồ dùng điện trong gia đình</a:t>
            </a:r>
            <a:endParaRPr lang="vi-VN" b="1" dirty="0">
              <a:solidFill>
                <a:srgbClr val="C00000"/>
              </a:solidFill>
              <a:latin typeface="Times New Roman" panose="02020603050405020304" pitchFamily="18" charset="0"/>
              <a:cs typeface="Times New Roman" panose="02020603050405020304" pitchFamily="18" charset="0"/>
            </a:endParaRPr>
          </a:p>
          <a:p>
            <a:pPr marL="0" indent="0">
              <a:buNone/>
            </a:pPr>
            <a:endParaRPr lang="vi-VN" dirty="0"/>
          </a:p>
        </p:txBody>
      </p:sp>
      <p:sp>
        <p:nvSpPr>
          <p:cNvPr id="4" name="Rounded Rectangular Callout 3"/>
          <p:cNvSpPr/>
          <p:nvPr/>
        </p:nvSpPr>
        <p:spPr>
          <a:xfrm>
            <a:off x="2618290" y="2838496"/>
            <a:ext cx="4827538" cy="1943316"/>
          </a:xfrm>
          <a:prstGeom prst="wedgeRoundRectCallout">
            <a:avLst>
              <a:gd name="adj1" fmla="val -56276"/>
              <a:gd name="adj2" fmla="val 98576"/>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600" b="1" i="1" dirty="0">
                <a:latin typeface="Times New Roman" pitchFamily="18" charset="0"/>
                <a:cs typeface="Times New Roman" pitchFamily="18" charset="0"/>
              </a:rPr>
              <a:t>THẢO LUẬN(2P)</a:t>
            </a:r>
          </a:p>
          <a:p>
            <a:pPr algn="ctr"/>
            <a:r>
              <a:rPr lang="en-US" sz="3200" dirty="0">
                <a:latin typeface="Times New Roman" panose="02020603050405020304" pitchFamily="18" charset="0"/>
                <a:cs typeface="Times New Roman" panose="02020603050405020304" pitchFamily="18" charset="0"/>
              </a:rPr>
              <a:t>Các biện pháp đảm bảo an </a:t>
            </a:r>
            <a:r>
              <a:rPr lang="en-US" sz="3200" dirty="0" err="1">
                <a:latin typeface="Times New Roman" panose="02020603050405020304" pitchFamily="18" charset="0"/>
                <a:cs typeface="Times New Roman" panose="02020603050405020304" pitchFamily="18" charset="0"/>
              </a:rPr>
              <a:t>toàn</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sử</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đồ</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dùng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điện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trong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đình</a:t>
            </a:r>
            <a:r>
              <a:rPr lang="en-US" sz="3200" dirty="0" smtClean="0">
                <a:latin typeface="Times New Roman" panose="02020603050405020304" pitchFamily="18" charset="0"/>
                <a:cs typeface="Times New Roman" panose="02020603050405020304" pitchFamily="18" charset="0"/>
              </a:rPr>
              <a:t>?</a:t>
            </a:r>
            <a:endParaRPr lang="en-US" sz="3200" b="1" i="1" dirty="0">
              <a:latin typeface="Times New Roman" pitchFamily="18" charset="0"/>
              <a:cs typeface="Times New Roman" pitchFamily="18"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1194" y="2764904"/>
            <a:ext cx="1867848" cy="2492896"/>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7625" y="4791076"/>
            <a:ext cx="1657350" cy="2066925"/>
          </a:xfrm>
          <a:prstGeom prst="rect">
            <a:avLst/>
          </a:prstGeom>
        </p:spPr>
      </p:pic>
      <p:sp>
        <p:nvSpPr>
          <p:cNvPr id="10" name="Content Placeholder 2">
            <a:hlinkClick r:id="rId4" action="ppaction://hlinkfile"/>
          </p:cNvPr>
          <p:cNvSpPr txBox="1">
            <a:spLocks/>
          </p:cNvSpPr>
          <p:nvPr/>
        </p:nvSpPr>
        <p:spPr>
          <a:xfrm>
            <a:off x="628650" y="1463040"/>
            <a:ext cx="8210550" cy="4310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C00000"/>
                </a:solidFill>
                <a:latin typeface="Times New Roman" panose="02020603050405020304" pitchFamily="18" charset="0"/>
                <a:cs typeface="Times New Roman" panose="02020603050405020304" pitchFamily="18" charset="0"/>
              </a:rPr>
              <a:t>2. An </a:t>
            </a:r>
            <a:r>
              <a:rPr lang="en-US" sz="2400" dirty="0" err="1">
                <a:solidFill>
                  <a:srgbClr val="C00000"/>
                </a:solidFill>
                <a:latin typeface="Times New Roman" panose="02020603050405020304" pitchFamily="18" charset="0"/>
                <a:cs typeface="Times New Roman" panose="02020603050405020304" pitchFamily="18" charset="0"/>
              </a:rPr>
              <a:t>toàn</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err="1">
                <a:solidFill>
                  <a:srgbClr val="C00000"/>
                </a:solidFill>
                <a:latin typeface="Times New Roman" panose="02020603050405020304" pitchFamily="18" charset="0"/>
                <a:cs typeface="Times New Roman" panose="02020603050405020304" pitchFamily="18" charset="0"/>
              </a:rPr>
              <a:t>khi</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err="1">
                <a:solidFill>
                  <a:srgbClr val="C00000"/>
                </a:solidFill>
                <a:latin typeface="Times New Roman" panose="02020603050405020304" pitchFamily="18" charset="0"/>
                <a:cs typeface="Times New Roman" panose="02020603050405020304" pitchFamily="18" charset="0"/>
              </a:rPr>
              <a:t>sử</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err="1">
                <a:solidFill>
                  <a:srgbClr val="C00000"/>
                </a:solidFill>
                <a:latin typeface="Times New Roman" panose="02020603050405020304" pitchFamily="18" charset="0"/>
                <a:cs typeface="Times New Roman" panose="02020603050405020304" pitchFamily="18" charset="0"/>
              </a:rPr>
              <a:t>dụng</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err="1">
                <a:solidFill>
                  <a:srgbClr val="C00000"/>
                </a:solidFill>
                <a:latin typeface="Times New Roman" panose="02020603050405020304" pitchFamily="18" charset="0"/>
                <a:cs typeface="Times New Roman" panose="02020603050405020304" pitchFamily="18" charset="0"/>
              </a:rPr>
              <a:t>đồ</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err="1">
                <a:solidFill>
                  <a:srgbClr val="C00000"/>
                </a:solidFill>
                <a:latin typeface="Times New Roman" panose="02020603050405020304" pitchFamily="18" charset="0"/>
                <a:cs typeface="Times New Roman" panose="02020603050405020304" pitchFamily="18" charset="0"/>
              </a:rPr>
              <a:t>dùng</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err="1">
                <a:solidFill>
                  <a:srgbClr val="C00000"/>
                </a:solidFill>
                <a:latin typeface="Times New Roman" panose="02020603050405020304" pitchFamily="18" charset="0"/>
                <a:cs typeface="Times New Roman" panose="02020603050405020304" pitchFamily="18" charset="0"/>
              </a:rPr>
              <a:t>điện</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err="1">
                <a:solidFill>
                  <a:srgbClr val="C00000"/>
                </a:solidFill>
                <a:latin typeface="Times New Roman" panose="02020603050405020304" pitchFamily="18" charset="0"/>
                <a:cs typeface="Times New Roman" panose="02020603050405020304" pitchFamily="18" charset="0"/>
              </a:rPr>
              <a:t>trong</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err="1">
                <a:solidFill>
                  <a:srgbClr val="C00000"/>
                </a:solidFill>
                <a:latin typeface="Times New Roman" panose="02020603050405020304" pitchFamily="18" charset="0"/>
                <a:cs typeface="Times New Roman" panose="02020603050405020304" pitchFamily="18" charset="0"/>
              </a:rPr>
              <a:t>gia</a:t>
            </a:r>
            <a:r>
              <a:rPr lang="en-US" sz="2400" dirty="0">
                <a:solidFill>
                  <a:srgbClr val="C00000"/>
                </a:solidFill>
                <a:latin typeface="Times New Roman" panose="02020603050405020304" pitchFamily="18" charset="0"/>
                <a:cs typeface="Times New Roman" panose="02020603050405020304" pitchFamily="18" charset="0"/>
              </a:rPr>
              <a:t> </a:t>
            </a:r>
            <a:r>
              <a:rPr lang="en-US" sz="2400" dirty="0" err="1">
                <a:solidFill>
                  <a:srgbClr val="C00000"/>
                </a:solidFill>
                <a:latin typeface="Times New Roman" panose="02020603050405020304" pitchFamily="18" charset="0"/>
                <a:cs typeface="Times New Roman" panose="02020603050405020304" pitchFamily="18" charset="0"/>
              </a:rPr>
              <a:t>đình</a:t>
            </a:r>
            <a:r>
              <a:rPr lang="en-US" sz="2400" dirty="0">
                <a:solidFill>
                  <a:srgbClr val="C00000"/>
                </a:solidFill>
                <a:latin typeface="Times New Roman" panose="02020603050405020304" pitchFamily="18" charset="0"/>
                <a:cs typeface="Times New Roman" panose="02020603050405020304" pitchFamily="18" charset="0"/>
              </a:rPr>
              <a:t>: https://youtu.be/e6JbP1OImiQ</a:t>
            </a:r>
            <a:endParaRPr lang="vi-VN" sz="2400" b="1" dirty="0">
              <a:solidFill>
                <a:srgbClr val="C00000"/>
              </a:solidFill>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vi-VN" sz="2400" dirty="0"/>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642459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6 sai lầm khi dùng đồ điện có thể khiến bạn trả giá bằng cả tính mạng -  Thiết bị điện cao cấp EdenkiThiết bị điện cao cấp Edenki"/>
          <p:cNvPicPr>
            <a:picLocks noChangeAspect="1" noChangeArrowheads="1"/>
          </p:cNvPicPr>
          <p:nvPr/>
        </p:nvPicPr>
        <p:blipFill>
          <a:blip r:embed="rId2"/>
          <a:srcRect/>
          <a:stretch>
            <a:fillRect/>
          </a:stretch>
        </p:blipFill>
        <p:spPr bwMode="auto">
          <a:xfrm>
            <a:off x="1" y="0"/>
            <a:ext cx="3581400" cy="3762375"/>
          </a:xfrm>
          <a:prstGeom prst="rect">
            <a:avLst/>
          </a:prstGeom>
          <a:noFill/>
        </p:spPr>
      </p:pic>
      <p:pic>
        <p:nvPicPr>
          <p:cNvPr id="76804" name="Picture 4" descr="An toàn điện là gì ? Biện Pháp, Quy Định an toàn điện"/>
          <p:cNvPicPr>
            <a:picLocks noChangeAspect="1" noChangeArrowheads="1"/>
          </p:cNvPicPr>
          <p:nvPr/>
        </p:nvPicPr>
        <p:blipFill>
          <a:blip r:embed="rId3"/>
          <a:srcRect/>
          <a:stretch>
            <a:fillRect/>
          </a:stretch>
        </p:blipFill>
        <p:spPr bwMode="auto">
          <a:xfrm>
            <a:off x="0" y="3733800"/>
            <a:ext cx="9144000" cy="3429000"/>
          </a:xfrm>
          <a:prstGeom prst="rect">
            <a:avLst/>
          </a:prstGeom>
          <a:noFill/>
        </p:spPr>
      </p:pic>
      <p:pic>
        <p:nvPicPr>
          <p:cNvPr id="76806" name="Picture 6" descr="Em chia sẻ với bạn về các tình huống mất an toàn khi sử dụng quạt điện được  thể hiện trong các hình dưới đây."/>
          <p:cNvPicPr>
            <a:picLocks noChangeAspect="1" noChangeArrowheads="1"/>
          </p:cNvPicPr>
          <p:nvPr/>
        </p:nvPicPr>
        <p:blipFill>
          <a:blip r:embed="rId4"/>
          <a:srcRect/>
          <a:stretch>
            <a:fillRect/>
          </a:stretch>
        </p:blipFill>
        <p:spPr bwMode="auto">
          <a:xfrm>
            <a:off x="3657599" y="152400"/>
            <a:ext cx="5486401" cy="3505200"/>
          </a:xfrm>
          <a:prstGeom prst="rect">
            <a:avLst/>
          </a:prstGeom>
          <a:noFill/>
        </p:spPr>
      </p:pic>
    </p:spTree>
    <p:extLst>
      <p:ext uri="{BB962C8B-B14F-4D97-AF65-F5344CB8AC3E}">
        <p14:creationId xmlns:p14="http://schemas.microsoft.com/office/powerpoint/2010/main" val="16864269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62991" y="189675"/>
            <a:ext cx="8445137" cy="1323439"/>
          </a:xfrm>
          <a:prstGeom prst="rect">
            <a:avLst/>
          </a:prstGeom>
          <a:noFill/>
        </p:spPr>
        <p:txBody>
          <a:bodyPr wrap="square" rtlCol="0">
            <a:spAutoFit/>
          </a:bodyPr>
          <a:lstStyle/>
          <a:p>
            <a:pPr algn="ctr">
              <a:lnSpc>
                <a:spcPct val="200000"/>
              </a:lnSpc>
            </a:pPr>
            <a:r>
              <a:rPr lang="en-US" sz="4000" b="1" dirty="0">
                <a:solidFill>
                  <a:srgbClr val="7030A0"/>
                </a:solidFill>
                <a:latin typeface="Times New Roman" panose="02020603050405020304" pitchFamily="18" charset="0"/>
                <a:cs typeface="Times New Roman" panose="02020603050405020304" pitchFamily="18" charset="0"/>
              </a:rPr>
              <a:t>TRÒ </a:t>
            </a:r>
            <a:r>
              <a:rPr lang="en-US" sz="4000" b="1" dirty="0" err="1">
                <a:solidFill>
                  <a:srgbClr val="7030A0"/>
                </a:solidFill>
                <a:latin typeface="Times New Roman" panose="02020603050405020304" pitchFamily="18" charset="0"/>
                <a:cs typeface="Times New Roman" panose="02020603050405020304" pitchFamily="18" charset="0"/>
              </a:rPr>
              <a:t>CHƠI:Ai</a:t>
            </a:r>
            <a:r>
              <a:rPr lang="en-US" sz="4000" b="1" dirty="0">
                <a:solidFill>
                  <a:srgbClr val="7030A0"/>
                </a:solidFill>
                <a:latin typeface="Times New Roman" panose="02020603050405020304" pitchFamily="18" charset="0"/>
                <a:cs typeface="Times New Roman" panose="02020603050405020304" pitchFamily="18" charset="0"/>
              </a:rPr>
              <a:t> nhanh tay </a:t>
            </a:r>
            <a:r>
              <a:rPr lang="en-US" sz="4000" b="1" dirty="0" err="1">
                <a:solidFill>
                  <a:srgbClr val="7030A0"/>
                </a:solidFill>
                <a:latin typeface="Times New Roman" panose="02020603050405020304" pitchFamily="18" charset="0"/>
                <a:cs typeface="Times New Roman" panose="02020603050405020304" pitchFamily="18" charset="0"/>
              </a:rPr>
              <a:t>hơn</a:t>
            </a:r>
            <a:r>
              <a:rPr lang="en-US" sz="4000" b="1" dirty="0">
                <a:solidFill>
                  <a:srgbClr val="7030A0"/>
                </a:solidFill>
                <a:latin typeface="Times New Roman" panose="02020603050405020304" pitchFamily="18" charset="0"/>
                <a:cs typeface="Times New Roman" panose="02020603050405020304" pitchFamily="18" charset="0"/>
              </a:rPr>
              <a:t> </a:t>
            </a:r>
            <a:r>
              <a:rPr lang="en-US" sz="4000" b="1" dirty="0" err="1">
                <a:solidFill>
                  <a:srgbClr val="7030A0"/>
                </a:solidFill>
                <a:latin typeface="Times New Roman" panose="02020603050405020304" pitchFamily="18" charset="0"/>
                <a:cs typeface="Times New Roman" panose="02020603050405020304" pitchFamily="18" charset="0"/>
              </a:rPr>
              <a:t>nào</a:t>
            </a:r>
            <a:endParaRPr lang="en-US" sz="4000" b="1" dirty="0">
              <a:solidFill>
                <a:srgbClr val="7030A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538267" y="1841035"/>
            <a:ext cx="8445137" cy="3539430"/>
          </a:xfrm>
          <a:prstGeom prst="rect">
            <a:avLst/>
          </a:prstGeom>
          <a:noFill/>
        </p:spPr>
        <p:txBody>
          <a:bodyPr wrap="square" rtlCol="0">
            <a:spAutoFit/>
          </a:bodyPr>
          <a:lstStyle/>
          <a:p>
            <a:pPr>
              <a:lnSpc>
                <a:spcPct val="200000"/>
              </a:lnSpc>
            </a:pPr>
            <a:r>
              <a:rPr lang="en-US" sz="2800" dirty="0" err="1">
                <a:solidFill>
                  <a:schemeClr val="accent6"/>
                </a:solidFill>
                <a:latin typeface="Times New Roman" panose="02020603050405020304" pitchFamily="18" charset="0"/>
                <a:cs typeface="Times New Roman" panose="02020603050405020304" pitchFamily="18" charset="0"/>
              </a:rPr>
              <a:t>Luật</a:t>
            </a:r>
            <a:r>
              <a:rPr lang="en-US" sz="2800" dirty="0">
                <a:solidFill>
                  <a:schemeClr val="accent6"/>
                </a:solidFill>
                <a:latin typeface="Times New Roman" panose="02020603050405020304" pitchFamily="18" charset="0"/>
                <a:cs typeface="Times New Roman" panose="02020603050405020304" pitchFamily="18" charset="0"/>
              </a:rPr>
              <a:t> </a:t>
            </a:r>
            <a:r>
              <a:rPr lang="en-US" sz="2800" dirty="0" err="1">
                <a:solidFill>
                  <a:schemeClr val="accent6"/>
                </a:solidFill>
                <a:latin typeface="Times New Roman" panose="02020603050405020304" pitchFamily="18" charset="0"/>
                <a:cs typeface="Times New Roman" panose="02020603050405020304" pitchFamily="18" charset="0"/>
              </a:rPr>
              <a:t>chơi:Trong</a:t>
            </a:r>
            <a:r>
              <a:rPr lang="en-US" sz="2800" dirty="0">
                <a:solidFill>
                  <a:schemeClr val="accent6"/>
                </a:solidFill>
                <a:latin typeface="Times New Roman" panose="02020603050405020304" pitchFamily="18" charset="0"/>
                <a:cs typeface="Times New Roman" panose="02020603050405020304" pitchFamily="18" charset="0"/>
              </a:rPr>
              <a:t> 2 phút mỗi thành viên trong nhóm chuyền phấn chạy nhanh lên bảng kể tên các đồ dùng điện trong </a:t>
            </a:r>
            <a:r>
              <a:rPr lang="en-US" sz="2800" dirty="0" err="1">
                <a:solidFill>
                  <a:schemeClr val="accent6"/>
                </a:solidFill>
                <a:latin typeface="Times New Roman" panose="02020603050405020304" pitchFamily="18" charset="0"/>
                <a:cs typeface="Times New Roman" panose="02020603050405020304" pitchFamily="18" charset="0"/>
              </a:rPr>
              <a:t>gia</a:t>
            </a:r>
            <a:r>
              <a:rPr lang="en-US" sz="2800" dirty="0">
                <a:solidFill>
                  <a:schemeClr val="accent6"/>
                </a:solidFill>
                <a:latin typeface="Times New Roman" panose="02020603050405020304" pitchFamily="18" charset="0"/>
                <a:cs typeface="Times New Roman" panose="02020603050405020304" pitchFamily="18" charset="0"/>
              </a:rPr>
              <a:t> </a:t>
            </a:r>
            <a:r>
              <a:rPr lang="en-US" sz="2800" dirty="0" err="1">
                <a:solidFill>
                  <a:schemeClr val="accent6"/>
                </a:solidFill>
                <a:latin typeface="Times New Roman" panose="02020603050405020304" pitchFamily="18" charset="0"/>
                <a:cs typeface="Times New Roman" panose="02020603050405020304" pitchFamily="18" charset="0"/>
              </a:rPr>
              <a:t>đình</a:t>
            </a:r>
            <a:r>
              <a:rPr lang="en-US" sz="2800" dirty="0">
                <a:solidFill>
                  <a:schemeClr val="accent6"/>
                </a:solidFill>
                <a:latin typeface="Times New Roman" panose="02020603050405020304" pitchFamily="18" charset="0"/>
                <a:cs typeface="Times New Roman" panose="02020603050405020304" pitchFamily="18" charset="0"/>
              </a:rPr>
              <a:t> </a:t>
            </a:r>
            <a:r>
              <a:rPr lang="en-US" sz="2800" dirty="0" err="1">
                <a:solidFill>
                  <a:schemeClr val="accent6"/>
                </a:solidFill>
                <a:latin typeface="Times New Roman" panose="02020603050405020304" pitchFamily="18" charset="0"/>
                <a:cs typeface="Times New Roman" panose="02020603050405020304" pitchFamily="18" charset="0"/>
              </a:rPr>
              <a:t>và</a:t>
            </a:r>
            <a:r>
              <a:rPr lang="en-US" sz="2800" dirty="0">
                <a:solidFill>
                  <a:schemeClr val="accent6"/>
                </a:solidFill>
                <a:latin typeface="Times New Roman" panose="02020603050405020304" pitchFamily="18" charset="0"/>
                <a:cs typeface="Times New Roman" panose="02020603050405020304" pitchFamily="18" charset="0"/>
              </a:rPr>
              <a:t> </a:t>
            </a:r>
            <a:r>
              <a:rPr lang="en-US" sz="2800" dirty="0" err="1">
                <a:solidFill>
                  <a:schemeClr val="accent6"/>
                </a:solidFill>
                <a:latin typeface="Times New Roman" panose="02020603050405020304" pitchFamily="18" charset="0"/>
                <a:cs typeface="Times New Roman" panose="02020603050405020304" pitchFamily="18" charset="0"/>
              </a:rPr>
              <a:t>công</a:t>
            </a:r>
            <a:r>
              <a:rPr lang="en-US" sz="2800" dirty="0">
                <a:solidFill>
                  <a:schemeClr val="accent6"/>
                </a:solidFill>
                <a:latin typeface="Times New Roman" panose="02020603050405020304" pitchFamily="18" charset="0"/>
                <a:cs typeface="Times New Roman" panose="02020603050405020304" pitchFamily="18" charset="0"/>
              </a:rPr>
              <a:t> </a:t>
            </a:r>
            <a:r>
              <a:rPr lang="en-US" sz="2800" dirty="0" err="1">
                <a:solidFill>
                  <a:schemeClr val="accent6"/>
                </a:solidFill>
                <a:latin typeface="Times New Roman" panose="02020603050405020304" pitchFamily="18" charset="0"/>
                <a:cs typeface="Times New Roman" panose="02020603050405020304" pitchFamily="18" charset="0"/>
              </a:rPr>
              <a:t>dụng</a:t>
            </a:r>
            <a:r>
              <a:rPr lang="en-US" sz="2800" dirty="0">
                <a:solidFill>
                  <a:schemeClr val="accent6"/>
                </a:solidFill>
                <a:latin typeface="Times New Roman" panose="02020603050405020304" pitchFamily="18" charset="0"/>
                <a:cs typeface="Times New Roman" panose="02020603050405020304" pitchFamily="18" charset="0"/>
              </a:rPr>
              <a:t> </a:t>
            </a:r>
            <a:r>
              <a:rPr lang="en-US" sz="2800" dirty="0" err="1">
                <a:solidFill>
                  <a:schemeClr val="accent6"/>
                </a:solidFill>
                <a:latin typeface="Times New Roman" panose="02020603050405020304" pitchFamily="18" charset="0"/>
                <a:cs typeface="Times New Roman" panose="02020603050405020304" pitchFamily="18" charset="0"/>
              </a:rPr>
              <a:t>của</a:t>
            </a:r>
            <a:r>
              <a:rPr lang="en-US" sz="2800" dirty="0">
                <a:solidFill>
                  <a:schemeClr val="accent6"/>
                </a:solidFill>
                <a:latin typeface="Times New Roman" panose="02020603050405020304" pitchFamily="18" charset="0"/>
                <a:cs typeface="Times New Roman" panose="02020603050405020304" pitchFamily="18" charset="0"/>
              </a:rPr>
              <a:t> </a:t>
            </a:r>
            <a:r>
              <a:rPr lang="en-US" sz="2800" dirty="0" err="1">
                <a:solidFill>
                  <a:schemeClr val="accent6"/>
                </a:solidFill>
                <a:latin typeface="Times New Roman" panose="02020603050405020304" pitchFamily="18" charset="0"/>
                <a:cs typeface="Times New Roman" panose="02020603050405020304" pitchFamily="18" charset="0"/>
              </a:rPr>
              <a:t>nó</a:t>
            </a:r>
            <a:r>
              <a:rPr lang="en-US" sz="2800" dirty="0">
                <a:solidFill>
                  <a:schemeClr val="accent6"/>
                </a:solidFill>
                <a:latin typeface="Times New Roman" panose="02020603050405020304" pitchFamily="18" charset="0"/>
                <a:cs typeface="Times New Roman" panose="02020603050405020304" pitchFamily="18" charset="0"/>
              </a:rPr>
              <a:t>, </a:t>
            </a:r>
            <a:r>
              <a:rPr lang="en-US" sz="2800" dirty="0" err="1">
                <a:solidFill>
                  <a:schemeClr val="accent6"/>
                </a:solidFill>
                <a:latin typeface="Times New Roman" panose="02020603050405020304" pitchFamily="18" charset="0"/>
                <a:cs typeface="Times New Roman" panose="02020603050405020304" pitchFamily="18" charset="0"/>
              </a:rPr>
              <a:t>sau</a:t>
            </a:r>
            <a:r>
              <a:rPr lang="en-US" sz="2800" dirty="0">
                <a:solidFill>
                  <a:schemeClr val="accent6"/>
                </a:solidFill>
                <a:latin typeface="Times New Roman" panose="02020603050405020304" pitchFamily="18" charset="0"/>
                <a:cs typeface="Times New Roman" panose="02020603050405020304" pitchFamily="18" charset="0"/>
              </a:rPr>
              <a:t> 2 phút đội nào </a:t>
            </a:r>
            <a:r>
              <a:rPr lang="en-US" sz="2800" dirty="0" err="1">
                <a:solidFill>
                  <a:schemeClr val="accent6"/>
                </a:solidFill>
                <a:latin typeface="Times New Roman" panose="02020603050405020304" pitchFamily="18" charset="0"/>
                <a:cs typeface="Times New Roman" panose="02020603050405020304" pitchFamily="18" charset="0"/>
              </a:rPr>
              <a:t>kể</a:t>
            </a:r>
            <a:r>
              <a:rPr lang="en-US" sz="2800" dirty="0">
                <a:solidFill>
                  <a:schemeClr val="accent6"/>
                </a:solidFill>
                <a:latin typeface="Times New Roman" panose="02020603050405020304" pitchFamily="18" charset="0"/>
                <a:cs typeface="Times New Roman" panose="02020603050405020304" pitchFamily="18" charset="0"/>
              </a:rPr>
              <a:t> </a:t>
            </a:r>
            <a:r>
              <a:rPr lang="en-US" sz="2800" dirty="0" err="1">
                <a:solidFill>
                  <a:schemeClr val="accent6"/>
                </a:solidFill>
                <a:latin typeface="Times New Roman" panose="02020603050405020304" pitchFamily="18" charset="0"/>
                <a:cs typeface="Times New Roman" panose="02020603050405020304" pitchFamily="18" charset="0"/>
              </a:rPr>
              <a:t>đúng</a:t>
            </a:r>
            <a:r>
              <a:rPr lang="en-US" sz="2800" dirty="0">
                <a:solidFill>
                  <a:schemeClr val="accent6"/>
                </a:solidFill>
                <a:latin typeface="Times New Roman" panose="02020603050405020304" pitchFamily="18" charset="0"/>
                <a:cs typeface="Times New Roman" panose="02020603050405020304" pitchFamily="18" charset="0"/>
              </a:rPr>
              <a:t>, nhiều nhất đội đó giành chiến thắng</a:t>
            </a:r>
            <a:endParaRPr lang="vi-VN" sz="2800" dirty="0">
              <a:solidFill>
                <a:schemeClr val="accent6"/>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endParaRPr lang="en-US" dirty="0"/>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229923734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94066276"/>
              </p:ext>
            </p:extLst>
          </p:nvPr>
        </p:nvGraphicFramePr>
        <p:xfrm>
          <a:off x="228601" y="1682537"/>
          <a:ext cx="8598624" cy="5090851"/>
        </p:xfrm>
        <a:graphic>
          <a:graphicData uri="http://schemas.openxmlformats.org/drawingml/2006/table">
            <a:tbl>
              <a:tblPr firstRow="1" firstCol="1" bandRow="1">
                <a:tableStyleId>{5C22544A-7EE6-4342-B048-85BDC9FD1C3A}</a:tableStyleId>
              </a:tblPr>
              <a:tblGrid>
                <a:gridCol w="674004">
                  <a:extLst>
                    <a:ext uri="{9D8B030D-6E8A-4147-A177-3AD203B41FA5}">
                      <a16:colId xmlns:a16="http://schemas.microsoft.com/office/drawing/2014/main" xmlns="" val="556566226"/>
                    </a:ext>
                  </a:extLst>
                </a:gridCol>
                <a:gridCol w="3350630">
                  <a:extLst>
                    <a:ext uri="{9D8B030D-6E8A-4147-A177-3AD203B41FA5}">
                      <a16:colId xmlns:a16="http://schemas.microsoft.com/office/drawing/2014/main" xmlns="" val="2483753510"/>
                    </a:ext>
                  </a:extLst>
                </a:gridCol>
                <a:gridCol w="699765">
                  <a:extLst>
                    <a:ext uri="{9D8B030D-6E8A-4147-A177-3AD203B41FA5}">
                      <a16:colId xmlns:a16="http://schemas.microsoft.com/office/drawing/2014/main" xmlns="" val="2195101360"/>
                    </a:ext>
                  </a:extLst>
                </a:gridCol>
                <a:gridCol w="1002785">
                  <a:extLst>
                    <a:ext uri="{9D8B030D-6E8A-4147-A177-3AD203B41FA5}">
                      <a16:colId xmlns:a16="http://schemas.microsoft.com/office/drawing/2014/main" xmlns="" val="2041618125"/>
                    </a:ext>
                  </a:extLst>
                </a:gridCol>
                <a:gridCol w="2871440">
                  <a:extLst>
                    <a:ext uri="{9D8B030D-6E8A-4147-A177-3AD203B41FA5}">
                      <a16:colId xmlns:a16="http://schemas.microsoft.com/office/drawing/2014/main" xmlns="" val="4262358540"/>
                    </a:ext>
                  </a:extLst>
                </a:gridCol>
              </a:tblGrid>
              <a:tr h="692943">
                <a:tc rowSpan="2">
                  <a:txBody>
                    <a:bodyPr/>
                    <a:lstStyle/>
                    <a:p>
                      <a:pPr marL="88900">
                        <a:lnSpc>
                          <a:spcPct val="107000"/>
                        </a:lnSpc>
                        <a:spcAft>
                          <a:spcPts val="0"/>
                        </a:spcAft>
                      </a:pPr>
                      <a:r>
                        <a:rPr lang="en-US" sz="2800" dirty="0">
                          <a:effectLst/>
                          <a:latin typeface="Times New Roman" panose="02020603050405020304" pitchFamily="18" charset="0"/>
                          <a:cs typeface="Times New Roman" panose="02020603050405020304" pitchFamily="18" charset="0"/>
                        </a:rPr>
                        <a:t>STT</a:t>
                      </a:r>
                      <a:endParaRPr lang="vi-VN"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3" marR="4763" marT="0" marB="0" anchor="ctr"/>
                </a:tc>
                <a:tc rowSpan="2">
                  <a:txBody>
                    <a:bodyPr/>
                    <a:lstStyle/>
                    <a:p>
                      <a:pPr algn="ctr">
                        <a:lnSpc>
                          <a:spcPct val="107000"/>
                        </a:lnSpc>
                        <a:spcAft>
                          <a:spcPts val="0"/>
                        </a:spcAft>
                      </a:pPr>
                      <a:r>
                        <a:rPr lang="en-US" sz="2800" dirty="0" err="1">
                          <a:effectLst/>
                          <a:latin typeface="Times New Roman" panose="02020603050405020304" pitchFamily="18" charset="0"/>
                          <a:cs typeface="Times New Roman" panose="02020603050405020304" pitchFamily="18" charset="0"/>
                        </a:rPr>
                        <a:t>Tình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huống</a:t>
                      </a:r>
                      <a:endParaRPr lang="vi-VN"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3" marR="4763" marT="0" marB="0" anchor="ctr"/>
                </a:tc>
                <a:tc gridSpan="2">
                  <a:txBody>
                    <a:bodyPr/>
                    <a:lstStyle/>
                    <a:p>
                      <a:pPr algn="ctr">
                        <a:lnSpc>
                          <a:spcPct val="107000"/>
                        </a:lnSpc>
                        <a:spcAft>
                          <a:spcPts val="0"/>
                        </a:spcAft>
                      </a:pPr>
                      <a:endParaRPr lang="en-US" sz="2800" dirty="0" smtClean="0">
                        <a:effectLst/>
                        <a:latin typeface="Times New Roman" panose="02020603050405020304" pitchFamily="18" charset="0"/>
                        <a:cs typeface="Times New Roman" panose="02020603050405020304" pitchFamily="18" charset="0"/>
                      </a:endParaRPr>
                    </a:p>
                    <a:p>
                      <a:pPr algn="ctr">
                        <a:lnSpc>
                          <a:spcPct val="107000"/>
                        </a:lnSpc>
                        <a:spcAft>
                          <a:spcPts val="0"/>
                        </a:spcAft>
                      </a:pPr>
                      <a:r>
                        <a:rPr lang="en-US" sz="2800" dirty="0" smtClean="0">
                          <a:effectLst/>
                          <a:latin typeface="Times New Roman" panose="02020603050405020304" pitchFamily="18" charset="0"/>
                          <a:cs typeface="Times New Roman" panose="02020603050405020304" pitchFamily="18" charset="0"/>
                        </a:rPr>
                        <a:t>An </a:t>
                      </a:r>
                      <a:r>
                        <a:rPr lang="en-US" sz="2800" dirty="0" err="1">
                          <a:effectLst/>
                          <a:latin typeface="Times New Roman" panose="02020603050405020304" pitchFamily="18" charset="0"/>
                          <a:cs typeface="Times New Roman" panose="02020603050405020304" pitchFamily="18" charset="0"/>
                        </a:rPr>
                        <a:t>toàn</a:t>
                      </a:r>
                      <a:endParaRPr lang="vi-VN"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3" marR="4763" marT="0" marB="0" anchor="ctr"/>
                </a:tc>
                <a:tc hMerge="1">
                  <a:txBody>
                    <a:bodyPr/>
                    <a:lstStyle/>
                    <a:p>
                      <a:endParaRPr lang="vi-VN"/>
                    </a:p>
                  </a:txBody>
                  <a:tcPr/>
                </a:tc>
                <a:tc rowSpan="2">
                  <a:txBody>
                    <a:bodyPr/>
                    <a:lstStyle/>
                    <a:p>
                      <a:pPr algn="ctr">
                        <a:lnSpc>
                          <a:spcPct val="107000"/>
                        </a:lnSpc>
                        <a:spcAft>
                          <a:spcPts val="0"/>
                        </a:spcAft>
                      </a:pPr>
                      <a:r>
                        <a:rPr lang="en-US" sz="2800" dirty="0">
                          <a:effectLst/>
                          <a:latin typeface="Times New Roman" panose="02020603050405020304" pitchFamily="18" charset="0"/>
                          <a:cs typeface="Times New Roman" panose="02020603050405020304" pitchFamily="18" charset="0"/>
                        </a:rPr>
                        <a:t>Giải thích</a:t>
                      </a:r>
                      <a:endParaRPr lang="vi-VN"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3" marR="4763" marT="0" marB="0" anchor="ctr"/>
                </a:tc>
                <a:extLst>
                  <a:ext uri="{0D108BD9-81ED-4DB2-BD59-A6C34878D82A}">
                    <a16:rowId xmlns:a16="http://schemas.microsoft.com/office/drawing/2014/main" xmlns="" val="4027030288"/>
                  </a:ext>
                </a:extLst>
              </a:tr>
              <a:tr h="990620">
                <a:tc vMerge="1">
                  <a:txBody>
                    <a:bodyPr/>
                    <a:lstStyle/>
                    <a:p>
                      <a:endParaRPr lang="vi-VN"/>
                    </a:p>
                  </a:txBody>
                  <a:tcPr/>
                </a:tc>
                <a:tc vMerge="1">
                  <a:txBody>
                    <a:bodyPr/>
                    <a:lstStyle/>
                    <a:p>
                      <a:endParaRPr lang="vi-VN"/>
                    </a:p>
                  </a:txBody>
                  <a:tcPr/>
                </a:tc>
                <a:tc>
                  <a:txBody>
                    <a:bodyPr/>
                    <a:lstStyle/>
                    <a:p>
                      <a:pPr marL="152400">
                        <a:lnSpc>
                          <a:spcPct val="107000"/>
                        </a:lnSpc>
                        <a:spcAft>
                          <a:spcPts val="0"/>
                        </a:spcAft>
                      </a:pPr>
                      <a:r>
                        <a:rPr lang="en-US" sz="2800" dirty="0">
                          <a:effectLst/>
                          <a:latin typeface="Times New Roman" panose="02020603050405020304" pitchFamily="18" charset="0"/>
                          <a:cs typeface="Times New Roman" panose="02020603050405020304" pitchFamily="18" charset="0"/>
                        </a:rPr>
                        <a:t>Có</a:t>
                      </a:r>
                      <a:endParaRPr lang="vi-VN"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3" marR="4763" marT="0" marB="0" anchor="b"/>
                </a:tc>
                <a:tc>
                  <a:txBody>
                    <a:bodyPr/>
                    <a:lstStyle/>
                    <a:p>
                      <a:pPr>
                        <a:lnSpc>
                          <a:spcPct val="107000"/>
                        </a:lnSpc>
                        <a:spcAft>
                          <a:spcPts val="0"/>
                        </a:spcAft>
                      </a:pPr>
                      <a:r>
                        <a:rPr lang="en-US" sz="2800">
                          <a:effectLst/>
                          <a:latin typeface="Times New Roman" panose="02020603050405020304" pitchFamily="18" charset="0"/>
                          <a:cs typeface="Times New Roman" panose="02020603050405020304" pitchFamily="18" charset="0"/>
                        </a:rPr>
                        <a:t>Không</a:t>
                      </a:r>
                      <a:endParaRPr lang="vi-VN"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3" marR="4763" marT="0" marB="0" anchor="b"/>
                </a:tc>
                <a:tc vMerge="1">
                  <a:txBody>
                    <a:bodyPr/>
                    <a:lstStyle/>
                    <a:p>
                      <a:endParaRPr lang="vi-VN"/>
                    </a:p>
                  </a:txBody>
                  <a:tcPr/>
                </a:tc>
                <a:extLst>
                  <a:ext uri="{0D108BD9-81ED-4DB2-BD59-A6C34878D82A}">
                    <a16:rowId xmlns:a16="http://schemas.microsoft.com/office/drawing/2014/main" xmlns="" val="677870754"/>
                  </a:ext>
                </a:extLst>
              </a:tr>
              <a:tr h="990620">
                <a:tc>
                  <a:txBody>
                    <a:bodyPr/>
                    <a:lstStyle/>
                    <a:p>
                      <a:pPr marL="190500">
                        <a:lnSpc>
                          <a:spcPct val="107000"/>
                        </a:lnSpc>
                        <a:spcAft>
                          <a:spcPts val="0"/>
                        </a:spcAft>
                      </a:pPr>
                      <a:r>
                        <a:rPr lang="en-US" sz="2800">
                          <a:effectLst/>
                          <a:latin typeface="Times New Roman" panose="02020603050405020304" pitchFamily="18" charset="0"/>
                          <a:cs typeface="Times New Roman" panose="02020603050405020304" pitchFamily="18" charset="0"/>
                        </a:rPr>
                        <a:t>1</a:t>
                      </a:r>
                      <a:endParaRPr lang="vi-VN"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3" marR="4763" marT="0" marB="0" anchor="b"/>
                </a:tc>
                <a:tc>
                  <a:txBody>
                    <a:bodyPr/>
                    <a:lstStyle/>
                    <a:p>
                      <a:pPr>
                        <a:lnSpc>
                          <a:spcPct val="107000"/>
                        </a:lnSpc>
                        <a:spcAft>
                          <a:spcPts val="0"/>
                        </a:spcAft>
                      </a:pPr>
                      <a:r>
                        <a:rPr lang="en-US" sz="2800" dirty="0">
                          <a:effectLst/>
                          <a:latin typeface="Times New Roman" panose="02020603050405020304" pitchFamily="18" charset="0"/>
                          <a:cs typeface="Times New Roman" panose="02020603050405020304" pitchFamily="18" charset="0"/>
                        </a:rPr>
                        <a:t>Sấy tóc trong phòng tắm</a:t>
                      </a:r>
                      <a:endParaRPr lang="vi-VN"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3" marR="4763" marT="0" marB="0" anchor="b"/>
                </a:tc>
                <a:tc>
                  <a:txBody>
                    <a:bodyPr/>
                    <a:lstStyle/>
                    <a:p>
                      <a:pPr>
                        <a:lnSpc>
                          <a:spcPct val="107000"/>
                        </a:lnSpc>
                        <a:spcAft>
                          <a:spcPts val="800"/>
                        </a:spcAft>
                      </a:pPr>
                      <a:r>
                        <a:rPr lang="en-US" sz="2800">
                          <a:effectLst/>
                          <a:latin typeface="Times New Roman" panose="02020603050405020304" pitchFamily="18" charset="0"/>
                          <a:cs typeface="Times New Roman" panose="02020603050405020304" pitchFamily="18" charset="0"/>
                        </a:rPr>
                        <a:t> </a:t>
                      </a:r>
                      <a:endParaRPr lang="vi-VN"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4763" marR="4763" marT="0" marB="0"/>
                </a:tc>
                <a:tc>
                  <a:txBody>
                    <a:bodyPr/>
                    <a:lstStyle/>
                    <a:p>
                      <a:pPr>
                        <a:lnSpc>
                          <a:spcPct val="107000"/>
                        </a:lnSpc>
                        <a:spcAft>
                          <a:spcPts val="800"/>
                        </a:spcAft>
                      </a:pPr>
                      <a:r>
                        <a:rPr lang="en-US" sz="2800">
                          <a:effectLst/>
                          <a:latin typeface="Times New Roman" panose="02020603050405020304" pitchFamily="18" charset="0"/>
                          <a:cs typeface="Times New Roman" panose="02020603050405020304" pitchFamily="18" charset="0"/>
                        </a:rPr>
                        <a:t> </a:t>
                      </a:r>
                      <a:endParaRPr lang="vi-VN"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4763" marR="4763" marT="0" marB="0"/>
                </a:tc>
                <a:tc>
                  <a:txBody>
                    <a:bodyPr/>
                    <a:lstStyle/>
                    <a:p>
                      <a:pPr>
                        <a:lnSpc>
                          <a:spcPct val="107000"/>
                        </a:lnSpc>
                        <a:spcAft>
                          <a:spcPts val="800"/>
                        </a:spcAft>
                      </a:pPr>
                      <a:r>
                        <a:rPr lang="en-US" sz="2800">
                          <a:effectLst/>
                          <a:latin typeface="Times New Roman" panose="02020603050405020304" pitchFamily="18" charset="0"/>
                          <a:cs typeface="Times New Roman" panose="02020603050405020304" pitchFamily="18" charset="0"/>
                        </a:rPr>
                        <a:t> </a:t>
                      </a:r>
                      <a:endParaRPr lang="vi-VN"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4763" marR="4763" marT="0" marB="0"/>
                </a:tc>
                <a:extLst>
                  <a:ext uri="{0D108BD9-81ED-4DB2-BD59-A6C34878D82A}">
                    <a16:rowId xmlns:a16="http://schemas.microsoft.com/office/drawing/2014/main" xmlns="" val="1240350764"/>
                  </a:ext>
                </a:extLst>
              </a:tr>
              <a:tr h="1205861">
                <a:tc>
                  <a:txBody>
                    <a:bodyPr/>
                    <a:lstStyle/>
                    <a:p>
                      <a:pPr marL="190500">
                        <a:lnSpc>
                          <a:spcPct val="107000"/>
                        </a:lnSpc>
                        <a:spcAft>
                          <a:spcPts val="0"/>
                        </a:spcAft>
                      </a:pPr>
                      <a:r>
                        <a:rPr lang="en-US" sz="2800">
                          <a:effectLst/>
                          <a:latin typeface="Times New Roman" panose="02020603050405020304" pitchFamily="18" charset="0"/>
                          <a:cs typeface="Times New Roman" panose="02020603050405020304" pitchFamily="18" charset="0"/>
                        </a:rPr>
                        <a:t>2</a:t>
                      </a:r>
                      <a:endParaRPr lang="vi-VN"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3" marR="4763" marT="0" marB="0" anchor="b"/>
                </a:tc>
                <a:tc>
                  <a:txBody>
                    <a:bodyPr/>
                    <a:lstStyle/>
                    <a:p>
                      <a:pPr>
                        <a:lnSpc>
                          <a:spcPct val="107000"/>
                        </a:lnSpc>
                        <a:spcAft>
                          <a:spcPts val="0"/>
                        </a:spcAft>
                      </a:pPr>
                      <a:r>
                        <a:rPr lang="en-US" sz="2800">
                          <a:effectLst/>
                          <a:latin typeface="Times New Roman" panose="02020603050405020304" pitchFamily="18" charset="0"/>
                          <a:cs typeface="Times New Roman" panose="02020603050405020304" pitchFamily="18" charset="0"/>
                        </a:rPr>
                        <a:t>Đun nồi nước đầy trên bếp điện</a:t>
                      </a:r>
                      <a:endParaRPr lang="vi-VN"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3" marR="4763" marT="0" marB="0" anchor="ctr"/>
                </a:tc>
                <a:tc>
                  <a:txBody>
                    <a:bodyPr/>
                    <a:lstStyle/>
                    <a:p>
                      <a:pPr>
                        <a:lnSpc>
                          <a:spcPct val="107000"/>
                        </a:lnSpc>
                        <a:spcAft>
                          <a:spcPts val="800"/>
                        </a:spcAft>
                      </a:pPr>
                      <a:r>
                        <a:rPr lang="en-US" sz="2800">
                          <a:effectLst/>
                          <a:latin typeface="Times New Roman" panose="02020603050405020304" pitchFamily="18" charset="0"/>
                          <a:cs typeface="Times New Roman" panose="02020603050405020304" pitchFamily="18" charset="0"/>
                        </a:rPr>
                        <a:t> </a:t>
                      </a:r>
                      <a:endParaRPr lang="vi-VN"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4763" marR="4763" marT="0" marB="0"/>
                </a:tc>
                <a:tc>
                  <a:txBody>
                    <a:bodyPr/>
                    <a:lstStyle/>
                    <a:p>
                      <a:pPr>
                        <a:lnSpc>
                          <a:spcPct val="107000"/>
                        </a:lnSpc>
                        <a:spcAft>
                          <a:spcPts val="800"/>
                        </a:spcAft>
                      </a:pPr>
                      <a:r>
                        <a:rPr lang="en-US" sz="2800">
                          <a:effectLst/>
                          <a:latin typeface="Times New Roman" panose="02020603050405020304" pitchFamily="18" charset="0"/>
                          <a:cs typeface="Times New Roman" panose="02020603050405020304" pitchFamily="18" charset="0"/>
                        </a:rPr>
                        <a:t> </a:t>
                      </a:r>
                      <a:endParaRPr lang="vi-VN"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4763" marR="4763" marT="0" marB="0"/>
                </a:tc>
                <a:tc>
                  <a:txBody>
                    <a:bodyPr/>
                    <a:lstStyle/>
                    <a:p>
                      <a:pPr>
                        <a:lnSpc>
                          <a:spcPct val="107000"/>
                        </a:lnSpc>
                        <a:spcAft>
                          <a:spcPts val="800"/>
                        </a:spcAft>
                      </a:pPr>
                      <a:r>
                        <a:rPr lang="en-US" sz="2800">
                          <a:effectLst/>
                          <a:latin typeface="Times New Roman" panose="02020603050405020304" pitchFamily="18" charset="0"/>
                          <a:cs typeface="Times New Roman" panose="02020603050405020304" pitchFamily="18" charset="0"/>
                        </a:rPr>
                        <a:t> </a:t>
                      </a:r>
                      <a:endParaRPr lang="vi-VN"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4763" marR="4763" marT="0" marB="0"/>
                </a:tc>
                <a:extLst>
                  <a:ext uri="{0D108BD9-81ED-4DB2-BD59-A6C34878D82A}">
                    <a16:rowId xmlns:a16="http://schemas.microsoft.com/office/drawing/2014/main" xmlns="" val="4009101637"/>
                  </a:ext>
                </a:extLst>
              </a:tr>
              <a:tr h="990620">
                <a:tc>
                  <a:txBody>
                    <a:bodyPr/>
                    <a:lstStyle/>
                    <a:p>
                      <a:pPr marL="190500">
                        <a:lnSpc>
                          <a:spcPct val="107000"/>
                        </a:lnSpc>
                        <a:spcAft>
                          <a:spcPts val="0"/>
                        </a:spcAft>
                      </a:pPr>
                      <a:r>
                        <a:rPr lang="en-US" sz="2800">
                          <a:effectLst/>
                          <a:latin typeface="Times New Roman" panose="02020603050405020304" pitchFamily="18" charset="0"/>
                          <a:cs typeface="Times New Roman" panose="02020603050405020304" pitchFamily="18" charset="0"/>
                        </a:rPr>
                        <a:t>3</a:t>
                      </a:r>
                      <a:endParaRPr lang="vi-VN"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3" marR="4763" marT="0" marB="0" anchor="b"/>
                </a:tc>
                <a:tc>
                  <a:txBody>
                    <a:bodyPr/>
                    <a:lstStyle/>
                    <a:p>
                      <a:pPr>
                        <a:lnSpc>
                          <a:spcPct val="107000"/>
                        </a:lnSpc>
                        <a:spcAft>
                          <a:spcPts val="0"/>
                        </a:spcAft>
                      </a:pPr>
                      <a:r>
                        <a:rPr lang="en-US" sz="2800" dirty="0" err="1">
                          <a:effectLst/>
                          <a:latin typeface="Times New Roman" panose="02020603050405020304" pitchFamily="18" charset="0"/>
                          <a:cs typeface="Times New Roman" panose="02020603050405020304" pitchFamily="18" charset="0"/>
                        </a:rPr>
                        <a:t>Để</a:t>
                      </a:r>
                      <a:r>
                        <a:rPr lang="en-US" sz="2800" dirty="0">
                          <a:effectLst/>
                          <a:latin typeface="Times New Roman" panose="02020603050405020304" pitchFamily="18" charset="0"/>
                          <a:cs typeface="Times New Roman" panose="02020603050405020304" pitchFamily="18" charset="0"/>
                        </a:rPr>
                        <a:t> ổ </a:t>
                      </a:r>
                      <a:r>
                        <a:rPr lang="en-US" sz="2800" dirty="0" err="1">
                          <a:effectLst/>
                          <a:latin typeface="Times New Roman" panose="02020603050405020304" pitchFamily="18" charset="0"/>
                          <a:cs typeface="Times New Roman" panose="02020603050405020304" pitchFamily="18" charset="0"/>
                        </a:rPr>
                        <a:t>cắm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điện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trên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giường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ngủ</a:t>
                      </a:r>
                      <a:endParaRPr lang="vi-VN"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3" marR="4763" marT="0" marB="0" anchor="b"/>
                </a:tc>
                <a:tc>
                  <a:txBody>
                    <a:bodyPr/>
                    <a:lstStyle/>
                    <a:p>
                      <a:pPr>
                        <a:lnSpc>
                          <a:spcPct val="107000"/>
                        </a:lnSpc>
                        <a:spcAft>
                          <a:spcPts val="800"/>
                        </a:spcAft>
                      </a:pPr>
                      <a:r>
                        <a:rPr lang="en-US" sz="2800">
                          <a:effectLst/>
                          <a:latin typeface="Times New Roman" panose="02020603050405020304" pitchFamily="18" charset="0"/>
                          <a:cs typeface="Times New Roman" panose="02020603050405020304" pitchFamily="18" charset="0"/>
                        </a:rPr>
                        <a:t> </a:t>
                      </a:r>
                      <a:endParaRPr lang="vi-VN"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4763" marR="4763" marT="0" marB="0"/>
                </a:tc>
                <a:tc>
                  <a:txBody>
                    <a:bodyPr/>
                    <a:lstStyle/>
                    <a:p>
                      <a:pPr>
                        <a:lnSpc>
                          <a:spcPct val="107000"/>
                        </a:lnSpc>
                        <a:spcAft>
                          <a:spcPts val="800"/>
                        </a:spcAft>
                      </a:pPr>
                      <a:r>
                        <a:rPr lang="en-US" sz="2800">
                          <a:effectLst/>
                          <a:latin typeface="Times New Roman" panose="02020603050405020304" pitchFamily="18" charset="0"/>
                          <a:cs typeface="Times New Roman" panose="02020603050405020304" pitchFamily="18" charset="0"/>
                        </a:rPr>
                        <a:t> </a:t>
                      </a:r>
                      <a:endParaRPr lang="vi-VN"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4763" marR="4763" marT="0" marB="0"/>
                </a:tc>
                <a:tc>
                  <a:txBody>
                    <a:bodyPr/>
                    <a:lstStyle/>
                    <a:p>
                      <a:pPr>
                        <a:lnSpc>
                          <a:spcPct val="107000"/>
                        </a:lnSpc>
                        <a:spcAft>
                          <a:spcPts val="800"/>
                        </a:spcAft>
                      </a:pPr>
                      <a:r>
                        <a:rPr lang="en-US" sz="2800" dirty="0">
                          <a:effectLst/>
                          <a:latin typeface="Times New Roman" panose="02020603050405020304" pitchFamily="18" charset="0"/>
                          <a:cs typeface="Times New Roman" panose="02020603050405020304" pitchFamily="18" charset="0"/>
                        </a:rPr>
                        <a:t> </a:t>
                      </a:r>
                      <a:endParaRPr lang="vi-VN"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63" marR="4763" marT="0" marB="0"/>
                </a:tc>
                <a:extLst>
                  <a:ext uri="{0D108BD9-81ED-4DB2-BD59-A6C34878D82A}">
                    <a16:rowId xmlns:a16="http://schemas.microsoft.com/office/drawing/2014/main" xmlns="" val="1943072141"/>
                  </a:ext>
                </a:extLst>
              </a:tr>
            </a:tbl>
          </a:graphicData>
        </a:graphic>
      </p:graphicFrame>
      <p:sp>
        <p:nvSpPr>
          <p:cNvPr id="5" name="Rectangle 1"/>
          <p:cNvSpPr>
            <a:spLocks noChangeArrowheads="1"/>
          </p:cNvSpPr>
          <p:nvPr/>
        </p:nvSpPr>
        <p:spPr bwMode="auto">
          <a:xfrm>
            <a:off x="422909" y="609600"/>
            <a:ext cx="8404316" cy="138499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63575" algn="l"/>
              </a:tabLst>
              <a:defRPr>
                <a:solidFill>
                  <a:schemeClr val="tx1"/>
                </a:solidFill>
                <a:latin typeface="Arial" panose="020B0604020202020204" pitchFamily="34" charset="0"/>
              </a:defRPr>
            </a:lvl1pPr>
            <a:lvl2pPr eaLnBrk="0" fontAlgn="base" hangingPunct="0">
              <a:spcBef>
                <a:spcPct val="0"/>
              </a:spcBef>
              <a:spcAft>
                <a:spcPct val="0"/>
              </a:spcAft>
              <a:tabLst>
                <a:tab pos="663575" algn="l"/>
              </a:tabLst>
              <a:defRPr>
                <a:solidFill>
                  <a:schemeClr val="tx1"/>
                </a:solidFill>
                <a:latin typeface="Arial" panose="020B0604020202020204" pitchFamily="34" charset="0"/>
              </a:defRPr>
            </a:lvl2pPr>
            <a:lvl3pPr eaLnBrk="0" fontAlgn="base" hangingPunct="0">
              <a:spcBef>
                <a:spcPct val="0"/>
              </a:spcBef>
              <a:spcAft>
                <a:spcPct val="0"/>
              </a:spcAft>
              <a:tabLst>
                <a:tab pos="663575" algn="l"/>
              </a:tabLst>
              <a:defRPr>
                <a:solidFill>
                  <a:schemeClr val="tx1"/>
                </a:solidFill>
                <a:latin typeface="Arial" panose="020B0604020202020204" pitchFamily="34" charset="0"/>
              </a:defRPr>
            </a:lvl3pPr>
            <a:lvl4pPr eaLnBrk="0" fontAlgn="base" hangingPunct="0">
              <a:spcBef>
                <a:spcPct val="0"/>
              </a:spcBef>
              <a:spcAft>
                <a:spcPct val="0"/>
              </a:spcAft>
              <a:tabLst>
                <a:tab pos="663575" algn="l"/>
              </a:tabLst>
              <a:defRPr>
                <a:solidFill>
                  <a:schemeClr val="tx1"/>
                </a:solidFill>
                <a:latin typeface="Arial" panose="020B0604020202020204" pitchFamily="34" charset="0"/>
              </a:defRPr>
            </a:lvl4pPr>
            <a:lvl5pPr eaLnBrk="0" fontAlgn="base" hangingPunct="0">
              <a:spcBef>
                <a:spcPct val="0"/>
              </a:spcBef>
              <a:spcAft>
                <a:spcPct val="0"/>
              </a:spcAft>
              <a:tabLst>
                <a:tab pos="663575" algn="l"/>
              </a:tabLst>
              <a:defRPr>
                <a:solidFill>
                  <a:schemeClr val="tx1"/>
                </a:solidFill>
                <a:latin typeface="Arial" panose="020B0604020202020204" pitchFamily="34" charset="0"/>
              </a:defRPr>
            </a:lvl5pPr>
            <a:lvl6pPr eaLnBrk="0" fontAlgn="base" hangingPunct="0">
              <a:spcBef>
                <a:spcPct val="0"/>
              </a:spcBef>
              <a:spcAft>
                <a:spcPct val="0"/>
              </a:spcAft>
              <a:tabLst>
                <a:tab pos="663575" algn="l"/>
              </a:tabLst>
              <a:defRPr>
                <a:solidFill>
                  <a:schemeClr val="tx1"/>
                </a:solidFill>
                <a:latin typeface="Arial" panose="020B0604020202020204" pitchFamily="34" charset="0"/>
              </a:defRPr>
            </a:lvl6pPr>
            <a:lvl7pPr eaLnBrk="0" fontAlgn="base" hangingPunct="0">
              <a:spcBef>
                <a:spcPct val="0"/>
              </a:spcBef>
              <a:spcAft>
                <a:spcPct val="0"/>
              </a:spcAft>
              <a:tabLst>
                <a:tab pos="663575" algn="l"/>
              </a:tabLst>
              <a:defRPr>
                <a:solidFill>
                  <a:schemeClr val="tx1"/>
                </a:solidFill>
                <a:latin typeface="Arial" panose="020B0604020202020204" pitchFamily="34" charset="0"/>
              </a:defRPr>
            </a:lvl7pPr>
            <a:lvl8pPr eaLnBrk="0" fontAlgn="base" hangingPunct="0">
              <a:spcBef>
                <a:spcPct val="0"/>
              </a:spcBef>
              <a:spcAft>
                <a:spcPct val="0"/>
              </a:spcAft>
              <a:tabLst>
                <a:tab pos="663575" algn="l"/>
              </a:tabLst>
              <a:defRPr>
                <a:solidFill>
                  <a:schemeClr val="tx1"/>
                </a:solidFill>
                <a:latin typeface="Arial" panose="020B0604020202020204" pitchFamily="34" charset="0"/>
              </a:defRPr>
            </a:lvl8pPr>
            <a:lvl9pPr eaLnBrk="0" fontAlgn="base" hangingPunct="0">
              <a:spcBef>
                <a:spcPct val="0"/>
              </a:spcBef>
              <a:spcAft>
                <a:spcPct val="0"/>
              </a:spcAft>
              <a:tabLst>
                <a:tab pos="66357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663575" algn="l"/>
              </a:tabLst>
            </a:pPr>
            <a:r>
              <a:rPr lang="vi-VN" altLang="vi-VN" sz="2800" dirty="0">
                <a:latin typeface="+mj-lt"/>
                <a:ea typeface="Times New Roman" panose="02020603050405020304" pitchFamily="18" charset="0"/>
              </a:rPr>
              <a:t>*</a:t>
            </a:r>
            <a:r>
              <a:rPr kumimoji="0" lang="vi-VN" altLang="vi-VN" sz="2800" b="0" i="0" u="none" strike="noStrike" cap="none" normalizeH="0" baseline="0" dirty="0">
                <a:ln>
                  <a:noFill/>
                </a:ln>
                <a:solidFill>
                  <a:schemeClr val="tx1"/>
                </a:solidFill>
                <a:effectLst/>
                <a:latin typeface="+mj-lt"/>
                <a:ea typeface="Times New Roman" panose="02020603050405020304" pitchFamily="18" charset="0"/>
              </a:rPr>
              <a:t> Các tình huống sau có đảm bảo an toàn khi sử dụng đồ dùng điện trong gia đình không? </a:t>
            </a:r>
            <a:r>
              <a:rPr kumimoji="0" lang="en-US" altLang="vi-VN" sz="28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Hãy giải thích </a:t>
            </a:r>
            <a:endParaRPr kumimoji="0" lang="vi-VN" altLang="vi-VN"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663575" algn="l"/>
              </a:tabLst>
            </a:pPr>
            <a:endParaRPr kumimoji="0" lang="vi-VN" altLang="vi-VN" sz="2800" b="0" i="0" u="none" strike="noStrike" cap="none" normalizeH="0" baseline="0" dirty="0">
              <a:ln>
                <a:noFill/>
              </a:ln>
              <a:solidFill>
                <a:schemeClr val="tx1"/>
              </a:solidFill>
              <a:effectLst/>
              <a:latin typeface="+mj-lt"/>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3883400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9235" y="1"/>
            <a:ext cx="5805479" cy="653143"/>
          </a:xfrm>
        </p:spPr>
        <p:txBody>
          <a:bodyPr>
            <a:normAutofit fontScale="90000"/>
          </a:bodyPr>
          <a:lstStyle/>
          <a:p>
            <a:r>
              <a:rPr lang="en-US" sz="4000" dirty="0">
                <a:solidFill>
                  <a:srgbClr val="FF0000"/>
                </a:solidFill>
                <a:latin typeface="Times New Roman" panose="02020603050405020304" pitchFamily="18" charset="0"/>
                <a:cs typeface="Times New Roman" panose="02020603050405020304" pitchFamily="18" charset="0"/>
              </a:rPr>
              <a:t>KẾT NỐI NGHỀ NGHIỆP</a:t>
            </a:r>
            <a:endParaRPr lang="vi-VN" sz="40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70213" y="653142"/>
            <a:ext cx="3295558" cy="2759392"/>
          </a:xfrm>
        </p:spPr>
        <p:txBody>
          <a:bodyPr>
            <a:normAutofit fontScale="32500" lnSpcReduction="20000"/>
          </a:bodyPr>
          <a:lstStyle/>
          <a:p>
            <a:pPr marL="0" indent="0">
              <a:lnSpc>
                <a:spcPct val="120000"/>
              </a:lnSpc>
              <a:buNone/>
            </a:pPr>
            <a:r>
              <a:rPr lang="en-US" sz="9000" dirty="0">
                <a:latin typeface="Times New Roman" panose="02020603050405020304" pitchFamily="18" charset="0"/>
                <a:cs typeface="Times New Roman" panose="02020603050405020304" pitchFamily="18" charset="0"/>
              </a:rPr>
              <a:t>NGHỀ ĐIỆN DÂN DỤNG </a:t>
            </a:r>
            <a:r>
              <a:rPr lang="en-US" sz="9000" dirty="0" err="1">
                <a:latin typeface="Times New Roman" panose="02020603050405020304" pitchFamily="18" charset="0"/>
                <a:cs typeface="Times New Roman" panose="02020603050405020304" pitchFamily="18" charset="0"/>
              </a:rPr>
              <a:t>gắn</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liền</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với</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lắp</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đặt</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bảo</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trì</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sửa</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chữa</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hệ</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thống</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điện</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và</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các</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đồ</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điện</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trong</a:t>
            </a:r>
            <a:r>
              <a:rPr lang="en-US" sz="9000" dirty="0">
                <a:latin typeface="Times New Roman" panose="02020603050405020304" pitchFamily="18" charset="0"/>
                <a:cs typeface="Times New Roman" panose="02020603050405020304" pitchFamily="18" charset="0"/>
              </a:rPr>
              <a:t> </a:t>
            </a:r>
            <a:r>
              <a:rPr lang="en-US" sz="9000" dirty="0" err="1">
                <a:latin typeface="Times New Roman" panose="02020603050405020304" pitchFamily="18" charset="0"/>
                <a:cs typeface="Times New Roman" panose="02020603050405020304" pitchFamily="18" charset="0"/>
              </a:rPr>
              <a:t>nhà</a:t>
            </a:r>
            <a:endParaRPr lang="vi-VN" sz="9000" dirty="0">
              <a:latin typeface="Times New Roman" panose="02020603050405020304" pitchFamily="18" charset="0"/>
              <a:cs typeface="Times New Roman" panose="02020603050405020304" pitchFamily="18" charset="0"/>
            </a:endParaRPr>
          </a:p>
          <a:p>
            <a:pPr marL="0" indent="0">
              <a:buNone/>
            </a:pPr>
            <a:endParaRPr lang="vi-VN"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0290" y="653143"/>
            <a:ext cx="2795656" cy="275939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1607" y="653142"/>
            <a:ext cx="2691357" cy="275939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6365" y="3527997"/>
            <a:ext cx="2779024" cy="3177387"/>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066" y="3276600"/>
            <a:ext cx="3371850" cy="3428784"/>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76465" y="3527997"/>
            <a:ext cx="2356499" cy="3177387"/>
          </a:xfrm>
          <a:prstGeom prst="rect">
            <a:avLst/>
          </a:prstGeom>
        </p:spPr>
      </p:pic>
    </p:spTree>
    <p:extLst>
      <p:ext uri="{BB962C8B-B14F-4D97-AF65-F5344CB8AC3E}">
        <p14:creationId xmlns:p14="http://schemas.microsoft.com/office/powerpoint/2010/main" val="1217180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6"/>
          <p:cNvSpPr>
            <a:spLocks noChangeArrowheads="1"/>
          </p:cNvSpPr>
          <p:nvPr/>
        </p:nvSpPr>
        <p:spPr bwMode="auto">
          <a:xfrm>
            <a:off x="0" y="-323850"/>
            <a:ext cx="1841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vi-VN" altLang="vi-VN" sz="3600">
              <a:latin typeface=".VnAristote" panose="020B7200000000000000" pitchFamily="34" charset="0"/>
            </a:endParaRPr>
          </a:p>
        </p:txBody>
      </p:sp>
      <p:sp>
        <p:nvSpPr>
          <p:cNvPr id="5126" name="Rectangle 8"/>
          <p:cNvSpPr>
            <a:spLocks noChangeArrowheads="1"/>
          </p:cNvSpPr>
          <p:nvPr/>
        </p:nvSpPr>
        <p:spPr bwMode="auto">
          <a:xfrm>
            <a:off x="1371600" y="563563"/>
            <a:ext cx="63246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vi-VN" dirty="0" smtClean="0">
                <a:solidFill>
                  <a:schemeClr val="accent2"/>
                </a:solidFill>
              </a:rPr>
              <a:t>           </a:t>
            </a:r>
            <a:r>
              <a:rPr lang="en-US" altLang="vi-VN" sz="4000" b="1" dirty="0" smtClean="0">
                <a:solidFill>
                  <a:srgbClr val="FF912B"/>
                </a:solidFill>
                <a:ea typeface="+mj-ea"/>
                <a:cs typeface="Times New Roman" panose="02020603050405020304" pitchFamily="18" charset="0"/>
              </a:rPr>
              <a:t>MỤC TIÊU BÀI HỌC</a:t>
            </a:r>
            <a:endParaRPr lang="en-US" altLang="vi-VN" sz="4000" b="1" dirty="0">
              <a:solidFill>
                <a:srgbClr val="FF912B"/>
              </a:solidFill>
              <a:ea typeface="+mj-ea"/>
              <a:cs typeface="Times New Roman" panose="02020603050405020304" pitchFamily="18" charset="0"/>
            </a:endParaRPr>
          </a:p>
        </p:txBody>
      </p:sp>
      <p:sp>
        <p:nvSpPr>
          <p:cNvPr id="11" name="Text Box 11"/>
          <p:cNvSpPr txBox="1">
            <a:spLocks noChangeArrowheads="1"/>
          </p:cNvSpPr>
          <p:nvPr/>
        </p:nvSpPr>
        <p:spPr bwMode="auto">
          <a:xfrm>
            <a:off x="457200" y="2024948"/>
            <a:ext cx="81534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just"/>
            <a:r>
              <a:rPr lang="en-US" altLang="vi-VN" sz="3600" dirty="0" smtClean="0">
                <a:cs typeface="Times New Roman" panose="02020603050405020304" pitchFamily="18" charset="0"/>
              </a:rPr>
              <a:t>- </a:t>
            </a:r>
            <a:r>
              <a:rPr lang="en-US" sz="3600" dirty="0" err="1" smtClean="0">
                <a:cs typeface="Times New Roman" panose="02020603050405020304" pitchFamily="18" charset="0"/>
              </a:rPr>
              <a:t>Kể</a:t>
            </a:r>
            <a:r>
              <a:rPr lang="en-US" sz="3600" dirty="0" smtClean="0">
                <a:cs typeface="Times New Roman" panose="02020603050405020304" pitchFamily="18" charset="0"/>
              </a:rPr>
              <a:t> </a:t>
            </a:r>
            <a:r>
              <a:rPr lang="en-US" sz="3600" dirty="0" err="1">
                <a:cs typeface="Times New Roman" panose="02020603050405020304" pitchFamily="18" charset="0"/>
              </a:rPr>
              <a:t>được</a:t>
            </a:r>
            <a:r>
              <a:rPr lang="en-US" sz="3600" dirty="0">
                <a:cs typeface="Times New Roman" panose="02020603050405020304" pitchFamily="18" charset="0"/>
              </a:rPr>
              <a:t> </a:t>
            </a:r>
            <a:r>
              <a:rPr lang="en-US" sz="3600" dirty="0" err="1">
                <a:cs typeface="Times New Roman" panose="02020603050405020304" pitchFamily="18" charset="0"/>
              </a:rPr>
              <a:t>tên</a:t>
            </a:r>
            <a:r>
              <a:rPr lang="en-US" sz="3600" dirty="0">
                <a:cs typeface="Times New Roman" panose="02020603050405020304" pitchFamily="18" charset="0"/>
              </a:rPr>
              <a:t> </a:t>
            </a:r>
            <a:r>
              <a:rPr lang="en-US" sz="3600" dirty="0" err="1">
                <a:cs typeface="Times New Roman" panose="02020603050405020304" pitchFamily="18" charset="0"/>
              </a:rPr>
              <a:t>và</a:t>
            </a:r>
            <a:r>
              <a:rPr lang="en-US" sz="3600" dirty="0">
                <a:cs typeface="Times New Roman" panose="02020603050405020304" pitchFamily="18" charset="0"/>
              </a:rPr>
              <a:t> </a:t>
            </a:r>
            <a:r>
              <a:rPr lang="en-US" sz="3600" dirty="0" err="1">
                <a:cs typeface="Times New Roman" panose="02020603050405020304" pitchFamily="18" charset="0"/>
              </a:rPr>
              <a:t>công</a:t>
            </a:r>
            <a:r>
              <a:rPr lang="en-US" sz="3600" dirty="0">
                <a:cs typeface="Times New Roman" panose="02020603050405020304" pitchFamily="18" charset="0"/>
              </a:rPr>
              <a:t> </a:t>
            </a:r>
            <a:r>
              <a:rPr lang="en-US" sz="3600" dirty="0" err="1">
                <a:cs typeface="Times New Roman" panose="02020603050405020304" pitchFamily="18" charset="0"/>
              </a:rPr>
              <a:t>dụng</a:t>
            </a:r>
            <a:r>
              <a:rPr lang="en-US" sz="3600" dirty="0">
                <a:cs typeface="Times New Roman" panose="02020603050405020304" pitchFamily="18" charset="0"/>
              </a:rPr>
              <a:t> </a:t>
            </a:r>
            <a:r>
              <a:rPr lang="en-US" sz="3600" dirty="0" err="1">
                <a:cs typeface="Times New Roman" panose="02020603050405020304" pitchFamily="18" charset="0"/>
              </a:rPr>
              <a:t>một</a:t>
            </a:r>
            <a:r>
              <a:rPr lang="en-US" sz="3600" dirty="0">
                <a:cs typeface="Times New Roman" panose="02020603050405020304" pitchFamily="18" charset="0"/>
              </a:rPr>
              <a:t> </a:t>
            </a:r>
            <a:r>
              <a:rPr lang="en-US" sz="3600" dirty="0" err="1">
                <a:cs typeface="Times New Roman" panose="02020603050405020304" pitchFamily="18" charset="0"/>
              </a:rPr>
              <a:t>số</a:t>
            </a:r>
            <a:r>
              <a:rPr lang="en-US" sz="3600" dirty="0">
                <a:cs typeface="Times New Roman" panose="02020603050405020304" pitchFamily="18" charset="0"/>
              </a:rPr>
              <a:t> </a:t>
            </a:r>
            <a:r>
              <a:rPr lang="en-US" sz="3600" dirty="0" err="1">
                <a:cs typeface="Times New Roman" panose="02020603050405020304" pitchFamily="18" charset="0"/>
              </a:rPr>
              <a:t>đồ</a:t>
            </a:r>
            <a:r>
              <a:rPr lang="en-US" sz="3600" dirty="0">
                <a:cs typeface="Times New Roman" panose="02020603050405020304" pitchFamily="18" charset="0"/>
              </a:rPr>
              <a:t> </a:t>
            </a:r>
            <a:r>
              <a:rPr lang="en-US" sz="3600" dirty="0" err="1">
                <a:cs typeface="Times New Roman" panose="02020603050405020304" pitchFamily="18" charset="0"/>
              </a:rPr>
              <a:t>dùng</a:t>
            </a:r>
            <a:r>
              <a:rPr lang="en-US" sz="3600" dirty="0">
                <a:cs typeface="Times New Roman" panose="02020603050405020304" pitchFamily="18" charset="0"/>
              </a:rPr>
              <a:t> </a:t>
            </a:r>
            <a:r>
              <a:rPr lang="en-US" sz="3600" dirty="0" err="1">
                <a:cs typeface="Times New Roman" panose="02020603050405020304" pitchFamily="18" charset="0"/>
              </a:rPr>
              <a:t>điện</a:t>
            </a:r>
            <a:r>
              <a:rPr lang="en-US" sz="3600" dirty="0">
                <a:cs typeface="Times New Roman" panose="02020603050405020304" pitchFamily="18" charset="0"/>
              </a:rPr>
              <a:t> </a:t>
            </a:r>
            <a:r>
              <a:rPr lang="en-US" sz="3600" dirty="0" err="1">
                <a:cs typeface="Times New Roman" panose="02020603050405020304" pitchFamily="18" charset="0"/>
              </a:rPr>
              <a:t>trong</a:t>
            </a:r>
            <a:r>
              <a:rPr lang="en-US" sz="3600" dirty="0">
                <a:cs typeface="Times New Roman" panose="02020603050405020304" pitchFamily="18" charset="0"/>
              </a:rPr>
              <a:t> </a:t>
            </a:r>
            <a:r>
              <a:rPr lang="en-US" sz="3600" dirty="0" err="1">
                <a:cs typeface="Times New Roman" panose="02020603050405020304" pitchFamily="18" charset="0"/>
              </a:rPr>
              <a:t>gia</a:t>
            </a:r>
            <a:r>
              <a:rPr lang="en-US" sz="3600" dirty="0">
                <a:cs typeface="Times New Roman" panose="02020603050405020304" pitchFamily="18" charset="0"/>
              </a:rPr>
              <a:t> </a:t>
            </a:r>
            <a:r>
              <a:rPr lang="en-US" sz="3600" dirty="0" err="1" smtClean="0">
                <a:cs typeface="Times New Roman" panose="02020603050405020304" pitchFamily="18" charset="0"/>
              </a:rPr>
              <a:t>đình</a:t>
            </a:r>
            <a:r>
              <a:rPr lang="en-US" sz="3600" dirty="0" smtClean="0">
                <a:cs typeface="Times New Roman" panose="02020603050405020304" pitchFamily="18" charset="0"/>
              </a:rPr>
              <a:t>.</a:t>
            </a:r>
            <a:endParaRPr lang="en-US" sz="3600" dirty="0">
              <a:cs typeface="Times New Roman" panose="02020603050405020304" pitchFamily="18" charset="0"/>
            </a:endParaRPr>
          </a:p>
        </p:txBody>
      </p:sp>
      <p:sp>
        <p:nvSpPr>
          <p:cNvPr id="12" name="Text Box 11"/>
          <p:cNvSpPr txBox="1">
            <a:spLocks noChangeArrowheads="1"/>
          </p:cNvSpPr>
          <p:nvPr/>
        </p:nvSpPr>
        <p:spPr bwMode="auto">
          <a:xfrm>
            <a:off x="495300" y="3472018"/>
            <a:ext cx="81534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just"/>
            <a:r>
              <a:rPr lang="en-US" altLang="vi-VN" sz="3600" dirty="0" smtClean="0"/>
              <a:t>- </a:t>
            </a:r>
            <a:r>
              <a:rPr lang="en-US" sz="3600" dirty="0" err="1" smtClean="0"/>
              <a:t>Nêu</a:t>
            </a:r>
            <a:r>
              <a:rPr lang="en-US" sz="3600" dirty="0" smtClean="0"/>
              <a:t> </a:t>
            </a:r>
            <a:r>
              <a:rPr lang="en-US" sz="3600" dirty="0" err="1"/>
              <a:t>được</a:t>
            </a:r>
            <a:r>
              <a:rPr lang="en-US" sz="3600" dirty="0"/>
              <a:t> </a:t>
            </a:r>
            <a:r>
              <a:rPr lang="en-US" sz="3600" dirty="0" err="1"/>
              <a:t>các</a:t>
            </a:r>
            <a:r>
              <a:rPr lang="en-US" sz="3600" dirty="0"/>
              <a:t> </a:t>
            </a:r>
            <a:r>
              <a:rPr lang="en-US" sz="3600" dirty="0" err="1"/>
              <a:t>lựa</a:t>
            </a:r>
            <a:r>
              <a:rPr lang="en-US" sz="3600" dirty="0"/>
              <a:t> </a:t>
            </a:r>
            <a:r>
              <a:rPr lang="en-US" sz="3600" dirty="0" err="1"/>
              <a:t>chọn</a:t>
            </a:r>
            <a:r>
              <a:rPr lang="en-US" sz="3600" dirty="0"/>
              <a:t> </a:t>
            </a:r>
            <a:r>
              <a:rPr lang="en-US" sz="3600" dirty="0" err="1"/>
              <a:t>và</a:t>
            </a:r>
            <a:r>
              <a:rPr lang="en-US" sz="3600" dirty="0"/>
              <a:t> </a:t>
            </a:r>
            <a:r>
              <a:rPr lang="en-US" sz="3600" dirty="0" err="1"/>
              <a:t>một</a:t>
            </a:r>
            <a:r>
              <a:rPr lang="en-US" sz="3600" dirty="0"/>
              <a:t> </a:t>
            </a:r>
            <a:r>
              <a:rPr lang="en-US" sz="3600" dirty="0" err="1"/>
              <a:t>số</a:t>
            </a:r>
            <a:r>
              <a:rPr lang="en-US" sz="3600" dirty="0"/>
              <a:t> </a:t>
            </a:r>
            <a:r>
              <a:rPr lang="en-US" sz="3600" dirty="0" err="1"/>
              <a:t>lưu</a:t>
            </a:r>
            <a:r>
              <a:rPr lang="en-US" sz="3600" dirty="0"/>
              <a:t> ý </a:t>
            </a:r>
            <a:r>
              <a:rPr lang="en-US" sz="3600" dirty="0" err="1"/>
              <a:t>khi</a:t>
            </a:r>
            <a:r>
              <a:rPr lang="en-US" sz="3600" dirty="0"/>
              <a:t> </a:t>
            </a:r>
            <a:r>
              <a:rPr lang="en-US" sz="3600" dirty="0" err="1"/>
              <a:t>sử</a:t>
            </a:r>
            <a:r>
              <a:rPr lang="en-US" sz="3600" dirty="0"/>
              <a:t> </a:t>
            </a:r>
            <a:r>
              <a:rPr lang="en-US" sz="3600" dirty="0" err="1"/>
              <a:t>dụng</a:t>
            </a:r>
            <a:r>
              <a:rPr lang="en-US" sz="3600" dirty="0"/>
              <a:t> </a:t>
            </a:r>
            <a:r>
              <a:rPr lang="en-US" sz="3600" dirty="0" err="1"/>
              <a:t>đồ</a:t>
            </a:r>
            <a:r>
              <a:rPr lang="en-US" sz="3600" dirty="0"/>
              <a:t> </a:t>
            </a:r>
            <a:r>
              <a:rPr lang="en-US" sz="3600" dirty="0" err="1"/>
              <a:t>dùng</a:t>
            </a:r>
            <a:r>
              <a:rPr lang="en-US" sz="3600" dirty="0"/>
              <a:t> </a:t>
            </a:r>
            <a:r>
              <a:rPr lang="en-US" sz="3600" dirty="0" err="1"/>
              <a:t>điện</a:t>
            </a:r>
            <a:r>
              <a:rPr lang="en-US" sz="3600" dirty="0"/>
              <a:t> </a:t>
            </a:r>
            <a:r>
              <a:rPr lang="en-US" sz="3600" dirty="0" err="1"/>
              <a:t>trong</a:t>
            </a:r>
            <a:r>
              <a:rPr lang="en-US" sz="3600" dirty="0"/>
              <a:t> </a:t>
            </a:r>
            <a:r>
              <a:rPr lang="en-US" sz="3600" dirty="0" err="1"/>
              <a:t>gia</a:t>
            </a:r>
            <a:r>
              <a:rPr lang="en-US" sz="3600" dirty="0"/>
              <a:t> </a:t>
            </a:r>
            <a:r>
              <a:rPr lang="en-US" sz="3600" dirty="0" err="1"/>
              <a:t>đình</a:t>
            </a:r>
            <a:r>
              <a:rPr lang="en-US" sz="3600" dirty="0"/>
              <a:t> an </a:t>
            </a:r>
            <a:r>
              <a:rPr lang="en-US" sz="3600" dirty="0" err="1"/>
              <a:t>toàn</a:t>
            </a:r>
            <a:r>
              <a:rPr lang="en-US" sz="3600" dirty="0"/>
              <a:t> </a:t>
            </a:r>
            <a:r>
              <a:rPr lang="en-US" sz="3600" dirty="0" err="1"/>
              <a:t>và</a:t>
            </a:r>
            <a:r>
              <a:rPr lang="en-US" sz="3600" dirty="0"/>
              <a:t> </a:t>
            </a:r>
            <a:r>
              <a:rPr lang="en-US" sz="3600" dirty="0" err="1"/>
              <a:t>tiết</a:t>
            </a:r>
            <a:r>
              <a:rPr lang="en-US" sz="3600" dirty="0"/>
              <a:t> </a:t>
            </a:r>
            <a:r>
              <a:rPr lang="en-US" sz="3600" dirty="0" err="1" smtClean="0"/>
              <a:t>kiệm</a:t>
            </a:r>
            <a:r>
              <a:rPr lang="en-US" sz="3600" dirty="0" smtClean="0"/>
              <a:t>.</a:t>
            </a:r>
            <a:endParaRPr lang="en-US" sz="3600" dirty="0"/>
          </a:p>
        </p:txBody>
      </p:sp>
    </p:spTree>
    <p:extLst>
      <p:ext uri="{BB962C8B-B14F-4D97-AF65-F5344CB8AC3E}">
        <p14:creationId xmlns:p14="http://schemas.microsoft.com/office/powerpoint/2010/main" val="32987686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26"/>
                                        </p:tgtEl>
                                        <p:attrNameLst>
                                          <p:attrName>style.visibility</p:attrName>
                                        </p:attrNameLst>
                                      </p:cBhvr>
                                      <p:to>
                                        <p:strVal val="visible"/>
                                      </p:to>
                                    </p:set>
                                    <p:anim calcmode="lin" valueType="num">
                                      <p:cBhvr additive="base">
                                        <p:cTn id="7" dur="1750" fill="hold"/>
                                        <p:tgtEl>
                                          <p:spTgt spid="5126"/>
                                        </p:tgtEl>
                                        <p:attrNameLst>
                                          <p:attrName>ppt_x</p:attrName>
                                        </p:attrNameLst>
                                      </p:cBhvr>
                                      <p:tavLst>
                                        <p:tav tm="0">
                                          <p:val>
                                            <p:strVal val="0-#ppt_w/2"/>
                                          </p:val>
                                        </p:tav>
                                        <p:tav tm="100000">
                                          <p:val>
                                            <p:strVal val="#ppt_x"/>
                                          </p:val>
                                        </p:tav>
                                      </p:tavLst>
                                    </p:anim>
                                    <p:anim calcmode="lin" valueType="num">
                                      <p:cBhvr additive="base">
                                        <p:cTn id="8" dur="1750" fill="hold"/>
                                        <p:tgtEl>
                                          <p:spTgt spid="512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amond(in)">
                                      <p:cBhvr>
                                        <p:cTn id="13" dur="2000"/>
                                        <p:tgtEl>
                                          <p:spTgt spid="1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diamond(in)">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19"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59" name="TextBox 1"/>
          <p:cNvSpPr txBox="1">
            <a:spLocks noChangeArrowheads="1"/>
          </p:cNvSpPr>
          <p:nvPr/>
        </p:nvSpPr>
        <p:spPr bwMode="auto">
          <a:xfrm>
            <a:off x="1079500" y="1807105"/>
            <a:ext cx="7740464" cy="2846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86" tIns="38094" rIns="76186" bIns="38094">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3000" b="1" i="1">
                <a:solidFill>
                  <a:srgbClr val="6600CC"/>
                </a:solidFill>
                <a:latin typeface="Times New Roman" pitchFamily="18" charset="0"/>
                <a:cs typeface="Times New Roman" pitchFamily="18" charset="0"/>
              </a:rPr>
              <a:t>Câu 1: Tiêu chí </a:t>
            </a:r>
            <a:r>
              <a:rPr lang="en-US" altLang="en-US" sz="3000" b="1" i="1" u="sng">
                <a:solidFill>
                  <a:srgbClr val="6600CC"/>
                </a:solidFill>
                <a:latin typeface="Times New Roman" pitchFamily="18" charset="0"/>
                <a:cs typeface="Times New Roman" pitchFamily="18" charset="0"/>
              </a:rPr>
              <a:t>quan trọng nhất </a:t>
            </a:r>
            <a:r>
              <a:rPr lang="en-US" altLang="en-US" sz="3000" b="1" i="1">
                <a:solidFill>
                  <a:srgbClr val="6600CC"/>
                </a:solidFill>
                <a:latin typeface="Times New Roman" pitchFamily="18" charset="0"/>
                <a:cs typeface="Times New Roman" pitchFamily="18" charset="0"/>
              </a:rPr>
              <a:t>khi lựa chọn đồ dùng điện cho gia đình? </a:t>
            </a:r>
            <a:endParaRPr lang="en-US" altLang="en-US" sz="3000">
              <a:solidFill>
                <a:srgbClr val="6600CC"/>
              </a:solidFill>
              <a:latin typeface="Times New Roman" pitchFamily="18" charset="0"/>
              <a:cs typeface="Times New Roman" pitchFamily="18" charset="0"/>
            </a:endParaRPr>
          </a:p>
          <a:p>
            <a:pPr eaLnBrk="1" hangingPunct="1"/>
            <a:r>
              <a:rPr lang="en-US" altLang="en-US" sz="3000">
                <a:solidFill>
                  <a:srgbClr val="6600CC"/>
                </a:solidFill>
                <a:latin typeface="Times New Roman" pitchFamily="18" charset="0"/>
                <a:cs typeface="Times New Roman" pitchFamily="18" charset="0"/>
              </a:rPr>
              <a:t>A. Điện áp và tính năng phù hợp</a:t>
            </a:r>
          </a:p>
          <a:p>
            <a:pPr eaLnBrk="1" hangingPunct="1"/>
            <a:r>
              <a:rPr lang="en-US" altLang="en-US" sz="3000">
                <a:solidFill>
                  <a:srgbClr val="6600CC"/>
                </a:solidFill>
                <a:latin typeface="Times New Roman" pitchFamily="18" charset="0"/>
                <a:cs typeface="Times New Roman" pitchFamily="18" charset="0"/>
              </a:rPr>
              <a:t>B. Thân thiện với môi tr</a:t>
            </a:r>
            <a:r>
              <a:rPr lang="vi-VN" altLang="en-US" sz="3000">
                <a:solidFill>
                  <a:srgbClr val="6600CC"/>
                </a:solidFill>
                <a:latin typeface="Times New Roman" pitchFamily="18" charset="0"/>
                <a:cs typeface="Times New Roman" pitchFamily="18" charset="0"/>
              </a:rPr>
              <a:t>ường</a:t>
            </a:r>
            <a:endParaRPr lang="en-US" altLang="en-US" sz="3000">
              <a:solidFill>
                <a:srgbClr val="6600CC"/>
              </a:solidFill>
              <a:latin typeface="Times New Roman" pitchFamily="18" charset="0"/>
              <a:cs typeface="Times New Roman" pitchFamily="18" charset="0"/>
            </a:endParaRPr>
          </a:p>
          <a:p>
            <a:pPr eaLnBrk="1" hangingPunct="1"/>
            <a:r>
              <a:rPr lang="en-US" altLang="en-US" sz="3000">
                <a:solidFill>
                  <a:srgbClr val="6600CC"/>
                </a:solidFill>
                <a:latin typeface="Times New Roman" pitchFamily="18" charset="0"/>
                <a:cs typeface="Times New Roman" pitchFamily="18" charset="0"/>
              </a:rPr>
              <a:t>C. Th</a:t>
            </a:r>
            <a:r>
              <a:rPr lang="vi-VN" altLang="en-US" sz="3000">
                <a:solidFill>
                  <a:srgbClr val="6600CC"/>
                </a:solidFill>
                <a:latin typeface="Times New Roman" pitchFamily="18" charset="0"/>
                <a:cs typeface="Times New Roman" pitchFamily="18" charset="0"/>
              </a:rPr>
              <a:t>ươn</a:t>
            </a:r>
            <a:r>
              <a:rPr lang="en-US" altLang="en-US" sz="3000">
                <a:solidFill>
                  <a:srgbClr val="6600CC"/>
                </a:solidFill>
                <a:latin typeface="Times New Roman" pitchFamily="18" charset="0"/>
                <a:cs typeface="Times New Roman" pitchFamily="18" charset="0"/>
              </a:rPr>
              <a:t>g hiệu uy tín</a:t>
            </a:r>
          </a:p>
          <a:p>
            <a:pPr eaLnBrk="1" hangingPunct="1"/>
            <a:r>
              <a:rPr lang="en-US" altLang="en-US" sz="3000">
                <a:solidFill>
                  <a:srgbClr val="6600CC"/>
                </a:solidFill>
                <a:latin typeface="Times New Roman" pitchFamily="18" charset="0"/>
                <a:cs typeface="Times New Roman" pitchFamily="18" charset="0"/>
              </a:rPr>
              <a:t>D. Tiết kiệm điện</a:t>
            </a:r>
          </a:p>
        </p:txBody>
      </p:sp>
      <p:sp>
        <p:nvSpPr>
          <p:cNvPr id="3" name="Oval 2"/>
          <p:cNvSpPr/>
          <p:nvPr/>
        </p:nvSpPr>
        <p:spPr>
          <a:xfrm>
            <a:off x="1043082" y="2819400"/>
            <a:ext cx="419286" cy="4193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6186" tIns="38094" rIns="76186" bIns="38094" anchor="ctr"/>
          <a:lstStyle/>
          <a:p>
            <a:pPr algn="ctr">
              <a:defRPr/>
            </a:pPr>
            <a:endParaRPr lang="en-US"/>
          </a:p>
        </p:txBody>
      </p:sp>
      <p:sp>
        <p:nvSpPr>
          <p:cNvPr id="4" name="Arrow: Up 3">
            <a:hlinkClick r:id="rId3" action="ppaction://hlinksldjump"/>
          </p:cNvPr>
          <p:cNvSpPr/>
          <p:nvPr/>
        </p:nvSpPr>
        <p:spPr>
          <a:xfrm>
            <a:off x="8388537" y="5636949"/>
            <a:ext cx="360456" cy="480218"/>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lIns="76186" tIns="38094" rIns="76186" bIns="38094" anchor="ctr"/>
          <a:lstStyle/>
          <a:p>
            <a:pPr algn="ctr">
              <a:defRPr/>
            </a:pPr>
            <a:endParaRPr lang="en-US"/>
          </a:p>
        </p:txBody>
      </p:sp>
    </p:spTree>
    <p:extLst>
      <p:ext uri="{BB962C8B-B14F-4D97-AF65-F5344CB8AC3E}">
        <p14:creationId xmlns:p14="http://schemas.microsoft.com/office/powerpoint/2010/main" val="33496154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3" name="TextBox 1"/>
          <p:cNvSpPr txBox="1">
            <a:spLocks noChangeArrowheads="1"/>
          </p:cNvSpPr>
          <p:nvPr/>
        </p:nvSpPr>
        <p:spPr bwMode="auto">
          <a:xfrm>
            <a:off x="900206" y="1604699"/>
            <a:ext cx="7740464" cy="2846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86" tIns="38094" rIns="76186" bIns="38094">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3000" b="1" i="1">
                <a:solidFill>
                  <a:srgbClr val="002060"/>
                </a:solidFill>
                <a:latin typeface="Times New Roman" pitchFamily="18" charset="0"/>
                <a:cs typeface="Times New Roman" pitchFamily="18" charset="0"/>
              </a:rPr>
              <a:t>Câu 2: Tình huống nào sau đây gây mất an toàn khi sử dụng đồ dùng điện trong gia đình?</a:t>
            </a:r>
            <a:endParaRPr lang="en-US" altLang="en-US" sz="3000">
              <a:solidFill>
                <a:srgbClr val="002060"/>
              </a:solidFill>
              <a:latin typeface="Times New Roman" pitchFamily="18" charset="0"/>
              <a:cs typeface="Times New Roman" pitchFamily="18" charset="0"/>
            </a:endParaRPr>
          </a:p>
          <a:p>
            <a:r>
              <a:rPr lang="en-US" altLang="en-US" sz="3000">
                <a:solidFill>
                  <a:srgbClr val="002060"/>
                </a:solidFill>
                <a:latin typeface="Times New Roman" pitchFamily="18" charset="0"/>
                <a:cs typeface="Times New Roman" pitchFamily="18" charset="0"/>
              </a:rPr>
              <a:t>A. Sử dụng máy sấy tóc trong phòng tắm.</a:t>
            </a:r>
          </a:p>
          <a:p>
            <a:r>
              <a:rPr lang="en-US" altLang="en-US" sz="3000">
                <a:solidFill>
                  <a:srgbClr val="002060"/>
                </a:solidFill>
                <a:latin typeface="Times New Roman" pitchFamily="18" charset="0"/>
                <a:cs typeface="Times New Roman" pitchFamily="18" charset="0"/>
              </a:rPr>
              <a:t>B. Lau khô tay tr</a:t>
            </a:r>
            <a:r>
              <a:rPr lang="vi-VN" altLang="en-US" sz="3000">
                <a:solidFill>
                  <a:srgbClr val="002060"/>
                </a:solidFill>
                <a:latin typeface="Times New Roman" pitchFamily="18" charset="0"/>
                <a:cs typeface="Times New Roman" pitchFamily="18" charset="0"/>
              </a:rPr>
              <a:t>ước</a:t>
            </a:r>
            <a:r>
              <a:rPr lang="en-US" altLang="en-US" sz="3000">
                <a:solidFill>
                  <a:srgbClr val="002060"/>
                </a:solidFill>
                <a:latin typeface="Times New Roman" pitchFamily="18" charset="0"/>
                <a:cs typeface="Times New Roman" pitchFamily="18" charset="0"/>
              </a:rPr>
              <a:t> khi cắm điện</a:t>
            </a:r>
          </a:p>
          <a:p>
            <a:r>
              <a:rPr lang="en-US" altLang="en-US" sz="3000">
                <a:solidFill>
                  <a:srgbClr val="002060"/>
                </a:solidFill>
                <a:latin typeface="Times New Roman" pitchFamily="18" charset="0"/>
                <a:cs typeface="Times New Roman" pitchFamily="18" charset="0"/>
              </a:rPr>
              <a:t>C. Sử dụng bút thử điện để kiểm tra.</a:t>
            </a:r>
          </a:p>
          <a:p>
            <a:r>
              <a:rPr lang="en-US" altLang="en-US" sz="3000">
                <a:solidFill>
                  <a:srgbClr val="002060"/>
                </a:solidFill>
                <a:latin typeface="Times New Roman" pitchFamily="18" charset="0"/>
                <a:cs typeface="Times New Roman" pitchFamily="18" charset="0"/>
              </a:rPr>
              <a:t>D. Ngắt nguồn điện khi sửa chữa đồ điện</a:t>
            </a:r>
          </a:p>
        </p:txBody>
      </p:sp>
      <p:sp>
        <p:nvSpPr>
          <p:cNvPr id="3" name="Oval 2"/>
          <p:cNvSpPr/>
          <p:nvPr/>
        </p:nvSpPr>
        <p:spPr>
          <a:xfrm>
            <a:off x="954181" y="2627312"/>
            <a:ext cx="417419" cy="42068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6186" tIns="38094" rIns="76186" bIns="38094" anchor="ctr"/>
          <a:lstStyle/>
          <a:p>
            <a:pPr algn="ctr">
              <a:defRPr/>
            </a:pPr>
            <a:endParaRPr lang="en-US">
              <a:solidFill>
                <a:srgbClr val="FFFFFF"/>
              </a:solidFill>
            </a:endParaRPr>
          </a:p>
        </p:txBody>
      </p:sp>
      <p:sp>
        <p:nvSpPr>
          <p:cNvPr id="4" name="Arrow: Up 3">
            <a:hlinkClick r:id="rId3" action="ppaction://hlinksldjump"/>
          </p:cNvPr>
          <p:cNvSpPr/>
          <p:nvPr/>
        </p:nvSpPr>
        <p:spPr>
          <a:xfrm>
            <a:off x="8388537" y="5733521"/>
            <a:ext cx="360456" cy="478896"/>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lIns="76186" tIns="38094" rIns="76186" bIns="38094" anchor="ctr"/>
          <a:lstStyle/>
          <a:p>
            <a:pPr algn="ctr">
              <a:defRPr/>
            </a:pPr>
            <a:endParaRPr lang="en-US">
              <a:solidFill>
                <a:srgbClr val="FFFFFF"/>
              </a:solidFill>
            </a:endParaRPr>
          </a:p>
        </p:txBody>
      </p:sp>
    </p:spTree>
    <p:extLst>
      <p:ext uri="{BB962C8B-B14F-4D97-AF65-F5344CB8AC3E}">
        <p14:creationId xmlns:p14="http://schemas.microsoft.com/office/powerpoint/2010/main" val="6564593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782"/>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07" name="TextBox 1"/>
          <p:cNvSpPr txBox="1">
            <a:spLocks noChangeArrowheads="1"/>
          </p:cNvSpPr>
          <p:nvPr/>
        </p:nvSpPr>
        <p:spPr bwMode="auto">
          <a:xfrm>
            <a:off x="934758" y="1221053"/>
            <a:ext cx="7741397" cy="377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86" tIns="38094" rIns="76186" bIns="38094">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3000" b="1" i="1">
                <a:solidFill>
                  <a:srgbClr val="0000CC"/>
                </a:solidFill>
                <a:latin typeface="Times New Roman" pitchFamily="18" charset="0"/>
                <a:cs typeface="Times New Roman" pitchFamily="18" charset="0"/>
              </a:rPr>
              <a:t>Câu 3: Điều nào sau đây là sai về đảm bảo an toàn đối với đồ dùng điện?</a:t>
            </a:r>
            <a:endParaRPr lang="en-US" altLang="en-US" sz="3000">
              <a:solidFill>
                <a:srgbClr val="0000CC"/>
              </a:solidFill>
              <a:latin typeface="Times New Roman" pitchFamily="18" charset="0"/>
              <a:cs typeface="Times New Roman" pitchFamily="18" charset="0"/>
            </a:endParaRPr>
          </a:p>
          <a:p>
            <a:r>
              <a:rPr lang="en-US" altLang="en-US" sz="3000">
                <a:solidFill>
                  <a:srgbClr val="0000CC"/>
                </a:solidFill>
                <a:latin typeface="Times New Roman" pitchFamily="18" charset="0"/>
                <a:cs typeface="Times New Roman" pitchFamily="18" charset="0"/>
              </a:rPr>
              <a:t>A. Vận hành đồ dung điện theo đúng quy trình</a:t>
            </a:r>
          </a:p>
          <a:p>
            <a:r>
              <a:rPr lang="en-US" altLang="en-US" sz="3000">
                <a:solidFill>
                  <a:srgbClr val="0000CC"/>
                </a:solidFill>
                <a:latin typeface="Times New Roman" pitchFamily="18" charset="0"/>
                <a:cs typeface="Times New Roman" pitchFamily="18" charset="0"/>
              </a:rPr>
              <a:t>B. Cắm chung nhiều đồ dùng điện có công suất lớn trên cùng một ổ cắm</a:t>
            </a:r>
          </a:p>
          <a:p>
            <a:r>
              <a:rPr lang="en-US" altLang="en-US" sz="3000">
                <a:solidFill>
                  <a:srgbClr val="0000CC"/>
                </a:solidFill>
                <a:latin typeface="Times New Roman" pitchFamily="18" charset="0"/>
                <a:cs typeface="Times New Roman" pitchFamily="18" charset="0"/>
              </a:rPr>
              <a:t>C. Tránh đặt đồ dùng điện ở n</a:t>
            </a:r>
            <a:r>
              <a:rPr lang="vi-VN" altLang="en-US" sz="3000">
                <a:solidFill>
                  <a:srgbClr val="0000CC"/>
                </a:solidFill>
                <a:latin typeface="Times New Roman" pitchFamily="18" charset="0"/>
                <a:cs typeface="Times New Roman" pitchFamily="18" charset="0"/>
              </a:rPr>
              <a:t>ơ</a:t>
            </a:r>
            <a:r>
              <a:rPr lang="en-US" altLang="en-US" sz="3000">
                <a:solidFill>
                  <a:srgbClr val="0000CC"/>
                </a:solidFill>
                <a:latin typeface="Times New Roman" pitchFamily="18" charset="0"/>
                <a:cs typeface="Times New Roman" pitchFamily="18" charset="0"/>
              </a:rPr>
              <a:t>i ẩm </a:t>
            </a:r>
            <a:r>
              <a:rPr lang="vi-VN" altLang="en-US" sz="3000">
                <a:solidFill>
                  <a:srgbClr val="0000CC"/>
                </a:solidFill>
                <a:latin typeface="Times New Roman" pitchFamily="18" charset="0"/>
                <a:cs typeface="Times New Roman" pitchFamily="18" charset="0"/>
              </a:rPr>
              <a:t>ướt</a:t>
            </a:r>
            <a:r>
              <a:rPr lang="en-US" altLang="en-US" sz="3000">
                <a:solidFill>
                  <a:srgbClr val="0000CC"/>
                </a:solidFill>
                <a:latin typeface="Times New Roman" pitchFamily="18" charset="0"/>
                <a:cs typeface="Times New Roman" pitchFamily="18" charset="0"/>
              </a:rPr>
              <a:t> </a:t>
            </a:r>
          </a:p>
          <a:p>
            <a:r>
              <a:rPr lang="en-US" altLang="en-US" sz="3000">
                <a:solidFill>
                  <a:srgbClr val="0000CC"/>
                </a:solidFill>
                <a:latin typeface="Times New Roman" pitchFamily="18" charset="0"/>
                <a:cs typeface="Times New Roman" pitchFamily="18" charset="0"/>
              </a:rPr>
              <a:t>D. Đặt đồ dùng điện trên bề mặt ổn định hoặc cố định</a:t>
            </a:r>
          </a:p>
        </p:txBody>
      </p:sp>
      <p:sp>
        <p:nvSpPr>
          <p:cNvPr id="3" name="Oval 2"/>
          <p:cNvSpPr/>
          <p:nvPr/>
        </p:nvSpPr>
        <p:spPr>
          <a:xfrm>
            <a:off x="954181" y="2628636"/>
            <a:ext cx="417419" cy="41936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6186" tIns="38094" rIns="76186" bIns="38094" anchor="ctr"/>
          <a:lstStyle/>
          <a:p>
            <a:pPr algn="ctr">
              <a:defRPr/>
            </a:pPr>
            <a:endParaRPr lang="en-US">
              <a:solidFill>
                <a:srgbClr val="FFFFFF"/>
              </a:solidFill>
            </a:endParaRPr>
          </a:p>
        </p:txBody>
      </p:sp>
      <p:sp>
        <p:nvSpPr>
          <p:cNvPr id="4" name="Arrow: Up 3">
            <a:hlinkClick r:id="rId3" action="ppaction://hlinksldjump"/>
          </p:cNvPr>
          <p:cNvSpPr/>
          <p:nvPr/>
        </p:nvSpPr>
        <p:spPr>
          <a:xfrm>
            <a:off x="8388537" y="5733521"/>
            <a:ext cx="360456" cy="478896"/>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lIns="76186" tIns="38094" rIns="76186" bIns="38094" anchor="ctr"/>
          <a:lstStyle/>
          <a:p>
            <a:pPr algn="ctr">
              <a:defRPr/>
            </a:pPr>
            <a:endParaRPr lang="en-US">
              <a:solidFill>
                <a:srgbClr val="FFFFFF"/>
              </a:solidFill>
            </a:endParaRPr>
          </a:p>
        </p:txBody>
      </p:sp>
    </p:spTree>
    <p:extLst>
      <p:ext uri="{BB962C8B-B14F-4D97-AF65-F5344CB8AC3E}">
        <p14:creationId xmlns:p14="http://schemas.microsoft.com/office/powerpoint/2010/main" val="13538589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46"/>
            <a:ext cx="9144000" cy="6859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sp>
        <p:nvSpPr>
          <p:cNvPr id="22531" name="TextBox 1"/>
          <p:cNvSpPr txBox="1">
            <a:spLocks noChangeArrowheads="1"/>
          </p:cNvSpPr>
          <p:nvPr/>
        </p:nvSpPr>
        <p:spPr bwMode="auto">
          <a:xfrm>
            <a:off x="1213037" y="1172104"/>
            <a:ext cx="6599331" cy="10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86" tIns="38094" rIns="76186" bIns="38094">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3000" b="1" i="1">
                <a:solidFill>
                  <a:srgbClr val="0000CC"/>
                </a:solidFill>
                <a:latin typeface="Times New Roman" pitchFamily="18" charset="0"/>
                <a:cs typeface="Times New Roman" pitchFamily="18" charset="0"/>
              </a:rPr>
              <a:t>Câu 4: Đọc thông số kĩ thuật của đồ dùng điện sau:</a:t>
            </a:r>
            <a:endParaRPr lang="en-US" altLang="en-US" sz="3000">
              <a:solidFill>
                <a:srgbClr val="0000CC"/>
              </a:solidFill>
              <a:latin typeface="Times New Roman" pitchFamily="18" charset="0"/>
              <a:cs typeface="Times New Roman" pitchFamily="18" charset="0"/>
            </a:endParaRPr>
          </a:p>
        </p:txBody>
      </p:sp>
      <p:sp>
        <p:nvSpPr>
          <p:cNvPr id="4" name="Arrow: Up 3">
            <a:hlinkClick r:id="rId3" action="ppaction://hlinksldjump"/>
          </p:cNvPr>
          <p:cNvSpPr/>
          <p:nvPr/>
        </p:nvSpPr>
        <p:spPr>
          <a:xfrm>
            <a:off x="8461375" y="5636949"/>
            <a:ext cx="358588" cy="480218"/>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lIns="76186" tIns="38094" rIns="76186" bIns="38094" anchor="ctr"/>
          <a:lstStyle/>
          <a:p>
            <a:pPr algn="ctr">
              <a:defRPr/>
            </a:pPr>
            <a:endParaRPr lang="en-US">
              <a:solidFill>
                <a:srgbClr val="FFFFFF"/>
              </a:solidFill>
            </a:endParaRPr>
          </a:p>
        </p:txBody>
      </p:sp>
      <p:pic>
        <p:nvPicPr>
          <p:cNvPr id="22533" name="Picture 4"/>
          <p:cNvPicPr>
            <a:picLocks noChangeAspect="1" noChangeArrowheads="1"/>
          </p:cNvPicPr>
          <p:nvPr/>
        </p:nvPicPr>
        <p:blipFill>
          <a:blip r:embed="rId4">
            <a:extLst>
              <a:ext uri="{28A0092B-C50C-407E-A947-70E740481C1C}">
                <a14:useLocalDpi xmlns:a14="http://schemas.microsoft.com/office/drawing/2010/main" val="0"/>
              </a:ext>
            </a:extLst>
          </a:blip>
          <a:srcRect l="32413" t="35757"/>
          <a:stretch>
            <a:fillRect/>
          </a:stretch>
        </p:blipFill>
        <p:spPr bwMode="auto">
          <a:xfrm>
            <a:off x="664883" y="2385219"/>
            <a:ext cx="7814235" cy="3538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986104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Rectangle 1"/>
          <p:cNvSpPr>
            <a:spLocks noChangeArrowheads="1"/>
          </p:cNvSpPr>
          <p:nvPr/>
        </p:nvSpPr>
        <p:spPr bwMode="auto">
          <a:xfrm>
            <a:off x="457200" y="1600200"/>
            <a:ext cx="8686800" cy="1811337"/>
          </a:xfrm>
          <a:prstGeom prst="rect">
            <a:avLst/>
          </a:prstGeom>
          <a:solidFill>
            <a:srgbClr val="00B0F0">
              <a:alpha val="5882"/>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algn="just"/>
            <a:r>
              <a:rPr lang="en-US" sz="3600" dirty="0" smtClean="0">
                <a:latin typeface="Times New Roman" panose="02020603050405020304" pitchFamily="18" charset="0"/>
              </a:rPr>
              <a:t>1. </a:t>
            </a:r>
            <a:r>
              <a:rPr lang="en-US" sz="3600" dirty="0" err="1" smtClean="0">
                <a:latin typeface="Times New Roman" panose="02020603050405020304" pitchFamily="18" charset="0"/>
              </a:rPr>
              <a:t>Kể</a:t>
            </a:r>
            <a:r>
              <a:rPr lang="en-US" sz="3600" dirty="0" smtClean="0">
                <a:latin typeface="Times New Roman" panose="02020603050405020304" pitchFamily="18" charset="0"/>
              </a:rPr>
              <a:t> </a:t>
            </a:r>
            <a:r>
              <a:rPr lang="en-US" sz="3600" dirty="0" err="1">
                <a:latin typeface="Times New Roman" panose="02020603050405020304" pitchFamily="18" charset="0"/>
              </a:rPr>
              <a:t>tên</a:t>
            </a:r>
            <a:r>
              <a:rPr lang="en-US" sz="3600" dirty="0">
                <a:latin typeface="Times New Roman" panose="02020603050405020304" pitchFamily="18" charset="0"/>
              </a:rPr>
              <a:t> </a:t>
            </a:r>
            <a:r>
              <a:rPr lang="en-US" sz="3600" dirty="0" err="1" smtClean="0">
                <a:latin typeface="Times New Roman" panose="02020603050405020304" pitchFamily="18" charset="0"/>
              </a:rPr>
              <a:t>một</a:t>
            </a:r>
            <a:r>
              <a:rPr lang="en-US" sz="3600" dirty="0" smtClean="0">
                <a:latin typeface="Times New Roman" panose="02020603050405020304" pitchFamily="18" charset="0"/>
              </a:rPr>
              <a:t> </a:t>
            </a:r>
            <a:r>
              <a:rPr lang="en-US" sz="3600" dirty="0" err="1" smtClean="0">
                <a:latin typeface="Times New Roman" panose="02020603050405020304" pitchFamily="18" charset="0"/>
              </a:rPr>
              <a:t>số</a:t>
            </a:r>
            <a:r>
              <a:rPr lang="en-US" sz="3600" dirty="0" smtClean="0">
                <a:latin typeface="Times New Roman" panose="02020603050405020304" pitchFamily="18" charset="0"/>
              </a:rPr>
              <a:t> </a:t>
            </a:r>
            <a:r>
              <a:rPr lang="en-US" sz="3600" dirty="0" err="1" smtClean="0">
                <a:latin typeface="Times New Roman" panose="02020603050405020304" pitchFamily="18" charset="0"/>
              </a:rPr>
              <a:t>đồ</a:t>
            </a:r>
            <a:r>
              <a:rPr lang="en-US" sz="3600" dirty="0" smtClean="0">
                <a:latin typeface="Times New Roman" panose="02020603050405020304" pitchFamily="18" charset="0"/>
              </a:rPr>
              <a:t> </a:t>
            </a:r>
            <a:r>
              <a:rPr lang="en-US" sz="3600" dirty="0" err="1" smtClean="0">
                <a:latin typeface="Times New Roman" panose="02020603050405020304" pitchFamily="18" charset="0"/>
              </a:rPr>
              <a:t>dùng</a:t>
            </a:r>
            <a:r>
              <a:rPr lang="en-US" sz="3600" dirty="0" smtClean="0">
                <a:latin typeface="Times New Roman" panose="02020603050405020304" pitchFamily="18" charset="0"/>
              </a:rPr>
              <a:t> </a:t>
            </a:r>
            <a:r>
              <a:rPr lang="en-US" sz="3600" dirty="0" err="1" smtClean="0">
                <a:latin typeface="Times New Roman" panose="02020603050405020304" pitchFamily="18" charset="0"/>
              </a:rPr>
              <a:t>điện</a:t>
            </a:r>
            <a:r>
              <a:rPr lang="en-US" sz="3600" dirty="0" smtClean="0">
                <a:latin typeface="Times New Roman" panose="02020603050405020304" pitchFamily="18" charset="0"/>
              </a:rPr>
              <a:t> </a:t>
            </a:r>
            <a:r>
              <a:rPr lang="en-US" sz="3600" dirty="0" err="1" smtClean="0">
                <a:latin typeface="Times New Roman" panose="02020603050405020304" pitchFamily="18" charset="0"/>
              </a:rPr>
              <a:t>có</a:t>
            </a:r>
            <a:r>
              <a:rPr lang="en-US" sz="3600" dirty="0" smtClean="0">
                <a:latin typeface="Times New Roman" panose="02020603050405020304" pitchFamily="18" charset="0"/>
              </a:rPr>
              <a:t> </a:t>
            </a:r>
            <a:r>
              <a:rPr lang="en-US" sz="3600" dirty="0" err="1" smtClean="0">
                <a:latin typeface="Times New Roman" panose="02020603050405020304" pitchFamily="18" charset="0"/>
              </a:rPr>
              <a:t>trong</a:t>
            </a:r>
            <a:r>
              <a:rPr lang="en-US" sz="3600" dirty="0" smtClean="0">
                <a:latin typeface="Times New Roman" panose="02020603050405020304" pitchFamily="18" charset="0"/>
              </a:rPr>
              <a:t> </a:t>
            </a:r>
            <a:r>
              <a:rPr lang="en-US" sz="3600" dirty="0" err="1" smtClean="0">
                <a:latin typeface="Times New Roman" panose="02020603050405020304" pitchFamily="18" charset="0"/>
              </a:rPr>
              <a:t>gia</a:t>
            </a:r>
            <a:r>
              <a:rPr lang="en-US" sz="3600" dirty="0" smtClean="0">
                <a:latin typeface="Times New Roman" panose="02020603050405020304" pitchFamily="18" charset="0"/>
              </a:rPr>
              <a:t> </a:t>
            </a:r>
            <a:r>
              <a:rPr lang="en-US" sz="3600" dirty="0" err="1" smtClean="0">
                <a:latin typeface="Times New Roman" panose="02020603050405020304" pitchFamily="18" charset="0"/>
              </a:rPr>
              <a:t>đình</a:t>
            </a:r>
            <a:r>
              <a:rPr lang="en-US" sz="3600" dirty="0" smtClean="0">
                <a:latin typeface="Times New Roman" panose="02020603050405020304" pitchFamily="18" charset="0"/>
              </a:rPr>
              <a:t> </a:t>
            </a:r>
            <a:r>
              <a:rPr lang="en-US" sz="3600" dirty="0" err="1" smtClean="0">
                <a:latin typeface="Times New Roman" panose="02020603050405020304" pitchFamily="18" charset="0"/>
              </a:rPr>
              <a:t>em</a:t>
            </a:r>
            <a:r>
              <a:rPr lang="en-US" sz="3600" dirty="0" smtClean="0">
                <a:latin typeface="Times New Roman" panose="02020603050405020304" pitchFamily="18" charset="0"/>
              </a:rPr>
              <a:t>. Cho </a:t>
            </a:r>
            <a:r>
              <a:rPr lang="en-US" sz="3600" dirty="0" err="1" smtClean="0">
                <a:latin typeface="Times New Roman" panose="02020603050405020304" pitchFamily="18" charset="0"/>
              </a:rPr>
              <a:t>biết</a:t>
            </a:r>
            <a:r>
              <a:rPr lang="en-US" sz="3600" dirty="0" smtClean="0">
                <a:latin typeface="Times New Roman" panose="02020603050405020304" pitchFamily="18" charset="0"/>
              </a:rPr>
              <a:t> </a:t>
            </a:r>
            <a:r>
              <a:rPr lang="en-US" sz="3600" dirty="0" err="1" smtClean="0">
                <a:latin typeface="Times New Roman" panose="02020603050405020304" pitchFamily="18" charset="0"/>
              </a:rPr>
              <a:t>một</a:t>
            </a:r>
            <a:r>
              <a:rPr lang="en-US" sz="3600" dirty="0" smtClean="0">
                <a:latin typeface="Times New Roman" panose="02020603050405020304" pitchFamily="18" charset="0"/>
              </a:rPr>
              <a:t> </a:t>
            </a:r>
            <a:r>
              <a:rPr lang="en-US" sz="3600" dirty="0" err="1" smtClean="0">
                <a:latin typeface="Times New Roman" panose="02020603050405020304" pitchFamily="18" charset="0"/>
              </a:rPr>
              <a:t>số</a:t>
            </a:r>
            <a:r>
              <a:rPr lang="en-US" sz="3600" dirty="0" smtClean="0">
                <a:latin typeface="Times New Roman" panose="02020603050405020304" pitchFamily="18" charset="0"/>
              </a:rPr>
              <a:t> </a:t>
            </a:r>
            <a:r>
              <a:rPr lang="en-US" sz="3600" dirty="0" err="1" smtClean="0">
                <a:latin typeface="Times New Roman" panose="02020603050405020304" pitchFamily="18" charset="0"/>
              </a:rPr>
              <a:t>thông</a:t>
            </a:r>
            <a:r>
              <a:rPr lang="en-US" sz="3600" dirty="0" smtClean="0">
                <a:latin typeface="Times New Roman" panose="02020603050405020304" pitchFamily="18" charset="0"/>
              </a:rPr>
              <a:t> </a:t>
            </a:r>
            <a:r>
              <a:rPr lang="en-US" sz="3600" dirty="0" err="1" smtClean="0">
                <a:latin typeface="Times New Roman" panose="02020603050405020304" pitchFamily="18" charset="0"/>
              </a:rPr>
              <a:t>số</a:t>
            </a:r>
            <a:r>
              <a:rPr lang="en-US" sz="3600" dirty="0" smtClean="0">
                <a:latin typeface="Times New Roman" panose="02020603050405020304" pitchFamily="18" charset="0"/>
              </a:rPr>
              <a:t> </a:t>
            </a:r>
            <a:r>
              <a:rPr lang="en-US" sz="3600" dirty="0" err="1" smtClean="0">
                <a:latin typeface="Times New Roman" panose="02020603050405020304" pitchFamily="18" charset="0"/>
              </a:rPr>
              <a:t>kỹ</a:t>
            </a:r>
            <a:r>
              <a:rPr lang="en-US" sz="3600" dirty="0" smtClean="0">
                <a:latin typeface="Times New Roman" panose="02020603050405020304" pitchFamily="18" charset="0"/>
              </a:rPr>
              <a:t> </a:t>
            </a:r>
            <a:r>
              <a:rPr lang="en-US" sz="3600" dirty="0" err="1" smtClean="0">
                <a:latin typeface="Times New Roman" panose="02020603050405020304" pitchFamily="18" charset="0"/>
              </a:rPr>
              <a:t>thuật</a:t>
            </a:r>
            <a:r>
              <a:rPr lang="en-US" sz="3600" dirty="0" smtClean="0">
                <a:latin typeface="Times New Roman" panose="02020603050405020304" pitchFamily="18" charset="0"/>
              </a:rPr>
              <a:t> </a:t>
            </a:r>
            <a:r>
              <a:rPr lang="en-US" sz="3600" dirty="0" err="1" smtClean="0">
                <a:latin typeface="Times New Roman" panose="02020603050405020304" pitchFamily="18" charset="0"/>
              </a:rPr>
              <a:t>ghi</a:t>
            </a:r>
            <a:r>
              <a:rPr lang="en-US" sz="3600" dirty="0" smtClean="0">
                <a:latin typeface="Times New Roman" panose="02020603050405020304" pitchFamily="18" charset="0"/>
              </a:rPr>
              <a:t> </a:t>
            </a:r>
            <a:r>
              <a:rPr lang="en-US" sz="3600" dirty="0" err="1" smtClean="0">
                <a:latin typeface="Times New Roman" panose="02020603050405020304" pitchFamily="18" charset="0"/>
              </a:rPr>
              <a:t>trên</a:t>
            </a:r>
            <a:r>
              <a:rPr lang="en-US" sz="3600" dirty="0" smtClean="0">
                <a:latin typeface="Times New Roman" panose="02020603050405020304" pitchFamily="18" charset="0"/>
              </a:rPr>
              <a:t> </a:t>
            </a:r>
            <a:r>
              <a:rPr lang="en-US" sz="3600" dirty="0" err="1" smtClean="0">
                <a:latin typeface="Times New Roman" panose="02020603050405020304" pitchFamily="18" charset="0"/>
              </a:rPr>
              <a:t>những</a:t>
            </a:r>
            <a:r>
              <a:rPr lang="en-US" sz="3600" dirty="0" smtClean="0">
                <a:latin typeface="Times New Roman" panose="02020603050405020304" pitchFamily="18" charset="0"/>
              </a:rPr>
              <a:t> </a:t>
            </a:r>
            <a:r>
              <a:rPr lang="en-US" sz="3600" dirty="0" err="1" smtClean="0">
                <a:latin typeface="Times New Roman" panose="02020603050405020304" pitchFamily="18" charset="0"/>
              </a:rPr>
              <a:t>đồ</a:t>
            </a:r>
            <a:r>
              <a:rPr lang="en-US" sz="3600" dirty="0" smtClean="0">
                <a:latin typeface="Times New Roman" panose="02020603050405020304" pitchFamily="18" charset="0"/>
              </a:rPr>
              <a:t> </a:t>
            </a:r>
            <a:r>
              <a:rPr lang="en-US" sz="3600" dirty="0" err="1" smtClean="0">
                <a:latin typeface="Times New Roman" panose="02020603050405020304" pitchFamily="18" charset="0"/>
              </a:rPr>
              <a:t>dùng</a:t>
            </a:r>
            <a:r>
              <a:rPr lang="en-US" sz="3600" dirty="0" smtClean="0">
                <a:latin typeface="Times New Roman" panose="02020603050405020304" pitchFamily="18" charset="0"/>
              </a:rPr>
              <a:t> </a:t>
            </a:r>
            <a:r>
              <a:rPr lang="en-US" sz="3600" dirty="0" err="1" smtClean="0">
                <a:latin typeface="Times New Roman" panose="02020603050405020304" pitchFamily="18" charset="0"/>
              </a:rPr>
              <a:t>điện</a:t>
            </a:r>
            <a:r>
              <a:rPr lang="en-US" sz="3600" dirty="0" smtClean="0">
                <a:latin typeface="Times New Roman" panose="02020603050405020304" pitchFamily="18" charset="0"/>
              </a:rPr>
              <a:t> </a:t>
            </a:r>
            <a:r>
              <a:rPr lang="en-US" sz="3600" dirty="0" err="1" smtClean="0">
                <a:latin typeface="Times New Roman" panose="02020603050405020304" pitchFamily="18" charset="0"/>
              </a:rPr>
              <a:t>đó</a:t>
            </a:r>
            <a:r>
              <a:rPr lang="en-US" sz="3600" dirty="0" smtClean="0">
                <a:latin typeface="Times New Roman" panose="02020603050405020304" pitchFamily="18" charset="0"/>
              </a:rPr>
              <a:t>.</a:t>
            </a:r>
          </a:p>
          <a:p>
            <a:endParaRPr lang="en-US" altLang="en-US" dirty="0"/>
          </a:p>
        </p:txBody>
      </p:sp>
      <p:pic>
        <p:nvPicPr>
          <p:cNvPr id="20486" name="Picture 12" descr="Screen Clippi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77900" y="381000"/>
            <a:ext cx="81915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Rectangle 13"/>
          <p:cNvSpPr>
            <a:spLocks noChangeArrowheads="1"/>
          </p:cNvSpPr>
          <p:nvPr/>
        </p:nvSpPr>
        <p:spPr bwMode="auto">
          <a:xfrm>
            <a:off x="1981200" y="304800"/>
            <a:ext cx="3276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r>
              <a:rPr lang="en-US" altLang="en-US" sz="4000" b="1" dirty="0" err="1">
                <a:solidFill>
                  <a:srgbClr val="3DB043"/>
                </a:solidFill>
                <a:cs typeface="Times New Roman" panose="02020603050405020304" pitchFamily="18" charset="0"/>
              </a:rPr>
              <a:t>Vận</a:t>
            </a:r>
            <a:r>
              <a:rPr lang="en-US" altLang="en-US" sz="4000" b="1" dirty="0">
                <a:solidFill>
                  <a:srgbClr val="3DB043"/>
                </a:solidFill>
                <a:cs typeface="Times New Roman" panose="02020603050405020304" pitchFamily="18" charset="0"/>
              </a:rPr>
              <a:t> </a:t>
            </a:r>
            <a:r>
              <a:rPr lang="en-US" altLang="en-US" sz="4000" b="1" dirty="0" err="1">
                <a:solidFill>
                  <a:srgbClr val="3DB043"/>
                </a:solidFill>
                <a:cs typeface="Times New Roman" panose="02020603050405020304" pitchFamily="18" charset="0"/>
              </a:rPr>
              <a:t>dụng</a:t>
            </a:r>
            <a:endParaRPr lang="en-US" altLang="en-US" sz="4000" b="1" dirty="0">
              <a:solidFill>
                <a:srgbClr val="3DB043"/>
              </a:solidFill>
              <a:cs typeface="Times New Roman" panose="02020603050405020304" pitchFamily="18" charset="0"/>
            </a:endParaRPr>
          </a:p>
        </p:txBody>
      </p:sp>
      <p:sp>
        <p:nvSpPr>
          <p:cNvPr id="10" name="Rectangle 1"/>
          <p:cNvSpPr>
            <a:spLocks noChangeArrowheads="1"/>
          </p:cNvSpPr>
          <p:nvPr/>
        </p:nvSpPr>
        <p:spPr bwMode="auto">
          <a:xfrm>
            <a:off x="457200" y="3886200"/>
            <a:ext cx="8686800" cy="2320635"/>
          </a:xfrm>
          <a:prstGeom prst="rect">
            <a:avLst/>
          </a:prstGeom>
          <a:solidFill>
            <a:srgbClr val="00B0F0">
              <a:alpha val="5882"/>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algn="just"/>
            <a:r>
              <a:rPr lang="en-US" sz="3600" dirty="0" smtClean="0">
                <a:latin typeface="Times New Roman" panose="02020603050405020304" pitchFamily="18" charset="0"/>
              </a:rPr>
              <a:t>2.</a:t>
            </a:r>
            <a:r>
              <a:rPr lang="en-US" sz="3600" dirty="0">
                <a:latin typeface="Times New Roman" panose="02020603050405020304" pitchFamily="18" charset="0"/>
              </a:rPr>
              <a:t> </a:t>
            </a:r>
            <a:r>
              <a:rPr lang="en-US" sz="3600" dirty="0" err="1" smtClean="0">
                <a:latin typeface="Times New Roman" panose="02020603050405020304" pitchFamily="18" charset="0"/>
              </a:rPr>
              <a:t>Tìm</a:t>
            </a:r>
            <a:r>
              <a:rPr lang="en-US" sz="3600" dirty="0" smtClean="0">
                <a:latin typeface="Times New Roman" panose="02020603050405020304" pitchFamily="18" charset="0"/>
              </a:rPr>
              <a:t> </a:t>
            </a:r>
            <a:r>
              <a:rPr lang="en-US" sz="3600" dirty="0" err="1">
                <a:latin typeface="Times New Roman" panose="02020603050405020304" pitchFamily="18" charset="0"/>
              </a:rPr>
              <a:t>hiểu</a:t>
            </a:r>
            <a:r>
              <a:rPr lang="en-US" sz="3600" dirty="0">
                <a:latin typeface="Times New Roman" panose="02020603050405020304" pitchFamily="18" charset="0"/>
              </a:rPr>
              <a:t> ý </a:t>
            </a:r>
            <a:r>
              <a:rPr lang="en-US" sz="3600" dirty="0" err="1">
                <a:latin typeface="Times New Roman" panose="02020603050405020304" pitchFamily="18" charset="0"/>
              </a:rPr>
              <a:t>nghĩa</a:t>
            </a:r>
            <a:r>
              <a:rPr lang="en-US" sz="3600" dirty="0">
                <a:latin typeface="Times New Roman" panose="02020603050405020304" pitchFamily="18" charset="0"/>
              </a:rPr>
              <a:t> </a:t>
            </a:r>
            <a:r>
              <a:rPr lang="en-US" sz="3600" dirty="0" err="1">
                <a:latin typeface="Times New Roman" panose="02020603050405020304" pitchFamily="18" charset="0"/>
              </a:rPr>
              <a:t>của</a:t>
            </a:r>
            <a:r>
              <a:rPr lang="en-US" sz="3600" dirty="0">
                <a:latin typeface="Times New Roman" panose="02020603050405020304" pitchFamily="18" charset="0"/>
              </a:rPr>
              <a:t> </a:t>
            </a:r>
            <a:r>
              <a:rPr lang="en-US" sz="3600" dirty="0" err="1">
                <a:latin typeface="Times New Roman" panose="02020603050405020304" pitchFamily="18" charset="0"/>
              </a:rPr>
              <a:t>các</a:t>
            </a:r>
            <a:r>
              <a:rPr lang="en-US" sz="3600" dirty="0">
                <a:latin typeface="Times New Roman" panose="02020603050405020304" pitchFamily="18" charset="0"/>
              </a:rPr>
              <a:t> </a:t>
            </a:r>
            <a:r>
              <a:rPr lang="en-US" sz="3600" dirty="0" err="1">
                <a:latin typeface="Times New Roman" panose="02020603050405020304" pitchFamily="18" charset="0"/>
              </a:rPr>
              <a:t>nhãn</a:t>
            </a:r>
            <a:r>
              <a:rPr lang="en-US" sz="3600" dirty="0">
                <a:latin typeface="Times New Roman" panose="02020603050405020304" pitchFamily="18" charset="0"/>
              </a:rPr>
              <a:t> </a:t>
            </a:r>
            <a:r>
              <a:rPr lang="en-US" sz="3600" dirty="0" err="1">
                <a:latin typeface="Times New Roman" panose="02020603050405020304" pitchFamily="18" charset="0"/>
              </a:rPr>
              <a:t>năng</a:t>
            </a:r>
            <a:r>
              <a:rPr lang="en-US" sz="3600" dirty="0">
                <a:latin typeface="Times New Roman" panose="02020603050405020304" pitchFamily="18" charset="0"/>
              </a:rPr>
              <a:t> </a:t>
            </a:r>
            <a:r>
              <a:rPr lang="en-US" sz="3600" dirty="0" err="1">
                <a:latin typeface="Times New Roman" panose="02020603050405020304" pitchFamily="18" charset="0"/>
              </a:rPr>
              <a:t>lượng</a:t>
            </a:r>
            <a:r>
              <a:rPr lang="en-US" sz="3600" dirty="0">
                <a:latin typeface="Times New Roman" panose="02020603050405020304" pitchFamily="18" charset="0"/>
              </a:rPr>
              <a:t> </a:t>
            </a:r>
            <a:r>
              <a:rPr lang="en-US" sz="3600" dirty="0" err="1">
                <a:latin typeface="Times New Roman" panose="02020603050405020304" pitchFamily="18" charset="0"/>
              </a:rPr>
              <a:t>và</a:t>
            </a:r>
            <a:r>
              <a:rPr lang="en-US" sz="3600" dirty="0">
                <a:latin typeface="Times New Roman" panose="02020603050405020304" pitchFamily="18" charset="0"/>
              </a:rPr>
              <a:t> </a:t>
            </a:r>
            <a:r>
              <a:rPr lang="en-US" sz="3600" dirty="0" err="1">
                <a:latin typeface="Times New Roman" panose="02020603050405020304" pitchFamily="18" charset="0"/>
              </a:rPr>
              <a:t>cách</a:t>
            </a:r>
            <a:r>
              <a:rPr lang="en-US" sz="3600" dirty="0">
                <a:latin typeface="Times New Roman" panose="02020603050405020304" pitchFamily="18" charset="0"/>
              </a:rPr>
              <a:t> </a:t>
            </a:r>
            <a:r>
              <a:rPr lang="en-US" sz="3600" dirty="0" err="1">
                <a:latin typeface="Times New Roman" panose="02020603050405020304" pitchFamily="18" charset="0"/>
              </a:rPr>
              <a:t>lựa</a:t>
            </a:r>
            <a:r>
              <a:rPr lang="en-US" sz="3600" dirty="0">
                <a:latin typeface="Times New Roman" panose="02020603050405020304" pitchFamily="18" charset="0"/>
              </a:rPr>
              <a:t> </a:t>
            </a:r>
            <a:r>
              <a:rPr lang="en-US" sz="3600" dirty="0" err="1">
                <a:latin typeface="Times New Roman" panose="02020603050405020304" pitchFamily="18" charset="0"/>
              </a:rPr>
              <a:t>chọn</a:t>
            </a:r>
            <a:r>
              <a:rPr lang="en-US" sz="3600" dirty="0">
                <a:latin typeface="Times New Roman" panose="02020603050405020304" pitchFamily="18" charset="0"/>
              </a:rPr>
              <a:t> </a:t>
            </a:r>
            <a:r>
              <a:rPr lang="en-US" sz="3600" dirty="0" err="1">
                <a:latin typeface="Times New Roman" panose="02020603050405020304" pitchFamily="18" charset="0"/>
              </a:rPr>
              <a:t>đồ</a:t>
            </a:r>
            <a:r>
              <a:rPr lang="en-US" sz="3600" dirty="0">
                <a:latin typeface="Times New Roman" panose="02020603050405020304" pitchFamily="18" charset="0"/>
              </a:rPr>
              <a:t> </a:t>
            </a:r>
            <a:r>
              <a:rPr lang="en-US" sz="3600" dirty="0" err="1">
                <a:latin typeface="Times New Roman" panose="02020603050405020304" pitchFamily="18" charset="0"/>
              </a:rPr>
              <a:t>dùng</a:t>
            </a:r>
            <a:r>
              <a:rPr lang="en-US" sz="3600" dirty="0">
                <a:latin typeface="Times New Roman" panose="02020603050405020304" pitchFamily="18" charset="0"/>
              </a:rPr>
              <a:t> </a:t>
            </a:r>
            <a:r>
              <a:rPr lang="en-US" sz="3600" dirty="0" err="1">
                <a:latin typeface="Times New Roman" panose="02020603050405020304" pitchFamily="18" charset="0"/>
              </a:rPr>
              <a:t>điện</a:t>
            </a:r>
            <a:r>
              <a:rPr lang="en-US" sz="3600" dirty="0">
                <a:latin typeface="Times New Roman" panose="02020603050405020304" pitchFamily="18" charset="0"/>
              </a:rPr>
              <a:t> </a:t>
            </a:r>
            <a:r>
              <a:rPr lang="en-US" sz="3600" dirty="0" err="1">
                <a:latin typeface="Times New Roman" panose="02020603050405020304" pitchFamily="18" charset="0"/>
              </a:rPr>
              <a:t>sao</a:t>
            </a:r>
            <a:r>
              <a:rPr lang="en-US" sz="3600" dirty="0">
                <a:latin typeface="Times New Roman" panose="02020603050405020304" pitchFamily="18" charset="0"/>
              </a:rPr>
              <a:t> </a:t>
            </a:r>
            <a:r>
              <a:rPr lang="en-US" sz="3600" dirty="0" err="1">
                <a:latin typeface="Times New Roman" panose="02020603050405020304" pitchFamily="18" charset="0"/>
              </a:rPr>
              <a:t>cho</a:t>
            </a:r>
            <a:r>
              <a:rPr lang="en-US" sz="3600" dirty="0">
                <a:latin typeface="Times New Roman" panose="02020603050405020304" pitchFamily="18" charset="0"/>
              </a:rPr>
              <a:t> </a:t>
            </a:r>
            <a:r>
              <a:rPr lang="en-US" sz="3600" dirty="0" err="1">
                <a:latin typeface="Times New Roman" panose="02020603050405020304" pitchFamily="18" charset="0"/>
              </a:rPr>
              <a:t>tiết</a:t>
            </a:r>
            <a:r>
              <a:rPr lang="en-US" sz="3600" dirty="0">
                <a:latin typeface="Times New Roman" panose="02020603050405020304" pitchFamily="18" charset="0"/>
              </a:rPr>
              <a:t> </a:t>
            </a:r>
            <a:r>
              <a:rPr lang="en-US" sz="3600" dirty="0" err="1">
                <a:latin typeface="Times New Roman" panose="02020603050405020304" pitchFamily="18" charset="0"/>
              </a:rPr>
              <a:t>kiệm</a:t>
            </a:r>
            <a:r>
              <a:rPr lang="en-US" sz="3600" dirty="0">
                <a:latin typeface="Times New Roman" panose="02020603050405020304" pitchFamily="18" charset="0"/>
              </a:rPr>
              <a:t> </a:t>
            </a:r>
            <a:r>
              <a:rPr lang="en-US" sz="3600" dirty="0" err="1">
                <a:latin typeface="Times New Roman" panose="02020603050405020304" pitchFamily="18" charset="0"/>
              </a:rPr>
              <a:t>điện</a:t>
            </a:r>
            <a:r>
              <a:rPr lang="en-US" sz="3600" dirty="0">
                <a:latin typeface="Times New Roman" panose="02020603050405020304" pitchFamily="18" charset="0"/>
              </a:rPr>
              <a:t> </a:t>
            </a:r>
            <a:r>
              <a:rPr lang="en-US" sz="3600" dirty="0" err="1" smtClean="0">
                <a:latin typeface="Times New Roman" panose="02020603050405020304" pitchFamily="18" charset="0"/>
              </a:rPr>
              <a:t>năng</a:t>
            </a:r>
            <a:r>
              <a:rPr lang="en-US" sz="3600" dirty="0">
                <a:latin typeface="Times New Roman" panose="02020603050405020304" pitchFamily="18" charset="0"/>
              </a:rPr>
              <a:t> </a:t>
            </a:r>
            <a:r>
              <a:rPr lang="en-US" sz="3600" dirty="0" err="1" smtClean="0">
                <a:latin typeface="Times New Roman" panose="02020603050405020304" pitchFamily="18" charset="0"/>
              </a:rPr>
              <a:t>dựa</a:t>
            </a:r>
            <a:r>
              <a:rPr lang="en-US" sz="3600" dirty="0" smtClean="0">
                <a:latin typeface="Times New Roman" panose="02020603050405020304" pitchFamily="18" charset="0"/>
              </a:rPr>
              <a:t> </a:t>
            </a:r>
            <a:r>
              <a:rPr lang="en-US" sz="3600" dirty="0" err="1">
                <a:latin typeface="Times New Roman" panose="02020603050405020304" pitchFamily="18" charset="0"/>
              </a:rPr>
              <a:t>trên</a:t>
            </a:r>
            <a:r>
              <a:rPr lang="en-US" sz="3600" dirty="0">
                <a:latin typeface="Times New Roman" panose="02020603050405020304" pitchFamily="18" charset="0"/>
              </a:rPr>
              <a:t> </a:t>
            </a:r>
            <a:r>
              <a:rPr lang="en-US" sz="3600" dirty="0" err="1">
                <a:latin typeface="Times New Roman" panose="02020603050405020304" pitchFamily="18" charset="0"/>
              </a:rPr>
              <a:t>nhãn</a:t>
            </a:r>
            <a:r>
              <a:rPr lang="en-US" sz="3600" dirty="0">
                <a:latin typeface="Times New Roman" panose="02020603050405020304" pitchFamily="18" charset="0"/>
              </a:rPr>
              <a:t> </a:t>
            </a:r>
            <a:r>
              <a:rPr lang="en-US" sz="3600" dirty="0" err="1">
                <a:latin typeface="Times New Roman" panose="02020603050405020304" pitchFamily="18" charset="0"/>
              </a:rPr>
              <a:t>năng</a:t>
            </a:r>
            <a:r>
              <a:rPr lang="en-US" sz="3600" dirty="0">
                <a:latin typeface="Times New Roman" panose="02020603050405020304" pitchFamily="18" charset="0"/>
              </a:rPr>
              <a:t> </a:t>
            </a:r>
            <a:r>
              <a:rPr lang="en-US" sz="3600" dirty="0" err="1" smtClean="0">
                <a:latin typeface="Times New Roman" panose="02020603050405020304" pitchFamily="18" charset="0"/>
              </a:rPr>
              <a:t>lượng</a:t>
            </a:r>
            <a:r>
              <a:rPr lang="en-US" sz="3600" dirty="0" smtClean="0">
                <a:latin typeface="Times New Roman" panose="02020603050405020304" pitchFamily="18" charset="0"/>
              </a:rPr>
              <a:t>.</a:t>
            </a:r>
            <a:endParaRPr lang="en-US" sz="3600" dirty="0">
              <a:latin typeface="Times New Roman" panose="02020603050405020304" pitchFamily="18" charset="0"/>
            </a:endParaRPr>
          </a:p>
          <a:p>
            <a:endParaRPr lang="en-US" altLang="en-US" sz="3600" dirty="0"/>
          </a:p>
        </p:txBody>
      </p:sp>
      <p:sp>
        <p:nvSpPr>
          <p:cNvPr id="7" name="Rectangle 13"/>
          <p:cNvSpPr>
            <a:spLocks noChangeArrowheads="1"/>
          </p:cNvSpPr>
          <p:nvPr/>
        </p:nvSpPr>
        <p:spPr bwMode="auto">
          <a:xfrm>
            <a:off x="4343400" y="457200"/>
            <a:ext cx="4267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r>
              <a:rPr lang="en-US" altLang="en-US" sz="4000" b="1" dirty="0" smtClean="0">
                <a:solidFill>
                  <a:srgbClr val="FF0000"/>
                </a:solidFill>
                <a:cs typeface="Times New Roman" panose="02020603050405020304" pitchFamily="18" charset="0"/>
              </a:rPr>
              <a:t>(</a:t>
            </a:r>
            <a:r>
              <a:rPr lang="en-US" altLang="en-US" sz="4000" b="1" dirty="0" err="1" smtClean="0">
                <a:solidFill>
                  <a:srgbClr val="FF0000"/>
                </a:solidFill>
                <a:cs typeface="Times New Roman" panose="02020603050405020304" pitchFamily="18" charset="0"/>
              </a:rPr>
              <a:t>Công</a:t>
            </a:r>
            <a:r>
              <a:rPr lang="en-US" altLang="en-US" sz="4000" b="1" dirty="0" smtClean="0">
                <a:solidFill>
                  <a:srgbClr val="FF0000"/>
                </a:solidFill>
                <a:cs typeface="Times New Roman" panose="02020603050405020304" pitchFamily="18" charset="0"/>
              </a:rPr>
              <a:t> </a:t>
            </a:r>
            <a:r>
              <a:rPr lang="en-US" altLang="en-US" sz="4000" b="1" dirty="0" err="1" smtClean="0">
                <a:solidFill>
                  <a:srgbClr val="FF0000"/>
                </a:solidFill>
                <a:cs typeface="Times New Roman" panose="02020603050405020304" pitchFamily="18" charset="0"/>
              </a:rPr>
              <a:t>việc</a:t>
            </a:r>
            <a:r>
              <a:rPr lang="en-US" altLang="en-US" sz="4000" b="1" dirty="0" smtClean="0">
                <a:solidFill>
                  <a:srgbClr val="FF0000"/>
                </a:solidFill>
                <a:cs typeface="Times New Roman" panose="02020603050405020304" pitchFamily="18" charset="0"/>
              </a:rPr>
              <a:t> </a:t>
            </a:r>
            <a:r>
              <a:rPr lang="en-US" altLang="en-US" sz="4000" b="1" dirty="0" err="1" smtClean="0">
                <a:solidFill>
                  <a:srgbClr val="FF0000"/>
                </a:solidFill>
                <a:cs typeface="Times New Roman" panose="02020603050405020304" pitchFamily="18" charset="0"/>
              </a:rPr>
              <a:t>về</a:t>
            </a:r>
            <a:r>
              <a:rPr lang="en-US" altLang="en-US" sz="4000" b="1" dirty="0" smtClean="0">
                <a:solidFill>
                  <a:srgbClr val="FF0000"/>
                </a:solidFill>
                <a:cs typeface="Times New Roman" panose="02020603050405020304" pitchFamily="18" charset="0"/>
              </a:rPr>
              <a:t> </a:t>
            </a:r>
            <a:r>
              <a:rPr lang="en-US" altLang="en-US" sz="4000" b="1" dirty="0" err="1" smtClean="0">
                <a:solidFill>
                  <a:srgbClr val="FF0000"/>
                </a:solidFill>
                <a:cs typeface="Times New Roman" panose="02020603050405020304" pitchFamily="18" charset="0"/>
              </a:rPr>
              <a:t>nhà</a:t>
            </a:r>
            <a:r>
              <a:rPr lang="en-US" altLang="en-US" sz="4000" b="1" dirty="0" smtClean="0">
                <a:solidFill>
                  <a:srgbClr val="FF0000"/>
                </a:solidFill>
                <a:cs typeface="Times New Roman" panose="02020603050405020304" pitchFamily="18" charset="0"/>
              </a:rPr>
              <a:t>)</a:t>
            </a:r>
            <a:endParaRPr lang="en-US" altLang="en-US" sz="4000" b="1" dirty="0">
              <a:solidFill>
                <a:srgbClr val="FF0000"/>
              </a:solidFill>
              <a:cs typeface="Times New Roman" panose="02020603050405020304" pitchFamily="18" charset="0"/>
            </a:endParaRPr>
          </a:p>
        </p:txBody>
      </p:sp>
    </p:spTree>
    <p:extLst>
      <p:ext uri="{BB962C8B-B14F-4D97-AF65-F5344CB8AC3E}">
        <p14:creationId xmlns:p14="http://schemas.microsoft.com/office/powerpoint/2010/main" val="1180654192"/>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87"/>
                                        </p:tgtEl>
                                        <p:attrNameLst>
                                          <p:attrName>style.visibility</p:attrName>
                                        </p:attrNameLst>
                                      </p:cBhvr>
                                      <p:to>
                                        <p:strVal val="visible"/>
                                      </p:to>
                                    </p:set>
                                    <p:animEffect transition="in" filter="fade">
                                      <p:cBhvr>
                                        <p:cTn id="7" dur="500"/>
                                        <p:tgtEl>
                                          <p:spTgt spid="204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85"/>
                                        </p:tgtEl>
                                        <p:attrNameLst>
                                          <p:attrName>style.visibility</p:attrName>
                                        </p:attrNameLst>
                                      </p:cBhvr>
                                      <p:to>
                                        <p:strVal val="visible"/>
                                      </p:to>
                                    </p:set>
                                    <p:animEffect transition="in" filter="fade">
                                      <p:cBhvr>
                                        <p:cTn id="12" dur="500"/>
                                        <p:tgtEl>
                                          <p:spTgt spid="2048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animBg="1"/>
      <p:bldP spid="20487" grpId="0"/>
      <p:bldP spid="10" grpId="0" animBg="1"/>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76400" y="1905000"/>
            <a:ext cx="5566130" cy="1066892"/>
          </a:xfrm>
          <a:prstGeom prst="rect">
            <a:avLst/>
          </a:prstGeom>
        </p:spPr>
      </p:pic>
      <p:pic>
        <p:nvPicPr>
          <p:cNvPr id="3" name="Picture 2"/>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4267200" y="3124200"/>
            <a:ext cx="609600" cy="609600"/>
          </a:xfrm>
          <a:prstGeom prst="rect">
            <a:avLst/>
          </a:prstGeom>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1524000" y="3338945"/>
            <a:ext cx="609600" cy="609600"/>
          </a:xfrm>
          <a:prstGeom prst="rect">
            <a:avLst/>
          </a:prstGeom>
        </p:spPr>
      </p:pic>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1496291" y="4315598"/>
            <a:ext cx="609600" cy="609600"/>
          </a:xfrm>
          <a:prstGeom prst="rect">
            <a:avLst/>
          </a:prstGeom>
        </p:spPr>
      </p:pic>
      <p:pic>
        <p:nvPicPr>
          <p:cNvPr id="6" name="Picture 5"/>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886691" y="1281545"/>
            <a:ext cx="609600" cy="609600"/>
          </a:xfrm>
          <a:prstGeom prst="rect">
            <a:avLst/>
          </a:prstGeom>
        </p:spPr>
      </p:pic>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3048000" y="1233147"/>
            <a:ext cx="609600" cy="609600"/>
          </a:xfrm>
          <a:prstGeom prst="rect">
            <a:avLst/>
          </a:prstGeom>
        </p:spPr>
      </p:pic>
      <p:pic>
        <p:nvPicPr>
          <p:cNvPr id="8" name="Picture 7"/>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5410200" y="928347"/>
            <a:ext cx="609600" cy="609600"/>
          </a:xfrm>
          <a:prstGeom prst="rect">
            <a:avLst/>
          </a:prstGeom>
        </p:spPr>
      </p:pic>
      <p:pic>
        <p:nvPicPr>
          <p:cNvPr id="9" name="Picture 8"/>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6722985" y="1295400"/>
            <a:ext cx="609600" cy="609600"/>
          </a:xfrm>
          <a:prstGeom prst="rect">
            <a:avLst/>
          </a:prstGeom>
        </p:spPr>
      </p:pic>
      <p:pic>
        <p:nvPicPr>
          <p:cNvPr id="10" name="Picture 9"/>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7620000" y="2770909"/>
            <a:ext cx="609600" cy="609600"/>
          </a:xfrm>
          <a:prstGeom prst="rect">
            <a:avLst/>
          </a:prstGeom>
        </p:spPr>
      </p:pic>
      <p:pic>
        <p:nvPicPr>
          <p:cNvPr id="11" name="Picture 10"/>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7242530" y="4191000"/>
            <a:ext cx="609600" cy="609600"/>
          </a:xfrm>
          <a:prstGeom prst="rect">
            <a:avLst/>
          </a:prstGeom>
        </p:spPr>
      </p:pic>
      <p:pic>
        <p:nvPicPr>
          <p:cNvPr id="12" name="Picture 11"/>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6082279" y="4925198"/>
            <a:ext cx="609600" cy="609600"/>
          </a:xfrm>
          <a:prstGeom prst="rect">
            <a:avLst/>
          </a:prstGeom>
        </p:spPr>
      </p:pic>
      <p:pic>
        <p:nvPicPr>
          <p:cNvPr id="13" name="Picture 12"/>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3643879" y="5229998"/>
            <a:ext cx="609600" cy="609600"/>
          </a:xfrm>
          <a:prstGeom prst="rect">
            <a:avLst/>
          </a:prstGeom>
        </p:spPr>
      </p:pic>
      <p:pic>
        <p:nvPicPr>
          <p:cNvPr id="14" name="Picture 13"/>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2043612" y="5396345"/>
            <a:ext cx="609600" cy="609600"/>
          </a:xfrm>
          <a:prstGeom prst="rect">
            <a:avLst/>
          </a:prstGeom>
        </p:spPr>
      </p:pic>
      <p:pic>
        <p:nvPicPr>
          <p:cNvPr id="15" name="Picture 14"/>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443345" y="5929652"/>
            <a:ext cx="609600" cy="609600"/>
          </a:xfrm>
          <a:prstGeom prst="rect">
            <a:avLst/>
          </a:prstGeom>
        </p:spPr>
      </p:pic>
      <p:pic>
        <p:nvPicPr>
          <p:cNvPr id="16" name="Picture 15"/>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277091" y="3581400"/>
            <a:ext cx="609600" cy="609600"/>
          </a:xfrm>
          <a:prstGeom prst="rect">
            <a:avLst/>
          </a:prstGeom>
        </p:spPr>
      </p:pic>
      <p:pic>
        <p:nvPicPr>
          <p:cNvPr id="17" name="Picture 16"/>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858981" y="2514600"/>
            <a:ext cx="609600" cy="609600"/>
          </a:xfrm>
          <a:prstGeom prst="rect">
            <a:avLst/>
          </a:prstGeom>
        </p:spPr>
      </p:pic>
      <p:pic>
        <p:nvPicPr>
          <p:cNvPr id="18" name="Picture 17"/>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206053" y="866002"/>
            <a:ext cx="609600" cy="609600"/>
          </a:xfrm>
          <a:prstGeom prst="rect">
            <a:avLst/>
          </a:prstGeom>
        </p:spPr>
      </p:pic>
      <p:pic>
        <p:nvPicPr>
          <p:cNvPr id="19" name="Picture 18"/>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2119746" y="401829"/>
            <a:ext cx="609600" cy="609600"/>
          </a:xfrm>
          <a:prstGeom prst="rect">
            <a:avLst/>
          </a:prstGeom>
        </p:spPr>
      </p:pic>
      <p:pic>
        <p:nvPicPr>
          <p:cNvPr id="20" name="Picture 19"/>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3399659" y="471147"/>
            <a:ext cx="609600" cy="609600"/>
          </a:xfrm>
          <a:prstGeom prst="rect">
            <a:avLst/>
          </a:prstGeom>
        </p:spPr>
      </p:pic>
      <p:pic>
        <p:nvPicPr>
          <p:cNvPr id="21" name="Picture 20"/>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4800600" y="5340834"/>
            <a:ext cx="609600" cy="609600"/>
          </a:xfrm>
          <a:prstGeom prst="rect">
            <a:avLst/>
          </a:prstGeom>
        </p:spPr>
      </p:pic>
      <p:pic>
        <p:nvPicPr>
          <p:cNvPr id="22" name="Picture 21"/>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6324734" y="5839598"/>
            <a:ext cx="609600" cy="609600"/>
          </a:xfrm>
          <a:prstGeom prst="rect">
            <a:avLst/>
          </a:prstGeom>
        </p:spPr>
      </p:pic>
      <p:pic>
        <p:nvPicPr>
          <p:cNvPr id="23" name="Picture 22"/>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7848868" y="5527778"/>
            <a:ext cx="609600" cy="609600"/>
          </a:xfrm>
          <a:prstGeom prst="rect">
            <a:avLst/>
          </a:prstGeom>
        </p:spPr>
      </p:pic>
      <p:pic>
        <p:nvPicPr>
          <p:cNvPr id="24" name="Picture 23"/>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8153668" y="1108270"/>
            <a:ext cx="609600" cy="609600"/>
          </a:xfrm>
          <a:prstGeom prst="rect">
            <a:avLst/>
          </a:prstGeom>
        </p:spPr>
      </p:pic>
      <p:pic>
        <p:nvPicPr>
          <p:cNvPr id="25" name="Picture 24"/>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6290366" y="2881745"/>
            <a:ext cx="609600" cy="609600"/>
          </a:xfrm>
          <a:prstGeom prst="rect">
            <a:avLst/>
          </a:prstGeom>
        </p:spPr>
      </p:pic>
    </p:spTree>
    <p:extLst>
      <p:ext uri="{BB962C8B-B14F-4D97-AF65-F5344CB8AC3E}">
        <p14:creationId xmlns:p14="http://schemas.microsoft.com/office/powerpoint/2010/main" val="3447030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repeatCount="indefinite"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repeatCount="indefinite"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repeatCount="indefinite"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repeatCount="indefinite"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repeatCount="indefinite"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repeatCount="indefinite"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repeatCount="indefinite"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repeatCount="indefinite"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repeatCount="indefinite" fill="hold"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repeatCount="indefinite"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repeatCount="indefinite" fill="hold" nodeType="with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fltVal val="0"/>
                                          </p:val>
                                        </p:tav>
                                        <p:tav tm="100000">
                                          <p:val>
                                            <p:strVal val="#ppt_w"/>
                                          </p:val>
                                        </p:tav>
                                      </p:tavLst>
                                    </p:anim>
                                    <p:anim calcmode="lin" valueType="num">
                                      <p:cBhvr>
                                        <p:cTn id="74" dur="1000" fill="hold"/>
                                        <p:tgtEl>
                                          <p:spTgt spid="14"/>
                                        </p:tgtEl>
                                        <p:attrNameLst>
                                          <p:attrName>ppt_h</p:attrName>
                                        </p:attrNameLst>
                                      </p:cBhvr>
                                      <p:tavLst>
                                        <p:tav tm="0">
                                          <p:val>
                                            <p:fltVal val="0"/>
                                          </p:val>
                                        </p:tav>
                                        <p:tav tm="100000">
                                          <p:val>
                                            <p:strVal val="#ppt_h"/>
                                          </p:val>
                                        </p:tav>
                                      </p:tavLst>
                                    </p:anim>
                                    <p:anim calcmode="lin" valueType="num">
                                      <p:cBhvr>
                                        <p:cTn id="75" dur="1000" fill="hold"/>
                                        <p:tgtEl>
                                          <p:spTgt spid="14"/>
                                        </p:tgtEl>
                                        <p:attrNameLst>
                                          <p:attrName>style.rotation</p:attrName>
                                        </p:attrNameLst>
                                      </p:cBhvr>
                                      <p:tavLst>
                                        <p:tav tm="0">
                                          <p:val>
                                            <p:fltVal val="90"/>
                                          </p:val>
                                        </p:tav>
                                        <p:tav tm="100000">
                                          <p:val>
                                            <p:fltVal val="0"/>
                                          </p:val>
                                        </p:tav>
                                      </p:tavLst>
                                    </p:anim>
                                    <p:animEffect transition="in" filter="fade">
                                      <p:cBhvr>
                                        <p:cTn id="76" dur="1000"/>
                                        <p:tgtEl>
                                          <p:spTgt spid="14"/>
                                        </p:tgtEl>
                                      </p:cBhvr>
                                    </p:animEffect>
                                  </p:childTnLst>
                                </p:cTn>
                              </p:par>
                              <p:par>
                                <p:cTn id="77" presetID="31" presetClass="entr" presetSubtype="0" repeatCount="indefinite" fill="hold"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par>
                                <p:cTn id="83" presetID="31" presetClass="entr" presetSubtype="0" repeatCount="indefinite" fill="hold" nodeType="with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par>
                                <p:cTn id="89" presetID="31" presetClass="entr" presetSubtype="0" repeatCount="indefinite" fill="hold"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1000" fill="hold"/>
                                        <p:tgtEl>
                                          <p:spTgt spid="17"/>
                                        </p:tgtEl>
                                        <p:attrNameLst>
                                          <p:attrName>ppt_w</p:attrName>
                                        </p:attrNameLst>
                                      </p:cBhvr>
                                      <p:tavLst>
                                        <p:tav tm="0">
                                          <p:val>
                                            <p:fltVal val="0"/>
                                          </p:val>
                                        </p:tav>
                                        <p:tav tm="100000">
                                          <p:val>
                                            <p:strVal val="#ppt_w"/>
                                          </p:val>
                                        </p:tav>
                                      </p:tavLst>
                                    </p:anim>
                                    <p:anim calcmode="lin" valueType="num">
                                      <p:cBhvr>
                                        <p:cTn id="92" dur="1000" fill="hold"/>
                                        <p:tgtEl>
                                          <p:spTgt spid="17"/>
                                        </p:tgtEl>
                                        <p:attrNameLst>
                                          <p:attrName>ppt_h</p:attrName>
                                        </p:attrNameLst>
                                      </p:cBhvr>
                                      <p:tavLst>
                                        <p:tav tm="0">
                                          <p:val>
                                            <p:fltVal val="0"/>
                                          </p:val>
                                        </p:tav>
                                        <p:tav tm="100000">
                                          <p:val>
                                            <p:strVal val="#ppt_h"/>
                                          </p:val>
                                        </p:tav>
                                      </p:tavLst>
                                    </p:anim>
                                    <p:anim calcmode="lin" valueType="num">
                                      <p:cBhvr>
                                        <p:cTn id="93" dur="1000" fill="hold"/>
                                        <p:tgtEl>
                                          <p:spTgt spid="17"/>
                                        </p:tgtEl>
                                        <p:attrNameLst>
                                          <p:attrName>style.rotation</p:attrName>
                                        </p:attrNameLst>
                                      </p:cBhvr>
                                      <p:tavLst>
                                        <p:tav tm="0">
                                          <p:val>
                                            <p:fltVal val="90"/>
                                          </p:val>
                                        </p:tav>
                                        <p:tav tm="100000">
                                          <p:val>
                                            <p:fltVal val="0"/>
                                          </p:val>
                                        </p:tav>
                                      </p:tavLst>
                                    </p:anim>
                                    <p:animEffect transition="in" filter="fade">
                                      <p:cBhvr>
                                        <p:cTn id="94" dur="1000"/>
                                        <p:tgtEl>
                                          <p:spTgt spid="17"/>
                                        </p:tgtEl>
                                      </p:cBhvr>
                                    </p:animEffect>
                                  </p:childTnLst>
                                </p:cTn>
                              </p:par>
                              <p:par>
                                <p:cTn id="95" presetID="31" presetClass="entr" presetSubtype="0" repeatCount="indefinite" fill="hold" nodeType="with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1000" fill="hold"/>
                                        <p:tgtEl>
                                          <p:spTgt spid="18"/>
                                        </p:tgtEl>
                                        <p:attrNameLst>
                                          <p:attrName>ppt_w</p:attrName>
                                        </p:attrNameLst>
                                      </p:cBhvr>
                                      <p:tavLst>
                                        <p:tav tm="0">
                                          <p:val>
                                            <p:fltVal val="0"/>
                                          </p:val>
                                        </p:tav>
                                        <p:tav tm="100000">
                                          <p:val>
                                            <p:strVal val="#ppt_w"/>
                                          </p:val>
                                        </p:tav>
                                      </p:tavLst>
                                    </p:anim>
                                    <p:anim calcmode="lin" valueType="num">
                                      <p:cBhvr>
                                        <p:cTn id="98" dur="1000" fill="hold"/>
                                        <p:tgtEl>
                                          <p:spTgt spid="18"/>
                                        </p:tgtEl>
                                        <p:attrNameLst>
                                          <p:attrName>ppt_h</p:attrName>
                                        </p:attrNameLst>
                                      </p:cBhvr>
                                      <p:tavLst>
                                        <p:tav tm="0">
                                          <p:val>
                                            <p:fltVal val="0"/>
                                          </p:val>
                                        </p:tav>
                                        <p:tav tm="100000">
                                          <p:val>
                                            <p:strVal val="#ppt_h"/>
                                          </p:val>
                                        </p:tav>
                                      </p:tavLst>
                                    </p:anim>
                                    <p:anim calcmode="lin" valueType="num">
                                      <p:cBhvr>
                                        <p:cTn id="99" dur="1000" fill="hold"/>
                                        <p:tgtEl>
                                          <p:spTgt spid="18"/>
                                        </p:tgtEl>
                                        <p:attrNameLst>
                                          <p:attrName>style.rotation</p:attrName>
                                        </p:attrNameLst>
                                      </p:cBhvr>
                                      <p:tavLst>
                                        <p:tav tm="0">
                                          <p:val>
                                            <p:fltVal val="90"/>
                                          </p:val>
                                        </p:tav>
                                        <p:tav tm="100000">
                                          <p:val>
                                            <p:fltVal val="0"/>
                                          </p:val>
                                        </p:tav>
                                      </p:tavLst>
                                    </p:anim>
                                    <p:animEffect transition="in" filter="fade">
                                      <p:cBhvr>
                                        <p:cTn id="100" dur="1000"/>
                                        <p:tgtEl>
                                          <p:spTgt spid="18"/>
                                        </p:tgtEl>
                                      </p:cBhvr>
                                    </p:animEffect>
                                  </p:childTnLst>
                                </p:cTn>
                              </p:par>
                              <p:par>
                                <p:cTn id="101" presetID="31" presetClass="entr" presetSubtype="0" repeatCount="indefinite" fill="hold" nodeType="withEffect">
                                  <p:stCondLst>
                                    <p:cond delay="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1000" fill="hold"/>
                                        <p:tgtEl>
                                          <p:spTgt spid="19"/>
                                        </p:tgtEl>
                                        <p:attrNameLst>
                                          <p:attrName>ppt_w</p:attrName>
                                        </p:attrNameLst>
                                      </p:cBhvr>
                                      <p:tavLst>
                                        <p:tav tm="0">
                                          <p:val>
                                            <p:fltVal val="0"/>
                                          </p:val>
                                        </p:tav>
                                        <p:tav tm="100000">
                                          <p:val>
                                            <p:strVal val="#ppt_w"/>
                                          </p:val>
                                        </p:tav>
                                      </p:tavLst>
                                    </p:anim>
                                    <p:anim calcmode="lin" valueType="num">
                                      <p:cBhvr>
                                        <p:cTn id="104" dur="1000" fill="hold"/>
                                        <p:tgtEl>
                                          <p:spTgt spid="19"/>
                                        </p:tgtEl>
                                        <p:attrNameLst>
                                          <p:attrName>ppt_h</p:attrName>
                                        </p:attrNameLst>
                                      </p:cBhvr>
                                      <p:tavLst>
                                        <p:tav tm="0">
                                          <p:val>
                                            <p:fltVal val="0"/>
                                          </p:val>
                                        </p:tav>
                                        <p:tav tm="100000">
                                          <p:val>
                                            <p:strVal val="#ppt_h"/>
                                          </p:val>
                                        </p:tav>
                                      </p:tavLst>
                                    </p:anim>
                                    <p:anim calcmode="lin" valueType="num">
                                      <p:cBhvr>
                                        <p:cTn id="105" dur="1000" fill="hold"/>
                                        <p:tgtEl>
                                          <p:spTgt spid="19"/>
                                        </p:tgtEl>
                                        <p:attrNameLst>
                                          <p:attrName>style.rotation</p:attrName>
                                        </p:attrNameLst>
                                      </p:cBhvr>
                                      <p:tavLst>
                                        <p:tav tm="0">
                                          <p:val>
                                            <p:fltVal val="90"/>
                                          </p:val>
                                        </p:tav>
                                        <p:tav tm="100000">
                                          <p:val>
                                            <p:fltVal val="0"/>
                                          </p:val>
                                        </p:tav>
                                      </p:tavLst>
                                    </p:anim>
                                    <p:animEffect transition="in" filter="fade">
                                      <p:cBhvr>
                                        <p:cTn id="106" dur="1000"/>
                                        <p:tgtEl>
                                          <p:spTgt spid="19"/>
                                        </p:tgtEl>
                                      </p:cBhvr>
                                    </p:animEffect>
                                  </p:childTnLst>
                                </p:cTn>
                              </p:par>
                              <p:par>
                                <p:cTn id="107" presetID="31" presetClass="entr" presetSubtype="0" repeatCount="indefinite" fill="hold" nodeType="with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90"/>
                                          </p:val>
                                        </p:tav>
                                        <p:tav tm="100000">
                                          <p:val>
                                            <p:fltVal val="0"/>
                                          </p:val>
                                        </p:tav>
                                      </p:tavLst>
                                    </p:anim>
                                    <p:animEffect transition="in" filter="fade">
                                      <p:cBhvr>
                                        <p:cTn id="112" dur="1000"/>
                                        <p:tgtEl>
                                          <p:spTgt spid="20"/>
                                        </p:tgtEl>
                                      </p:cBhvr>
                                    </p:animEffect>
                                  </p:childTnLst>
                                </p:cTn>
                              </p:par>
                              <p:par>
                                <p:cTn id="113" presetID="31" presetClass="entr" presetSubtype="0" repeatCount="indefinite" fill="hold" nodeType="with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000" fill="hold"/>
                                        <p:tgtEl>
                                          <p:spTgt spid="21"/>
                                        </p:tgtEl>
                                        <p:attrNameLst>
                                          <p:attrName>ppt_w</p:attrName>
                                        </p:attrNameLst>
                                      </p:cBhvr>
                                      <p:tavLst>
                                        <p:tav tm="0">
                                          <p:val>
                                            <p:fltVal val="0"/>
                                          </p:val>
                                        </p:tav>
                                        <p:tav tm="100000">
                                          <p:val>
                                            <p:strVal val="#ppt_w"/>
                                          </p:val>
                                        </p:tav>
                                      </p:tavLst>
                                    </p:anim>
                                    <p:anim calcmode="lin" valueType="num">
                                      <p:cBhvr>
                                        <p:cTn id="116" dur="1000" fill="hold"/>
                                        <p:tgtEl>
                                          <p:spTgt spid="21"/>
                                        </p:tgtEl>
                                        <p:attrNameLst>
                                          <p:attrName>ppt_h</p:attrName>
                                        </p:attrNameLst>
                                      </p:cBhvr>
                                      <p:tavLst>
                                        <p:tav tm="0">
                                          <p:val>
                                            <p:fltVal val="0"/>
                                          </p:val>
                                        </p:tav>
                                        <p:tav tm="100000">
                                          <p:val>
                                            <p:strVal val="#ppt_h"/>
                                          </p:val>
                                        </p:tav>
                                      </p:tavLst>
                                    </p:anim>
                                    <p:anim calcmode="lin" valueType="num">
                                      <p:cBhvr>
                                        <p:cTn id="117" dur="1000" fill="hold"/>
                                        <p:tgtEl>
                                          <p:spTgt spid="21"/>
                                        </p:tgtEl>
                                        <p:attrNameLst>
                                          <p:attrName>style.rotation</p:attrName>
                                        </p:attrNameLst>
                                      </p:cBhvr>
                                      <p:tavLst>
                                        <p:tav tm="0">
                                          <p:val>
                                            <p:fltVal val="90"/>
                                          </p:val>
                                        </p:tav>
                                        <p:tav tm="100000">
                                          <p:val>
                                            <p:fltVal val="0"/>
                                          </p:val>
                                        </p:tav>
                                      </p:tavLst>
                                    </p:anim>
                                    <p:animEffect transition="in" filter="fade">
                                      <p:cBhvr>
                                        <p:cTn id="118" dur="1000"/>
                                        <p:tgtEl>
                                          <p:spTgt spid="21"/>
                                        </p:tgtEl>
                                      </p:cBhvr>
                                    </p:animEffect>
                                  </p:childTnLst>
                                </p:cTn>
                              </p:par>
                              <p:par>
                                <p:cTn id="119" presetID="31" presetClass="entr" presetSubtype="0" repeatCount="indefinite" fill="hold" nodeType="with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1000" fill="hold"/>
                                        <p:tgtEl>
                                          <p:spTgt spid="22"/>
                                        </p:tgtEl>
                                        <p:attrNameLst>
                                          <p:attrName>ppt_w</p:attrName>
                                        </p:attrNameLst>
                                      </p:cBhvr>
                                      <p:tavLst>
                                        <p:tav tm="0">
                                          <p:val>
                                            <p:fltVal val="0"/>
                                          </p:val>
                                        </p:tav>
                                        <p:tav tm="100000">
                                          <p:val>
                                            <p:strVal val="#ppt_w"/>
                                          </p:val>
                                        </p:tav>
                                      </p:tavLst>
                                    </p:anim>
                                    <p:anim calcmode="lin" valueType="num">
                                      <p:cBhvr>
                                        <p:cTn id="122" dur="1000" fill="hold"/>
                                        <p:tgtEl>
                                          <p:spTgt spid="22"/>
                                        </p:tgtEl>
                                        <p:attrNameLst>
                                          <p:attrName>ppt_h</p:attrName>
                                        </p:attrNameLst>
                                      </p:cBhvr>
                                      <p:tavLst>
                                        <p:tav tm="0">
                                          <p:val>
                                            <p:fltVal val="0"/>
                                          </p:val>
                                        </p:tav>
                                        <p:tav tm="100000">
                                          <p:val>
                                            <p:strVal val="#ppt_h"/>
                                          </p:val>
                                        </p:tav>
                                      </p:tavLst>
                                    </p:anim>
                                    <p:anim calcmode="lin" valueType="num">
                                      <p:cBhvr>
                                        <p:cTn id="123" dur="1000" fill="hold"/>
                                        <p:tgtEl>
                                          <p:spTgt spid="22"/>
                                        </p:tgtEl>
                                        <p:attrNameLst>
                                          <p:attrName>style.rotation</p:attrName>
                                        </p:attrNameLst>
                                      </p:cBhvr>
                                      <p:tavLst>
                                        <p:tav tm="0">
                                          <p:val>
                                            <p:fltVal val="90"/>
                                          </p:val>
                                        </p:tav>
                                        <p:tav tm="100000">
                                          <p:val>
                                            <p:fltVal val="0"/>
                                          </p:val>
                                        </p:tav>
                                      </p:tavLst>
                                    </p:anim>
                                    <p:animEffect transition="in" filter="fade">
                                      <p:cBhvr>
                                        <p:cTn id="124" dur="1000"/>
                                        <p:tgtEl>
                                          <p:spTgt spid="22"/>
                                        </p:tgtEl>
                                      </p:cBhvr>
                                    </p:animEffect>
                                  </p:childTnLst>
                                </p:cTn>
                              </p:par>
                              <p:par>
                                <p:cTn id="125" presetID="31" presetClass="entr" presetSubtype="0" repeatCount="indefinite" fill="hold" nodeType="with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1000" fill="hold"/>
                                        <p:tgtEl>
                                          <p:spTgt spid="23"/>
                                        </p:tgtEl>
                                        <p:attrNameLst>
                                          <p:attrName>ppt_w</p:attrName>
                                        </p:attrNameLst>
                                      </p:cBhvr>
                                      <p:tavLst>
                                        <p:tav tm="0">
                                          <p:val>
                                            <p:fltVal val="0"/>
                                          </p:val>
                                        </p:tav>
                                        <p:tav tm="100000">
                                          <p:val>
                                            <p:strVal val="#ppt_w"/>
                                          </p:val>
                                        </p:tav>
                                      </p:tavLst>
                                    </p:anim>
                                    <p:anim calcmode="lin" valueType="num">
                                      <p:cBhvr>
                                        <p:cTn id="128" dur="1000" fill="hold"/>
                                        <p:tgtEl>
                                          <p:spTgt spid="23"/>
                                        </p:tgtEl>
                                        <p:attrNameLst>
                                          <p:attrName>ppt_h</p:attrName>
                                        </p:attrNameLst>
                                      </p:cBhvr>
                                      <p:tavLst>
                                        <p:tav tm="0">
                                          <p:val>
                                            <p:fltVal val="0"/>
                                          </p:val>
                                        </p:tav>
                                        <p:tav tm="100000">
                                          <p:val>
                                            <p:strVal val="#ppt_h"/>
                                          </p:val>
                                        </p:tav>
                                      </p:tavLst>
                                    </p:anim>
                                    <p:anim calcmode="lin" valueType="num">
                                      <p:cBhvr>
                                        <p:cTn id="129" dur="1000" fill="hold"/>
                                        <p:tgtEl>
                                          <p:spTgt spid="23"/>
                                        </p:tgtEl>
                                        <p:attrNameLst>
                                          <p:attrName>style.rotation</p:attrName>
                                        </p:attrNameLst>
                                      </p:cBhvr>
                                      <p:tavLst>
                                        <p:tav tm="0">
                                          <p:val>
                                            <p:fltVal val="90"/>
                                          </p:val>
                                        </p:tav>
                                        <p:tav tm="100000">
                                          <p:val>
                                            <p:fltVal val="0"/>
                                          </p:val>
                                        </p:tav>
                                      </p:tavLst>
                                    </p:anim>
                                    <p:animEffect transition="in" filter="fade">
                                      <p:cBhvr>
                                        <p:cTn id="130" dur="1000"/>
                                        <p:tgtEl>
                                          <p:spTgt spid="23"/>
                                        </p:tgtEl>
                                      </p:cBhvr>
                                    </p:animEffect>
                                  </p:childTnLst>
                                </p:cTn>
                              </p:par>
                              <p:par>
                                <p:cTn id="131" presetID="31" presetClass="entr" presetSubtype="0" repeatCount="indefinite" fill="hold" nodeType="withEffect">
                                  <p:stCondLst>
                                    <p:cond delay="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1000" fill="hold"/>
                                        <p:tgtEl>
                                          <p:spTgt spid="24"/>
                                        </p:tgtEl>
                                        <p:attrNameLst>
                                          <p:attrName>ppt_w</p:attrName>
                                        </p:attrNameLst>
                                      </p:cBhvr>
                                      <p:tavLst>
                                        <p:tav tm="0">
                                          <p:val>
                                            <p:fltVal val="0"/>
                                          </p:val>
                                        </p:tav>
                                        <p:tav tm="100000">
                                          <p:val>
                                            <p:strVal val="#ppt_w"/>
                                          </p:val>
                                        </p:tav>
                                      </p:tavLst>
                                    </p:anim>
                                    <p:anim calcmode="lin" valueType="num">
                                      <p:cBhvr>
                                        <p:cTn id="134" dur="1000" fill="hold"/>
                                        <p:tgtEl>
                                          <p:spTgt spid="24"/>
                                        </p:tgtEl>
                                        <p:attrNameLst>
                                          <p:attrName>ppt_h</p:attrName>
                                        </p:attrNameLst>
                                      </p:cBhvr>
                                      <p:tavLst>
                                        <p:tav tm="0">
                                          <p:val>
                                            <p:fltVal val="0"/>
                                          </p:val>
                                        </p:tav>
                                        <p:tav tm="100000">
                                          <p:val>
                                            <p:strVal val="#ppt_h"/>
                                          </p:val>
                                        </p:tav>
                                      </p:tavLst>
                                    </p:anim>
                                    <p:anim calcmode="lin" valueType="num">
                                      <p:cBhvr>
                                        <p:cTn id="135" dur="1000" fill="hold"/>
                                        <p:tgtEl>
                                          <p:spTgt spid="24"/>
                                        </p:tgtEl>
                                        <p:attrNameLst>
                                          <p:attrName>style.rotation</p:attrName>
                                        </p:attrNameLst>
                                      </p:cBhvr>
                                      <p:tavLst>
                                        <p:tav tm="0">
                                          <p:val>
                                            <p:fltVal val="90"/>
                                          </p:val>
                                        </p:tav>
                                        <p:tav tm="100000">
                                          <p:val>
                                            <p:fltVal val="0"/>
                                          </p:val>
                                        </p:tav>
                                      </p:tavLst>
                                    </p:anim>
                                    <p:animEffect transition="in" filter="fade">
                                      <p:cBhvr>
                                        <p:cTn id="136" dur="1000"/>
                                        <p:tgtEl>
                                          <p:spTgt spid="24"/>
                                        </p:tgtEl>
                                      </p:cBhvr>
                                    </p:animEffect>
                                  </p:childTnLst>
                                </p:cTn>
                              </p:par>
                              <p:par>
                                <p:cTn id="137" presetID="31" presetClass="entr" presetSubtype="0" repeatCount="indefinite" fill="hold" nodeType="withEffect">
                                  <p:stCondLst>
                                    <p:cond delay="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0" fill="hold"/>
                                        <p:tgtEl>
                                          <p:spTgt spid="25"/>
                                        </p:tgtEl>
                                        <p:attrNameLst>
                                          <p:attrName>ppt_w</p:attrName>
                                        </p:attrNameLst>
                                      </p:cBhvr>
                                      <p:tavLst>
                                        <p:tav tm="0">
                                          <p:val>
                                            <p:fltVal val="0"/>
                                          </p:val>
                                        </p:tav>
                                        <p:tav tm="100000">
                                          <p:val>
                                            <p:strVal val="#ppt_w"/>
                                          </p:val>
                                        </p:tav>
                                      </p:tavLst>
                                    </p:anim>
                                    <p:anim calcmode="lin" valueType="num">
                                      <p:cBhvr>
                                        <p:cTn id="140" dur="1000" fill="hold"/>
                                        <p:tgtEl>
                                          <p:spTgt spid="25"/>
                                        </p:tgtEl>
                                        <p:attrNameLst>
                                          <p:attrName>ppt_h</p:attrName>
                                        </p:attrNameLst>
                                      </p:cBhvr>
                                      <p:tavLst>
                                        <p:tav tm="0">
                                          <p:val>
                                            <p:fltVal val="0"/>
                                          </p:val>
                                        </p:tav>
                                        <p:tav tm="100000">
                                          <p:val>
                                            <p:strVal val="#ppt_h"/>
                                          </p:val>
                                        </p:tav>
                                      </p:tavLst>
                                    </p:anim>
                                    <p:anim calcmode="lin" valueType="num">
                                      <p:cBhvr>
                                        <p:cTn id="141" dur="1000" fill="hold"/>
                                        <p:tgtEl>
                                          <p:spTgt spid="25"/>
                                        </p:tgtEl>
                                        <p:attrNameLst>
                                          <p:attrName>style.rotation</p:attrName>
                                        </p:attrNameLst>
                                      </p:cBhvr>
                                      <p:tavLst>
                                        <p:tav tm="0">
                                          <p:val>
                                            <p:fltVal val="90"/>
                                          </p:val>
                                        </p:tav>
                                        <p:tav tm="100000">
                                          <p:val>
                                            <p:fltVal val="0"/>
                                          </p:val>
                                        </p:tav>
                                      </p:tavLst>
                                    </p:anim>
                                    <p:animEffect transition="in" filter="fade">
                                      <p:cBhvr>
                                        <p:cTn id="14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77091" y="1676400"/>
            <a:ext cx="8229600" cy="2971800"/>
          </a:xfrm>
        </p:spPr>
        <p:txBody>
          <a:bodyPr>
            <a:noAutofit/>
          </a:bodyPr>
          <a:lstStyle/>
          <a:p>
            <a:pPr algn="l"/>
            <a:r>
              <a:rPr lang="en-US" sz="3200" dirty="0">
                <a:solidFill>
                  <a:srgbClr val="0070C0"/>
                </a:solidFill>
              </a:rPr>
              <a:t> </a:t>
            </a:r>
            <a:r>
              <a:rPr lang="en-US" sz="3200" dirty="0" smtClean="0">
                <a:solidFill>
                  <a:srgbClr val="0070C0"/>
                </a:solidFill>
              </a:rPr>
              <a:t/>
            </a:r>
            <a:br>
              <a:rPr lang="en-US" sz="3200" dirty="0" smtClean="0">
                <a:solidFill>
                  <a:srgbClr val="0070C0"/>
                </a:solidFill>
              </a:rPr>
            </a:br>
            <a:r>
              <a:rPr lang="en-US" sz="3200" dirty="0">
                <a:solidFill>
                  <a:srgbClr val="0070C0"/>
                </a:solidFill>
              </a:rPr>
              <a:t/>
            </a:r>
            <a:br>
              <a:rPr lang="en-US" sz="3200" dirty="0">
                <a:solidFill>
                  <a:srgbClr val="0070C0"/>
                </a:solidFill>
              </a:rPr>
            </a:br>
            <a:r>
              <a:rPr lang="en-US" sz="3200" dirty="0" smtClean="0">
                <a:solidFill>
                  <a:srgbClr val="0070C0"/>
                </a:solidFill>
              </a:rPr>
              <a:t/>
            </a:r>
            <a:br>
              <a:rPr lang="en-US" sz="3200" dirty="0" smtClean="0">
                <a:solidFill>
                  <a:srgbClr val="0070C0"/>
                </a:solidFill>
              </a:rPr>
            </a:br>
            <a:r>
              <a:rPr lang="en-US" sz="3200" dirty="0">
                <a:solidFill>
                  <a:srgbClr val="0070C0"/>
                </a:solidFill>
              </a:rPr>
              <a:t/>
            </a:r>
            <a:br>
              <a:rPr lang="en-US" sz="3200" dirty="0">
                <a:solidFill>
                  <a:srgbClr val="0070C0"/>
                </a:solidFill>
              </a:rPr>
            </a:br>
            <a:r>
              <a:rPr lang="en-US" sz="3600" dirty="0" smtClean="0">
                <a:latin typeface="Times New Roman" panose="02020603050405020304" pitchFamily="18" charset="0"/>
                <a:cs typeface="Times New Roman" panose="02020603050405020304" pitchFamily="18" charset="0"/>
              </a:rPr>
              <a:t>-</a:t>
            </a:r>
            <a:r>
              <a:rPr lang="en-US" sz="3600" dirty="0" smtClean="0">
                <a:solidFill>
                  <a:srgbClr val="0070C0"/>
                </a:solidFill>
                <a:latin typeface="Times New Roman" panose="02020603050405020304" pitchFamily="18" charset="0"/>
                <a:cs typeface="Times New Roman" panose="02020603050405020304" pitchFamily="18" charset="0"/>
              </a:rPr>
              <a:t> </a:t>
            </a:r>
            <a:r>
              <a:rPr lang="vi-VN" sz="3600" dirty="0" smtClean="0">
                <a:latin typeface="Times New Roman" panose="02020603050405020304" pitchFamily="18" charset="0"/>
                <a:cs typeface="Times New Roman" panose="02020603050405020304" pitchFamily="18" charset="0"/>
              </a:rPr>
              <a:t>Đồ </a:t>
            </a:r>
            <a:r>
              <a:rPr lang="vi-VN" sz="3600" dirty="0">
                <a:latin typeface="Times New Roman" panose="02020603050405020304" pitchFamily="18" charset="0"/>
                <a:cs typeface="Times New Roman" panose="02020603050405020304" pitchFamily="18" charset="0"/>
              </a:rPr>
              <a:t>dùng điện giúp nâng cao tiện ích trong gia đình như thế nào? </a:t>
            </a:r>
            <a:r>
              <a:rPr lang="en-US" sz="3600" dirty="0" smtClean="0">
                <a:latin typeface="Times New Roman" panose="02020603050405020304" pitchFamily="18" charset="0"/>
                <a:cs typeface="Times New Roman" panose="02020603050405020304" pitchFamily="18" charset="0"/>
              </a:rPr>
              <a:t/>
            </a:r>
            <a:br>
              <a:rPr lang="en-US" sz="3600" dirty="0" smtClean="0">
                <a:latin typeface="Times New Roman" panose="02020603050405020304" pitchFamily="18" charset="0"/>
                <a:cs typeface="Times New Roman" panose="02020603050405020304" pitchFamily="18" charset="0"/>
              </a:rPr>
            </a:br>
            <a:r>
              <a:rPr lang="en-US" sz="3600" dirty="0" smtClean="0">
                <a:latin typeface="Times New Roman" panose="02020603050405020304" pitchFamily="18" charset="0"/>
                <a:cs typeface="Times New Roman" panose="02020603050405020304" pitchFamily="18" charset="0"/>
              </a:rPr>
              <a:t>- </a:t>
            </a:r>
            <a:r>
              <a:rPr lang="vi-VN" sz="3600" dirty="0" smtClean="0">
                <a:latin typeface="Times New Roman" panose="02020603050405020304" pitchFamily="18" charset="0"/>
                <a:cs typeface="Times New Roman" panose="02020603050405020304" pitchFamily="18" charset="0"/>
              </a:rPr>
              <a:t>Làm </a:t>
            </a:r>
            <a:r>
              <a:rPr lang="vi-VN" sz="3600" dirty="0">
                <a:latin typeface="Times New Roman" panose="02020603050405020304" pitchFamily="18" charset="0"/>
                <a:cs typeface="Times New Roman" panose="02020603050405020304" pitchFamily="18" charset="0"/>
              </a:rPr>
              <a:t>thế nào sử dụng </a:t>
            </a:r>
            <a:r>
              <a:rPr lang="vi-VN" sz="3600" dirty="0" smtClean="0">
                <a:latin typeface="Times New Roman" panose="02020603050405020304" pitchFamily="18" charset="0"/>
                <a:cs typeface="Times New Roman" panose="02020603050405020304" pitchFamily="18" charset="0"/>
              </a:rPr>
              <a:t>đồ </a:t>
            </a:r>
            <a:r>
              <a:rPr lang="vi-VN" sz="3600" dirty="0">
                <a:latin typeface="Times New Roman" panose="02020603050405020304" pitchFamily="18" charset="0"/>
                <a:cs typeface="Times New Roman" panose="02020603050405020304" pitchFamily="18" charset="0"/>
              </a:rPr>
              <a:t>dùng điện trong gia đình an toàn hiệu quả?</a:t>
            </a:r>
            <a:br>
              <a:rPr lang="vi-VN" sz="3600" dirty="0">
                <a:latin typeface="Times New Roman" panose="02020603050405020304" pitchFamily="18" charset="0"/>
                <a:cs typeface="Times New Roman" panose="02020603050405020304" pitchFamily="18" charset="0"/>
              </a:rPr>
            </a:br>
            <a:r>
              <a:rPr lang="vi-VN" dirty="0"/>
              <a:t/>
            </a:r>
            <a:br>
              <a:rPr lang="vi-VN" dirty="0"/>
            </a:br>
            <a:r>
              <a:rPr lang="en-US" dirty="0"/>
              <a:t/>
            </a:r>
            <a:br>
              <a:rPr lang="en-US" dirty="0"/>
            </a:br>
            <a:endParaRPr lang="en-US" sz="3200" dirty="0">
              <a:solidFill>
                <a:srgbClr val="0070C0"/>
              </a:solidFill>
            </a:endParaRPr>
          </a:p>
        </p:txBody>
      </p:sp>
      <p:pic>
        <p:nvPicPr>
          <p:cNvPr id="8" name="Picture 7"/>
          <p:cNvPicPr>
            <a:picLocks noChangeAspect="1"/>
          </p:cNvPicPr>
          <p:nvPr/>
        </p:nvPicPr>
        <p:blipFill>
          <a:blip r:embed="rId2"/>
          <a:stretch>
            <a:fillRect/>
          </a:stretch>
        </p:blipFill>
        <p:spPr>
          <a:xfrm>
            <a:off x="457200" y="309643"/>
            <a:ext cx="908383" cy="1072989"/>
          </a:xfrm>
          <a:prstGeom prst="rect">
            <a:avLst/>
          </a:prstGeom>
        </p:spPr>
      </p:pic>
      <p:pic>
        <p:nvPicPr>
          <p:cNvPr id="9" name="Picture 8"/>
          <p:cNvPicPr>
            <a:picLocks noChangeAspect="1"/>
          </p:cNvPicPr>
          <p:nvPr/>
        </p:nvPicPr>
        <p:blipFill>
          <a:blip r:embed="rId3"/>
          <a:stretch>
            <a:fillRect/>
          </a:stretch>
        </p:blipFill>
        <p:spPr>
          <a:xfrm>
            <a:off x="7696200" y="171946"/>
            <a:ext cx="838200" cy="894853"/>
          </a:xfrm>
          <a:prstGeom prst="rect">
            <a:avLst/>
          </a:prstGeom>
        </p:spPr>
      </p:pic>
    </p:spTree>
    <p:extLst>
      <p:ext uri="{BB962C8B-B14F-4D97-AF65-F5344CB8AC3E}">
        <p14:creationId xmlns:p14="http://schemas.microsoft.com/office/powerpoint/2010/main" val="879652517"/>
      </p:ext>
    </p:ext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7" descr="bb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8600" y="0"/>
            <a:ext cx="1295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Top Corners Rounded 15">
            <a:extLst>
              <a:ext uri="{FF2B5EF4-FFF2-40B4-BE49-F238E27FC236}">
                <a16:creationId xmlns="" xmlns:a16="http://schemas.microsoft.com/office/drawing/2014/main" id="{64D87223-09CE-4DE3-AD12-5D12CBE4C9BA}"/>
              </a:ext>
            </a:extLst>
          </p:cNvPr>
          <p:cNvSpPr/>
          <p:nvPr/>
        </p:nvSpPr>
        <p:spPr>
          <a:xfrm rot="5400000">
            <a:off x="-1627981" y="3258344"/>
            <a:ext cx="3597275" cy="341313"/>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latin typeface="Lato Light" panose="020F0502020204030203" pitchFamily="34" charset="0"/>
              <a:ea typeface="Lato Light" panose="020F0502020204030203" pitchFamily="34" charset="0"/>
              <a:cs typeface="Lato Light" panose="020F0502020204030203" pitchFamily="34" charset="0"/>
            </a:endParaRPr>
          </a:p>
        </p:txBody>
      </p:sp>
      <p:sp>
        <p:nvSpPr>
          <p:cNvPr id="12293" name="Rectangle 1"/>
          <p:cNvSpPr>
            <a:spLocks noChangeArrowheads="1"/>
          </p:cNvSpPr>
          <p:nvPr/>
        </p:nvSpPr>
        <p:spPr bwMode="auto">
          <a:xfrm>
            <a:off x="169863" y="0"/>
            <a:ext cx="680538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vi-VN" sz="4000" b="1" u="sng" dirty="0" smtClean="0">
                <a:solidFill>
                  <a:srgbClr val="339966"/>
                </a:solidFill>
              </a:rPr>
              <a:t>I</a:t>
            </a:r>
            <a:r>
              <a:rPr lang="en-US" sz="4000" b="1" u="sng" dirty="0" smtClean="0">
                <a:solidFill>
                  <a:srgbClr val="339966"/>
                </a:solidFill>
              </a:rPr>
              <a:t>. </a:t>
            </a:r>
            <a:r>
              <a:rPr lang="en-US" sz="4000" b="1" u="sng" dirty="0" err="1">
                <a:solidFill>
                  <a:srgbClr val="339966"/>
                </a:solidFill>
              </a:rPr>
              <a:t>Đ</a:t>
            </a:r>
            <a:r>
              <a:rPr lang="en-US" sz="4000" b="1" u="sng" dirty="0" err="1" smtClean="0">
                <a:solidFill>
                  <a:srgbClr val="339966"/>
                </a:solidFill>
              </a:rPr>
              <a:t>ồ</a:t>
            </a:r>
            <a:r>
              <a:rPr lang="en-US" sz="4000" b="1" u="sng" dirty="0" smtClean="0">
                <a:solidFill>
                  <a:srgbClr val="339966"/>
                </a:solidFill>
              </a:rPr>
              <a:t> </a:t>
            </a:r>
            <a:r>
              <a:rPr lang="en-US" sz="4000" b="1" u="sng" dirty="0" err="1">
                <a:solidFill>
                  <a:srgbClr val="339966"/>
                </a:solidFill>
              </a:rPr>
              <a:t>dùng</a:t>
            </a:r>
            <a:r>
              <a:rPr lang="en-US" sz="4000" b="1" u="sng" dirty="0">
                <a:solidFill>
                  <a:srgbClr val="339966"/>
                </a:solidFill>
              </a:rPr>
              <a:t> </a:t>
            </a:r>
            <a:r>
              <a:rPr lang="en-US" sz="4000" b="1" u="sng" dirty="0" err="1">
                <a:solidFill>
                  <a:srgbClr val="339966"/>
                </a:solidFill>
              </a:rPr>
              <a:t>điện</a:t>
            </a:r>
            <a:r>
              <a:rPr lang="en-US" sz="4000" b="1" u="sng" dirty="0">
                <a:solidFill>
                  <a:srgbClr val="339966"/>
                </a:solidFill>
              </a:rPr>
              <a:t> </a:t>
            </a:r>
            <a:r>
              <a:rPr lang="en-US" sz="4000" b="1" u="sng" dirty="0" err="1">
                <a:solidFill>
                  <a:srgbClr val="339966"/>
                </a:solidFill>
              </a:rPr>
              <a:t>trong</a:t>
            </a:r>
            <a:r>
              <a:rPr lang="en-US" sz="4000" b="1" u="sng" dirty="0">
                <a:solidFill>
                  <a:srgbClr val="339966"/>
                </a:solidFill>
              </a:rPr>
              <a:t> </a:t>
            </a:r>
            <a:r>
              <a:rPr lang="en-US" sz="4000" b="1" u="sng" dirty="0" err="1">
                <a:solidFill>
                  <a:srgbClr val="339966"/>
                </a:solidFill>
              </a:rPr>
              <a:t>gia</a:t>
            </a:r>
            <a:r>
              <a:rPr lang="en-US" sz="4000" b="1" u="sng" dirty="0">
                <a:solidFill>
                  <a:srgbClr val="339966"/>
                </a:solidFill>
              </a:rPr>
              <a:t> </a:t>
            </a:r>
            <a:r>
              <a:rPr lang="en-US" sz="4000" b="1" u="sng" dirty="0" err="1">
                <a:solidFill>
                  <a:srgbClr val="339966"/>
                </a:solidFill>
              </a:rPr>
              <a:t>đình</a:t>
            </a:r>
            <a:endParaRPr lang="en-US" altLang="vi-VN" sz="4000" b="1" u="sng" dirty="0">
              <a:solidFill>
                <a:srgbClr val="339966"/>
              </a:solidFill>
            </a:endParaRPr>
          </a:p>
        </p:txBody>
      </p:sp>
      <p:sp>
        <p:nvSpPr>
          <p:cNvPr id="14" name="Rectangle 13"/>
          <p:cNvSpPr/>
          <p:nvPr/>
        </p:nvSpPr>
        <p:spPr>
          <a:xfrm>
            <a:off x="169863" y="685800"/>
            <a:ext cx="8761270" cy="1384995"/>
          </a:xfrm>
          <a:prstGeom prst="rect">
            <a:avLst/>
          </a:prstGeom>
        </p:spPr>
        <p:txBody>
          <a:bodyPr wrap="square">
            <a:spAutoFit/>
          </a:bodyPr>
          <a:lstStyle/>
          <a:p>
            <a:r>
              <a:rPr lang="vi-VN" sz="2800" dirty="0" smtClean="0">
                <a:latin typeface="Times New Roman" panose="02020603050405020304" pitchFamily="18" charset="0"/>
                <a:cs typeface="Times New Roman" panose="02020603050405020304" pitchFamily="18" charset="0"/>
              </a:rPr>
              <a:t>Đồ </a:t>
            </a:r>
            <a:r>
              <a:rPr lang="vi-VN" sz="2800" dirty="0">
                <a:latin typeface="Times New Roman" panose="02020603050405020304" pitchFamily="18" charset="0"/>
                <a:cs typeface="Times New Roman" panose="02020603050405020304" pitchFamily="18" charset="0"/>
              </a:rPr>
              <a:t>dùng điện trong gia đình là các sản phẩm công nghệ hoạt động bằng năng lượng điện  phục vụ sinh hoạt trong gia </a:t>
            </a:r>
            <a:r>
              <a:rPr lang="vi-VN" sz="2800" dirty="0" smtClean="0">
                <a:latin typeface="Times New Roman" panose="02020603050405020304" pitchFamily="18" charset="0"/>
                <a:cs typeface="Times New Roman" panose="02020603050405020304" pitchFamily="18" charset="0"/>
              </a:rPr>
              <a:t>đình</a:t>
            </a:r>
            <a:r>
              <a:rPr lang="en-US" sz="2800" dirty="0" smtClean="0">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p:txBody>
      </p:sp>
      <p:pic>
        <p:nvPicPr>
          <p:cNvPr id="19" name="Picture 18"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2057400"/>
            <a:ext cx="8419957" cy="4648200"/>
          </a:xfrm>
          <a:prstGeom prst="rect">
            <a:avLst/>
          </a:prstGeom>
        </p:spPr>
      </p:pic>
    </p:spTree>
    <p:extLst>
      <p:ext uri="{BB962C8B-B14F-4D97-AF65-F5344CB8AC3E}">
        <p14:creationId xmlns:p14="http://schemas.microsoft.com/office/powerpoint/2010/main" val="1621017758"/>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barn(inVertical)">
                                      <p:cBhvr>
                                        <p:cTn id="7" dur="500"/>
                                        <p:tgtEl>
                                          <p:spTgt spid="1229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inVertical)">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Top Corners Rounded 15">
            <a:extLst>
              <a:ext uri="{FF2B5EF4-FFF2-40B4-BE49-F238E27FC236}">
                <a16:creationId xmlns="" xmlns:a16="http://schemas.microsoft.com/office/drawing/2014/main" id="{64D87223-09CE-4DE3-AD12-5D12CBE4C9BA}"/>
              </a:ext>
            </a:extLst>
          </p:cNvPr>
          <p:cNvSpPr/>
          <p:nvPr/>
        </p:nvSpPr>
        <p:spPr>
          <a:xfrm rot="5400000">
            <a:off x="-1627981" y="3258344"/>
            <a:ext cx="3597275" cy="341313"/>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latin typeface="Lato Light" panose="020F0502020204030203" pitchFamily="34" charset="0"/>
              <a:ea typeface="Lato Light" panose="020F0502020204030203" pitchFamily="34" charset="0"/>
              <a:cs typeface="Lato Light" panose="020F0502020204030203" pitchFamily="34" charset="0"/>
            </a:endParaRPr>
          </a:p>
        </p:txBody>
      </p:sp>
      <p:sp>
        <p:nvSpPr>
          <p:cNvPr id="14340" name="Freeform 19"/>
          <p:cNvSpPr>
            <a:spLocks/>
          </p:cNvSpPr>
          <p:nvPr/>
        </p:nvSpPr>
        <p:spPr bwMode="auto">
          <a:xfrm rot="5400000">
            <a:off x="1039661" y="-1350168"/>
            <a:ext cx="7053263" cy="9753600"/>
          </a:xfrm>
          <a:custGeom>
            <a:avLst/>
            <a:gdLst>
              <a:gd name="T0" fmla="*/ 0 w 1943049"/>
              <a:gd name="T1" fmla="*/ 0 h 1943049"/>
              <a:gd name="T2" fmla="*/ 92938760 w 1943049"/>
              <a:gd name="T3" fmla="*/ 245765768 h 1943049"/>
              <a:gd name="T4" fmla="*/ 0 w 1943049"/>
              <a:gd name="T5" fmla="*/ 245765768 h 1943049"/>
              <a:gd name="T6" fmla="*/ 0 60000 65536"/>
              <a:gd name="T7" fmla="*/ 0 60000 65536"/>
              <a:gd name="T8" fmla="*/ 0 60000 65536"/>
            </a:gdLst>
            <a:ahLst/>
            <a:cxnLst>
              <a:cxn ang="T6">
                <a:pos x="T0" y="T1"/>
              </a:cxn>
              <a:cxn ang="T7">
                <a:pos x="T2" y="T3"/>
              </a:cxn>
              <a:cxn ang="T8">
                <a:pos x="T4" y="T5"/>
              </a:cxn>
            </a:cxnLst>
            <a:rect l="0" t="0" r="r" b="b"/>
            <a:pathLst>
              <a:path w="1943049" h="1943049">
                <a:moveTo>
                  <a:pt x="0" y="0"/>
                </a:moveTo>
                <a:cubicBezTo>
                  <a:pt x="1073116" y="0"/>
                  <a:pt x="1943049" y="869933"/>
                  <a:pt x="1943049" y="1943049"/>
                </a:cubicBezTo>
                <a:lnTo>
                  <a:pt x="0" y="1943049"/>
                </a:lnTo>
                <a:lnTo>
                  <a:pt x="0" y="0"/>
                </a:lnTo>
                <a:close/>
              </a:path>
            </a:pathLst>
          </a:custGeom>
          <a:solidFill>
            <a:srgbClr val="00B0F0">
              <a:alpha val="5882"/>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a:p>
        </p:txBody>
      </p:sp>
      <p:sp>
        <p:nvSpPr>
          <p:cNvPr id="10" name="Rectangle 9"/>
          <p:cNvSpPr/>
          <p:nvPr/>
        </p:nvSpPr>
        <p:spPr>
          <a:xfrm>
            <a:off x="748385" y="894520"/>
            <a:ext cx="8131877" cy="1754326"/>
          </a:xfrm>
          <a:prstGeom prst="rect">
            <a:avLst/>
          </a:prstGeom>
        </p:spPr>
        <p:txBody>
          <a:bodyPr wrap="square">
            <a:spAutoFit/>
          </a:bodyPr>
          <a:lstStyle/>
          <a:p>
            <a:pPr algn="just"/>
            <a:r>
              <a:rPr lang="en-US" sz="3600" dirty="0" smtClean="0">
                <a:latin typeface="Times New Roman" panose="02020603050405020304" pitchFamily="18" charset="0"/>
                <a:ea typeface="+mj-ea"/>
                <a:cs typeface="Times New Roman" panose="02020603050405020304" pitchFamily="18" charset="0"/>
              </a:rPr>
              <a:t>? </a:t>
            </a:r>
            <a:r>
              <a:rPr lang="en-US" sz="3600" dirty="0" err="1" smtClean="0">
                <a:latin typeface="Times New Roman" panose="02020603050405020304" pitchFamily="18" charset="0"/>
                <a:ea typeface="+mj-ea"/>
                <a:cs typeface="Times New Roman" panose="02020603050405020304" pitchFamily="18" charset="0"/>
              </a:rPr>
              <a:t>Nêu</a:t>
            </a:r>
            <a:r>
              <a:rPr lang="en-US" sz="3600" dirty="0" smtClean="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tên</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gọi</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và</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cho</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biết</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công</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dụng</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của</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những</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đồ</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dùng</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điện</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trong</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hình</a:t>
            </a:r>
            <a:r>
              <a:rPr lang="en-US" sz="3600" dirty="0">
                <a:latin typeface="Times New Roman" panose="02020603050405020304" pitchFamily="18" charset="0"/>
                <a:ea typeface="+mj-ea"/>
                <a:cs typeface="Times New Roman" panose="02020603050405020304" pitchFamily="18" charset="0"/>
              </a:rPr>
              <a:t> 10.1</a:t>
            </a:r>
            <a:br>
              <a:rPr lang="en-US" sz="3600" dirty="0">
                <a:latin typeface="Times New Roman" panose="02020603050405020304" pitchFamily="18" charset="0"/>
                <a:ea typeface="+mj-ea"/>
                <a:cs typeface="Times New Roman" panose="02020603050405020304" pitchFamily="18" charset="0"/>
              </a:rPr>
            </a:br>
            <a:r>
              <a:rPr lang="en-US" sz="3600" dirty="0">
                <a:solidFill>
                  <a:srgbClr val="0070C0"/>
                </a:solidFill>
                <a:latin typeface="Times New Roman" panose="02020603050405020304" pitchFamily="18" charset="0"/>
                <a:ea typeface="+mj-ea"/>
                <a:cs typeface="Times New Roman" panose="02020603050405020304" pitchFamily="18" charset="0"/>
              </a:rPr>
              <a:t> </a:t>
            </a:r>
          </a:p>
        </p:txBody>
      </p:sp>
      <p:pic>
        <p:nvPicPr>
          <p:cNvPr id="9"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75810"/>
            <a:ext cx="84137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3"/>
          <p:cNvSpPr txBox="1">
            <a:spLocks/>
          </p:cNvSpPr>
          <p:nvPr/>
        </p:nvSpPr>
        <p:spPr>
          <a:xfrm>
            <a:off x="1792288" y="155160"/>
            <a:ext cx="2627312" cy="707886"/>
          </a:xfrm>
          <a:prstGeom prst="rect">
            <a:avLst/>
          </a:prstGeom>
        </p:spPr>
        <p:txBody>
          <a:bodyPr wrap="square">
            <a:sp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Arial" panose="020B0604020202020204" pitchFamily="34" charset="0"/>
              </a:defRPr>
            </a:lvl2pPr>
            <a:lvl3pPr algn="l" rtl="0" eaLnBrk="0" fontAlgn="base" hangingPunct="0">
              <a:spcBef>
                <a:spcPct val="0"/>
              </a:spcBef>
              <a:spcAft>
                <a:spcPct val="0"/>
              </a:spcAft>
              <a:defRPr sz="3800">
                <a:solidFill>
                  <a:schemeClr val="tx2"/>
                </a:solidFill>
                <a:latin typeface="Arial" panose="020B0604020202020204" pitchFamily="34" charset="0"/>
              </a:defRPr>
            </a:lvl3pPr>
            <a:lvl4pPr algn="l" rtl="0" eaLnBrk="0" fontAlgn="base" hangingPunct="0">
              <a:spcBef>
                <a:spcPct val="0"/>
              </a:spcBef>
              <a:spcAft>
                <a:spcPct val="0"/>
              </a:spcAft>
              <a:defRPr sz="3800">
                <a:solidFill>
                  <a:schemeClr val="tx2"/>
                </a:solidFill>
                <a:latin typeface="Arial" panose="020B0604020202020204" pitchFamily="34" charset="0"/>
              </a:defRPr>
            </a:lvl4pPr>
            <a:lvl5pPr algn="l" rtl="0" eaLnBrk="0" fontAlgn="base" hangingPunct="0">
              <a:spcBef>
                <a:spcPct val="0"/>
              </a:spcBef>
              <a:spcAft>
                <a:spcPct val="0"/>
              </a:spcAft>
              <a:defRPr sz="3800">
                <a:solidFill>
                  <a:schemeClr val="tx2"/>
                </a:solidFill>
                <a:latin typeface="Arial" panose="020B0604020202020204" pitchFamily="34" charset="0"/>
              </a:defRPr>
            </a:lvl5pPr>
            <a:lvl6pPr marL="457200" algn="l" rtl="0" fontAlgn="base">
              <a:spcBef>
                <a:spcPct val="0"/>
              </a:spcBef>
              <a:spcAft>
                <a:spcPct val="0"/>
              </a:spcAft>
              <a:defRPr sz="3800">
                <a:solidFill>
                  <a:schemeClr val="tx2"/>
                </a:solidFill>
                <a:latin typeface="Arial" panose="020B0604020202020204" pitchFamily="34" charset="0"/>
              </a:defRPr>
            </a:lvl6pPr>
            <a:lvl7pPr marL="914400" algn="l" rtl="0" fontAlgn="base">
              <a:spcBef>
                <a:spcPct val="0"/>
              </a:spcBef>
              <a:spcAft>
                <a:spcPct val="0"/>
              </a:spcAft>
              <a:defRPr sz="3800">
                <a:solidFill>
                  <a:schemeClr val="tx2"/>
                </a:solidFill>
                <a:latin typeface="Arial" panose="020B0604020202020204" pitchFamily="34" charset="0"/>
              </a:defRPr>
            </a:lvl7pPr>
            <a:lvl8pPr marL="1371600" algn="l" rtl="0" fontAlgn="base">
              <a:spcBef>
                <a:spcPct val="0"/>
              </a:spcBef>
              <a:spcAft>
                <a:spcPct val="0"/>
              </a:spcAft>
              <a:defRPr sz="3800">
                <a:solidFill>
                  <a:schemeClr val="tx2"/>
                </a:solidFill>
                <a:latin typeface="Arial" panose="020B0604020202020204" pitchFamily="34" charset="0"/>
              </a:defRPr>
            </a:lvl8pPr>
            <a:lvl9pPr marL="1828800" algn="l" rtl="0" fontAlgn="base">
              <a:spcBef>
                <a:spcPct val="0"/>
              </a:spcBef>
              <a:spcAft>
                <a:spcPct val="0"/>
              </a:spcAft>
              <a:defRPr sz="3800">
                <a:solidFill>
                  <a:schemeClr val="tx2"/>
                </a:solidFill>
                <a:latin typeface="Arial" panose="020B0604020202020204" pitchFamily="34" charset="0"/>
              </a:defRPr>
            </a:lvl9pPr>
          </a:lstStyle>
          <a:p>
            <a:pPr>
              <a:defRPr/>
            </a:pPr>
            <a:r>
              <a:rPr lang="en-US" sz="4000" b="1" kern="0" dirty="0" err="1" smtClean="0">
                <a:solidFill>
                  <a:srgbClr val="FDC308"/>
                </a:solidFill>
                <a:latin typeface="Times New Roman" panose="02020603050405020304" pitchFamily="18" charset="0"/>
                <a:cs typeface="Times New Roman" panose="02020603050405020304" pitchFamily="18" charset="0"/>
              </a:rPr>
              <a:t>Khám</a:t>
            </a:r>
            <a:r>
              <a:rPr lang="en-US" sz="4000" b="1" kern="0" dirty="0" smtClean="0">
                <a:solidFill>
                  <a:srgbClr val="FDC308"/>
                </a:solidFill>
                <a:latin typeface="Times New Roman" panose="02020603050405020304" pitchFamily="18" charset="0"/>
                <a:cs typeface="Times New Roman" panose="02020603050405020304" pitchFamily="18" charset="0"/>
              </a:rPr>
              <a:t> </a:t>
            </a:r>
            <a:r>
              <a:rPr lang="en-US" sz="4000" b="1" kern="0" dirty="0" err="1" smtClean="0">
                <a:solidFill>
                  <a:srgbClr val="FDC308"/>
                </a:solidFill>
                <a:latin typeface="Times New Roman" panose="02020603050405020304" pitchFamily="18" charset="0"/>
                <a:cs typeface="Times New Roman" panose="02020603050405020304" pitchFamily="18" charset="0"/>
              </a:rPr>
              <a:t>phá</a:t>
            </a:r>
            <a:endParaRPr lang="en-US" sz="4000" b="1" kern="0" dirty="0">
              <a:solidFill>
                <a:srgbClr val="FDC308"/>
              </a:solidFill>
              <a:latin typeface="Times New Roman" panose="02020603050405020304" pitchFamily="18" charset="0"/>
              <a:cs typeface="Times New Roman" panose="02020603050405020304" pitchFamily="18" charset="0"/>
            </a:endParaRPr>
          </a:p>
        </p:txBody>
      </p:sp>
      <p:pic>
        <p:nvPicPr>
          <p:cNvPr id="16" name="Picture 15" descr="Screen Clipping"/>
          <p:cNvPicPr>
            <a:picLocks noChangeAspect="1"/>
          </p:cNvPicPr>
          <p:nvPr/>
        </p:nvPicPr>
        <p:blipFill rotWithShape="1">
          <a:blip r:embed="rId3">
            <a:extLst>
              <a:ext uri="{28A0092B-C50C-407E-A947-70E740481C1C}">
                <a14:useLocalDpi xmlns:a14="http://schemas.microsoft.com/office/drawing/2010/main" val="0"/>
              </a:ext>
            </a:extLst>
          </a:blip>
          <a:srcRect b="10545"/>
          <a:stretch/>
        </p:blipFill>
        <p:spPr>
          <a:xfrm>
            <a:off x="651821" y="2209800"/>
            <a:ext cx="8228441" cy="4525081"/>
          </a:xfrm>
          <a:prstGeom prst="rect">
            <a:avLst/>
          </a:prstGeom>
        </p:spPr>
      </p:pic>
    </p:spTree>
    <p:extLst>
      <p:ext uri="{BB962C8B-B14F-4D97-AF65-F5344CB8AC3E}">
        <p14:creationId xmlns:p14="http://schemas.microsoft.com/office/powerpoint/2010/main" val="100253790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04800" y="1682880"/>
          <a:ext cx="8610600" cy="4717923"/>
        </p:xfrm>
        <a:graphic>
          <a:graphicData uri="http://schemas.openxmlformats.org/drawingml/2006/table">
            <a:tbl>
              <a:tblPr firstRow="1" bandRow="1">
                <a:tableStyleId>{5C22544A-7EE6-4342-B048-85BDC9FD1C3A}</a:tableStyleId>
              </a:tblPr>
              <a:tblGrid>
                <a:gridCol w="1524000"/>
                <a:gridCol w="2438400"/>
                <a:gridCol w="4648200"/>
              </a:tblGrid>
              <a:tr h="450979">
                <a:tc>
                  <a:txBody>
                    <a:bodyPr/>
                    <a:lstStyle/>
                    <a:p>
                      <a:r>
                        <a:rPr lang="en-US" sz="1800" dirty="0" err="1" smtClean="0">
                          <a:latin typeface="Times New Roman" pitchFamily="18" charset="0"/>
                          <a:cs typeface="Times New Roman" pitchFamily="18" charset="0"/>
                        </a:rPr>
                        <a:t>Đồ</a:t>
                      </a:r>
                      <a:r>
                        <a:rPr lang="en-US" sz="1800" baseline="0" dirty="0" smtClean="0">
                          <a:latin typeface="Times New Roman" pitchFamily="18" charset="0"/>
                          <a:cs typeface="Times New Roman" pitchFamily="18" charset="0"/>
                        </a:rPr>
                        <a:t> </a:t>
                      </a:r>
                      <a:r>
                        <a:rPr lang="en-US" sz="1800" baseline="0" dirty="0" err="1" smtClean="0">
                          <a:latin typeface="Times New Roman" pitchFamily="18" charset="0"/>
                          <a:cs typeface="Times New Roman" pitchFamily="18" charset="0"/>
                        </a:rPr>
                        <a:t>dùng</a:t>
                      </a:r>
                      <a:r>
                        <a:rPr lang="en-US" sz="1800" baseline="0" dirty="0" smtClean="0">
                          <a:latin typeface="Times New Roman" pitchFamily="18" charset="0"/>
                          <a:cs typeface="Times New Roman" pitchFamily="18" charset="0"/>
                        </a:rPr>
                        <a:t> </a:t>
                      </a:r>
                      <a:r>
                        <a:rPr lang="en-US" sz="1800" baseline="0" dirty="0" err="1" smtClean="0">
                          <a:latin typeface="Times New Roman" pitchFamily="18" charset="0"/>
                          <a:cs typeface="Times New Roman" pitchFamily="18" charset="0"/>
                        </a:rPr>
                        <a:t>điện</a:t>
                      </a:r>
                      <a:endParaRPr lang="en-US" sz="18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Tên</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gọi</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Công</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dụng</a:t>
                      </a:r>
                      <a:endParaRPr lang="en-US" sz="2400" dirty="0">
                        <a:latin typeface="Times New Roman" pitchFamily="18" charset="0"/>
                        <a:cs typeface="Times New Roman" pitchFamily="18" charset="0"/>
                      </a:endParaRPr>
                    </a:p>
                  </a:txBody>
                  <a:tcPr/>
                </a:tc>
              </a:tr>
              <a:tr h="501521">
                <a:tc>
                  <a:txBody>
                    <a:bodyPr/>
                    <a:lstStyle/>
                    <a:p>
                      <a:pPr algn="ctr"/>
                      <a:r>
                        <a:rPr lang="en-US" sz="2400" dirty="0" smtClean="0">
                          <a:latin typeface="Times New Roman" pitchFamily="18" charset="0"/>
                          <a:cs typeface="Times New Roman" pitchFamily="18" charset="0"/>
                        </a:rPr>
                        <a:t>a.</a:t>
                      </a:r>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r h="508001">
                <a:tc>
                  <a:txBody>
                    <a:bodyPr/>
                    <a:lstStyle/>
                    <a:p>
                      <a:pPr algn="ctr"/>
                      <a:r>
                        <a:rPr lang="en-US" sz="2400" dirty="0" smtClean="0">
                          <a:latin typeface="Times New Roman" pitchFamily="18" charset="0"/>
                          <a:cs typeface="Times New Roman" pitchFamily="18" charset="0"/>
                        </a:rPr>
                        <a:t>b.</a:t>
                      </a:r>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r h="508001">
                <a:tc>
                  <a:txBody>
                    <a:bodyPr/>
                    <a:lstStyle/>
                    <a:p>
                      <a:pPr algn="ctr"/>
                      <a:r>
                        <a:rPr lang="en-US" sz="2400" dirty="0" smtClean="0">
                          <a:latin typeface="Times New Roman" pitchFamily="18" charset="0"/>
                          <a:cs typeface="Times New Roman" pitchFamily="18" charset="0"/>
                        </a:rPr>
                        <a:t>c.</a:t>
                      </a:r>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r h="381000">
                <a:tc>
                  <a:txBody>
                    <a:bodyPr/>
                    <a:lstStyle/>
                    <a:p>
                      <a:pPr algn="ctr"/>
                      <a:r>
                        <a:rPr lang="en-US" sz="2400" dirty="0" smtClean="0">
                          <a:latin typeface="Times New Roman" pitchFamily="18" charset="0"/>
                          <a:cs typeface="Times New Roman" pitchFamily="18" charset="0"/>
                        </a:rPr>
                        <a:t>d.</a:t>
                      </a:r>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r h="393701">
                <a:tc>
                  <a:txBody>
                    <a:bodyPr/>
                    <a:lstStyle/>
                    <a:p>
                      <a:pPr algn="ctr"/>
                      <a:r>
                        <a:rPr lang="en-US" sz="2400" dirty="0" smtClean="0">
                          <a:latin typeface="Times New Roman" pitchFamily="18" charset="0"/>
                          <a:cs typeface="Times New Roman" pitchFamily="18" charset="0"/>
                        </a:rPr>
                        <a:t>e.</a:t>
                      </a:r>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r h="381000">
                <a:tc>
                  <a:txBody>
                    <a:bodyPr/>
                    <a:lstStyle/>
                    <a:p>
                      <a:pPr algn="ctr"/>
                      <a:r>
                        <a:rPr lang="en-US" sz="2400" dirty="0" smtClean="0">
                          <a:latin typeface="Times New Roman" pitchFamily="18" charset="0"/>
                          <a:cs typeface="Times New Roman" pitchFamily="18" charset="0"/>
                        </a:rPr>
                        <a:t>g</a:t>
                      </a:r>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r h="381000">
                <a:tc>
                  <a:txBody>
                    <a:bodyPr/>
                    <a:lstStyle/>
                    <a:p>
                      <a:pPr algn="ctr"/>
                      <a:r>
                        <a:rPr lang="en-US" sz="2400" dirty="0" smtClean="0">
                          <a:latin typeface="Times New Roman" pitchFamily="18" charset="0"/>
                          <a:cs typeface="Times New Roman" pitchFamily="18" charset="0"/>
                        </a:rPr>
                        <a:t>h</a:t>
                      </a:r>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r h="381000">
                <a:tc>
                  <a:txBody>
                    <a:bodyPr/>
                    <a:lstStyle/>
                    <a:p>
                      <a:pPr algn="ctr"/>
                      <a:r>
                        <a:rPr lang="en-US" sz="2400" dirty="0" err="1" smtClean="0">
                          <a:latin typeface="Times New Roman" pitchFamily="18" charset="0"/>
                          <a:cs typeface="Times New Roman" pitchFamily="18" charset="0"/>
                        </a:rPr>
                        <a:t>i</a:t>
                      </a:r>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r h="381000">
                <a:tc>
                  <a:txBody>
                    <a:bodyPr/>
                    <a:lstStyle/>
                    <a:p>
                      <a:pPr algn="ctr"/>
                      <a:r>
                        <a:rPr lang="en-US" sz="2400" dirty="0" smtClean="0">
                          <a:latin typeface="Times New Roman" pitchFamily="18" charset="0"/>
                          <a:cs typeface="Times New Roman" pitchFamily="18" charset="0"/>
                        </a:rPr>
                        <a:t>k</a:t>
                      </a:r>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bl>
          </a:graphicData>
        </a:graphic>
      </p:graphicFrame>
      <p:sp>
        <p:nvSpPr>
          <p:cNvPr id="3" name="Rectangle 2"/>
          <p:cNvSpPr/>
          <p:nvPr/>
        </p:nvSpPr>
        <p:spPr>
          <a:xfrm>
            <a:off x="783523" y="0"/>
            <a:ext cx="8131877" cy="1754326"/>
          </a:xfrm>
          <a:prstGeom prst="rect">
            <a:avLst/>
          </a:prstGeom>
        </p:spPr>
        <p:txBody>
          <a:bodyPr wrap="square">
            <a:spAutoFit/>
          </a:bodyPr>
          <a:lstStyle/>
          <a:p>
            <a:pPr algn="just"/>
            <a:r>
              <a:rPr lang="en-US" sz="3600" dirty="0" smtClean="0">
                <a:latin typeface="Times New Roman" panose="02020603050405020304" pitchFamily="18" charset="0"/>
                <a:ea typeface="+mj-ea"/>
                <a:cs typeface="Times New Roman" panose="02020603050405020304" pitchFamily="18" charset="0"/>
              </a:rPr>
              <a:t>? </a:t>
            </a:r>
            <a:r>
              <a:rPr lang="en-US" sz="3600" dirty="0" err="1" smtClean="0">
                <a:latin typeface="Times New Roman" panose="02020603050405020304" pitchFamily="18" charset="0"/>
                <a:ea typeface="+mj-ea"/>
                <a:cs typeface="Times New Roman" panose="02020603050405020304" pitchFamily="18" charset="0"/>
              </a:rPr>
              <a:t>Nêu</a:t>
            </a:r>
            <a:r>
              <a:rPr lang="en-US" sz="3600" dirty="0" smtClean="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tên</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gọi</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và</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cho</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biết</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công</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dụng</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của</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những</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đồ</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dùng</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điện</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trong</a:t>
            </a:r>
            <a:r>
              <a:rPr lang="en-US" sz="3600" dirty="0">
                <a:latin typeface="Times New Roman" panose="02020603050405020304" pitchFamily="18" charset="0"/>
                <a:ea typeface="+mj-ea"/>
                <a:cs typeface="Times New Roman" panose="02020603050405020304" pitchFamily="18" charset="0"/>
              </a:rPr>
              <a:t> </a:t>
            </a:r>
            <a:r>
              <a:rPr lang="en-US" sz="3600" dirty="0" err="1">
                <a:latin typeface="Times New Roman" panose="02020603050405020304" pitchFamily="18" charset="0"/>
                <a:ea typeface="+mj-ea"/>
                <a:cs typeface="Times New Roman" panose="02020603050405020304" pitchFamily="18" charset="0"/>
              </a:rPr>
              <a:t>hình</a:t>
            </a:r>
            <a:r>
              <a:rPr lang="en-US" sz="3600" dirty="0">
                <a:latin typeface="Times New Roman" panose="02020603050405020304" pitchFamily="18" charset="0"/>
                <a:ea typeface="+mj-ea"/>
                <a:cs typeface="Times New Roman" panose="02020603050405020304" pitchFamily="18" charset="0"/>
              </a:rPr>
              <a:t> 10.1</a:t>
            </a:r>
            <a:br>
              <a:rPr lang="en-US" sz="3600" dirty="0">
                <a:latin typeface="Times New Roman" panose="02020603050405020304" pitchFamily="18" charset="0"/>
                <a:ea typeface="+mj-ea"/>
                <a:cs typeface="Times New Roman" panose="02020603050405020304" pitchFamily="18" charset="0"/>
              </a:rPr>
            </a:br>
            <a:r>
              <a:rPr lang="en-US" sz="3600" dirty="0">
                <a:solidFill>
                  <a:srgbClr val="0070C0"/>
                </a:solidFill>
                <a:latin typeface="Times New Roman" panose="02020603050405020304" pitchFamily="18" charset="0"/>
                <a:ea typeface="+mj-ea"/>
                <a:cs typeface="Times New Roman" panose="02020603050405020304" pitchFamily="18" charset="0"/>
              </a:rPr>
              <a:t> </a:t>
            </a:r>
          </a:p>
        </p:txBody>
      </p:sp>
      <p:pic>
        <p:nvPicPr>
          <p:cNvPr id="4"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20650"/>
            <a:ext cx="457200"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282978037"/>
              </p:ext>
            </p:extLst>
          </p:nvPr>
        </p:nvGraphicFramePr>
        <p:xfrm>
          <a:off x="381000" y="304800"/>
          <a:ext cx="8610600" cy="6027423"/>
        </p:xfrm>
        <a:graphic>
          <a:graphicData uri="http://schemas.openxmlformats.org/drawingml/2006/table">
            <a:tbl>
              <a:tblPr firstRow="1" bandRow="1">
                <a:tableStyleId>{5C22544A-7EE6-4342-B048-85BDC9FD1C3A}</a:tableStyleId>
              </a:tblPr>
              <a:tblGrid>
                <a:gridCol w="1524000"/>
                <a:gridCol w="2438400"/>
                <a:gridCol w="4648200"/>
              </a:tblGrid>
              <a:tr h="563724">
                <a:tc>
                  <a:txBody>
                    <a:bodyPr/>
                    <a:lstStyle/>
                    <a:p>
                      <a:r>
                        <a:rPr lang="en-US" sz="1800" dirty="0" err="1" smtClean="0">
                          <a:latin typeface="Times New Roman" pitchFamily="18" charset="0"/>
                          <a:cs typeface="Times New Roman" pitchFamily="18" charset="0"/>
                        </a:rPr>
                        <a:t>Đồ</a:t>
                      </a:r>
                      <a:r>
                        <a:rPr lang="en-US" sz="1800" baseline="0" dirty="0" smtClean="0">
                          <a:latin typeface="Times New Roman" pitchFamily="18" charset="0"/>
                          <a:cs typeface="Times New Roman" pitchFamily="18" charset="0"/>
                        </a:rPr>
                        <a:t> </a:t>
                      </a:r>
                      <a:r>
                        <a:rPr lang="en-US" sz="1800" baseline="0" dirty="0" err="1" smtClean="0">
                          <a:latin typeface="Times New Roman" pitchFamily="18" charset="0"/>
                          <a:cs typeface="Times New Roman" pitchFamily="18" charset="0"/>
                        </a:rPr>
                        <a:t>dùng</a:t>
                      </a:r>
                      <a:r>
                        <a:rPr lang="en-US" sz="1800" baseline="0" dirty="0" smtClean="0">
                          <a:latin typeface="Times New Roman" pitchFamily="18" charset="0"/>
                          <a:cs typeface="Times New Roman" pitchFamily="18" charset="0"/>
                        </a:rPr>
                        <a:t> </a:t>
                      </a:r>
                      <a:r>
                        <a:rPr lang="en-US" sz="1800" baseline="0" dirty="0" err="1" smtClean="0">
                          <a:latin typeface="Times New Roman" pitchFamily="18" charset="0"/>
                          <a:cs typeface="Times New Roman" pitchFamily="18" charset="0"/>
                        </a:rPr>
                        <a:t>điện</a:t>
                      </a:r>
                      <a:endParaRPr lang="en-US" sz="18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Tên</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gọi</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Công</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dụng</a:t>
                      </a:r>
                      <a:endParaRPr lang="en-US" sz="2400" dirty="0">
                        <a:latin typeface="Times New Roman" pitchFamily="18" charset="0"/>
                        <a:cs typeface="Times New Roman" pitchFamily="18" charset="0"/>
                      </a:endParaRPr>
                    </a:p>
                  </a:txBody>
                  <a:tcPr/>
                </a:tc>
              </a:tr>
              <a:tr h="626901">
                <a:tc>
                  <a:txBody>
                    <a:bodyPr/>
                    <a:lstStyle/>
                    <a:p>
                      <a:pPr algn="ctr"/>
                      <a:r>
                        <a:rPr lang="en-US" sz="2400" dirty="0" smtClean="0">
                          <a:latin typeface="Times New Roman" pitchFamily="18" charset="0"/>
                          <a:cs typeface="Times New Roman" pitchFamily="18" charset="0"/>
                        </a:rPr>
                        <a:t>a.</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Bàn</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là</a:t>
                      </a:r>
                      <a:endParaRPr lang="en-US" sz="2400" dirty="0">
                        <a:latin typeface="Times New Roman" pitchFamily="18" charset="0"/>
                        <a:cs typeface="Times New Roman" pitchFamily="18" charset="0"/>
                      </a:endParaRPr>
                    </a:p>
                  </a:txBody>
                  <a:tcPr/>
                </a:tc>
                <a:tc>
                  <a:txBody>
                    <a:bodyPr/>
                    <a:lstStyle/>
                    <a:p>
                      <a:r>
                        <a:rPr lang="vi-VN" sz="2400" dirty="0" smtClean="0">
                          <a:latin typeface="Times New Roman" pitchFamily="18" charset="0"/>
                          <a:cs typeface="Times New Roman" pitchFamily="18" charset="0"/>
                        </a:rPr>
                        <a:t>Giúp  </a:t>
                      </a:r>
                      <a:r>
                        <a:rPr lang="en-US" sz="2400" dirty="0" err="1" smtClean="0">
                          <a:latin typeface="Times New Roman" pitchFamily="18" charset="0"/>
                          <a:cs typeface="Times New Roman" pitchFamily="18" charset="0"/>
                        </a:rPr>
                        <a:t>là</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phẳng</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quần</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áo</a:t>
                      </a:r>
                      <a:endParaRPr lang="en-US" sz="2400" dirty="0">
                        <a:latin typeface="Times New Roman" pitchFamily="18" charset="0"/>
                        <a:cs typeface="Times New Roman" pitchFamily="18" charset="0"/>
                      </a:endParaRPr>
                    </a:p>
                  </a:txBody>
                  <a:tcPr/>
                </a:tc>
              </a:tr>
              <a:tr h="635001">
                <a:tc>
                  <a:txBody>
                    <a:bodyPr/>
                    <a:lstStyle/>
                    <a:p>
                      <a:pPr algn="ctr"/>
                      <a:r>
                        <a:rPr lang="en-US" sz="2400" dirty="0" smtClean="0">
                          <a:latin typeface="Times New Roman" pitchFamily="18" charset="0"/>
                          <a:cs typeface="Times New Roman" pitchFamily="18" charset="0"/>
                        </a:rPr>
                        <a:t>b.</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Ấm</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siêu</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tốc</a:t>
                      </a:r>
                      <a:endParaRPr lang="en-US" sz="2400" dirty="0">
                        <a:latin typeface="Times New Roman" pitchFamily="18" charset="0"/>
                        <a:cs typeface="Times New Roman" pitchFamily="18" charset="0"/>
                      </a:endParaRPr>
                    </a:p>
                  </a:txBody>
                  <a:tcPr/>
                </a:tc>
                <a:tc>
                  <a:txBody>
                    <a:bodyPr/>
                    <a:lstStyle/>
                    <a:p>
                      <a:r>
                        <a:rPr lang="vi-VN" sz="2400" dirty="0" smtClean="0">
                          <a:latin typeface="Times New Roman" pitchFamily="18" charset="0"/>
                          <a:cs typeface="Times New Roman" pitchFamily="18" charset="0"/>
                        </a:rPr>
                        <a:t>Giúp đ</a:t>
                      </a:r>
                      <a:r>
                        <a:rPr lang="en-US" sz="2400" dirty="0" smtClean="0">
                          <a:latin typeface="Times New Roman" pitchFamily="18" charset="0"/>
                          <a:cs typeface="Times New Roman" pitchFamily="18" charset="0"/>
                        </a:rPr>
                        <a:t>u</a:t>
                      </a:r>
                      <a:r>
                        <a:rPr lang="vi-VN" sz="2400" dirty="0" smtClean="0">
                          <a:latin typeface="Times New Roman" pitchFamily="18" charset="0"/>
                          <a:cs typeface="Times New Roman" pitchFamily="18" charset="0"/>
                        </a:rPr>
                        <a:t>n nước nhanh sôi hơn</a:t>
                      </a:r>
                      <a:endParaRPr lang="en-US" sz="2400" dirty="0">
                        <a:latin typeface="Times New Roman" pitchFamily="18" charset="0"/>
                        <a:cs typeface="Times New Roman" pitchFamily="18" charset="0"/>
                      </a:endParaRPr>
                    </a:p>
                  </a:txBody>
                  <a:tcPr/>
                </a:tc>
              </a:tr>
              <a:tr h="635001">
                <a:tc>
                  <a:txBody>
                    <a:bodyPr/>
                    <a:lstStyle/>
                    <a:p>
                      <a:pPr algn="ctr"/>
                      <a:r>
                        <a:rPr lang="en-US" sz="2400" dirty="0" smtClean="0">
                          <a:latin typeface="Times New Roman" pitchFamily="18" charset="0"/>
                          <a:cs typeface="Times New Roman" pitchFamily="18" charset="0"/>
                        </a:rPr>
                        <a:t>c.</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Máy</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xay</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sinh</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tố</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Xay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nhỏ</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đồ</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ăn</a:t>
                      </a:r>
                      <a:endParaRPr lang="en-US" sz="2400" dirty="0">
                        <a:latin typeface="Times New Roman" pitchFamily="18" charset="0"/>
                        <a:cs typeface="Times New Roman" pitchFamily="18" charset="0"/>
                      </a:endParaRPr>
                    </a:p>
                  </a:txBody>
                  <a:tcPr/>
                </a:tc>
              </a:tr>
              <a:tr h="476250">
                <a:tc>
                  <a:txBody>
                    <a:bodyPr/>
                    <a:lstStyle/>
                    <a:p>
                      <a:pPr algn="ctr"/>
                      <a:r>
                        <a:rPr lang="en-US" sz="2400" dirty="0" smtClean="0">
                          <a:latin typeface="Times New Roman" pitchFamily="18" charset="0"/>
                          <a:cs typeface="Times New Roman" pitchFamily="18" charset="0"/>
                        </a:rPr>
                        <a:t>d.</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Đèn</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học</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Thắp</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sáng</a:t>
                      </a:r>
                      <a:r>
                        <a:rPr lang="en-US" sz="2400" baseline="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a:txBody>
                  <a:tcPr/>
                </a:tc>
              </a:tr>
              <a:tr h="492126">
                <a:tc>
                  <a:txBody>
                    <a:bodyPr/>
                    <a:lstStyle/>
                    <a:p>
                      <a:pPr algn="ctr"/>
                      <a:r>
                        <a:rPr lang="en-US" sz="2400" dirty="0" smtClean="0">
                          <a:latin typeface="Times New Roman" pitchFamily="18" charset="0"/>
                          <a:cs typeface="Times New Roman" pitchFamily="18" charset="0"/>
                        </a:rPr>
                        <a:t>e.</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Máy</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sấy</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tóc</a:t>
                      </a:r>
                      <a:endParaRPr lang="en-US" sz="2400" dirty="0">
                        <a:latin typeface="Times New Roman" pitchFamily="18" charset="0"/>
                        <a:cs typeface="Times New Roman" pitchFamily="18" charset="0"/>
                      </a:endParaRPr>
                    </a:p>
                  </a:txBody>
                  <a:tcPr/>
                </a:tc>
                <a:tc>
                  <a:txBody>
                    <a:bodyPr/>
                    <a:lstStyle/>
                    <a:p>
                      <a:r>
                        <a:rPr lang="vi-VN" sz="2400" baseline="0" dirty="0" smtClean="0">
                          <a:latin typeface="Times New Roman" pitchFamily="18" charset="0"/>
                          <a:cs typeface="Times New Roman" pitchFamily="18" charset="0"/>
                        </a:rPr>
                        <a:t>Giúp</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khô</a:t>
                      </a:r>
                      <a:r>
                        <a:rPr lang="en-US" sz="2400" baseline="0" dirty="0" smtClean="0">
                          <a:latin typeface="Times New Roman" pitchFamily="18" charset="0"/>
                          <a:cs typeface="Times New Roman" pitchFamily="18" charset="0"/>
                        </a:rPr>
                        <a:t> </a:t>
                      </a:r>
                      <a:r>
                        <a:rPr lang="vi-VN" sz="2400" baseline="0" dirty="0" smtClean="0">
                          <a:latin typeface="Times New Roman" pitchFamily="18" charset="0"/>
                          <a:cs typeface="Times New Roman" pitchFamily="18" charset="0"/>
                        </a:rPr>
                        <a:t>tóc nhanh hơn</a:t>
                      </a:r>
                      <a:endParaRPr lang="en-US" sz="2400" dirty="0">
                        <a:latin typeface="Times New Roman" pitchFamily="18" charset="0"/>
                        <a:cs typeface="Times New Roman" pitchFamily="18" charset="0"/>
                      </a:endParaRPr>
                    </a:p>
                  </a:txBody>
                  <a:tcPr/>
                </a:tc>
              </a:tr>
              <a:tr h="476250">
                <a:tc>
                  <a:txBody>
                    <a:bodyPr/>
                    <a:lstStyle/>
                    <a:p>
                      <a:pPr algn="ctr"/>
                      <a:r>
                        <a:rPr lang="en-US" sz="2400" dirty="0" smtClean="0">
                          <a:latin typeface="Times New Roman" pitchFamily="18" charset="0"/>
                          <a:cs typeface="Times New Roman" pitchFamily="18" charset="0"/>
                        </a:rPr>
                        <a:t>g</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Bếp</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từ</a:t>
                      </a:r>
                      <a:endParaRPr lang="en-US" sz="2400" dirty="0">
                        <a:latin typeface="Times New Roman" pitchFamily="18" charset="0"/>
                        <a:cs typeface="Times New Roman" pitchFamily="18" charset="0"/>
                      </a:endParaRPr>
                    </a:p>
                  </a:txBody>
                  <a:tcPr/>
                </a:tc>
                <a:tc>
                  <a:txBody>
                    <a:bodyPr/>
                    <a:lstStyle/>
                    <a:p>
                      <a:r>
                        <a:rPr lang="vi-VN" sz="2400" dirty="0" smtClean="0">
                          <a:latin typeface="Times New Roman" pitchFamily="18" charset="0"/>
                          <a:cs typeface="Times New Roman" pitchFamily="18" charset="0"/>
                        </a:rPr>
                        <a:t>Giúp đun nấu tiện lợi,nhanh chóng,sạch sẽ</a:t>
                      </a:r>
                      <a:endParaRPr lang="en-US" sz="2400" dirty="0">
                        <a:latin typeface="Times New Roman" pitchFamily="18" charset="0"/>
                        <a:cs typeface="Times New Roman" pitchFamily="18" charset="0"/>
                      </a:endParaRPr>
                    </a:p>
                  </a:txBody>
                  <a:tcPr/>
                </a:tc>
              </a:tr>
              <a:tr h="476250">
                <a:tc>
                  <a:txBody>
                    <a:bodyPr/>
                    <a:lstStyle/>
                    <a:p>
                      <a:pPr algn="ctr"/>
                      <a:r>
                        <a:rPr lang="en-US" sz="2400" dirty="0" smtClean="0">
                          <a:latin typeface="Times New Roman" pitchFamily="18" charset="0"/>
                          <a:cs typeface="Times New Roman" pitchFamily="18" charset="0"/>
                        </a:rPr>
                        <a:t>h</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Quạt</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treo</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tường</a:t>
                      </a:r>
                      <a:r>
                        <a:rPr lang="en-US" sz="2400" baseline="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a:txBody>
                  <a:tcPr/>
                </a:tc>
                <a:tc>
                  <a:txBody>
                    <a:bodyPr/>
                    <a:lstStyle/>
                    <a:p>
                      <a:r>
                        <a:rPr lang="vi-VN" sz="2400" dirty="0" smtClean="0">
                          <a:latin typeface="Times New Roman" pitchFamily="18" charset="0"/>
                          <a:cs typeface="Times New Roman" pitchFamily="18" charset="0"/>
                        </a:rPr>
                        <a:t>Làm mát,tiết kiệm diện tích</a:t>
                      </a:r>
                      <a:endParaRPr lang="en-US" sz="2400" dirty="0">
                        <a:latin typeface="Times New Roman" pitchFamily="18" charset="0"/>
                        <a:cs typeface="Times New Roman" pitchFamily="18" charset="0"/>
                      </a:endParaRPr>
                    </a:p>
                  </a:txBody>
                  <a:tcPr/>
                </a:tc>
              </a:tr>
              <a:tr h="476250">
                <a:tc>
                  <a:txBody>
                    <a:bodyPr/>
                    <a:lstStyle/>
                    <a:p>
                      <a:pPr algn="ctr"/>
                      <a:r>
                        <a:rPr lang="en-US" sz="2400" dirty="0" err="1" smtClean="0">
                          <a:latin typeface="Times New Roman" pitchFamily="18" charset="0"/>
                          <a:cs typeface="Times New Roman" pitchFamily="18" charset="0"/>
                        </a:rPr>
                        <a:t>i</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Máy</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hút</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bụi</a:t>
                      </a:r>
                      <a:endParaRPr lang="en-US" sz="2400" dirty="0">
                        <a:latin typeface="Times New Roman" pitchFamily="18" charset="0"/>
                        <a:cs typeface="Times New Roman" pitchFamily="18" charset="0"/>
                      </a:endParaRPr>
                    </a:p>
                  </a:txBody>
                  <a:tcPr/>
                </a:tc>
                <a:tc>
                  <a:txBody>
                    <a:bodyPr/>
                    <a:lstStyle/>
                    <a:p>
                      <a:r>
                        <a:rPr lang="en-US" sz="2400" dirty="0" err="1" smtClean="0">
                          <a:latin typeface="Times New Roman" pitchFamily="18" charset="0"/>
                          <a:cs typeface="Times New Roman" pitchFamily="18" charset="0"/>
                        </a:rPr>
                        <a:t>Hút</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bụi</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vệ</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sinh</a:t>
                      </a:r>
                      <a:r>
                        <a:rPr lang="en-US" sz="2400" baseline="0" dirty="0" smtClean="0">
                          <a:latin typeface="Times New Roman" pitchFamily="18" charset="0"/>
                          <a:cs typeface="Times New Roman" pitchFamily="18" charset="0"/>
                        </a:rPr>
                        <a:t> </a:t>
                      </a:r>
                      <a:r>
                        <a:rPr lang="en-US" sz="2400" baseline="0" dirty="0" err="1" smtClean="0">
                          <a:latin typeface="Times New Roman" pitchFamily="18" charset="0"/>
                          <a:cs typeface="Times New Roman" pitchFamily="18" charset="0"/>
                        </a:rPr>
                        <a:t>nhà</a:t>
                      </a:r>
                      <a:r>
                        <a:rPr lang="vi-VN" sz="2400" baseline="0" dirty="0" smtClean="0">
                          <a:latin typeface="Times New Roman" pitchFamily="18" charset="0"/>
                          <a:cs typeface="Times New Roman" pitchFamily="18" charset="0"/>
                        </a:rPr>
                        <a:t> cửa sạch sẽ</a:t>
                      </a:r>
                      <a:endParaRPr lang="en-US" sz="2400" dirty="0">
                        <a:latin typeface="Times New Roman" pitchFamily="18" charset="0"/>
                        <a:cs typeface="Times New Roman" pitchFamily="18" charset="0"/>
                      </a:endParaRPr>
                    </a:p>
                  </a:txBody>
                  <a:tcPr/>
                </a:tc>
              </a:tr>
              <a:tr h="476250">
                <a:tc>
                  <a:txBody>
                    <a:bodyPr/>
                    <a:lstStyle/>
                    <a:p>
                      <a:pPr algn="ctr"/>
                      <a:r>
                        <a:rPr lang="en-US" sz="2400" dirty="0" smtClean="0">
                          <a:latin typeface="Times New Roman" pitchFamily="18" charset="0"/>
                          <a:cs typeface="Times New Roman" pitchFamily="18" charset="0"/>
                        </a:rPr>
                        <a:t>k</a:t>
                      </a:r>
                      <a:endParaRPr lang="en-US" sz="2400" dirty="0">
                        <a:latin typeface="Times New Roman" pitchFamily="18" charset="0"/>
                        <a:cs typeface="Times New Roman" pitchFamily="18" charset="0"/>
                      </a:endParaRPr>
                    </a:p>
                  </a:txBody>
                  <a:tcPr/>
                </a:tc>
                <a:tc>
                  <a:txBody>
                    <a:bodyPr/>
                    <a:lstStyle/>
                    <a:p>
                      <a:r>
                        <a:rPr lang="vi-VN" sz="2400" dirty="0" smtClean="0">
                          <a:latin typeface="Times New Roman" pitchFamily="18" charset="0"/>
                          <a:cs typeface="Times New Roman" pitchFamily="18" charset="0"/>
                        </a:rPr>
                        <a:t>Nồi cơm điện</a:t>
                      </a:r>
                      <a:endParaRPr lang="en-US" sz="2400" dirty="0">
                        <a:latin typeface="Times New Roman" pitchFamily="18" charset="0"/>
                        <a:cs typeface="Times New Roman" pitchFamily="18" charset="0"/>
                      </a:endParaRPr>
                    </a:p>
                  </a:txBody>
                  <a:tcPr/>
                </a:tc>
                <a:tc>
                  <a:txBody>
                    <a:bodyPr/>
                    <a:lstStyle/>
                    <a:p>
                      <a:r>
                        <a:rPr lang="vi-VN" sz="2400" dirty="0" smtClean="0">
                          <a:latin typeface="Times New Roman" pitchFamily="18" charset="0"/>
                          <a:cs typeface="Times New Roman" pitchFamily="18" charset="0"/>
                        </a:rPr>
                        <a:t>Giúp nấu cơm nhanh chóng,rút ngắn thời gian nấu nướng</a:t>
                      </a:r>
                      <a:endParaRPr lang="en-US" sz="2400" dirty="0">
                        <a:latin typeface="Times New Roman" pitchFamily="18" charset="0"/>
                        <a:cs typeface="Times New Roman" pitchFamily="18" charset="0"/>
                      </a:endParaRPr>
                    </a:p>
                  </a:txBody>
                  <a:tcPr/>
                </a:tc>
              </a:tr>
            </a:tbl>
          </a:graphicData>
        </a:graphic>
      </p:graphicFrame>
    </p:spTree>
    <p:extLst>
      <p:ext uri="{BB962C8B-B14F-4D97-AF65-F5344CB8AC3E}">
        <p14:creationId xmlns:p14="http://schemas.microsoft.com/office/powerpoint/2010/main" val="286852062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I~1\AppData\Local\Temp\PR\data\asimages\{9BE7BE39-F230-4817-B48B-D84FC400C76D}_22.png&quot;/&gt;&lt;left val=&quot;12&quot;/&gt;&lt;top val=&quot;72&quot;/&gt;&lt;width val=&quot;661&quot;/&gt;&lt;height val=&quot;523&quot;/&gt;&lt;hasText val=&quot;1&quot;/&gt;&lt;/Image&gt;&lt;/ThreeDShape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I~1\AppData\Local\Temp\PR\data\asimages\{9BE7BE39-F230-4817-B48B-D84FC400C76D}_22.png&quot;/&gt;&lt;left val=&quot;12&quot;/&gt;&lt;top val=&quot;72&quot;/&gt;&lt;width val=&quot;661&quot;/&gt;&lt;height val=&quot;523&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I~1\AppData\Local\Temp\PR\data\asimages\{9BE7BE39-F230-4817-B48B-D84FC400C76D}_22.png&quot;/&gt;&lt;left val=&quot;12&quot;/&gt;&lt;top val=&quot;72&quot;/&gt;&lt;width val=&quot;661&quot;/&gt;&lt;height val=&quot;523&quot;/&gt;&lt;hasText val=&quot;1&quot;/&gt;&lt;/Image&gt;&lt;/ThreeDShape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1127</TotalTime>
  <Words>1727</Words>
  <Application>Microsoft Office PowerPoint</Application>
  <PresentationFormat>On-screen Show (4:3)</PresentationFormat>
  <Paragraphs>174</Paragraphs>
  <Slides>45</Slides>
  <Notes>2</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PowerPoint Presentation</vt:lpstr>
      <vt:lpstr>PowerPoint Presentation</vt:lpstr>
      <vt:lpstr>PowerPoint Presentation</vt:lpstr>
      <vt:lpstr>PowerPoint Presentation</vt:lpstr>
      <vt:lpstr>     - Đồ dùng điện giúp nâng cao tiện ích trong gia đình như thế nào?  - Làm thế nào sử dụng đồ dùng điện trong gia đình an toàn hiệu quả?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KẾT NỐI NGHỀ NGHIỆP</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TẬP  THỰC HÀNH</dc:title>
  <dc:creator>mymy</dc:creator>
  <cp:lastModifiedBy>pc</cp:lastModifiedBy>
  <cp:revision>153</cp:revision>
  <dcterms:created xsi:type="dcterms:W3CDTF">2013-08-28T08:21:51Z</dcterms:created>
  <dcterms:modified xsi:type="dcterms:W3CDTF">2023-10-21T14:02:35Z</dcterms:modified>
</cp:coreProperties>
</file>