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372" r:id="rId2"/>
    <p:sldId id="404" r:id="rId3"/>
    <p:sldId id="373" r:id="rId4"/>
    <p:sldId id="403" r:id="rId5"/>
    <p:sldId id="405" r:id="rId6"/>
    <p:sldId id="376" r:id="rId7"/>
    <p:sldId id="377" r:id="rId8"/>
    <p:sldId id="378" r:id="rId9"/>
    <p:sldId id="402" r:id="rId10"/>
    <p:sldId id="379" r:id="rId11"/>
    <p:sldId id="380" r:id="rId12"/>
    <p:sldId id="347" r:id="rId13"/>
    <p:sldId id="410" r:id="rId14"/>
    <p:sldId id="383" r:id="rId15"/>
    <p:sldId id="406" r:id="rId16"/>
    <p:sldId id="407" r:id="rId17"/>
    <p:sldId id="408" r:id="rId18"/>
    <p:sldId id="409" r:id="rId19"/>
    <p:sldId id="397" r:id="rId20"/>
    <p:sldId id="411" r:id="rId21"/>
    <p:sldId id="399" r:id="rId22"/>
    <p:sldId id="314" r:id="rId23"/>
    <p:sldId id="330" r:id="rId24"/>
    <p:sldId id="3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192A9"/>
    <a:srgbClr val="048DA4"/>
    <a:srgbClr val="CC3300"/>
    <a:srgbClr val="FFDAAB"/>
    <a:srgbClr val="0FB7BD"/>
    <a:srgbClr val="00A9A5"/>
    <a:srgbClr val="F7941E"/>
    <a:srgbClr val="CBEAF0"/>
    <a:srgbClr val="48C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9" autoAdjust="0"/>
    <p:restoredTop sz="94650"/>
  </p:normalViewPr>
  <p:slideViewPr>
    <p:cSldViewPr snapToGrid="0" showGuides="1">
      <p:cViewPr varScale="1">
        <p:scale>
          <a:sx n="65" d="100"/>
          <a:sy n="65" d="100"/>
        </p:scale>
        <p:origin x="-111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3636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753642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753642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07414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953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3924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44844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60396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585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60194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526A92-8AAF-4BF0-85FE-B336BF0F8D2D}" type="datetimeFigureOut">
              <a:rPr lang="en-US" smtClean="0"/>
              <a:t>11/15/2023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526A92-8AAF-4BF0-85FE-B336BF0F8D2D}" type="datetimeFigureOut">
              <a:rPr lang="en-US" smtClean="0"/>
              <a:t>11/15/2023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526A92-8AAF-4BF0-85FE-B336BF0F8D2D}" type="datetimeFigureOut">
              <a:rPr lang="en-US" smtClean="0"/>
              <a:t>11/15/2023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B526A92-8AAF-4BF0-85FE-B336BF0F8D2D}" type="datetimeFigureOut">
              <a:rPr lang="en-US" smtClean="0"/>
              <a:t>11/15/2023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AF2F91-6C79-4775-9E01-5F8EDCA63F89}"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B526A92-8AAF-4BF0-85FE-B336BF0F8D2D}" type="datetimeFigureOut">
              <a:rPr lang="en-US" smtClean="0"/>
              <a:t>11/15/2023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AF2F91-6C79-4775-9E01-5F8EDCA63F89}"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526A92-8AAF-4BF0-85FE-B336BF0F8D2D}" type="datetimeFigureOut">
              <a:rPr lang="en-US" smtClean="0"/>
              <a:t>11/15/2023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AF2F91-6C79-4775-9E01-5F8EDCA63F89}"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B526A92-8AAF-4BF0-85FE-B336BF0F8D2D}" type="datetimeFigureOut">
              <a:rPr lang="en-US" smtClean="0"/>
              <a:t>11/15/2023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B526A92-8AAF-4BF0-85FE-B336BF0F8D2D}" type="datetimeFigureOut">
              <a:rPr lang="en-US" smtClean="0"/>
              <a:t>11/15/2023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AF2F91-6C79-4775-9E01-5F8EDCA63F89}"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B526A92-8AAF-4BF0-85FE-B336BF0F8D2D}" type="datetimeFigureOut">
              <a:rPr lang="en-US" smtClean="0"/>
              <a:t>11/15/2023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3B526A92-8AAF-4BF0-85FE-B336BF0F8D2D}" type="datetimeFigureOut">
              <a:rPr lang="en-US" smtClean="0"/>
              <a:t>11/15/2023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526A92-8AAF-4BF0-85FE-B336BF0F8D2D}" type="datetimeFigureOut">
              <a:rPr lang="en-US" smtClean="0"/>
              <a:t>11/15/2023</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AF2F91-6C79-4775-9E01-5F8EDCA63F89}"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3B526A92-8AAF-4BF0-85FE-B336BF0F8D2D}" type="datetimeFigureOut">
              <a:rPr lang="en-US" smtClean="0"/>
              <a:t>11/15/2023</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8.png"/><Relationship Id="rId5" Type="http://schemas.microsoft.com/office/2007/relationships/media" Target="../media/media3.mp3"/><Relationship Id="rId10" Type="http://schemas.openxmlformats.org/officeDocument/2006/relationships/notesSlide" Target="../notesSlides/notesSlide6.xml"/><Relationship Id="rId4" Type="http://schemas.openxmlformats.org/officeDocument/2006/relationships/audio" Target="../media/media2.mp3"/><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9.jp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10.jp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36439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940842495"/>
              </p:ext>
            </p:extLst>
          </p:nvPr>
        </p:nvGraphicFramePr>
        <p:xfrm>
          <a:off x="1638300" y="1525488"/>
          <a:ext cx="10185105" cy="4796573"/>
        </p:xfrm>
        <a:graphic>
          <a:graphicData uri="http://schemas.openxmlformats.org/drawingml/2006/table">
            <a:tbl>
              <a:tblPr firstRow="1" bandRow="1">
                <a:tableStyleId>{5DA37D80-6434-44D0-A028-1B22A696006F}</a:tableStyleId>
              </a:tblPr>
              <a:tblGrid>
                <a:gridCol w="3208020">
                  <a:extLst>
                    <a:ext uri="{9D8B030D-6E8A-4147-A177-3AD203B41FA5}">
                      <a16:colId xmlns:a16="http://schemas.microsoft.com/office/drawing/2014/main" xmlns="" val="20000"/>
                    </a:ext>
                  </a:extLst>
                </a:gridCol>
                <a:gridCol w="3299460">
                  <a:extLst>
                    <a:ext uri="{9D8B030D-6E8A-4147-A177-3AD203B41FA5}">
                      <a16:colId xmlns:a16="http://schemas.microsoft.com/office/drawing/2014/main" xmlns="" val="20001"/>
                    </a:ext>
                  </a:extLst>
                </a:gridCol>
                <a:gridCol w="3677625">
                  <a:extLst>
                    <a:ext uri="{9D8B030D-6E8A-4147-A177-3AD203B41FA5}">
                      <a16:colId xmlns:a16="http://schemas.microsoft.com/office/drawing/2014/main" xmlns="" val="20002"/>
                    </a:ext>
                  </a:extLst>
                </a:gridCol>
              </a:tblGrid>
              <a:tr h="686084">
                <a:tc>
                  <a:txBody>
                    <a:bodyPr/>
                    <a:lstStyle/>
                    <a:p>
                      <a:pPr algn="ctr"/>
                      <a:r>
                        <a:rPr lang="en-US" sz="3200" b="1" dirty="0">
                          <a:solidFill>
                            <a:srgbClr val="0070C0"/>
                          </a:solidFill>
                        </a:rPr>
                        <a:t>New words</a:t>
                      </a:r>
                    </a:p>
                  </a:txBody>
                  <a:tcPr/>
                </a:tc>
                <a:tc>
                  <a:txBody>
                    <a:bodyPr/>
                    <a:lstStyle/>
                    <a:p>
                      <a:pPr algn="ctr"/>
                      <a:r>
                        <a:rPr lang="en-US" sz="3200" b="1" dirty="0">
                          <a:solidFill>
                            <a:srgbClr val="0070C0"/>
                          </a:solidFill>
                        </a:rPr>
                        <a:t>Pronunciation</a:t>
                      </a:r>
                    </a:p>
                  </a:txBody>
                  <a:tcPr/>
                </a:tc>
                <a:tc>
                  <a:txBody>
                    <a:bodyPr/>
                    <a:lstStyle/>
                    <a:p>
                      <a:pPr algn="ctr"/>
                      <a:r>
                        <a:rPr lang="en-US" sz="3200" b="1" dirty="0">
                          <a:solidFill>
                            <a:srgbClr val="0070C0"/>
                          </a:solidFill>
                        </a:rPr>
                        <a:t>Meaning</a:t>
                      </a:r>
                    </a:p>
                  </a:txBody>
                  <a:tcPr/>
                </a:tc>
                <a:extLst>
                  <a:ext uri="{0D108BD9-81ED-4DB2-BD59-A6C34878D82A}">
                    <a16:rowId xmlns:a16="http://schemas.microsoft.com/office/drawing/2014/main" xmlns="" val="10000"/>
                  </a:ext>
                </a:extLst>
              </a:tr>
              <a:tr h="1009543">
                <a:tc>
                  <a:txBody>
                    <a:bodyPr/>
                    <a:lstStyle/>
                    <a:p>
                      <a:pPr marL="144145" indent="-144145">
                        <a:spcAft>
                          <a:spcPts val="0"/>
                        </a:spcAft>
                      </a:pPr>
                      <a:r>
                        <a:rPr lang="en-US" sz="3200" dirty="0">
                          <a:effectLst/>
                          <a:latin typeface="+mn-lt"/>
                          <a:ea typeface="Calibri" panose="020F0502020204030204" pitchFamily="34" charset="0"/>
                        </a:rPr>
                        <a:t>1. </a:t>
                      </a:r>
                      <a:r>
                        <a:rPr lang="en-US" sz="3200" kern="1200" dirty="0">
                          <a:solidFill>
                            <a:schemeClr val="tx1"/>
                          </a:solidFill>
                          <a:effectLst/>
                          <a:latin typeface="+mn-lt"/>
                          <a:ea typeface="+mn-ea"/>
                          <a:cs typeface="+mn-cs"/>
                        </a:rPr>
                        <a:t>staircase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/ˈ</a:t>
                      </a:r>
                      <a:r>
                        <a:rPr lang="en-US" sz="3200" kern="1200" dirty="0" err="1">
                          <a:solidFill>
                            <a:schemeClr val="tx1"/>
                          </a:solidFill>
                          <a:effectLst/>
                          <a:latin typeface="+mn-lt"/>
                          <a:ea typeface="+mn-ea"/>
                          <a:cs typeface="+mn-cs"/>
                        </a:rPr>
                        <a:t>steəkeɪs</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cầu</a:t>
                      </a:r>
                      <a:r>
                        <a:rPr lang="en-US" sz="3200" kern="1200" dirty="0">
                          <a:solidFill>
                            <a:schemeClr val="tx1"/>
                          </a:solidFill>
                          <a:effectLst/>
                          <a:latin typeface="+mn-lt"/>
                          <a:ea typeface="+mn-ea"/>
                          <a:cs typeface="+mn-cs"/>
                        </a:rPr>
                        <a:t> thang </a:t>
                      </a:r>
                      <a:r>
                        <a:rPr lang="en-US" sz="3200" kern="1200" dirty="0" err="1">
                          <a:solidFill>
                            <a:schemeClr val="tx1"/>
                          </a:solidFill>
                          <a:effectLst/>
                          <a:latin typeface="+mn-lt"/>
                          <a:ea typeface="+mn-ea"/>
                          <a:cs typeface="+mn-cs"/>
                        </a:rPr>
                        <a:t>bộ</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xmlns="" val="10001"/>
                  </a:ext>
                </a:extLst>
              </a:tr>
              <a:tr h="991038">
                <a:tc>
                  <a:txBody>
                    <a:bodyPr/>
                    <a:lstStyle/>
                    <a:p>
                      <a:pPr marL="144145" indent="-144145">
                        <a:spcAft>
                          <a:spcPts val="0"/>
                        </a:spcAft>
                      </a:pPr>
                      <a:r>
                        <a:rPr lang="en-US" sz="3200" dirty="0">
                          <a:effectLst/>
                          <a:latin typeface="+mn-lt"/>
                          <a:ea typeface="Calibri" panose="020F0502020204030204" pitchFamily="34" charset="0"/>
                        </a:rPr>
                        <a:t>2. </a:t>
                      </a:r>
                      <a:r>
                        <a:rPr lang="en-US" sz="3200" kern="1200" dirty="0">
                          <a:solidFill>
                            <a:schemeClr val="tx1"/>
                          </a:solidFill>
                          <a:effectLst/>
                          <a:latin typeface="+mn-lt"/>
                          <a:ea typeface="+mn-ea"/>
                          <a:cs typeface="+mn-cs"/>
                        </a:rPr>
                        <a:t>material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a:t>
                      </a:r>
                      <a:r>
                        <a:rPr lang="en-US" sz="3200" kern="1200" dirty="0" err="1">
                          <a:solidFill>
                            <a:schemeClr val="tx1"/>
                          </a:solidFill>
                          <a:effectLst/>
                          <a:latin typeface="+mn-lt"/>
                          <a:ea typeface="+mn-ea"/>
                          <a:cs typeface="+mn-cs"/>
                        </a:rPr>
                        <a:t>məˈtɪəriəl</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vật</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liệu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xmlns="" val="10002"/>
                  </a:ext>
                </a:extLst>
              </a:tr>
              <a:tr h="991038">
                <a:tc>
                  <a:txBody>
                    <a:bodyPr/>
                    <a:lstStyle/>
                    <a:p>
                      <a:pPr marL="144145" indent="-144145">
                        <a:spcAft>
                          <a:spcPts val="0"/>
                        </a:spcAft>
                      </a:pPr>
                      <a:r>
                        <a:rPr lang="en-US" sz="3200" dirty="0">
                          <a:effectLst/>
                          <a:latin typeface="+mn-lt"/>
                          <a:ea typeface="Calibri" panose="020F0502020204030204" pitchFamily="34" charset="0"/>
                        </a:rPr>
                        <a:t>3. </a:t>
                      </a:r>
                      <a:r>
                        <a:rPr lang="en-US" sz="3200" kern="1200" dirty="0">
                          <a:solidFill>
                            <a:schemeClr val="tx1"/>
                          </a:solidFill>
                          <a:effectLst/>
                          <a:latin typeface="+mn-lt"/>
                          <a:ea typeface="+mn-ea"/>
                          <a:cs typeface="+mn-cs"/>
                        </a:rPr>
                        <a:t>open fire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/ˌ</a:t>
                      </a:r>
                      <a:r>
                        <a:rPr lang="en-US" sz="3200" kern="1200" dirty="0" err="1">
                          <a:solidFill>
                            <a:schemeClr val="tx1"/>
                          </a:solidFill>
                          <a:effectLst/>
                          <a:latin typeface="+mn-lt"/>
                          <a:ea typeface="+mn-ea"/>
                          <a:cs typeface="+mn-cs"/>
                        </a:rPr>
                        <a:t>əʊpən</a:t>
                      </a: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faɪə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err="1">
                          <a:solidFill>
                            <a:schemeClr val="tx1"/>
                          </a:solidFill>
                          <a:effectLst/>
                          <a:latin typeface="+mn-lt"/>
                          <a:ea typeface="+mn-ea"/>
                          <a:cs typeface="+mn-cs"/>
                        </a:rPr>
                        <a:t>lò</a:t>
                      </a:r>
                      <a:r>
                        <a:rPr lang="en-US" sz="3200" kern="1200">
                          <a:solidFill>
                            <a:schemeClr val="tx1"/>
                          </a:solidFill>
                          <a:effectLst/>
                          <a:latin typeface="+mn-lt"/>
                          <a:ea typeface="+mn-ea"/>
                          <a:cs typeface="+mn-cs"/>
                        </a:rPr>
                        <a:t> </a:t>
                      </a:r>
                      <a:r>
                        <a:rPr lang="en-US" sz="3200" kern="1200" smtClean="0">
                          <a:solidFill>
                            <a:schemeClr val="tx1"/>
                          </a:solidFill>
                          <a:effectLst/>
                          <a:latin typeface="+mn-lt"/>
                          <a:ea typeface="+mn-ea"/>
                          <a:cs typeface="+mn-cs"/>
                        </a:rPr>
                        <a:t>sưởi, bếp</a:t>
                      </a:r>
                      <a:r>
                        <a:rPr lang="en-US" sz="3200" kern="1200" baseline="0" smtClean="0">
                          <a:solidFill>
                            <a:schemeClr val="tx1"/>
                          </a:solidFill>
                          <a:effectLst/>
                          <a:latin typeface="+mn-lt"/>
                          <a:ea typeface="+mn-ea"/>
                          <a:cs typeface="+mn-cs"/>
                        </a:rPr>
                        <a:t> lửa</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xmlns="" val="10003"/>
                  </a:ext>
                </a:extLst>
              </a:tr>
              <a:tr h="991038">
                <a:tc>
                  <a:txBody>
                    <a:bodyPr/>
                    <a:lstStyle/>
                    <a:p>
                      <a:pPr marL="144145" indent="-144145">
                        <a:spcAft>
                          <a:spcPts val="0"/>
                        </a:spcAft>
                      </a:pPr>
                      <a:r>
                        <a:rPr lang="en-US" sz="3200" dirty="0">
                          <a:effectLst/>
                          <a:latin typeface="+mn-lt"/>
                          <a:ea typeface="Calibri" panose="020F0502020204030204" pitchFamily="34" charset="0"/>
                        </a:rPr>
                        <a:t>4. </a:t>
                      </a:r>
                      <a:r>
                        <a:rPr lang="en-US" sz="3200" kern="1200" dirty="0">
                          <a:solidFill>
                            <a:schemeClr val="tx1"/>
                          </a:solidFill>
                          <a:effectLst/>
                          <a:latin typeface="+mn-lt"/>
                          <a:ea typeface="+mn-ea"/>
                          <a:cs typeface="+mn-cs"/>
                        </a:rPr>
                        <a:t>owner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oʊnə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người</a:t>
                      </a:r>
                      <a:r>
                        <a:rPr lang="en-US" sz="3200" kern="1200" dirty="0">
                          <a:solidFill>
                            <a:schemeClr val="tx1"/>
                          </a:solidFill>
                          <a:effectLst/>
                          <a:latin typeface="+mn-lt"/>
                          <a:ea typeface="+mn-ea"/>
                          <a:cs typeface="+mn-cs"/>
                        </a:rPr>
                        <a:t> </a:t>
                      </a:r>
                      <a:r>
                        <a:rPr lang="en-US" sz="3200" kern="1200" err="1">
                          <a:solidFill>
                            <a:schemeClr val="tx1"/>
                          </a:solidFill>
                          <a:effectLst/>
                          <a:latin typeface="+mn-lt"/>
                          <a:ea typeface="+mn-ea"/>
                          <a:cs typeface="+mn-cs"/>
                        </a:rPr>
                        <a:t>sở</a:t>
                      </a:r>
                      <a:r>
                        <a:rPr lang="en-US" sz="3200" kern="1200">
                          <a:solidFill>
                            <a:schemeClr val="tx1"/>
                          </a:solidFill>
                          <a:effectLst/>
                          <a:latin typeface="+mn-lt"/>
                          <a:ea typeface="+mn-ea"/>
                          <a:cs typeface="+mn-cs"/>
                        </a:rPr>
                        <a:t> </a:t>
                      </a:r>
                      <a:r>
                        <a:rPr lang="en-US" sz="3200" kern="1200" smtClean="0">
                          <a:solidFill>
                            <a:schemeClr val="tx1"/>
                          </a:solidFill>
                          <a:effectLst/>
                          <a:latin typeface="+mn-lt"/>
                          <a:ea typeface="+mn-ea"/>
                          <a:cs typeface="+mn-cs"/>
                        </a:rPr>
                        <a:t>hữu, chủ</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xmlns="" val="10004"/>
                  </a:ext>
                </a:extLst>
              </a:tr>
            </a:tbl>
          </a:graphicData>
        </a:graphic>
      </p:graphicFrame>
      <p:grpSp>
        <p:nvGrpSpPr>
          <p:cNvPr id="7" name="Group 6"/>
          <p:cNvGrpSpPr/>
          <p:nvPr/>
        </p:nvGrpSpPr>
        <p:grpSpPr>
          <a:xfrm>
            <a:off x="10633" y="-22421"/>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13" name="staircas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97316" y="2402644"/>
            <a:ext cx="609600" cy="609600"/>
          </a:xfrm>
          <a:prstGeom prst="rect">
            <a:avLst/>
          </a:prstGeom>
        </p:spPr>
      </p:pic>
      <p:pic>
        <p:nvPicPr>
          <p:cNvPr id="14" name="material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97316" y="3363017"/>
            <a:ext cx="609600" cy="609600"/>
          </a:xfrm>
          <a:prstGeom prst="rect">
            <a:avLst/>
          </a:prstGeom>
        </p:spPr>
      </p:pic>
      <p:pic>
        <p:nvPicPr>
          <p:cNvPr id="15" name="open fir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797316" y="4354000"/>
            <a:ext cx="609600" cy="609600"/>
          </a:xfrm>
          <a:prstGeom prst="rect">
            <a:avLst/>
          </a:prstGeom>
        </p:spPr>
      </p:pic>
      <p:pic>
        <p:nvPicPr>
          <p:cNvPr id="2" name="owner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97316" y="5344983"/>
            <a:ext cx="609600" cy="609600"/>
          </a:xfrm>
          <a:prstGeom prst="rect">
            <a:avLst/>
          </a:prstGeom>
        </p:spPr>
      </p:pic>
    </p:spTree>
    <p:extLst>
      <p:ext uri="{BB962C8B-B14F-4D97-AF65-F5344CB8AC3E}">
        <p14:creationId xmlns:p14="http://schemas.microsoft.com/office/powerpoint/2010/main" val="229127527"/>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3"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4"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20"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57" fill="hold"/>
                                        <p:tgtEl>
                                          <p:spTgt spid="2"/>
                                        </p:tgtEl>
                                      </p:cBhvr>
                                    </p:cmd>
                                  </p:childTnLst>
                                </p:cTn>
                              </p:par>
                            </p:childTnLst>
                          </p:cTn>
                        </p:par>
                      </p:childTnLst>
                    </p:cTn>
                  </p:par>
                </p:childTnLst>
              </p:cTn>
              <p:nextCondLst>
                <p:cond evt="onClick" delay="0">
                  <p:tgtEl>
                    <p:spTgt spid="2"/>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633" y="-22421"/>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graphicFrame>
        <p:nvGraphicFramePr>
          <p:cNvPr id="16" name="Table 15"/>
          <p:cNvGraphicFramePr>
            <a:graphicFrameLocks noGrp="1"/>
          </p:cNvGraphicFramePr>
          <p:nvPr>
            <p:extLst>
              <p:ext uri="{D42A27DB-BD31-4B8C-83A1-F6EECF244321}">
                <p14:modId xmlns:p14="http://schemas.microsoft.com/office/powerpoint/2010/main" val="1813286204"/>
              </p:ext>
            </p:extLst>
          </p:nvPr>
        </p:nvGraphicFramePr>
        <p:xfrm>
          <a:off x="287079" y="1477927"/>
          <a:ext cx="11536326" cy="4922872"/>
        </p:xfrm>
        <a:graphic>
          <a:graphicData uri="http://schemas.openxmlformats.org/drawingml/2006/table">
            <a:tbl>
              <a:tblPr firstRow="1" bandRow="1">
                <a:tableStyleId>{5DA37D80-6434-44D0-A028-1B22A696006F}</a:tableStyleId>
              </a:tblPr>
              <a:tblGrid>
                <a:gridCol w="3711689">
                  <a:extLst>
                    <a:ext uri="{9D8B030D-6E8A-4147-A177-3AD203B41FA5}">
                      <a16:colId xmlns:a16="http://schemas.microsoft.com/office/drawing/2014/main" xmlns="" val="20000"/>
                    </a:ext>
                  </a:extLst>
                </a:gridCol>
                <a:gridCol w="3665046">
                  <a:extLst>
                    <a:ext uri="{9D8B030D-6E8A-4147-A177-3AD203B41FA5}">
                      <a16:colId xmlns:a16="http://schemas.microsoft.com/office/drawing/2014/main" xmlns="" val="20001"/>
                    </a:ext>
                  </a:extLst>
                </a:gridCol>
                <a:gridCol w="4159591">
                  <a:extLst>
                    <a:ext uri="{9D8B030D-6E8A-4147-A177-3AD203B41FA5}">
                      <a16:colId xmlns:a16="http://schemas.microsoft.com/office/drawing/2014/main" xmlns="" val="20002"/>
                    </a:ext>
                  </a:extLst>
                </a:gridCol>
              </a:tblGrid>
              <a:tr h="901362">
                <a:tc>
                  <a:txBody>
                    <a:bodyPr/>
                    <a:lstStyle/>
                    <a:p>
                      <a:pPr marL="0" algn="ctr" defTabSz="914400" rtl="0" eaLnBrk="1" latinLnBrk="0" hangingPunct="1"/>
                      <a:r>
                        <a:rPr lang="en-US" sz="3200" b="1" kern="1200" dirty="0">
                          <a:solidFill>
                            <a:srgbClr val="0070C0"/>
                          </a:solidFill>
                          <a:latin typeface="+mn-lt"/>
                          <a:ea typeface="+mn-ea"/>
                          <a:cs typeface="+mn-cs"/>
                        </a:rPr>
                        <a:t>New words</a:t>
                      </a:r>
                    </a:p>
                  </a:txBody>
                  <a:tcPr/>
                </a:tc>
                <a:tc>
                  <a:txBody>
                    <a:bodyPr/>
                    <a:lstStyle/>
                    <a:p>
                      <a:pPr marL="0" algn="ctr" defTabSz="914400" rtl="0" eaLnBrk="1" latinLnBrk="0" hangingPunct="1"/>
                      <a:endParaRPr lang="en-US" sz="3200" b="1" kern="1200" dirty="0">
                        <a:solidFill>
                          <a:srgbClr val="0070C0"/>
                        </a:solidFill>
                        <a:latin typeface="+mn-lt"/>
                        <a:ea typeface="+mn-ea"/>
                        <a:cs typeface="+mn-cs"/>
                      </a:endParaRPr>
                    </a:p>
                  </a:txBody>
                  <a:tcPr/>
                </a:tc>
                <a:tc>
                  <a:txBody>
                    <a:bodyPr/>
                    <a:lstStyle/>
                    <a:p>
                      <a:pPr marL="0" algn="ctr" defTabSz="914400" rtl="0" eaLnBrk="1" latinLnBrk="0" hangingPunct="1"/>
                      <a:r>
                        <a:rPr lang="en-US" sz="3200" b="1" kern="1200" dirty="0">
                          <a:solidFill>
                            <a:srgbClr val="0070C0"/>
                          </a:solidFill>
                          <a:latin typeface="+mn-lt"/>
                          <a:ea typeface="+mn-ea"/>
                          <a:cs typeface="+mn-cs"/>
                        </a:rPr>
                        <a:t>Meaning</a:t>
                      </a:r>
                    </a:p>
                  </a:txBody>
                  <a:tcPr/>
                </a:tc>
                <a:extLst>
                  <a:ext uri="{0D108BD9-81ED-4DB2-BD59-A6C34878D82A}">
                    <a16:rowId xmlns:a16="http://schemas.microsoft.com/office/drawing/2014/main" xmlns="" val="10000"/>
                  </a:ext>
                </a:extLst>
              </a:tr>
              <a:tr h="1019392">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1. </a:t>
                      </a:r>
                      <a:r>
                        <a:rPr lang="en-US" sz="3200" kern="1200" dirty="0">
                          <a:solidFill>
                            <a:schemeClr val="tx1"/>
                          </a:solidFill>
                          <a:effectLst/>
                          <a:latin typeface="+mn-lt"/>
                          <a:ea typeface="+mn-ea"/>
                          <a:cs typeface="+mn-cs"/>
                        </a:rPr>
                        <a:t>staircase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xmlns="" val="10001"/>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2. </a:t>
                      </a:r>
                      <a:r>
                        <a:rPr lang="en-US" sz="3200" kern="1200" dirty="0">
                          <a:solidFill>
                            <a:schemeClr val="tx1"/>
                          </a:solidFill>
                          <a:effectLst/>
                          <a:latin typeface="+mn-lt"/>
                          <a:ea typeface="+mn-ea"/>
                          <a:cs typeface="+mn-cs"/>
                        </a:rPr>
                        <a:t>material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xmlns="" val="10002"/>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3. </a:t>
                      </a:r>
                      <a:r>
                        <a:rPr lang="en-US" sz="3200" kern="1200" dirty="0">
                          <a:solidFill>
                            <a:schemeClr val="tx1"/>
                          </a:solidFill>
                          <a:effectLst/>
                          <a:latin typeface="+mn-lt"/>
                          <a:ea typeface="+mn-ea"/>
                          <a:cs typeface="+mn-cs"/>
                        </a:rPr>
                        <a:t>open fire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xmlns="" val="10003"/>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4. </a:t>
                      </a:r>
                      <a:r>
                        <a:rPr lang="en-US" sz="3200" kern="1200" dirty="0">
                          <a:solidFill>
                            <a:schemeClr val="tx1"/>
                          </a:solidFill>
                          <a:effectLst/>
                          <a:latin typeface="+mn-lt"/>
                          <a:ea typeface="+mn-ea"/>
                          <a:cs typeface="+mn-cs"/>
                        </a:rPr>
                        <a:t>owner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xmlns="" val="10004"/>
                  </a:ext>
                </a:extLst>
              </a:tr>
            </a:tbl>
          </a:graphicData>
        </a:graphic>
      </p:graphicFrame>
      <p:sp>
        <p:nvSpPr>
          <p:cNvPr id="3" name="TextBox 2"/>
          <p:cNvSpPr txBox="1"/>
          <p:nvPr/>
        </p:nvSpPr>
        <p:spPr>
          <a:xfrm>
            <a:off x="7740502" y="4653461"/>
            <a:ext cx="3211033" cy="553998"/>
          </a:xfrm>
          <a:prstGeom prst="rect">
            <a:avLst/>
          </a:prstGeom>
          <a:noFill/>
        </p:spPr>
        <p:txBody>
          <a:bodyPr wrap="square" rtlCol="0">
            <a:spAutoFit/>
          </a:bodyPr>
          <a:lstStyle/>
          <a:p>
            <a:pPr>
              <a:spcAft>
                <a:spcPts val="0"/>
              </a:spcAft>
            </a:pPr>
            <a:r>
              <a:rPr lang="en-US" sz="3000" b="1" dirty="0" err="1">
                <a:solidFill>
                  <a:srgbClr val="0000FF"/>
                </a:solidFill>
              </a:rPr>
              <a:t>cầu</a:t>
            </a:r>
            <a:r>
              <a:rPr lang="en-US" sz="3000" b="1" dirty="0">
                <a:solidFill>
                  <a:srgbClr val="0000FF"/>
                </a:solidFill>
              </a:rPr>
              <a:t> thang </a:t>
            </a:r>
            <a:r>
              <a:rPr lang="en-US" sz="3000" b="1" dirty="0" err="1">
                <a:solidFill>
                  <a:srgbClr val="0000FF"/>
                </a:solidFill>
              </a:rPr>
              <a:t>bộ</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7740502" y="2773622"/>
            <a:ext cx="3211033" cy="553998"/>
          </a:xfrm>
          <a:prstGeom prst="rect">
            <a:avLst/>
          </a:prstGeom>
          <a:noFill/>
        </p:spPr>
        <p:txBody>
          <a:bodyPr wrap="square" rtlCol="0">
            <a:spAutoFit/>
          </a:bodyPr>
          <a:lstStyle/>
          <a:p>
            <a:pPr>
              <a:spcAft>
                <a:spcPts val="0"/>
              </a:spcAft>
            </a:pPr>
            <a:r>
              <a:rPr lang="en-US" sz="3000" b="1" dirty="0" err="1">
                <a:solidFill>
                  <a:srgbClr val="0000FF"/>
                </a:solidFill>
              </a:rPr>
              <a:t>vật</a:t>
            </a:r>
            <a:r>
              <a:rPr lang="en-US" sz="3000" b="1" dirty="0">
                <a:solidFill>
                  <a:srgbClr val="0000FF"/>
                </a:solidFill>
              </a:rPr>
              <a:t> </a:t>
            </a:r>
            <a:r>
              <a:rPr lang="en-US" sz="3000" b="1" dirty="0" err="1">
                <a:solidFill>
                  <a:srgbClr val="0000FF"/>
                </a:solidFill>
              </a:rPr>
              <a:t>liệu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7740503" y="5601342"/>
            <a:ext cx="3211033" cy="553998"/>
          </a:xfrm>
          <a:prstGeom prst="rect">
            <a:avLst/>
          </a:prstGeom>
          <a:noFill/>
        </p:spPr>
        <p:txBody>
          <a:bodyPr wrap="square" rtlCol="0">
            <a:spAutoFit/>
          </a:bodyPr>
          <a:lstStyle/>
          <a:p>
            <a:pPr>
              <a:spcAft>
                <a:spcPts val="0"/>
              </a:spcAft>
            </a:pPr>
            <a:r>
              <a:rPr lang="en-US" sz="3000" b="1" err="1">
                <a:solidFill>
                  <a:srgbClr val="0000FF"/>
                </a:solidFill>
              </a:rPr>
              <a:t>lò</a:t>
            </a:r>
            <a:r>
              <a:rPr lang="en-US" sz="3000" b="1">
                <a:solidFill>
                  <a:srgbClr val="0000FF"/>
                </a:solidFill>
              </a:rPr>
              <a:t> </a:t>
            </a:r>
            <a:r>
              <a:rPr lang="en-US" sz="3000" b="1" smtClean="0">
                <a:solidFill>
                  <a:srgbClr val="0000FF"/>
                </a:solidFill>
              </a:rPr>
              <a:t>sưởi, bếp lửa</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7740503" y="3724616"/>
            <a:ext cx="3211033" cy="553998"/>
          </a:xfrm>
          <a:prstGeom prst="rect">
            <a:avLst/>
          </a:prstGeom>
          <a:noFill/>
        </p:spPr>
        <p:txBody>
          <a:bodyPr wrap="square" rtlCol="0">
            <a:spAutoFit/>
          </a:bodyPr>
          <a:lstStyle/>
          <a:p>
            <a:pPr>
              <a:spcAft>
                <a:spcPts val="0"/>
              </a:spcAft>
            </a:pPr>
            <a:r>
              <a:rPr lang="en-US" sz="3000" b="1" dirty="0" err="1">
                <a:solidFill>
                  <a:srgbClr val="0000FF"/>
                </a:solidFill>
              </a:rPr>
              <a:t>người</a:t>
            </a:r>
            <a:r>
              <a:rPr lang="en-US" sz="3000" b="1" dirty="0">
                <a:solidFill>
                  <a:srgbClr val="0000FF"/>
                </a:solidFill>
              </a:rPr>
              <a:t> </a:t>
            </a:r>
            <a:r>
              <a:rPr lang="en-US" sz="3000" b="1" err="1">
                <a:solidFill>
                  <a:srgbClr val="0000FF"/>
                </a:solidFill>
              </a:rPr>
              <a:t>sở</a:t>
            </a:r>
            <a:r>
              <a:rPr lang="en-US" sz="3000" b="1">
                <a:solidFill>
                  <a:srgbClr val="0000FF"/>
                </a:solidFill>
              </a:rPr>
              <a:t> </a:t>
            </a:r>
            <a:r>
              <a:rPr lang="en-US" sz="3000" b="1" smtClean="0">
                <a:solidFill>
                  <a:srgbClr val="0000FF"/>
                </a:solidFill>
              </a:rPr>
              <a:t>hữu, chủ</a:t>
            </a:r>
            <a:endParaRPr lang="en-US" sz="3000" b="1"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7948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1.11022E-16 L -0.28868 -0.30023 " pathEditMode="relative" rAng="0" ptsTypes="AA">
                                      <p:cBhvr>
                                        <p:cTn id="6" dur="2000" fill="hold"/>
                                        <p:tgtEl>
                                          <p:spTgt spid="3"/>
                                        </p:tgtEl>
                                        <p:attrNameLst>
                                          <p:attrName>ppt_x</p:attrName>
                                          <p:attrName>ppt_y</p:attrName>
                                        </p:attrNameLst>
                                      </p:cBhvr>
                                      <p:rCtr x="-14440" y="-15023"/>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54167E-6 4.07407E-6 L -0.28685 0.13356 " pathEditMode="relative" rAng="0" ptsTypes="AA">
                                      <p:cBhvr>
                                        <p:cTn id="10" dur="2000" fill="hold"/>
                                        <p:tgtEl>
                                          <p:spTgt spid="17"/>
                                        </p:tgtEl>
                                        <p:attrNameLst>
                                          <p:attrName>ppt_x</p:attrName>
                                          <p:attrName>ppt_y</p:attrName>
                                        </p:attrNameLst>
                                      </p:cBhvr>
                                      <p:rCtr x="-14349" y="666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54167E-6 -4.44444E-6 L -0.28334 -0.13287 " pathEditMode="relative" rAng="0" ptsTypes="AA">
                                      <p:cBhvr>
                                        <p:cTn id="14" dur="2000" fill="hold"/>
                                        <p:tgtEl>
                                          <p:spTgt spid="18"/>
                                        </p:tgtEl>
                                        <p:attrNameLst>
                                          <p:attrName>ppt_x</p:attrName>
                                          <p:attrName>ppt_y</p:attrName>
                                        </p:attrNameLst>
                                      </p:cBhvr>
                                      <p:rCtr x="-14167" y="-6644"/>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54167E-6 -3.33333E-6 L -0.28946 0.28172 " pathEditMode="relative" rAng="0" ptsTypes="AA">
                                      <p:cBhvr>
                                        <p:cTn id="18" dur="2000" fill="hold"/>
                                        <p:tgtEl>
                                          <p:spTgt spid="19"/>
                                        </p:tgtEl>
                                        <p:attrNameLst>
                                          <p:attrName>ppt_x</p:attrName>
                                          <p:attrName>ppt_y</p:attrName>
                                        </p:attrNameLst>
                                      </p:cBhvr>
                                      <p:rCtr x="-14479"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3723" y="1303923"/>
            <a:ext cx="10759682" cy="492443"/>
          </a:xfrm>
          <a:prstGeom prst="rect">
            <a:avLst/>
          </a:prstGeom>
          <a:noFill/>
          <a:effectLst/>
        </p:spPr>
        <p:txBody>
          <a:bodyPr wrap="square" rtlCol="0">
            <a:spAutoFit/>
          </a:bodyPr>
          <a:lstStyle/>
          <a:p>
            <a:r>
              <a:rPr lang="en-US" sz="2600" b="1" dirty="0"/>
              <a:t>Write the words and phrase from the box under the correct pictures.</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Box 2"/>
          <p:cNvSpPr txBox="1"/>
          <p:nvPr/>
        </p:nvSpPr>
        <p:spPr>
          <a:xfrm>
            <a:off x="2564897" y="1795502"/>
            <a:ext cx="1892595" cy="584775"/>
          </a:xfrm>
          <a:prstGeom prst="rect">
            <a:avLst/>
          </a:prstGeom>
          <a:noFill/>
        </p:spPr>
        <p:txBody>
          <a:bodyPr wrap="square" rtlCol="0">
            <a:spAutoFit/>
          </a:bodyPr>
          <a:lstStyle/>
          <a:p>
            <a:pPr algn="ctr"/>
            <a:r>
              <a:rPr lang="en-US" sz="3200" b="1" dirty="0">
                <a:solidFill>
                  <a:srgbClr val="048DA4"/>
                </a:solidFill>
              </a:rPr>
              <a:t>open fire</a:t>
            </a:r>
          </a:p>
        </p:txBody>
      </p:sp>
      <p:sp>
        <p:nvSpPr>
          <p:cNvPr id="15" name="TextBox 14"/>
          <p:cNvSpPr txBox="1"/>
          <p:nvPr/>
        </p:nvSpPr>
        <p:spPr>
          <a:xfrm>
            <a:off x="4686760" y="1795502"/>
            <a:ext cx="1892595" cy="584775"/>
          </a:xfrm>
          <a:prstGeom prst="rect">
            <a:avLst/>
          </a:prstGeom>
          <a:noFill/>
        </p:spPr>
        <p:txBody>
          <a:bodyPr wrap="square" rtlCol="0">
            <a:spAutoFit/>
          </a:bodyPr>
          <a:lstStyle/>
          <a:p>
            <a:pPr algn="ctr"/>
            <a:r>
              <a:rPr lang="en-US" sz="3200" b="1" dirty="0">
                <a:solidFill>
                  <a:srgbClr val="048DA4"/>
                </a:solidFill>
              </a:rPr>
              <a:t>posts</a:t>
            </a:r>
          </a:p>
        </p:txBody>
      </p:sp>
      <p:sp>
        <p:nvSpPr>
          <p:cNvPr id="16" name="TextBox 15"/>
          <p:cNvSpPr txBox="1"/>
          <p:nvPr/>
        </p:nvSpPr>
        <p:spPr>
          <a:xfrm>
            <a:off x="6829292" y="1795502"/>
            <a:ext cx="2690401" cy="584775"/>
          </a:xfrm>
          <a:prstGeom prst="rect">
            <a:avLst/>
          </a:prstGeom>
          <a:noFill/>
        </p:spPr>
        <p:txBody>
          <a:bodyPr wrap="square" rtlCol="0">
            <a:spAutoFit/>
          </a:bodyPr>
          <a:lstStyle/>
          <a:p>
            <a:pPr algn="ctr"/>
            <a:r>
              <a:rPr lang="en-US" sz="3200" b="1" dirty="0">
                <a:solidFill>
                  <a:srgbClr val="048DA4"/>
                </a:solidFill>
              </a:rPr>
              <a:t>staircase</a:t>
            </a:r>
          </a:p>
        </p:txBody>
      </p:sp>
      <p:sp>
        <p:nvSpPr>
          <p:cNvPr id="20" name="TextBox 19"/>
          <p:cNvSpPr txBox="1"/>
          <p:nvPr/>
        </p:nvSpPr>
        <p:spPr>
          <a:xfrm>
            <a:off x="717102" y="5658108"/>
            <a:ext cx="3387064" cy="523220"/>
          </a:xfrm>
          <a:prstGeom prst="rect">
            <a:avLst/>
          </a:prstGeom>
          <a:noFill/>
        </p:spPr>
        <p:txBody>
          <a:bodyPr wrap="square" rtlCol="0">
            <a:spAutoFit/>
          </a:bodyPr>
          <a:lstStyle/>
          <a:p>
            <a:r>
              <a:rPr lang="en-US" sz="2800" b="1" dirty="0"/>
              <a:t>1. _______________</a:t>
            </a:r>
          </a:p>
        </p:txBody>
      </p:sp>
      <p:sp>
        <p:nvSpPr>
          <p:cNvPr id="21" name="TextBox 20"/>
          <p:cNvSpPr txBox="1"/>
          <p:nvPr/>
        </p:nvSpPr>
        <p:spPr>
          <a:xfrm>
            <a:off x="4239670" y="5658108"/>
            <a:ext cx="3387064" cy="523220"/>
          </a:xfrm>
          <a:prstGeom prst="rect">
            <a:avLst/>
          </a:prstGeom>
          <a:noFill/>
        </p:spPr>
        <p:txBody>
          <a:bodyPr wrap="square" rtlCol="0">
            <a:spAutoFit/>
          </a:bodyPr>
          <a:lstStyle/>
          <a:p>
            <a:r>
              <a:rPr lang="en-US" sz="2800" b="1" dirty="0"/>
              <a:t>2. _______________</a:t>
            </a:r>
          </a:p>
        </p:txBody>
      </p:sp>
      <p:sp>
        <p:nvSpPr>
          <p:cNvPr id="22" name="TextBox 21"/>
          <p:cNvSpPr txBox="1"/>
          <p:nvPr/>
        </p:nvSpPr>
        <p:spPr>
          <a:xfrm>
            <a:off x="7976218" y="5658108"/>
            <a:ext cx="3387064" cy="523220"/>
          </a:xfrm>
          <a:prstGeom prst="rect">
            <a:avLst/>
          </a:prstGeom>
          <a:noFill/>
        </p:spPr>
        <p:txBody>
          <a:bodyPr wrap="square" rtlCol="0">
            <a:spAutoFit/>
          </a:bodyPr>
          <a:lstStyle/>
          <a:p>
            <a:r>
              <a:rPr lang="en-US" sz="2800" b="1" dirty="0"/>
              <a:t>3. _______________</a:t>
            </a:r>
          </a:p>
        </p:txBody>
      </p:sp>
      <p:pic>
        <p:nvPicPr>
          <p:cNvPr id="2" name="Picture 1">
            <a:extLst>
              <a:ext uri="{FF2B5EF4-FFF2-40B4-BE49-F238E27FC236}">
                <a16:creationId xmlns:a16="http://schemas.microsoft.com/office/drawing/2014/main" xmlns="" id="{D5CFF56A-7FE5-EF46-A819-E5747A5978A1}"/>
              </a:ext>
            </a:extLst>
          </p:cNvPr>
          <p:cNvPicPr>
            <a:picLocks noChangeAspect="1"/>
          </p:cNvPicPr>
          <p:nvPr/>
        </p:nvPicPr>
        <p:blipFill rotWithShape="1">
          <a:blip r:embed="rId3"/>
          <a:srcRect r="67498"/>
          <a:stretch/>
        </p:blipFill>
        <p:spPr>
          <a:xfrm>
            <a:off x="879780" y="2553274"/>
            <a:ext cx="3061708" cy="3063066"/>
          </a:xfrm>
          <a:prstGeom prst="rect">
            <a:avLst/>
          </a:prstGeom>
        </p:spPr>
      </p:pic>
      <p:pic>
        <p:nvPicPr>
          <p:cNvPr id="23" name="Picture 22">
            <a:extLst>
              <a:ext uri="{FF2B5EF4-FFF2-40B4-BE49-F238E27FC236}">
                <a16:creationId xmlns:a16="http://schemas.microsoft.com/office/drawing/2014/main" xmlns="" id="{30B2BBC9-25EE-EA41-9C1A-19FACBFF4FA7}"/>
              </a:ext>
            </a:extLst>
          </p:cNvPr>
          <p:cNvPicPr>
            <a:picLocks noChangeAspect="1"/>
          </p:cNvPicPr>
          <p:nvPr/>
        </p:nvPicPr>
        <p:blipFill rotWithShape="1">
          <a:blip r:embed="rId3"/>
          <a:srcRect l="34342" r="33517"/>
          <a:stretch/>
        </p:blipFill>
        <p:spPr>
          <a:xfrm>
            <a:off x="4429763" y="2553274"/>
            <a:ext cx="3027676" cy="3063066"/>
          </a:xfrm>
          <a:prstGeom prst="rect">
            <a:avLst/>
          </a:prstGeom>
        </p:spPr>
      </p:pic>
      <p:pic>
        <p:nvPicPr>
          <p:cNvPr id="24" name="Picture 23">
            <a:extLst>
              <a:ext uri="{FF2B5EF4-FFF2-40B4-BE49-F238E27FC236}">
                <a16:creationId xmlns:a16="http://schemas.microsoft.com/office/drawing/2014/main" xmlns="" id="{FB618E58-2B48-DD43-B56B-E879D7130148}"/>
              </a:ext>
            </a:extLst>
          </p:cNvPr>
          <p:cNvPicPr>
            <a:picLocks noChangeAspect="1"/>
          </p:cNvPicPr>
          <p:nvPr/>
        </p:nvPicPr>
        <p:blipFill rotWithShape="1">
          <a:blip r:embed="rId3"/>
          <a:srcRect l="68100"/>
          <a:stretch/>
        </p:blipFill>
        <p:spPr>
          <a:xfrm>
            <a:off x="7976218" y="2511506"/>
            <a:ext cx="3086951" cy="3146602"/>
          </a:xfrm>
          <a:prstGeom prst="rect">
            <a:avLst/>
          </a:prstGeom>
        </p:spPr>
      </p:pic>
    </p:spTree>
    <p:extLst>
      <p:ext uri="{BB962C8B-B14F-4D97-AF65-F5344CB8AC3E}">
        <p14:creationId xmlns:p14="http://schemas.microsoft.com/office/powerpoint/2010/main" val="38322573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85185E-6 L -0.45117 0.54977 " pathEditMode="relative" rAng="0" ptsTypes="AA">
                                      <p:cBhvr>
                                        <p:cTn id="6" dur="2000" fill="hold"/>
                                        <p:tgtEl>
                                          <p:spTgt spid="16"/>
                                        </p:tgtEl>
                                        <p:attrNameLst>
                                          <p:attrName>ppt_x</p:attrName>
                                          <p:attrName>ppt_y</p:attrName>
                                        </p:attrNameLst>
                                      </p:cBhvr>
                                      <p:rCtr x="-22565" y="274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1.85185E-6 L 0.19245 0.54375 " pathEditMode="relative" rAng="0" ptsTypes="AA">
                                      <p:cBhvr>
                                        <p:cTn id="10" dur="2000" fill="hold"/>
                                        <p:tgtEl>
                                          <p:spTgt spid="3"/>
                                        </p:tgtEl>
                                        <p:attrNameLst>
                                          <p:attrName>ppt_x</p:attrName>
                                          <p:attrName>ppt_y</p:attrName>
                                        </p:attrNameLst>
                                      </p:cBhvr>
                                      <p:rCtr x="9622" y="2717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85185E-6 L 0.31588 0.55139 " pathEditMode="relative" rAng="0" ptsTypes="AA">
                                      <p:cBhvr>
                                        <p:cTn id="14" dur="2000" fill="hold"/>
                                        <p:tgtEl>
                                          <p:spTgt spid="15"/>
                                        </p:tgtEl>
                                        <p:attrNameLst>
                                          <p:attrName>ppt_x</p:attrName>
                                          <p:attrName>ppt_y</p:attrName>
                                        </p:attrNameLst>
                                      </p:cBhvr>
                                      <p:rCtr x="15794" y="2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484" y="589936"/>
            <a:ext cx="11724968" cy="6268064"/>
          </a:xfrm>
        </p:spPr>
        <p:txBody>
          <a:bodyPr>
            <a:normAutofit fontScale="85000" lnSpcReduction="20000"/>
          </a:bodyPr>
          <a:lstStyle/>
          <a:p>
            <a:pPr marL="109728" indent="0">
              <a:buNone/>
            </a:pPr>
            <a:r>
              <a:rPr lang="en-US" sz="3000" smtClean="0">
                <a:solidFill>
                  <a:srgbClr val="0000FF"/>
                </a:solidFill>
              </a:rPr>
              <a:t>Stilt </a:t>
            </a:r>
            <a:r>
              <a:rPr lang="en-US" sz="3000">
                <a:solidFill>
                  <a:srgbClr val="0000FF"/>
                </a:solidFill>
              </a:rPr>
              <a:t>houses are popular among different ethnic minority groups, from the Thai in the Northern Highlands to the Khmer in the Mekong Delta. The houses come in different sizes and styles, and show the traditional culture of their owners</a:t>
            </a:r>
            <a:r>
              <a:rPr lang="en-US" sz="3000" smtClean="0">
                <a:solidFill>
                  <a:srgbClr val="0000FF"/>
                </a:solidFill>
              </a:rPr>
              <a:t>.</a:t>
            </a:r>
          </a:p>
          <a:p>
            <a:pPr marL="109728" indent="0">
              <a:buNone/>
            </a:pPr>
            <a:endParaRPr lang="en-US" sz="3000">
              <a:solidFill>
                <a:srgbClr val="0000FF"/>
              </a:solidFill>
            </a:endParaRPr>
          </a:p>
          <a:p>
            <a:pPr marL="109728" indent="0">
              <a:buNone/>
            </a:pPr>
            <a:r>
              <a:rPr lang="en-US" sz="3000">
                <a:solidFill>
                  <a:srgbClr val="0000FF"/>
                </a:solidFill>
              </a:rPr>
              <a:t>Stilt houses are made from natural materials like wood, bamboo, and leaves. They stand on strong posts, about two or three metres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r>
              <a:rPr lang="en-US" sz="3000" smtClean="0">
                <a:solidFill>
                  <a:srgbClr val="0000FF"/>
                </a:solidFill>
              </a:rPr>
              <a:t>.</a:t>
            </a:r>
          </a:p>
          <a:p>
            <a:pPr marL="109728" indent="0">
              <a:buNone/>
            </a:pPr>
            <a:endParaRPr lang="en-US" sz="3000">
              <a:solidFill>
                <a:srgbClr val="0000FF"/>
              </a:solidFill>
            </a:endParaRPr>
          </a:p>
          <a:p>
            <a:pPr marL="109728" indent="0">
              <a:buNone/>
            </a:pPr>
            <a:r>
              <a:rPr lang="en-US" sz="3000">
                <a:solidFill>
                  <a:srgbClr val="0000FF"/>
                </a:solidFill>
              </a:rPr>
              <a:t>The stilt houses of the Tay and Nung usually overlook a field. The stilt houses of the Thai, however, face mountains or a forest. The Bahnar and Ede have a communal house (called a Rong house) as the heart of their village. These communal houses are the largest and tallest ones in the village.</a:t>
            </a:r>
          </a:p>
          <a:p>
            <a:endParaRPr lang="en-US"/>
          </a:p>
        </p:txBody>
      </p:sp>
      <p:sp>
        <p:nvSpPr>
          <p:cNvPr id="3" name="Title 2"/>
          <p:cNvSpPr>
            <a:spLocks noGrp="1"/>
          </p:cNvSpPr>
          <p:nvPr>
            <p:ph type="title"/>
          </p:nvPr>
        </p:nvSpPr>
        <p:spPr>
          <a:xfrm>
            <a:off x="353962" y="1"/>
            <a:ext cx="3952568" cy="604684"/>
          </a:xfrm>
        </p:spPr>
        <p:txBody>
          <a:bodyPr>
            <a:normAutofit fontScale="90000"/>
          </a:bodyPr>
          <a:lstStyle/>
          <a:p>
            <a:r>
              <a:rPr lang="en-US">
                <a:solidFill>
                  <a:srgbClr val="FF0000"/>
                </a:solidFill>
              </a:rPr>
              <a:t>Stilt houses</a:t>
            </a:r>
          </a:p>
        </p:txBody>
      </p:sp>
    </p:spTree>
    <p:extLst>
      <p:ext uri="{BB962C8B-B14F-4D97-AF65-F5344CB8AC3E}">
        <p14:creationId xmlns:p14="http://schemas.microsoft.com/office/powerpoint/2010/main" val="27465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291577"/>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18420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xmlns="" id="{31776736-DBB2-462A-9442-0C33608CFE13}"/>
              </a:ext>
            </a:extLst>
          </p:cNvPr>
          <p:cNvGraphicFramePr>
            <a:graphicFrameLocks noGrp="1"/>
          </p:cNvGraphicFramePr>
          <p:nvPr>
            <p:extLst>
              <p:ext uri="{D42A27DB-BD31-4B8C-83A1-F6EECF244321}">
                <p14:modId xmlns:p14="http://schemas.microsoft.com/office/powerpoint/2010/main" val="906386404"/>
              </p:ext>
            </p:extLst>
          </p:nvPr>
        </p:nvGraphicFramePr>
        <p:xfrm>
          <a:off x="382773" y="2143889"/>
          <a:ext cx="11355572" cy="4352514"/>
        </p:xfrm>
        <a:graphic>
          <a:graphicData uri="http://schemas.openxmlformats.org/drawingml/2006/table">
            <a:tbl>
              <a:tblPr firstRow="1" firstCol="1" bandRow="1"/>
              <a:tblGrid>
                <a:gridCol w="8750494">
                  <a:extLst>
                    <a:ext uri="{9D8B030D-6E8A-4147-A177-3AD203B41FA5}">
                      <a16:colId xmlns:a16="http://schemas.microsoft.com/office/drawing/2014/main" xmlns="" val="4268853786"/>
                    </a:ext>
                  </a:extLst>
                </a:gridCol>
                <a:gridCol w="1294395">
                  <a:extLst>
                    <a:ext uri="{9D8B030D-6E8A-4147-A177-3AD203B41FA5}">
                      <a16:colId xmlns:a16="http://schemas.microsoft.com/office/drawing/2014/main" xmlns="" val="2112622886"/>
                    </a:ext>
                  </a:extLst>
                </a:gridCol>
                <a:gridCol w="1310683">
                  <a:extLst>
                    <a:ext uri="{9D8B030D-6E8A-4147-A177-3AD203B41FA5}">
                      <a16:colId xmlns:a16="http://schemas.microsoft.com/office/drawing/2014/main" xmlns="" val="3124485229"/>
                    </a:ext>
                  </a:extLst>
                </a:gridCol>
              </a:tblGrid>
              <a:tr h="757836">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True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False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061448112"/>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1</a:t>
                      </a:r>
                      <a:r>
                        <a:rPr lang="en-US" sz="2800" dirty="0">
                          <a:effectLst/>
                          <a:latin typeface="+mn-lt"/>
                          <a:ea typeface="Times New Roman" panose="02020603050405020304" pitchFamily="18" charset="0"/>
                          <a:cs typeface="Calibri" panose="020F0502020204030204" pitchFamily="34" charset="0"/>
                        </a:rPr>
                        <a:t>. </a:t>
                      </a:r>
                      <a:r>
                        <a:rPr lang="en-US" sz="2800" dirty="0"/>
                        <a:t>Only a few minority groups live in stilt houses.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5240679"/>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2</a:t>
                      </a:r>
                      <a:r>
                        <a:rPr lang="en-US" sz="2800" dirty="0">
                          <a:effectLst/>
                          <a:latin typeface="+mn-lt"/>
                          <a:ea typeface="Times New Roman" panose="02020603050405020304" pitchFamily="18" charset="0"/>
                          <a:cs typeface="Calibri" panose="020F0502020204030204" pitchFamily="34" charset="0"/>
                        </a:rPr>
                        <a:t>. </a:t>
                      </a:r>
                      <a:r>
                        <a:rPr lang="en-US" sz="2800" dirty="0"/>
                        <a:t>All stilt houses look alike.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p>
                      <a:pPr algn="ct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a:effectLst/>
                          <a:latin typeface="+mn-lt"/>
                          <a:ea typeface="Times New Roman" panose="02020603050405020304" pitchFamily="18" charset="0"/>
                          <a:cs typeface="Calibri" panose="020F0502020204030204" pitchFamily="34" charset="0"/>
                        </a:rPr>
                        <a:t> </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9896732"/>
                  </a:ext>
                </a:extLst>
              </a:tr>
              <a:tr h="991701">
                <a:tc>
                  <a:txBody>
                    <a:bodyPr/>
                    <a:lstStyle/>
                    <a:p>
                      <a:pPr algn="l"/>
                      <a:r>
                        <a:rPr lang="en-US" sz="2800" b="1" dirty="0">
                          <a:solidFill>
                            <a:srgbClr val="FF0000"/>
                          </a:solidFill>
                          <a:effectLst/>
                          <a:latin typeface="+mn-lt"/>
                          <a:ea typeface="Times New Roman" panose="02020603050405020304" pitchFamily="18" charset="0"/>
                          <a:cs typeface="Calibri" panose="020F0502020204030204" pitchFamily="34" charset="0"/>
                        </a:rPr>
                        <a:t>3</a:t>
                      </a:r>
                      <a:r>
                        <a:rPr lang="en-US" sz="2800" dirty="0">
                          <a:effectLst/>
                          <a:latin typeface="+mn-lt"/>
                          <a:ea typeface="Times New Roman" panose="02020603050405020304" pitchFamily="18" charset="0"/>
                          <a:cs typeface="Calibri" panose="020F0502020204030204" pitchFamily="34" charset="0"/>
                        </a:rPr>
                        <a:t>. </a:t>
                      </a:r>
                      <a:r>
                        <a:rPr lang="en-US" sz="2800" dirty="0"/>
                        <a:t>Family gatherings take place by the open fire in the middle of the house.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3107874"/>
                  </a:ext>
                </a:extLst>
              </a:tr>
              <a:tr h="991701">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4</a:t>
                      </a:r>
                      <a:r>
                        <a:rPr lang="en-US" sz="2800" dirty="0">
                          <a:effectLst/>
                          <a:latin typeface="+mn-lt"/>
                          <a:ea typeface="Times New Roman" panose="02020603050405020304" pitchFamily="18" charset="0"/>
                          <a:cs typeface="Calibri" panose="020F0502020204030204" pitchFamily="34" charset="0"/>
                        </a:rPr>
                        <a:t>. </a:t>
                      </a:r>
                      <a:r>
                        <a:rPr lang="en-US" sz="2800" dirty="0"/>
                        <a:t>The </a:t>
                      </a:r>
                      <a:r>
                        <a:rPr lang="en-US" sz="2800" i="1" dirty="0" err="1"/>
                        <a:t>Rong</a:t>
                      </a:r>
                      <a:r>
                        <a:rPr lang="en-US" sz="2800" dirty="0"/>
                        <a:t> house serves as the </a:t>
                      </a:r>
                      <a:r>
                        <a:rPr lang="en-US" sz="2800" dirty="0" err="1"/>
                        <a:t>centre</a:t>
                      </a:r>
                      <a:r>
                        <a:rPr lang="en-US" sz="2800" dirty="0"/>
                        <a:t> of an Ede village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9320" y="2942851"/>
            <a:ext cx="586279" cy="58627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0982" y="3778645"/>
            <a:ext cx="586279" cy="58627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6865" y="4739753"/>
            <a:ext cx="586279" cy="58627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6864" y="5655124"/>
            <a:ext cx="586279" cy="586279"/>
          </a:xfrm>
          <a:prstGeom prst="rect">
            <a:avLst/>
          </a:prstGeom>
        </p:spPr>
      </p:pic>
    </p:spTree>
    <p:extLst>
      <p:ext uri="{BB962C8B-B14F-4D97-AF65-F5344CB8AC3E}">
        <p14:creationId xmlns:p14="http://schemas.microsoft.com/office/powerpoint/2010/main" val="1868624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i="1" smtClean="0">
                <a:solidFill>
                  <a:schemeClr val="accent5"/>
                </a:solidFill>
              </a:rPr>
              <a:t>Stilt houses are popular among diferent ethnic groups, from the Thai in the Northern Highlands to the Khmer in the MeKong Delta. </a:t>
            </a:r>
            <a:endParaRPr lang="en-US" sz="4000" i="1">
              <a:solidFill>
                <a:schemeClr val="accent5"/>
              </a:solidFill>
            </a:endParaRPr>
          </a:p>
        </p:txBody>
      </p:sp>
      <p:sp>
        <p:nvSpPr>
          <p:cNvPr id="2" name="Title 1"/>
          <p:cNvSpPr>
            <a:spLocks noGrp="1"/>
          </p:cNvSpPr>
          <p:nvPr>
            <p:ph type="title"/>
          </p:nvPr>
        </p:nvSpPr>
        <p:spPr/>
        <p:txBody>
          <a:bodyPr>
            <a:noAutofit/>
          </a:bodyPr>
          <a:lstStyle/>
          <a:p>
            <a:r>
              <a:rPr lang="en-US" sz="4800" smtClean="0">
                <a:solidFill>
                  <a:srgbClr val="FF0000"/>
                </a:solidFill>
              </a:rPr>
              <a:t>1.Only a few minority groups live in stilt houses. - F</a:t>
            </a:r>
            <a:endParaRPr lang="en-US" sz="4800">
              <a:solidFill>
                <a:srgbClr val="FF0000"/>
              </a:solidFill>
            </a:endParaRPr>
          </a:p>
        </p:txBody>
      </p:sp>
    </p:spTree>
    <p:extLst>
      <p:ext uri="{BB962C8B-B14F-4D97-AF65-F5344CB8AC3E}">
        <p14:creationId xmlns:p14="http://schemas.microsoft.com/office/powerpoint/2010/main" val="42121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i="1" smtClean="0">
                <a:solidFill>
                  <a:schemeClr val="accent5"/>
                </a:solidFill>
              </a:rPr>
              <a:t>The houses come in diferent sizes and </a:t>
            </a:r>
            <a:r>
              <a:rPr lang="en-US" sz="4800" i="1" smtClean="0">
                <a:solidFill>
                  <a:schemeClr val="accent5"/>
                </a:solidFill>
              </a:rPr>
              <a:t>styes, and show the traditional culture of their owners. </a:t>
            </a:r>
            <a:endParaRPr lang="en-US" sz="4800" i="1">
              <a:solidFill>
                <a:schemeClr val="accent5"/>
              </a:solidFill>
            </a:endParaRPr>
          </a:p>
        </p:txBody>
      </p:sp>
      <p:sp>
        <p:nvSpPr>
          <p:cNvPr id="2" name="Title 1"/>
          <p:cNvSpPr>
            <a:spLocks noGrp="1"/>
          </p:cNvSpPr>
          <p:nvPr>
            <p:ph type="title"/>
          </p:nvPr>
        </p:nvSpPr>
        <p:spPr/>
        <p:txBody>
          <a:bodyPr>
            <a:normAutofit fontScale="90000"/>
          </a:bodyPr>
          <a:lstStyle/>
          <a:p>
            <a:r>
              <a:rPr lang="en-US" sz="6000" smtClean="0">
                <a:solidFill>
                  <a:srgbClr val="FF0000"/>
                </a:solidFill>
              </a:rPr>
              <a:t>2. All stilt houses look alike - F</a:t>
            </a:r>
            <a:endParaRPr lang="en-US" sz="6000">
              <a:solidFill>
                <a:srgbClr val="FF0000"/>
              </a:solidFill>
            </a:endParaRPr>
          </a:p>
        </p:txBody>
      </p:sp>
    </p:spTree>
    <p:extLst>
      <p:ext uri="{BB962C8B-B14F-4D97-AF65-F5344CB8AC3E}">
        <p14:creationId xmlns:p14="http://schemas.microsoft.com/office/powerpoint/2010/main" val="37528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i="1" smtClean="0">
                <a:solidFill>
                  <a:schemeClr val="accent5"/>
                </a:solidFill>
              </a:rPr>
              <a:t>The most important place in the house is the kitchen. It has  an open fire in the middle of the house. It is the places for family gatherings and receiving  guests. </a:t>
            </a:r>
            <a:endParaRPr lang="en-US" sz="4400" i="1">
              <a:solidFill>
                <a:schemeClr val="accent5"/>
              </a:solidFill>
            </a:endParaRPr>
          </a:p>
        </p:txBody>
      </p:sp>
      <p:sp>
        <p:nvSpPr>
          <p:cNvPr id="2" name="Title 1"/>
          <p:cNvSpPr>
            <a:spLocks noGrp="1"/>
          </p:cNvSpPr>
          <p:nvPr>
            <p:ph type="title"/>
          </p:nvPr>
        </p:nvSpPr>
        <p:spPr/>
        <p:txBody>
          <a:bodyPr>
            <a:noAutofit/>
          </a:bodyPr>
          <a:lstStyle/>
          <a:p>
            <a:r>
              <a:rPr lang="en-US" sz="4000" smtClean="0">
                <a:solidFill>
                  <a:srgbClr val="FF0000"/>
                </a:solidFill>
              </a:rPr>
              <a:t>3. Family gatherings take place by the open fire in the middle of the house - T</a:t>
            </a:r>
            <a:endParaRPr lang="en-US" sz="4000">
              <a:solidFill>
                <a:srgbClr val="FF0000"/>
              </a:solidFill>
            </a:endParaRPr>
          </a:p>
        </p:txBody>
      </p:sp>
    </p:spTree>
    <p:extLst>
      <p:ext uri="{BB962C8B-B14F-4D97-AF65-F5344CB8AC3E}">
        <p14:creationId xmlns:p14="http://schemas.microsoft.com/office/powerpoint/2010/main" val="338896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i="1" smtClean="0">
                <a:solidFill>
                  <a:schemeClr val="accent5"/>
                </a:solidFill>
              </a:rPr>
              <a:t>The Bahnar and Ede have a communal house ( called a Rong house) as the heart of their village.</a:t>
            </a:r>
            <a:endParaRPr lang="en-US" sz="4000" i="1">
              <a:solidFill>
                <a:schemeClr val="accent5"/>
              </a:solidFill>
            </a:endParaRPr>
          </a:p>
        </p:txBody>
      </p:sp>
      <p:sp>
        <p:nvSpPr>
          <p:cNvPr id="2" name="Title 1"/>
          <p:cNvSpPr>
            <a:spLocks noGrp="1"/>
          </p:cNvSpPr>
          <p:nvPr>
            <p:ph type="title"/>
          </p:nvPr>
        </p:nvSpPr>
        <p:spPr/>
        <p:txBody>
          <a:bodyPr>
            <a:normAutofit fontScale="90000"/>
          </a:bodyPr>
          <a:lstStyle/>
          <a:p>
            <a:r>
              <a:rPr lang="en-US" smtClean="0">
                <a:solidFill>
                  <a:srgbClr val="FF0000"/>
                </a:solidFill>
              </a:rPr>
              <a:t>4. The Rong house serves as the centre of an Ede village - T</a:t>
            </a:r>
            <a:endParaRPr lang="en-US">
              <a:solidFill>
                <a:srgbClr val="FF0000"/>
              </a:solidFill>
            </a:endParaRPr>
          </a:p>
        </p:txBody>
      </p:sp>
    </p:spTree>
    <p:extLst>
      <p:ext uri="{BB962C8B-B14F-4D97-AF65-F5344CB8AC3E}">
        <p14:creationId xmlns:p14="http://schemas.microsoft.com/office/powerpoint/2010/main" val="9220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291577"/>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8" name="TextBox 7"/>
          <p:cNvSpPr txBox="1"/>
          <p:nvPr/>
        </p:nvSpPr>
        <p:spPr>
          <a:xfrm>
            <a:off x="487066" y="199630"/>
            <a:ext cx="6136757"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348466" y="2317898"/>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380745" y="3188766"/>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380745" y="4005526"/>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380745" y="4896215"/>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3" name="TextBox 2"/>
          <p:cNvSpPr txBox="1"/>
          <p:nvPr/>
        </p:nvSpPr>
        <p:spPr>
          <a:xfrm>
            <a:off x="5633884" y="2172815"/>
            <a:ext cx="2370465" cy="584775"/>
          </a:xfrm>
          <a:prstGeom prst="rect">
            <a:avLst/>
          </a:prstGeom>
          <a:noFill/>
        </p:spPr>
        <p:txBody>
          <a:bodyPr wrap="square" rtlCol="0">
            <a:spAutoFit/>
          </a:bodyPr>
          <a:lstStyle/>
          <a:p>
            <a:r>
              <a:rPr lang="en-US" sz="3200" b="1" dirty="0">
                <a:solidFill>
                  <a:srgbClr val="FF0000"/>
                </a:solidFill>
              </a:rPr>
              <a:t>traditional</a:t>
            </a:r>
          </a:p>
        </p:txBody>
      </p:sp>
      <p:sp>
        <p:nvSpPr>
          <p:cNvPr id="22" name="TextBox 21"/>
          <p:cNvSpPr txBox="1"/>
          <p:nvPr/>
        </p:nvSpPr>
        <p:spPr>
          <a:xfrm>
            <a:off x="561117" y="3481153"/>
            <a:ext cx="2158409" cy="584775"/>
          </a:xfrm>
          <a:prstGeom prst="rect">
            <a:avLst/>
          </a:prstGeom>
          <a:noFill/>
        </p:spPr>
        <p:txBody>
          <a:bodyPr wrap="square" rtlCol="0">
            <a:spAutoFit/>
          </a:bodyPr>
          <a:lstStyle/>
          <a:p>
            <a:r>
              <a:rPr lang="en-US" sz="3200" b="1" dirty="0">
                <a:solidFill>
                  <a:srgbClr val="FF0000"/>
                </a:solidFill>
              </a:rPr>
              <a:t>field</a:t>
            </a:r>
          </a:p>
        </p:txBody>
      </p:sp>
      <p:sp>
        <p:nvSpPr>
          <p:cNvPr id="25" name="TextBox 24"/>
          <p:cNvSpPr txBox="1"/>
          <p:nvPr/>
        </p:nvSpPr>
        <p:spPr>
          <a:xfrm>
            <a:off x="7774657" y="3796222"/>
            <a:ext cx="1878190"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348466" y="4346818"/>
            <a:ext cx="2371060" cy="584775"/>
          </a:xfrm>
          <a:prstGeom prst="rect">
            <a:avLst/>
          </a:prstGeom>
          <a:noFill/>
        </p:spPr>
        <p:txBody>
          <a:bodyPr wrap="square" rtlCol="0">
            <a:spAutoFit/>
          </a:bodyPr>
          <a:lstStyle/>
          <a:p>
            <a:r>
              <a:rPr lang="en-US" sz="3200" b="1" dirty="0">
                <a:solidFill>
                  <a:srgbClr val="FF0000"/>
                </a:solidFill>
              </a:rPr>
              <a:t>mountains</a:t>
            </a:r>
          </a:p>
        </p:txBody>
      </p:sp>
      <p:sp>
        <p:nvSpPr>
          <p:cNvPr id="28" name="TextBox 27"/>
          <p:cNvSpPr txBox="1"/>
          <p:nvPr/>
        </p:nvSpPr>
        <p:spPr>
          <a:xfrm>
            <a:off x="154885" y="5253342"/>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Tree>
    <p:extLst>
      <p:ext uri="{BB962C8B-B14F-4D97-AF65-F5344CB8AC3E}">
        <p14:creationId xmlns:p14="http://schemas.microsoft.com/office/powerpoint/2010/main" val="9462076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5"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7724"/>
            <a:ext cx="12192000" cy="1083309"/>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663572" y="193447"/>
            <a:ext cx="305980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 name="Cloud 1"/>
          <p:cNvSpPr/>
          <p:nvPr/>
        </p:nvSpPr>
        <p:spPr>
          <a:xfrm>
            <a:off x="3694519" y="2222204"/>
            <a:ext cx="4625162" cy="3179135"/>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Types of house</a:t>
            </a:r>
          </a:p>
        </p:txBody>
      </p:sp>
      <p:cxnSp>
        <p:nvCxnSpPr>
          <p:cNvPr id="5" name="Straight Arrow Connector 4"/>
          <p:cNvCxnSpPr/>
          <p:nvPr/>
        </p:nvCxnSpPr>
        <p:spPr>
          <a:xfrm flipV="1">
            <a:off x="8080745" y="2222205"/>
            <a:ext cx="946297" cy="42530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9186530" y="1923957"/>
            <a:ext cx="1594884" cy="646331"/>
          </a:xfrm>
          <a:prstGeom prst="rect">
            <a:avLst/>
          </a:prstGeom>
          <a:noFill/>
        </p:spPr>
        <p:txBody>
          <a:bodyPr wrap="square" rtlCol="0">
            <a:spAutoFit/>
          </a:bodyPr>
          <a:lstStyle/>
          <a:p>
            <a:r>
              <a:rPr lang="en-US" sz="3600" b="1" dirty="0"/>
              <a:t>Villa</a:t>
            </a:r>
          </a:p>
        </p:txBody>
      </p:sp>
    </p:spTree>
    <p:extLst>
      <p:ext uri="{BB962C8B-B14F-4D97-AF65-F5344CB8AC3E}">
        <p14:creationId xmlns:p14="http://schemas.microsoft.com/office/powerpoint/2010/main" val="1700596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69079" y="-73053"/>
            <a:ext cx="6136757" cy="1015663"/>
          </a:xfrm>
          <a:prstGeom prst="rect">
            <a:avLst/>
          </a:prstGeom>
          <a:noFill/>
          <a:effectLst/>
        </p:spPr>
        <p:txBody>
          <a:bodyPr wrap="square" rtlCol="0">
            <a:spAutoFit/>
          </a:bodyPr>
          <a:lstStyle/>
          <a:p>
            <a:r>
              <a:rPr lang="en-US" sz="6000" b="1" dirty="0">
                <a:solidFill>
                  <a:srgbClr val="FF0000"/>
                </a:solidFill>
                <a:effectLst>
                  <a:glow rad="88900">
                    <a:schemeClr val="bg1"/>
                  </a:glow>
                </a:effectLst>
                <a:latin typeface="Arial" panose="020B0604020202020204" pitchFamily="34" charset="0"/>
                <a:cs typeface="Arial" panose="020B0604020202020204" pitchFamily="34" charset="0"/>
              </a:rPr>
              <a:t>SPEAKING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138" y="3260778"/>
            <a:ext cx="5474495" cy="2949137"/>
          </a:xfrm>
          <a:prstGeom prst="rect">
            <a:avLst/>
          </a:prstGeom>
          <a:ln>
            <a:noFill/>
          </a:ln>
          <a:effectLst>
            <a:softEdge rad="112500"/>
          </a:effectLst>
        </p:spPr>
      </p:pic>
      <p:sp>
        <p:nvSpPr>
          <p:cNvPr id="6" name="Subtitle 5"/>
          <p:cNvSpPr>
            <a:spLocks noGrp="1"/>
          </p:cNvSpPr>
          <p:nvPr>
            <p:ph type="subTitle" idx="1"/>
          </p:nvPr>
        </p:nvSpPr>
        <p:spPr>
          <a:xfrm>
            <a:off x="369078" y="1060888"/>
            <a:ext cx="11075669" cy="1697060"/>
          </a:xfrm>
        </p:spPr>
        <p:txBody>
          <a:bodyPr>
            <a:noAutofit/>
          </a:bodyPr>
          <a:lstStyle/>
          <a:p>
            <a:r>
              <a:rPr lang="en-US" sz="4000" b="1" smtClean="0">
                <a:solidFill>
                  <a:srgbClr val="0070C0"/>
                </a:solidFill>
              </a:rPr>
              <a:t>USING  MIND MAP TO SUMMARIZE </a:t>
            </a:r>
            <a:r>
              <a:rPr lang="en-US" sz="4000" b="1" smtClean="0">
                <a:solidFill>
                  <a:srgbClr val="0070C0"/>
                </a:solidFill>
              </a:rPr>
              <a:t>SOME MAIN IDEAS ABOUT STILT HOUSE </a:t>
            </a:r>
            <a:endParaRPr lang="en-US" sz="4000" b="1">
              <a:solidFill>
                <a:srgbClr val="0070C0"/>
              </a:solidFill>
            </a:endParaRPr>
          </a:p>
        </p:txBody>
      </p:sp>
    </p:spTree>
    <p:extLst>
      <p:ext uri="{BB962C8B-B14F-4D97-AF65-F5344CB8AC3E}">
        <p14:creationId xmlns:p14="http://schemas.microsoft.com/office/powerpoint/2010/main" val="204955817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369079" y="-73053"/>
            <a:ext cx="6136757" cy="1015663"/>
          </a:xfrm>
          <a:prstGeom prst="rect">
            <a:avLst/>
          </a:prstGeom>
          <a:noFill/>
          <a:effectLst/>
        </p:spPr>
        <p:txBody>
          <a:bodyPr wrap="square" rtlCol="0">
            <a:spAutoFit/>
          </a:bodyPr>
          <a:lstStyle/>
          <a:p>
            <a:r>
              <a:rPr lang="en-US" sz="6000" b="1" dirty="0">
                <a:solidFill>
                  <a:srgbClr val="FF0000"/>
                </a:solidFill>
                <a:effectLst>
                  <a:glow rad="88900">
                    <a:schemeClr val="bg1"/>
                  </a:glow>
                </a:effectLst>
                <a:latin typeface="Arial" panose="020B0604020202020204" pitchFamily="34" charset="0"/>
                <a:cs typeface="Arial" panose="020B0604020202020204" pitchFamily="34" charset="0"/>
              </a:rPr>
              <a:t>SPEAKING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138" y="3260778"/>
            <a:ext cx="5474495" cy="2949137"/>
          </a:xfrm>
          <a:prstGeom prst="rect">
            <a:avLst/>
          </a:prstGeom>
          <a:ln>
            <a:noFill/>
          </a:ln>
          <a:effectLst>
            <a:softEdge rad="112500"/>
          </a:effectLst>
        </p:spPr>
      </p:pic>
      <p:sp>
        <p:nvSpPr>
          <p:cNvPr id="3" name="Title 2"/>
          <p:cNvSpPr>
            <a:spLocks noGrp="1"/>
          </p:cNvSpPr>
          <p:nvPr>
            <p:ph type="ctrTitle"/>
          </p:nvPr>
        </p:nvSpPr>
        <p:spPr>
          <a:xfrm>
            <a:off x="5860026" y="-68657"/>
            <a:ext cx="5068529" cy="989138"/>
          </a:xfrm>
        </p:spPr>
        <p:txBody>
          <a:bodyPr>
            <a:normAutofit/>
          </a:bodyPr>
          <a:lstStyle/>
          <a:p>
            <a:r>
              <a:rPr lang="en-US" b="1" smtClean="0">
                <a:solidFill>
                  <a:srgbClr val="0000FF"/>
                </a:solidFill>
              </a:rPr>
              <a:t>PROJECT:</a:t>
            </a:r>
            <a:endParaRPr lang="en-US" b="1">
              <a:solidFill>
                <a:srgbClr val="0000FF"/>
              </a:solidFill>
            </a:endParaRPr>
          </a:p>
        </p:txBody>
      </p:sp>
      <p:sp>
        <p:nvSpPr>
          <p:cNvPr id="6" name="Subtitle 5"/>
          <p:cNvSpPr>
            <a:spLocks noGrp="1"/>
          </p:cNvSpPr>
          <p:nvPr>
            <p:ph type="subTitle" idx="1"/>
          </p:nvPr>
        </p:nvSpPr>
        <p:spPr>
          <a:xfrm>
            <a:off x="369078" y="1060888"/>
            <a:ext cx="11355889" cy="1697060"/>
          </a:xfrm>
        </p:spPr>
        <p:txBody>
          <a:bodyPr>
            <a:noAutofit/>
          </a:bodyPr>
          <a:lstStyle/>
          <a:p>
            <a:r>
              <a:rPr lang="en-US" sz="6000" b="1" smtClean="0">
                <a:solidFill>
                  <a:srgbClr val="0070C0"/>
                </a:solidFill>
              </a:rPr>
              <a:t>SPEAKING  ABOUT OUR ETHNIC GROUPS</a:t>
            </a:r>
            <a:endParaRPr lang="en-US" sz="6000" b="1">
              <a:solidFill>
                <a:srgbClr val="0070C0"/>
              </a:solidFill>
            </a:endParaRPr>
          </a:p>
        </p:txBody>
      </p:sp>
    </p:spTree>
    <p:extLst>
      <p:ext uri="{BB962C8B-B14F-4D97-AF65-F5344CB8AC3E}">
        <p14:creationId xmlns:p14="http://schemas.microsoft.com/office/powerpoint/2010/main" val="161534800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10" name="Group 9"/>
          <p:cNvGrpSpPr/>
          <p:nvPr/>
        </p:nvGrpSpPr>
        <p:grpSpPr>
          <a:xfrm>
            <a:off x="10633" y="-22421"/>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209518" y="134905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Wrap-up</a:t>
            </a: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C43B4EE5-D525-4443-B04E-58910A374BDA}"/>
              </a:ext>
            </a:extLst>
          </p:cNvPr>
          <p:cNvSpPr txBox="1"/>
          <p:nvPr/>
        </p:nvSpPr>
        <p:spPr>
          <a:xfrm>
            <a:off x="487067" y="2369018"/>
            <a:ext cx="10415395" cy="4247317"/>
          </a:xfrm>
          <a:prstGeom prst="rect">
            <a:avLst/>
          </a:prstGeom>
          <a:noFill/>
        </p:spPr>
        <p:txBody>
          <a:bodyPr wrap="square">
            <a:spAutoFit/>
          </a:bodyPr>
          <a:lstStyle/>
          <a:p>
            <a:pPr>
              <a:lnSpc>
                <a:spcPct val="150000"/>
              </a:lnSpc>
            </a:pPr>
            <a:r>
              <a:rPr lang="en-US" sz="3600" b="1" dirty="0">
                <a:solidFill>
                  <a:srgbClr val="FF0000"/>
                </a:solidFill>
              </a:rPr>
              <a:t>In this lesson, you have:</a:t>
            </a:r>
          </a:p>
          <a:p>
            <a:pPr marL="457200" indent="-457200">
              <a:lnSpc>
                <a:spcPct val="150000"/>
              </a:lnSpc>
              <a:buFont typeface="Wingdings" panose="05000000000000000000" pitchFamily="2" charset="2"/>
              <a:buChar char="ü"/>
            </a:pPr>
            <a:r>
              <a:rPr lang="en-US" sz="3600" dirty="0"/>
              <a:t>learnt new words related to the topic of stilt house.</a:t>
            </a:r>
          </a:p>
          <a:p>
            <a:pPr marL="457200" indent="-457200">
              <a:lnSpc>
                <a:spcPct val="150000"/>
              </a:lnSpc>
              <a:buFont typeface="Wingdings" panose="05000000000000000000" pitchFamily="2" charset="2"/>
              <a:buChar char="ü"/>
            </a:pPr>
            <a:r>
              <a:rPr lang="en-US" sz="3600" dirty="0"/>
              <a:t>read a passage about stilt houses.</a:t>
            </a:r>
          </a:p>
          <a:p>
            <a:pPr marL="457200" indent="-457200">
              <a:lnSpc>
                <a:spcPct val="150000"/>
              </a:lnSpc>
              <a:buFont typeface="Wingdings" panose="05000000000000000000" pitchFamily="2" charset="2"/>
              <a:buChar char="ü"/>
            </a:pPr>
            <a:r>
              <a:rPr lang="en-US" sz="3600" dirty="0"/>
              <a:t>described the house you live in.</a:t>
            </a:r>
          </a:p>
          <a:p>
            <a:pPr>
              <a:lnSpc>
                <a:spcPct val="150000"/>
              </a:lnSpc>
            </a:pPr>
            <a:endParaRPr lang="en-US" sz="3600" dirty="0"/>
          </a:p>
        </p:txBody>
      </p:sp>
      <p:pic>
        <p:nvPicPr>
          <p:cNvPr id="5" name="Graphic 4" descr="Presentation with checklist with solid fill">
            <a:extLst>
              <a:ext uri="{FF2B5EF4-FFF2-40B4-BE49-F238E27FC236}">
                <a16:creationId xmlns:a16="http://schemas.microsoft.com/office/drawing/2014/main" xmlns=""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08476" y="1060888"/>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633" y="-22421"/>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Homework</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582763" y="2509760"/>
            <a:ext cx="7747462" cy="230832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200" dirty="0"/>
              <a:t> Learn by heart all </a:t>
            </a:r>
            <a:r>
              <a:rPr lang="en-US" sz="3200"/>
              <a:t>the </a:t>
            </a:r>
            <a:r>
              <a:rPr lang="en-US" sz="3200" smtClean="0"/>
              <a:t>new words</a:t>
            </a:r>
            <a:r>
              <a:rPr lang="en-US" sz="3200" dirty="0"/>
              <a:t>.</a:t>
            </a:r>
          </a:p>
          <a:p>
            <a:pPr marL="285750" indent="-285750">
              <a:lnSpc>
                <a:spcPct val="150000"/>
              </a:lnSpc>
              <a:buFont typeface="Wingdings" panose="05000000000000000000" pitchFamily="2" charset="2"/>
              <a:buChar char="ü"/>
            </a:pPr>
            <a:r>
              <a:rPr lang="en-US" sz="3200" dirty="0"/>
              <a:t> Do exercises in the workbook.</a:t>
            </a:r>
          </a:p>
          <a:p>
            <a:pPr marL="285750" indent="-285750">
              <a:lnSpc>
                <a:spcPct val="150000"/>
              </a:lnSpc>
              <a:buFont typeface="Wingdings" panose="05000000000000000000" pitchFamily="2" charset="2"/>
              <a:buChar char="ü"/>
            </a:pPr>
            <a:r>
              <a:rPr lang="en-US" sz="3200" dirty="0"/>
              <a:t> Prepare for Lesson 6 – 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870" y="3202258"/>
            <a:ext cx="3020335" cy="3020335"/>
          </a:xfrm>
          <a:prstGeom prst="rect">
            <a:avLst/>
          </a:prstGeom>
        </p:spPr>
      </p:pic>
      <p:sp>
        <p:nvSpPr>
          <p:cNvPr id="21" name="Rounded Rectangle 20"/>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3865" y="11855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Tree>
    <p:extLst>
      <p:ext uri="{BB962C8B-B14F-4D97-AF65-F5344CB8AC3E}">
        <p14:creationId xmlns:p14="http://schemas.microsoft.com/office/powerpoint/2010/main" val="387957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www.tienganhglobalsuccess.vn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97100422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135641" y="1157676"/>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3891000" y="1075689"/>
            <a:ext cx="4472574"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5: SKILLS 1</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655741" y="898610"/>
            <a:ext cx="964452" cy="91649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932039"/>
            <a:ext cx="11087611" cy="432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401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219" y="191729"/>
            <a:ext cx="11385755" cy="616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84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968" y="191730"/>
            <a:ext cx="1160698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71917" y="978232"/>
            <a:ext cx="608536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staircase </a:t>
            </a:r>
            <a:r>
              <a:rPr lang="en-US" sz="6600" dirty="0"/>
              <a:t>(n)</a:t>
            </a:r>
            <a:endParaRPr lang="en-US" dirty="0"/>
          </a:p>
        </p:txBody>
      </p:sp>
      <p:sp>
        <p:nvSpPr>
          <p:cNvPr id="12" name="Rectangle 11"/>
          <p:cNvSpPr/>
          <p:nvPr/>
        </p:nvSpPr>
        <p:spPr>
          <a:xfrm>
            <a:off x="309137" y="4635652"/>
            <a:ext cx="3776836" cy="830997"/>
          </a:xfrm>
          <a:prstGeom prst="rect">
            <a:avLst/>
          </a:prstGeom>
        </p:spPr>
        <p:txBody>
          <a:bodyPr wrap="square">
            <a:spAutoFit/>
          </a:bodyPr>
          <a:lstStyle/>
          <a:p>
            <a:pPr algn="ctr"/>
            <a:r>
              <a:rPr lang="en-US" sz="4800" dirty="0" err="1"/>
              <a:t>cầu</a:t>
            </a:r>
            <a:r>
              <a:rPr lang="en-US" sz="4800" dirty="0"/>
              <a:t> thang </a:t>
            </a:r>
            <a:r>
              <a:rPr lang="en-US" sz="4800" dirty="0" err="1"/>
              <a:t>bộ</a:t>
            </a:r>
            <a:endParaRPr lang="en-US" sz="4800" dirty="0"/>
          </a:p>
        </p:txBody>
      </p:sp>
      <p:sp>
        <p:nvSpPr>
          <p:cNvPr id="2" name="Rectangle 1"/>
          <p:cNvSpPr/>
          <p:nvPr/>
        </p:nvSpPr>
        <p:spPr>
          <a:xfrm>
            <a:off x="818344" y="3013501"/>
            <a:ext cx="2989088"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steəkeɪs</a:t>
            </a:r>
            <a:r>
              <a:rPr lang="en-US" sz="4800" b="1" dirty="0">
                <a:solidFill>
                  <a:schemeClr val="accent5">
                    <a:lumMod val="50000"/>
                  </a:schemeClr>
                </a:solidFill>
              </a:rPr>
              <a:t>/</a:t>
            </a:r>
          </a:p>
        </p:txBody>
      </p:sp>
      <p:grpSp>
        <p:nvGrpSpPr>
          <p:cNvPr id="8" name="Group 7"/>
          <p:cNvGrpSpPr/>
          <p:nvPr/>
        </p:nvGrpSpPr>
        <p:grpSpPr>
          <a:xfrm>
            <a:off x="10633" y="-22421"/>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7130" y="1999830"/>
            <a:ext cx="7017703" cy="4677326"/>
          </a:xfrm>
          <a:prstGeom prst="rect">
            <a:avLst/>
          </a:prstGeom>
          <a:ln>
            <a:noFill/>
          </a:ln>
          <a:effectLst>
            <a:softEdge rad="112500"/>
          </a:effectLst>
        </p:spPr>
      </p:pic>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staircas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4128" y="3124199"/>
            <a:ext cx="609600" cy="609600"/>
          </a:xfrm>
          <a:prstGeom prst="rect">
            <a:avLst/>
          </a:prstGeom>
        </p:spPr>
      </p:pic>
    </p:spTree>
    <p:extLst>
      <p:ext uri="{BB962C8B-B14F-4D97-AF65-F5344CB8AC3E}">
        <p14:creationId xmlns:p14="http://schemas.microsoft.com/office/powerpoint/2010/main" val="2217126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253"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70598" y="4643389"/>
            <a:ext cx="3776836" cy="553998"/>
          </a:xfrm>
          <a:prstGeom prst="rect">
            <a:avLst/>
          </a:prstGeom>
        </p:spPr>
        <p:txBody>
          <a:bodyPr wrap="square">
            <a:spAutoFit/>
          </a:bodyPr>
          <a:lstStyle/>
          <a:p>
            <a:pPr algn="ctr"/>
            <a:r>
              <a:rPr lang="en-US" sz="4800" dirty="0" err="1"/>
              <a:t>vật</a:t>
            </a:r>
            <a:r>
              <a:rPr lang="en-US" sz="4800" dirty="0"/>
              <a:t> </a:t>
            </a:r>
            <a:r>
              <a:rPr lang="en-US" sz="4800" dirty="0" err="1"/>
              <a:t>liệu</a:t>
            </a:r>
            <a:endParaRPr lang="en-US" sz="4800" dirty="0"/>
          </a:p>
        </p:txBody>
      </p:sp>
      <p:sp>
        <p:nvSpPr>
          <p:cNvPr id="2" name="Rectangle 1"/>
          <p:cNvSpPr/>
          <p:nvPr/>
        </p:nvSpPr>
        <p:spPr>
          <a:xfrm>
            <a:off x="868422" y="3234734"/>
            <a:ext cx="3395481" cy="830997"/>
          </a:xfrm>
          <a:prstGeom prst="rect">
            <a:avLst/>
          </a:prstGeom>
        </p:spPr>
        <p:txBody>
          <a:bodyPr wrap="none">
            <a:spAutoFit/>
          </a:bodyPr>
          <a:lstStyle/>
          <a:p>
            <a:pPr algn="ctr"/>
            <a:r>
              <a:rPr lang="en-US" sz="4800" b="1" dirty="0">
                <a:solidFill>
                  <a:schemeClr val="accent5">
                    <a:lumMod val="50000"/>
                  </a:schemeClr>
                </a:solidFill>
              </a:rPr>
              <a:t> /</a:t>
            </a:r>
            <a:r>
              <a:rPr lang="en-US" sz="4800" b="1" dirty="0" err="1">
                <a:solidFill>
                  <a:schemeClr val="accent5">
                    <a:lumMod val="50000"/>
                  </a:schemeClr>
                </a:solidFill>
              </a:rPr>
              <a:t>məˈtɪəriəl</a:t>
            </a:r>
            <a:r>
              <a:rPr lang="en-US" sz="4800" b="1" dirty="0">
                <a:solidFill>
                  <a:schemeClr val="accent5">
                    <a:lumMod val="50000"/>
                  </a:schemeClr>
                </a:solidFill>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98" b="5484"/>
          <a:stretch/>
        </p:blipFill>
        <p:spPr>
          <a:xfrm>
            <a:off x="4202256" y="2168296"/>
            <a:ext cx="7815489" cy="4231758"/>
          </a:xfrm>
          <a:prstGeom prst="rect">
            <a:avLst/>
          </a:prstGeom>
        </p:spPr>
      </p:pic>
      <p:grpSp>
        <p:nvGrpSpPr>
          <p:cNvPr id="8" name="Group 7"/>
          <p:cNvGrpSpPr/>
          <p:nvPr/>
        </p:nvGrpSpPr>
        <p:grpSpPr>
          <a:xfrm>
            <a:off x="10633" y="-22421"/>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sp>
        <p:nvSpPr>
          <p:cNvPr id="7" name="Google Shape;1881;p31"/>
          <p:cNvSpPr txBox="1">
            <a:spLocks/>
          </p:cNvSpPr>
          <p:nvPr/>
        </p:nvSpPr>
        <p:spPr>
          <a:xfrm>
            <a:off x="-212238" y="1227695"/>
            <a:ext cx="657050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material </a:t>
            </a:r>
            <a:r>
              <a:rPr lang="en-US" sz="6600" dirty="0"/>
              <a:t>(n)</a:t>
            </a:r>
            <a:endParaRPr lang="en-US" dirty="0"/>
          </a:p>
        </p:txBody>
      </p:sp>
      <p:pic>
        <p:nvPicPr>
          <p:cNvPr id="4" name="materia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8822" y="3345432"/>
            <a:ext cx="609600" cy="609600"/>
          </a:xfrm>
          <a:prstGeom prst="rect">
            <a:avLst/>
          </a:prstGeom>
        </p:spPr>
      </p:pic>
    </p:spTree>
    <p:extLst>
      <p:ext uri="{BB962C8B-B14F-4D97-AF65-F5344CB8AC3E}">
        <p14:creationId xmlns:p14="http://schemas.microsoft.com/office/powerpoint/2010/main" val="35335808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4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12" grpId="0"/>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92960" y="1443818"/>
            <a:ext cx="6554668"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open fire </a:t>
            </a:r>
            <a:r>
              <a:rPr lang="en-US" sz="6600" dirty="0"/>
              <a:t>(n)</a:t>
            </a:r>
            <a:endParaRPr lang="en-US" dirty="0"/>
          </a:p>
        </p:txBody>
      </p:sp>
      <p:sp>
        <p:nvSpPr>
          <p:cNvPr id="12" name="Rectangle 11"/>
          <p:cNvSpPr/>
          <p:nvPr/>
        </p:nvSpPr>
        <p:spPr>
          <a:xfrm>
            <a:off x="234744" y="4452945"/>
            <a:ext cx="4352004" cy="1569660"/>
          </a:xfrm>
          <a:prstGeom prst="rect">
            <a:avLst/>
          </a:prstGeom>
        </p:spPr>
        <p:txBody>
          <a:bodyPr wrap="square">
            <a:spAutoFit/>
          </a:bodyPr>
          <a:lstStyle/>
          <a:p>
            <a:pPr algn="ctr"/>
            <a:r>
              <a:rPr lang="en-US" sz="4800" err="1"/>
              <a:t>lò</a:t>
            </a:r>
            <a:r>
              <a:rPr lang="en-US" sz="4800"/>
              <a:t> </a:t>
            </a:r>
            <a:r>
              <a:rPr lang="en-US" sz="4800" smtClean="0"/>
              <a:t>sưởi, bếp lửa</a:t>
            </a:r>
            <a:endParaRPr lang="en-US" sz="4800" dirty="0"/>
          </a:p>
        </p:txBody>
      </p:sp>
      <p:sp>
        <p:nvSpPr>
          <p:cNvPr id="2" name="Rectangle 1"/>
          <p:cNvSpPr/>
          <p:nvPr/>
        </p:nvSpPr>
        <p:spPr>
          <a:xfrm>
            <a:off x="792092" y="3400381"/>
            <a:ext cx="4127733" cy="830997"/>
          </a:xfrm>
          <a:prstGeom prst="rect">
            <a:avLst/>
          </a:prstGeom>
        </p:spPr>
        <p:txBody>
          <a:bodyPr wrap="none">
            <a:spAutoFit/>
          </a:bodyPr>
          <a:lstStyle/>
          <a:p>
            <a:pPr algn="ctr"/>
            <a:r>
              <a:rPr lang="en-US" sz="4800" b="1" dirty="0">
                <a:solidFill>
                  <a:schemeClr val="accent5">
                    <a:lumMod val="50000"/>
                  </a:schemeClr>
                </a:solidFill>
              </a:rPr>
              <a:t>  /ˌ</a:t>
            </a:r>
            <a:r>
              <a:rPr lang="en-US" sz="4800" b="1" dirty="0" err="1">
                <a:solidFill>
                  <a:schemeClr val="accent5">
                    <a:lumMod val="50000"/>
                  </a:schemeClr>
                </a:solidFill>
              </a:rPr>
              <a:t>əʊpən</a:t>
            </a:r>
            <a:r>
              <a:rPr lang="en-US" sz="4800" b="1" dirty="0">
                <a:solidFill>
                  <a:schemeClr val="accent5">
                    <a:lumMod val="50000"/>
                  </a:schemeClr>
                </a:solidFill>
              </a:rPr>
              <a:t> ˈ</a:t>
            </a:r>
            <a:r>
              <a:rPr lang="en-US" sz="4800" b="1" dirty="0" err="1">
                <a:solidFill>
                  <a:schemeClr val="accent5">
                    <a:lumMod val="50000"/>
                  </a:schemeClr>
                </a:solidFill>
              </a:rPr>
              <a:t>faɪə</a:t>
            </a:r>
            <a:r>
              <a:rPr lang="en-US" sz="4800" b="1" dirty="0">
                <a:solidFill>
                  <a:schemeClr val="accent5">
                    <a:lumMod val="50000"/>
                  </a:schemeClr>
                </a:solidFill>
              </a:rPr>
              <a:t>/</a:t>
            </a:r>
          </a:p>
        </p:txBody>
      </p:sp>
      <p:grpSp>
        <p:nvGrpSpPr>
          <p:cNvPr id="8" name="Group 7"/>
          <p:cNvGrpSpPr/>
          <p:nvPr/>
        </p:nvGrpSpPr>
        <p:grpSpPr>
          <a:xfrm>
            <a:off x="10633" y="-22421"/>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4502" y="1446025"/>
            <a:ext cx="6686191" cy="4811150"/>
          </a:xfrm>
          <a:prstGeom prst="rect">
            <a:avLst/>
          </a:prstGeom>
          <a:ln>
            <a:noFill/>
          </a:ln>
          <a:effectLst>
            <a:softEdge rad="112500"/>
          </a:effectLst>
        </p:spPr>
      </p:pic>
      <p:pic>
        <p:nvPicPr>
          <p:cNvPr id="4" name="open fi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2492" y="3546800"/>
            <a:ext cx="609600" cy="609600"/>
          </a:xfrm>
          <a:prstGeom prst="rect">
            <a:avLst/>
          </a:prstGeom>
        </p:spPr>
      </p:pic>
    </p:spTree>
    <p:extLst>
      <p:ext uri="{BB962C8B-B14F-4D97-AF65-F5344CB8AC3E}">
        <p14:creationId xmlns:p14="http://schemas.microsoft.com/office/powerpoint/2010/main" val="2711664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320"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A8FCA5C-5D4D-5540-BDE4-3FB54AF82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9692" y="1772538"/>
            <a:ext cx="7842308" cy="4242951"/>
          </a:xfrm>
          <a:prstGeom prst="rect">
            <a:avLst/>
          </a:prstGeom>
        </p:spPr>
      </p:pic>
      <p:sp>
        <p:nvSpPr>
          <p:cNvPr id="7" name="Google Shape;1881;p31"/>
          <p:cNvSpPr txBox="1">
            <a:spLocks/>
          </p:cNvSpPr>
          <p:nvPr/>
        </p:nvSpPr>
        <p:spPr>
          <a:xfrm>
            <a:off x="-492960" y="1443818"/>
            <a:ext cx="6554668"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owner </a:t>
            </a:r>
            <a:r>
              <a:rPr lang="en-US" sz="6600" dirty="0"/>
              <a:t>(n)</a:t>
            </a:r>
            <a:endParaRPr lang="en-US" dirty="0"/>
          </a:p>
        </p:txBody>
      </p:sp>
      <p:sp>
        <p:nvSpPr>
          <p:cNvPr id="12" name="Rectangle 11"/>
          <p:cNvSpPr/>
          <p:nvPr/>
        </p:nvSpPr>
        <p:spPr>
          <a:xfrm>
            <a:off x="475580" y="4998683"/>
            <a:ext cx="4202746" cy="1569660"/>
          </a:xfrm>
          <a:prstGeom prst="rect">
            <a:avLst/>
          </a:prstGeom>
        </p:spPr>
        <p:txBody>
          <a:bodyPr wrap="square">
            <a:spAutoFit/>
          </a:bodyPr>
          <a:lstStyle/>
          <a:p>
            <a:pPr algn="ctr"/>
            <a:r>
              <a:rPr lang="en-US" sz="4800" dirty="0" err="1"/>
              <a:t>người</a:t>
            </a:r>
            <a:r>
              <a:rPr lang="en-US" sz="4800" dirty="0"/>
              <a:t> </a:t>
            </a:r>
            <a:r>
              <a:rPr lang="en-US" sz="4800" err="1"/>
              <a:t>sở</a:t>
            </a:r>
            <a:r>
              <a:rPr lang="en-US" sz="4800"/>
              <a:t> </a:t>
            </a:r>
            <a:r>
              <a:rPr lang="en-US" sz="4800" smtClean="0"/>
              <a:t>hữu, chủ</a:t>
            </a:r>
          </a:p>
        </p:txBody>
      </p:sp>
      <p:sp>
        <p:nvSpPr>
          <p:cNvPr id="2" name="Rectangle 1"/>
          <p:cNvSpPr/>
          <p:nvPr/>
        </p:nvSpPr>
        <p:spPr>
          <a:xfrm>
            <a:off x="1140231" y="3412727"/>
            <a:ext cx="2499402" cy="830997"/>
          </a:xfrm>
          <a:prstGeom prst="rect">
            <a:avLst/>
          </a:prstGeom>
        </p:spPr>
        <p:txBody>
          <a:bodyPr wrap="none">
            <a:spAutoFit/>
          </a:bodyPr>
          <a:lstStyle/>
          <a:p>
            <a:pPr algn="ctr"/>
            <a:r>
              <a:rPr lang="en-US" sz="4800" b="1" dirty="0">
                <a:solidFill>
                  <a:schemeClr val="accent5">
                    <a:lumMod val="50000"/>
                  </a:schemeClr>
                </a:solidFill>
              </a:rPr>
              <a:t>  /ˈ</a:t>
            </a:r>
            <a:r>
              <a:rPr lang="en-US" sz="4800" b="1" dirty="0" err="1">
                <a:solidFill>
                  <a:schemeClr val="accent5">
                    <a:lumMod val="50000"/>
                  </a:schemeClr>
                </a:solidFill>
              </a:rPr>
              <a:t>oʊnə</a:t>
            </a:r>
            <a:r>
              <a:rPr lang="en-US" sz="4800" b="1" dirty="0">
                <a:solidFill>
                  <a:schemeClr val="accent5">
                    <a:lumMod val="50000"/>
                  </a:schemeClr>
                </a:solidFill>
              </a:rPr>
              <a:t>/</a:t>
            </a:r>
          </a:p>
        </p:txBody>
      </p:sp>
      <p:grpSp>
        <p:nvGrpSpPr>
          <p:cNvPr id="8" name="Group 7"/>
          <p:cNvGrpSpPr/>
          <p:nvPr/>
        </p:nvGrpSpPr>
        <p:grpSpPr>
          <a:xfrm>
            <a:off x="10633" y="-22421"/>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13" name="owner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0631" y="3484604"/>
            <a:ext cx="609600" cy="609600"/>
          </a:xfrm>
          <a:prstGeom prst="rect">
            <a:avLst/>
          </a:prstGeom>
        </p:spPr>
      </p:pic>
    </p:spTree>
    <p:extLst>
      <p:ext uri="{BB962C8B-B14F-4D97-AF65-F5344CB8AC3E}">
        <p14:creationId xmlns:p14="http://schemas.microsoft.com/office/powerpoint/2010/main" val="1609132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57" fill="hold"/>
                                        <p:tgtEl>
                                          <p:spTgt spid="13"/>
                                        </p:tgtEl>
                                      </p:cBhvr>
                                    </p:cmd>
                                  </p:childTnLst>
                                </p:cTn>
                              </p:par>
                            </p:childTnLst>
                          </p:cTn>
                        </p:par>
                      </p:childTnLst>
                    </p:cTn>
                  </p:par>
                </p:childTnLst>
              </p:cTn>
              <p:nextCondLst>
                <p:cond evt="onClick" delay="0">
                  <p:tgtEl>
                    <p:spTgt spid="13"/>
                  </p:tgtEl>
                </p:cond>
              </p:nextCondLst>
            </p:seq>
            <p:audio>
              <p:cMediaNode vol="80000">
                <p:cTn id="23" fill="hold" display="0">
                  <p:stCondLst>
                    <p:cond delay="indefinite"/>
                  </p:stCondLst>
                  <p:endCondLst>
                    <p:cond evt="onStopAudio" delay="0">
                      <p:tgtEl>
                        <p:sldTgt/>
                      </p:tgtEl>
                    </p:cond>
                  </p:endCondLst>
                </p:cTn>
                <p:tgtEl>
                  <p:spTgt spid="13"/>
                </p:tgtEl>
              </p:cMediaNode>
            </p:audio>
          </p:childTnLst>
        </p:cTn>
      </p:par>
    </p:tnLst>
    <p:bldLst>
      <p:bldP spid="7" grpId="0"/>
      <p:bldP spid="12" grpId="0"/>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4319</TotalTime>
  <Words>788</Words>
  <Application>Microsoft Office PowerPoint</Application>
  <PresentationFormat>Custom</PresentationFormat>
  <Paragraphs>142</Paragraphs>
  <Slides>24</Slides>
  <Notes>14</Notes>
  <HiddenSlides>0</HiddenSlides>
  <MMClips>8</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Stilt houses</vt:lpstr>
      <vt:lpstr>PowerPoint Presentation</vt:lpstr>
      <vt:lpstr>1.Only a few minority groups live in stilt houses. - F</vt:lpstr>
      <vt:lpstr>2. All stilt houses look alike - F</vt:lpstr>
      <vt:lpstr>3. Family gatherings take place by the open fire in the middle of the house - T</vt:lpstr>
      <vt:lpstr>4. The Rong house serves as the centre of an Ede village - T</vt:lpstr>
      <vt:lpstr>PowerPoint Presentation</vt:lpstr>
      <vt:lpstr>PowerPoint Presentation</vt:lpstr>
      <vt:lpstr>PROJECT: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cp:lastModifiedBy>
  <cp:revision>446</cp:revision>
  <dcterms:created xsi:type="dcterms:W3CDTF">2020-12-09T02:04:09Z</dcterms:created>
  <dcterms:modified xsi:type="dcterms:W3CDTF">2023-11-15T14:05:25Z</dcterms:modified>
</cp:coreProperties>
</file>