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80" r:id="rId2"/>
    <p:sldId id="282" r:id="rId3"/>
    <p:sldId id="281" r:id="rId4"/>
    <p:sldId id="284" r:id="rId5"/>
    <p:sldId id="285" r:id="rId6"/>
    <p:sldId id="258" r:id="rId7"/>
    <p:sldId id="259" r:id="rId8"/>
    <p:sldId id="260" r:id="rId9"/>
    <p:sldId id="275" r:id="rId10"/>
    <p:sldId id="261" r:id="rId11"/>
    <p:sldId id="264" r:id="rId12"/>
    <p:sldId id="277" r:id="rId13"/>
    <p:sldId id="273" r:id="rId14"/>
    <p:sldId id="263" r:id="rId15"/>
    <p:sldId id="274" r:id="rId16"/>
    <p:sldId id="283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A69"/>
    <a:srgbClr val="3BBEF3"/>
    <a:srgbClr val="0EAAAE"/>
    <a:srgbClr val="F490AD"/>
    <a:srgbClr val="6ECFF6"/>
    <a:srgbClr val="DE2910"/>
    <a:srgbClr val="FAC5BE"/>
    <a:srgbClr val="F8ACA2"/>
    <a:srgbClr val="F09456"/>
    <a:srgbClr val="EF5F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5501" autoAdjust="0"/>
  </p:normalViewPr>
  <p:slideViewPr>
    <p:cSldViewPr snapToGrid="0" showGuides="1">
      <p:cViewPr varScale="1">
        <p:scale>
          <a:sx n="67" d="100"/>
          <a:sy n="67" d="100"/>
        </p:scale>
        <p:origin x="141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Thiếu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đọc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thao%20giang\Proud%20of%20you%20-%20Fiona%20Fung%20%5bNCT%2058633819697851823750%5d.mp3" TargetMode="Externa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7045" y="646176"/>
            <a:ext cx="7968010" cy="5749826"/>
          </a:xfrm>
          <a:prstGeom prst="rect">
            <a:avLst/>
          </a:prstGeom>
          <a:noFill/>
        </p:spPr>
        <p:txBody>
          <a:bodyPr spcFirstLastPara="1">
            <a:prstTxWarp prst="textArchUp">
              <a:avLst>
                <a:gd name="adj" fmla="val 11191768"/>
              </a:avLst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>
                <a:ln w="38100">
                  <a:solidFill>
                    <a:srgbClr val="FF0000"/>
                  </a:solidFill>
                </a:ln>
                <a:solidFill>
                  <a:srgbClr val="FFFF00"/>
                </a:solidFill>
                <a:latin typeface="+mn-lt"/>
                <a:cs typeface="Arial" charset="0"/>
              </a:rPr>
              <a:t>     WELCOME  TO  OUR  CLASS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41215" y="4352522"/>
            <a:ext cx="6718743" cy="1323439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Arial Black" pitchFamily="34" charset="0"/>
                <a:ea typeface="+mj-ea"/>
                <a:cs typeface="+mj-cs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6150" name="WordArt 13"/>
          <p:cNvSpPr>
            <a:spLocks noChangeArrowheads="1" noChangeShapeType="1" noTextEdit="1"/>
          </p:cNvSpPr>
          <p:nvPr/>
        </p:nvSpPr>
        <p:spPr bwMode="auto">
          <a:xfrm rot="154665">
            <a:off x="4130675" y="2727325"/>
            <a:ext cx="1139825" cy="4191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6722"/>
              </a:avLst>
            </a:prstTxWarp>
          </a:bodyPr>
          <a:lstStyle/>
          <a:p>
            <a:pPr algn="ctr"/>
            <a:r>
              <a:rPr lang="en-GB" sz="3600" kern="10" spc="720" dirty="0">
                <a:gradFill rotWithShape="1">
                  <a:gsLst>
                    <a:gs pos="0">
                      <a:srgbClr val="FFFF66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ENGLISH 6</a:t>
            </a:r>
          </a:p>
        </p:txBody>
      </p:sp>
      <p:sp>
        <p:nvSpPr>
          <p:cNvPr id="6151" name="TextBox 2"/>
          <p:cNvSpPr txBox="1">
            <a:spLocks noChangeArrowheads="1"/>
          </p:cNvSpPr>
          <p:nvPr/>
        </p:nvSpPr>
        <p:spPr bwMode="auto">
          <a:xfrm>
            <a:off x="4121827" y="5749671"/>
            <a:ext cx="44756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3600" i="1" dirty="0">
                <a:latin typeface="Script MT Bold" pitchFamily="66" charset="0"/>
              </a:rPr>
              <a:t>Teacher: Vo </a:t>
            </a:r>
            <a:r>
              <a:rPr lang="en-US" sz="3600" i="1" dirty="0" err="1">
                <a:latin typeface="Script MT Bold" pitchFamily="66" charset="0"/>
              </a:rPr>
              <a:t>Thi</a:t>
            </a:r>
            <a:r>
              <a:rPr lang="en-US" sz="3600" i="1" dirty="0">
                <a:latin typeface="Script MT Bold" pitchFamily="66" charset="0"/>
              </a:rPr>
              <a:t> Huong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518" y="1189383"/>
            <a:ext cx="2390503" cy="3025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91372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41355"/>
            <a:ext cx="58740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5869" y="108795"/>
            <a:ext cx="713536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Read the conversation again. </a:t>
            </a:r>
          </a:p>
          <a:p>
            <a:r>
              <a:rPr lang="en-US" sz="26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Put the actions in order.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8FA7A7F-E8A7-4571-8565-8189C396D5C7}"/>
              </a:ext>
            </a:extLst>
          </p:cNvPr>
          <p:cNvGrpSpPr/>
          <p:nvPr/>
        </p:nvGrpSpPr>
        <p:grpSpPr>
          <a:xfrm>
            <a:off x="447535" y="1529271"/>
            <a:ext cx="8228880" cy="482689"/>
            <a:chOff x="447535" y="2187639"/>
            <a:chExt cx="8228880" cy="482689"/>
          </a:xfrm>
        </p:grpSpPr>
        <p:sp>
          <p:nvSpPr>
            <p:cNvPr id="48" name="TextBox 47"/>
            <p:cNvSpPr txBox="1"/>
            <p:nvPr/>
          </p:nvSpPr>
          <p:spPr>
            <a:xfrm>
              <a:off x="447535" y="2208663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922365" y="2187639"/>
              <a:ext cx="58732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The girl shows them the way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8219215" y="2187639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E69714E-BEAD-41E2-A752-B434DA529F81}"/>
              </a:ext>
            </a:extLst>
          </p:cNvPr>
          <p:cNvGrpSpPr/>
          <p:nvPr/>
        </p:nvGrpSpPr>
        <p:grpSpPr>
          <a:xfrm>
            <a:off x="447535" y="2215317"/>
            <a:ext cx="8228880" cy="2842360"/>
            <a:chOff x="447535" y="2873685"/>
            <a:chExt cx="8228880" cy="2842360"/>
          </a:xfrm>
        </p:grpSpPr>
        <p:sp>
          <p:nvSpPr>
            <p:cNvPr id="50" name="TextBox 49"/>
            <p:cNvSpPr txBox="1"/>
            <p:nvPr/>
          </p:nvSpPr>
          <p:spPr>
            <a:xfrm>
              <a:off x="447535" y="292733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922365" y="2906313"/>
              <a:ext cx="61226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Nick, Khang and Phong arrive in Hoi An.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7535" y="368640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22365" y="3677753"/>
              <a:ext cx="72199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decide to go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447535" y="4475166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0070C0"/>
                  </a:solidFill>
                </a:rPr>
                <a:t>d.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22365" y="4466513"/>
              <a:ext cx="66484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Nick, </a:t>
              </a:r>
              <a:r>
                <a:rPr lang="en-US" sz="2400" dirty="0" err="1"/>
                <a:t>Khang</a:t>
              </a:r>
              <a:r>
                <a:rPr lang="en-US" sz="2400" dirty="0"/>
                <a:t> and </a:t>
              </a:r>
              <a:r>
                <a:rPr lang="en-US" sz="2400" dirty="0" err="1"/>
                <a:t>Phong</a:t>
              </a:r>
              <a:r>
                <a:rPr lang="en-US" sz="2400" dirty="0"/>
                <a:t> get lost.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447535" y="5232062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e.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922365" y="5232062"/>
              <a:ext cx="76085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/>
                <a:t>Phong</a:t>
              </a:r>
              <a:r>
                <a:rPr lang="en-US" sz="2400" dirty="0"/>
                <a:t> asks a girl how to get to Tan Ky House.</a:t>
              </a:r>
              <a:endParaRPr lang="en-US" sz="2400" b="1" dirty="0">
                <a:solidFill>
                  <a:srgbClr val="0070C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8219215" y="287368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219215" y="3654690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8219215" y="4479193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8219215" y="5258845"/>
              <a:ext cx="457200" cy="4572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8D2A89F1-A449-4B48-A722-BF469A5BA3D2}"/>
              </a:ext>
            </a:extLst>
          </p:cNvPr>
          <p:cNvSpPr txBox="1"/>
          <p:nvPr/>
        </p:nvSpPr>
        <p:spPr>
          <a:xfrm>
            <a:off x="8277736" y="220790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51D79EC-2799-41DC-92D4-0CAB401AB965}"/>
              </a:ext>
            </a:extLst>
          </p:cNvPr>
          <p:cNvSpPr txBox="1"/>
          <p:nvPr/>
        </p:nvSpPr>
        <p:spPr>
          <a:xfrm>
            <a:off x="8276778" y="300400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AE7A4D9-6672-4E80-8ED9-B39F4346174C}"/>
              </a:ext>
            </a:extLst>
          </p:cNvPr>
          <p:cNvSpPr txBox="1"/>
          <p:nvPr/>
        </p:nvSpPr>
        <p:spPr>
          <a:xfrm>
            <a:off x="8276778" y="3808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4A623D7-2A02-4E9B-8052-0BE28B715C9C}"/>
              </a:ext>
            </a:extLst>
          </p:cNvPr>
          <p:cNvSpPr txBox="1"/>
          <p:nvPr/>
        </p:nvSpPr>
        <p:spPr>
          <a:xfrm>
            <a:off x="8263516" y="460229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B7C961-3108-4434-8A9B-2CD041BFFE2B}"/>
              </a:ext>
            </a:extLst>
          </p:cNvPr>
          <p:cNvSpPr txBox="1"/>
          <p:nvPr/>
        </p:nvSpPr>
        <p:spPr>
          <a:xfrm>
            <a:off x="8276778" y="152590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47A69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BEF3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00168" y="100004"/>
            <a:ext cx="76357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and underline the following directions in the conversation.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09880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984710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09880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984710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571735" y="131465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4046565" y="1293630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3571735" y="177631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046565" y="1755295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6134822" y="13134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6609652" y="1292462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1079623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47A69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4124944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/>
              <a:t>Phong: </a:t>
            </a:r>
            <a:r>
              <a:rPr lang="en-US" sz="2200" spc="-100"/>
              <a:t>Excuse me? Can you tell us the way to Tan Ky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Girl: </a:t>
            </a:r>
            <a:r>
              <a:rPr lang="en-US" sz="2200" spc="-10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/>
              <a:t>Phong, Nick &amp; Khang: </a:t>
            </a:r>
            <a:r>
              <a:rPr lang="en-US" sz="2200" spc="-10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508735"/>
            <a:ext cx="5638801" cy="3507361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5F65F55-C220-45BA-AD01-A4F50AE712B8}"/>
              </a:ext>
            </a:extLst>
          </p:cNvPr>
          <p:cNvCxnSpPr>
            <a:cxnSpLocks/>
          </p:cNvCxnSpPr>
          <p:nvPr/>
        </p:nvCxnSpPr>
        <p:spPr>
          <a:xfrm>
            <a:off x="1440873" y="4572000"/>
            <a:ext cx="14680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FC508E4-6EBC-4EA8-BBDF-0597CF5AEE51}"/>
              </a:ext>
            </a:extLst>
          </p:cNvPr>
          <p:cNvCxnSpPr/>
          <p:nvPr/>
        </p:nvCxnSpPr>
        <p:spPr>
          <a:xfrm>
            <a:off x="7539642" y="5436053"/>
            <a:ext cx="8229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42A494F-B6EE-4F01-AF05-F5D15680ED28}"/>
              </a:ext>
            </a:extLst>
          </p:cNvPr>
          <p:cNvCxnSpPr/>
          <p:nvPr/>
        </p:nvCxnSpPr>
        <p:spPr>
          <a:xfrm>
            <a:off x="5238340" y="6308436"/>
            <a:ext cx="100584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E312976-1CCF-4C19-9F79-24564CA98D6C}"/>
              </a:ext>
            </a:extLst>
          </p:cNvPr>
          <p:cNvCxnSpPr>
            <a:cxnSpLocks/>
          </p:cNvCxnSpPr>
          <p:nvPr/>
        </p:nvCxnSpPr>
        <p:spPr>
          <a:xfrm>
            <a:off x="3924528" y="4562765"/>
            <a:ext cx="9144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0233-4D5B-4588-A6F1-CE1488757472}"/>
              </a:ext>
            </a:extLst>
          </p:cNvPr>
          <p:cNvCxnSpPr/>
          <p:nvPr/>
        </p:nvCxnSpPr>
        <p:spPr>
          <a:xfrm>
            <a:off x="5247576" y="5874328"/>
            <a:ext cx="26517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0869BEC3-3AA3-4237-982D-21E0F451B86A}"/>
              </a:ext>
            </a:extLst>
          </p:cNvPr>
          <p:cNvCxnSpPr>
            <a:cxnSpLocks/>
          </p:cNvCxnSpPr>
          <p:nvPr/>
        </p:nvCxnSpPr>
        <p:spPr>
          <a:xfrm>
            <a:off x="6258493" y="5436053"/>
            <a:ext cx="11887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523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52180" y="1069829"/>
            <a:ext cx="6327243" cy="4162425"/>
            <a:chOff x="1169760" y="626447"/>
            <a:chExt cx="6327243" cy="416242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647662"/>
              <a:ext cx="2152650" cy="203835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647662"/>
              <a:ext cx="2105025" cy="1990725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8178" y="626447"/>
              <a:ext cx="2028825" cy="416242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60" y="2707659"/>
              <a:ext cx="2193393" cy="20660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0778" y="2740583"/>
              <a:ext cx="2143125" cy="200025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2424233" y="789709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1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998498" y="1160295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2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09601" y="1160544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3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7022" y="331123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4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275034" y="2788016"/>
              <a:ext cx="3813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>
                  <a:solidFill>
                    <a:srgbClr val="002060"/>
                  </a:solidFill>
                </a:rPr>
                <a:t>5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354716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A.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9546" y="5619549"/>
            <a:ext cx="13779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right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4716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B.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29546" y="6081214"/>
            <a:ext cx="2319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cross the road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16571" y="564057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C.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91402" y="5619549"/>
            <a:ext cx="1209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turn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6571" y="61022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D.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891402" y="6081214"/>
            <a:ext cx="1501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go straight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79658" y="561169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E.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54488" y="5590673"/>
            <a:ext cx="26382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take the second turning on the left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98B65D-7210-4129-896F-A65D90329D93}"/>
              </a:ext>
            </a:extLst>
          </p:cNvPr>
          <p:cNvSpPr txBox="1"/>
          <p:nvPr/>
        </p:nvSpPr>
        <p:spPr>
          <a:xfrm>
            <a:off x="966355" y="295367"/>
            <a:ext cx="7211291" cy="461665"/>
          </a:xfrm>
          <a:prstGeom prst="rect">
            <a:avLst/>
          </a:prstGeom>
          <a:solidFill>
            <a:srgbClr val="0EAAAE">
              <a:alpha val="2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b="1" dirty="0"/>
              <a:t>* Now match these directions with the diagrams below.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B45189-EF09-457B-BD8C-1D3E2EA53E43}"/>
              </a:ext>
            </a:extLst>
          </p:cNvPr>
          <p:cNvSpPr txBox="1"/>
          <p:nvPr/>
        </p:nvSpPr>
        <p:spPr>
          <a:xfrm>
            <a:off x="3975787" y="1179197"/>
            <a:ext cx="1586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right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3208E20-E336-422C-95B3-9A4ED46F0331}"/>
              </a:ext>
            </a:extLst>
          </p:cNvPr>
          <p:cNvSpPr txBox="1"/>
          <p:nvPr/>
        </p:nvSpPr>
        <p:spPr>
          <a:xfrm>
            <a:off x="1454389" y="2600356"/>
            <a:ext cx="2138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cross the road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462678-3F8D-47D7-ACA2-69B75AB032B4}"/>
              </a:ext>
            </a:extLst>
          </p:cNvPr>
          <p:cNvSpPr txBox="1"/>
          <p:nvPr/>
        </p:nvSpPr>
        <p:spPr>
          <a:xfrm>
            <a:off x="7679423" y="2274209"/>
            <a:ext cx="12957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101600">
                    <a:schemeClr val="bg1"/>
                  </a:glow>
                </a:effectLst>
              </a:rPr>
              <a:t>take the second turning on the left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16ECA59-4A5E-4E36-B607-175E1CFDB6FD}"/>
              </a:ext>
            </a:extLst>
          </p:cNvPr>
          <p:cNvSpPr txBox="1"/>
          <p:nvPr/>
        </p:nvSpPr>
        <p:spPr>
          <a:xfrm>
            <a:off x="1822146" y="3244565"/>
            <a:ext cx="1682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  <a:effectLst>
                  <a:glow rad="63500">
                    <a:schemeClr val="bg1"/>
                  </a:glow>
                </a:effectLst>
              </a:rPr>
              <a:t>turn left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7D2747B-277B-43E1-AB7D-F6500B22F149}"/>
              </a:ext>
            </a:extLst>
          </p:cNvPr>
          <p:cNvSpPr txBox="1"/>
          <p:nvPr/>
        </p:nvSpPr>
        <p:spPr>
          <a:xfrm>
            <a:off x="3894733" y="4732667"/>
            <a:ext cx="1897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DE2910"/>
                </a:solidFill>
              </a:rPr>
              <a:t>go straight</a:t>
            </a:r>
          </a:p>
        </p:txBody>
      </p:sp>
    </p:spTree>
    <p:extLst>
      <p:ext uri="{BB962C8B-B14F-4D97-AF65-F5344CB8AC3E}">
        <p14:creationId xmlns:p14="http://schemas.microsoft.com/office/powerpoint/2010/main" val="358578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ECFF6">
            <a:alpha val="1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807402" y="689401"/>
            <a:ext cx="79936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Work in pairs. Give your partner directions to one of the places on the map, and he / she tries to guess. Then swap.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2287" y="170286"/>
            <a:ext cx="29623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places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51" y="158182"/>
            <a:ext cx="1858736" cy="54332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9398" y="2076877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Example: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9398" y="2489522"/>
            <a:ext cx="5085778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Go straight. Take the second turning on the left. It’s on your right.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B: </a:t>
            </a:r>
            <a:r>
              <a:rPr lang="en-US" sz="2400" dirty="0"/>
              <a:t>Is that the gym?</a:t>
            </a:r>
          </a:p>
          <a:p>
            <a:pPr>
              <a:lnSpc>
                <a:spcPct val="150000"/>
              </a:lnSpc>
            </a:pPr>
            <a:r>
              <a:rPr lang="en-US" sz="2400" b="1" i="1" dirty="0"/>
              <a:t>A: </a:t>
            </a:r>
            <a:r>
              <a:rPr lang="en-US" sz="2400" dirty="0"/>
              <a:t>No, try again.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945" y="3371850"/>
            <a:ext cx="5267782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90AD">
            <a:alpha val="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53" y="81775"/>
            <a:ext cx="8351520" cy="669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6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ictu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3865563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4692" name="Proud of you - Fiona Fung [NCT 58633819697851823750]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0198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5603"/>
          <p:cNvSpPr>
            <a:spLocks noChangeArrowheads="1" noChangeShapeType="1" noTextEdit="1"/>
          </p:cNvSpPr>
          <p:nvPr/>
        </p:nvSpPr>
        <p:spPr bwMode="auto">
          <a:xfrm>
            <a:off x="2743200" y="882650"/>
            <a:ext cx="4267200" cy="14859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GB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Homework:</a:t>
            </a:r>
          </a:p>
        </p:txBody>
      </p:sp>
      <p:sp>
        <p:nvSpPr>
          <p:cNvPr id="17413" name="Text Box 25604"/>
          <p:cNvSpPr txBox="1">
            <a:spLocks noChangeArrowheads="1"/>
          </p:cNvSpPr>
          <p:nvPr/>
        </p:nvSpPr>
        <p:spPr bwMode="auto">
          <a:xfrm>
            <a:off x="457200" y="2438400"/>
            <a:ext cx="84582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Learn by heart vocabulary.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 Do the exercises again.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zh-CN" sz="3600" dirty="0">
                <a:solidFill>
                  <a:srgbClr val="3333FF"/>
                </a:solidFill>
                <a:latin typeface="Arial" pitchFamily="34" charset="0"/>
                <a:ea typeface="SimSun" pitchFamily="2" charset="-122"/>
              </a:rPr>
              <a:t>-Be ready for A closer Look 1 </a:t>
            </a:r>
          </a:p>
        </p:txBody>
      </p:sp>
    </p:spTree>
    <p:extLst>
      <p:ext uri="{BB962C8B-B14F-4D97-AF65-F5344CB8AC3E}">
        <p14:creationId xmlns:p14="http://schemas.microsoft.com/office/powerpoint/2010/main" val="2765808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4225" fill="hold"/>
                                        <p:tgtEl>
                                          <p:spTgt spid="11469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4692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nha giao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24291" name="WordArt 3"/>
          <p:cNvSpPr>
            <a:spLocks noChangeArrowheads="1" noChangeShapeType="1" noTextEdit="1"/>
          </p:cNvSpPr>
          <p:nvPr/>
        </p:nvSpPr>
        <p:spPr bwMode="auto">
          <a:xfrm>
            <a:off x="609600" y="1752600"/>
            <a:ext cx="80010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b="1" kern="10" dirty="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>
                    <a:alpha val="98822"/>
                  </a:srgbClr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 very much.</a:t>
            </a:r>
          </a:p>
        </p:txBody>
      </p:sp>
    </p:spTree>
    <p:extLst>
      <p:ext uri="{BB962C8B-B14F-4D97-AF65-F5344CB8AC3E}">
        <p14:creationId xmlns:p14="http://schemas.microsoft.com/office/powerpoint/2010/main" val="3446905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4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429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85407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/>
              <a:t>* </a:t>
            </a:r>
            <a:br>
              <a:rPr lang="en-US" b="1" dirty="0"/>
            </a:br>
            <a:r>
              <a:rPr lang="en-US" b="1" u="sng" dirty="0"/>
              <a:t>Warm-up:</a:t>
            </a:r>
            <a:r>
              <a:rPr lang="en-US" b="1" dirty="0"/>
              <a:t> </a:t>
            </a:r>
            <a:r>
              <a:rPr lang="en-US" b="1" dirty="0">
                <a:solidFill>
                  <a:srgbClr val="F47A69"/>
                </a:solidFill>
              </a:rPr>
              <a:t>Chatting</a:t>
            </a:r>
            <a:br>
              <a:rPr lang="en-GB" dirty="0">
                <a:solidFill>
                  <a:srgbClr val="F47A69"/>
                </a:solidFill>
              </a:rPr>
            </a:br>
            <a:endParaRPr lang="en-GB" b="1" dirty="0">
              <a:solidFill>
                <a:srgbClr val="F47A6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7825" y="5689029"/>
            <a:ext cx="7741920" cy="6873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3000" dirty="0"/>
              <a:t>    3. Do you remember anything special in Hoi An?</a:t>
            </a:r>
            <a:endParaRPr lang="en-GB" sz="3000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880" y="1207008"/>
            <a:ext cx="3755136" cy="2865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" y="1207008"/>
            <a:ext cx="3584448" cy="275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24445" y="4426958"/>
            <a:ext cx="47815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1.Do you know where it is? </a:t>
            </a:r>
          </a:p>
        </p:txBody>
      </p:sp>
      <p:sp>
        <p:nvSpPr>
          <p:cNvPr id="6" name="Rectangle 5"/>
          <p:cNvSpPr/>
          <p:nvPr/>
        </p:nvSpPr>
        <p:spPr>
          <a:xfrm>
            <a:off x="1224445" y="5073289"/>
            <a:ext cx="57261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2. Have you ever been to Hoi An?</a:t>
            </a:r>
          </a:p>
        </p:txBody>
      </p:sp>
    </p:spTree>
    <p:extLst>
      <p:ext uri="{BB962C8B-B14F-4D97-AF65-F5344CB8AC3E}">
        <p14:creationId xmlns:p14="http://schemas.microsoft.com/office/powerpoint/2010/main" val="20403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7107" descr="Kết quả hình ảnh cho phố cổ hoi a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2548731"/>
            <a:ext cx="514350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7108"/>
          <p:cNvSpPr>
            <a:spLocks noChangeArrowheads="1" noChangeShapeType="1" noTextEdit="1"/>
          </p:cNvSpPr>
          <p:nvPr/>
        </p:nvSpPr>
        <p:spPr bwMode="auto">
          <a:xfrm>
            <a:off x="2225040" y="5334000"/>
            <a:ext cx="48768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3600" kern="10" dirty="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Chua </a:t>
            </a:r>
            <a:r>
              <a:rPr lang="en-GB" sz="3600" kern="10" dirty="0" err="1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/>
              </a:rPr>
              <a:t>Cau</a:t>
            </a:r>
            <a:endParaRPr lang="en-GB" sz="3600" kern="10" dirty="0">
              <a:ln w="9525">
                <a:solidFill>
                  <a:srgbClr val="CC0000"/>
                </a:solidFill>
                <a:round/>
                <a:headEnd/>
                <a:tailEnd/>
              </a:ln>
              <a:solidFill>
                <a:srgbClr val="000000"/>
              </a:solidFill>
              <a:latin typeface="Arial Black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1105" y="304381"/>
            <a:ext cx="8229600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UNIT 4: MY NEIGHBOURHOOD</a:t>
            </a:r>
            <a:endParaRPr lang="en-US" sz="4400" b="1" dirty="0">
              <a:ln w="38100">
                <a:solidFill>
                  <a:srgbClr val="FF000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32048" y="1757810"/>
            <a:ext cx="4066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– Lost in the old town!</a:t>
            </a:r>
            <a:endParaRPr lang="en-GB" sz="28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08996" y="1012267"/>
            <a:ext cx="6958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/>
              <a:t>P26: Lesson 1: Getting </a:t>
            </a:r>
            <a:r>
              <a:rPr lang="vi-VN" sz="4000" b="1" dirty="0"/>
              <a:t>s</a:t>
            </a:r>
            <a:r>
              <a:rPr lang="en-US" sz="4000" b="1" dirty="0" err="1"/>
              <a:t>tarted</a:t>
            </a:r>
            <a:r>
              <a:rPr lang="en-US" sz="4000" b="1" dirty="0"/>
              <a:t> 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4152094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I.</a:t>
            </a:r>
            <a:r>
              <a:rPr lang="en-US" dirty="0"/>
              <a:t> </a:t>
            </a:r>
            <a:r>
              <a:rPr lang="en-US" b="1" u="sng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Vocabulary:</a:t>
            </a:r>
            <a:endParaRPr lang="en-GB" b="1" u="sng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Kết quả hình ảnh cho rẽ phả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947920"/>
            <a:ext cx="2895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Kết quả hình ảnh cho rẽ trá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705" y="3803912"/>
            <a:ext cx="2819292" cy="2590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Kết quả hình ảnh cho go straigh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378" y="2830915"/>
            <a:ext cx="3047946" cy="3047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Kết quả hình ảnh cho cross the roa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372" y="608076"/>
            <a:ext cx="3591933" cy="276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0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505200" y="1579626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65760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548538" y="2116074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353568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3962400" y="2709672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962400" y="4011737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8" name="Rectangle 17"/>
          <p:cNvSpPr/>
          <p:nvPr/>
        </p:nvSpPr>
        <p:spPr>
          <a:xfrm>
            <a:off x="365760" y="3319272"/>
            <a:ext cx="430278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/>
              <a:t>- </a:t>
            </a:r>
            <a:r>
              <a:rPr lang="en-US" sz="3600" dirty="0" err="1"/>
              <a:t>neighbourhood</a:t>
            </a:r>
            <a:r>
              <a:rPr lang="en-US" sz="4000" dirty="0"/>
              <a:t> (n): </a:t>
            </a:r>
            <a:endParaRPr lang="en-GB" sz="4000" dirty="0"/>
          </a:p>
        </p:txBody>
      </p:sp>
      <p:sp>
        <p:nvSpPr>
          <p:cNvPr id="19" name="Rectangle 18"/>
          <p:cNvSpPr/>
          <p:nvPr/>
        </p:nvSpPr>
        <p:spPr>
          <a:xfrm>
            <a:off x="4578307" y="3361666"/>
            <a:ext cx="26318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16367" y="4031733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 to 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7761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6" presetClass="exit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346" y="167513"/>
            <a:ext cx="4094988" cy="734695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u="sng" dirty="0">
                <a:solidFill>
                  <a:srgbClr val="FFFF00"/>
                </a:solidFill>
              </a:rPr>
              <a:t> Checking words:</a:t>
            </a:r>
            <a:endParaRPr lang="en-GB" sz="3200" b="1" u="sng" dirty="0">
              <a:solidFill>
                <a:srgbClr val="FFFF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39076" y="1564386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Cross the road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548538" y="1598787"/>
            <a:ext cx="4267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băng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qua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đường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5738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Turn right / left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591876" y="2135235"/>
            <a:ext cx="33528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rẽ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phải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/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trái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39076" y="2725674"/>
            <a:ext cx="3886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vi-VN" sz="3200" dirty="0">
                <a:latin typeface="Arial" pitchFamily="34" charset="0"/>
              </a:rPr>
              <a:t>- Go / keep straight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005738" y="2728833"/>
            <a:ext cx="2743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=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đi</a:t>
            </a:r>
            <a:r>
              <a:rPr lang="en-US" altLang="zh-CN" sz="3200" dirty="0">
                <a:latin typeface="Arial" pitchFamily="34" charset="0"/>
                <a:ea typeface="SimSun" pitchFamily="2" charset="-122"/>
              </a:rPr>
              <a:t> </a:t>
            </a:r>
            <a:r>
              <a:rPr lang="en-US" altLang="zh-CN" sz="3200" dirty="0" err="1">
                <a:latin typeface="Arial" pitchFamily="34" charset="0"/>
                <a:ea typeface="SimSun" pitchFamily="2" charset="-122"/>
              </a:rPr>
              <a:t>thẳng</a:t>
            </a:r>
            <a:endParaRPr lang="vi-VN" sz="3200" dirty="0">
              <a:latin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53607" y="4661866"/>
            <a:ext cx="1229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/>
            <a:r>
              <a:rPr lang="en-US" sz="3600" dirty="0" err="1"/>
              <a:t>bị</a:t>
            </a:r>
            <a:r>
              <a:rPr lang="en-US" sz="3600" dirty="0"/>
              <a:t> </a:t>
            </a:r>
            <a:r>
              <a:rPr lang="en-US" sz="3600" dirty="0" err="1"/>
              <a:t>lạc</a:t>
            </a:r>
            <a:endParaRPr lang="en-GB" sz="3600" dirty="0"/>
          </a:p>
        </p:txBody>
      </p:sp>
      <p:sp>
        <p:nvSpPr>
          <p:cNvPr id="16" name="Rectangle 15"/>
          <p:cNvSpPr/>
          <p:nvPr/>
        </p:nvSpPr>
        <p:spPr>
          <a:xfrm>
            <a:off x="176784" y="3317097"/>
            <a:ext cx="70835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/>
              <a:t>- </a:t>
            </a:r>
            <a:r>
              <a:rPr lang="en-US" sz="3600" dirty="0" err="1"/>
              <a:t>neighbourhood</a:t>
            </a:r>
            <a:r>
              <a:rPr lang="en-US" sz="4000" dirty="0"/>
              <a:t> (n):/'</a:t>
            </a:r>
            <a:r>
              <a:rPr lang="en-US" sz="4000" dirty="0" err="1"/>
              <a:t>neibəhʊd</a:t>
            </a:r>
            <a:r>
              <a:rPr lang="en-US" sz="4000" dirty="0"/>
              <a:t>/:</a:t>
            </a:r>
            <a:r>
              <a:rPr lang="en-US" sz="4000" b="1" dirty="0"/>
              <a:t> </a:t>
            </a:r>
          </a:p>
          <a:p>
            <a:r>
              <a:rPr lang="en-GB" sz="4000" dirty="0"/>
              <a:t>    </a:t>
            </a:r>
            <a:r>
              <a:rPr lang="en-GB" sz="4000" dirty="0" err="1"/>
              <a:t>Hàng</a:t>
            </a:r>
            <a:r>
              <a:rPr lang="en-GB" sz="4000" dirty="0"/>
              <a:t> </a:t>
            </a:r>
            <a:r>
              <a:rPr lang="en-GB" sz="4000" dirty="0" err="1"/>
              <a:t>xóm</a:t>
            </a:r>
            <a:endParaRPr lang="en-GB" sz="4000" dirty="0"/>
          </a:p>
        </p:txBody>
      </p:sp>
      <p:sp>
        <p:nvSpPr>
          <p:cNvPr id="17" name="Rectangle 16"/>
          <p:cNvSpPr/>
          <p:nvPr/>
        </p:nvSpPr>
        <p:spPr>
          <a:xfrm>
            <a:off x="6748938" y="3345291"/>
            <a:ext cx="27472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/>
            <a:r>
              <a:rPr lang="en-US" sz="3600" dirty="0" err="1"/>
              <a:t>vùng</a:t>
            </a:r>
            <a:r>
              <a:rPr lang="en-US" sz="3600" dirty="0"/>
              <a:t> </a:t>
            </a:r>
            <a:r>
              <a:rPr lang="en-US" sz="3600" dirty="0" err="1"/>
              <a:t>lân</a:t>
            </a:r>
            <a:r>
              <a:rPr lang="en-US" sz="3600" dirty="0"/>
              <a:t> </a:t>
            </a:r>
            <a:r>
              <a:rPr lang="en-US" sz="3600" dirty="0" err="1"/>
              <a:t>cận</a:t>
            </a:r>
            <a:r>
              <a:rPr lang="en-US" sz="3600" dirty="0"/>
              <a:t>,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28278" y="4678634"/>
            <a:ext cx="3174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/>
              <a:t>- to be/get lost: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403791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16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812" y="1252868"/>
            <a:ext cx="7716963" cy="44859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12" name="TextBox 11"/>
          <p:cNvSpPr txBox="1"/>
          <p:nvPr/>
        </p:nvSpPr>
        <p:spPr>
          <a:xfrm>
            <a:off x="913486" y="170286"/>
            <a:ext cx="305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13698" y="898925"/>
            <a:ext cx="456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pic>
        <p:nvPicPr>
          <p:cNvPr id="2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1C8BB743-6CE3-44ED-ABE5-999645049A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125562" y="171911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778" y="4107577"/>
            <a:ext cx="54082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1. What are Nick,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Phong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and </a:t>
            </a:r>
            <a:r>
              <a:rPr lang="en-US" sz="2000" i="1" dirty="0" err="1">
                <a:solidFill>
                  <a:srgbClr val="000000"/>
                </a:solidFill>
                <a:ea typeface="Times New Roman"/>
                <a:cs typeface="Calibri"/>
              </a:rPr>
              <a:t>Khang</a:t>
            </a: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 doing?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2. Where are they? 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3. What might be happening to them?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4. Have you ever got lost?</a:t>
            </a:r>
            <a:endParaRPr lang="en-GB" sz="2000" dirty="0">
              <a:ea typeface="Times New Roman"/>
              <a:cs typeface="Times New Roman"/>
            </a:endParaRPr>
          </a:p>
          <a:p>
            <a:pPr marL="342900" marR="0" lvl="0" indent="-342900" fontAlgn="base"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r>
              <a:rPr lang="en-US" sz="2000" i="1" dirty="0">
                <a:solidFill>
                  <a:srgbClr val="000000"/>
                </a:solidFill>
                <a:ea typeface="Times New Roman"/>
                <a:cs typeface="Calibri"/>
              </a:rPr>
              <a:t>5. How did you feel? What did you do?</a:t>
            </a:r>
            <a:endParaRPr lang="en-GB" sz="2000" dirty="0"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542" y="945511"/>
            <a:ext cx="4963887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427513" y="174172"/>
            <a:ext cx="49500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Lost in the old town!</a:t>
            </a:r>
          </a:p>
        </p:txBody>
      </p:sp>
      <p:sp>
        <p:nvSpPr>
          <p:cNvPr id="5" name="Rectangle 4"/>
          <p:cNvSpPr/>
          <p:nvPr/>
        </p:nvSpPr>
        <p:spPr>
          <a:xfrm>
            <a:off x="5148940" y="3871906"/>
            <a:ext cx="3940630" cy="2733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771796"/>
            <a:ext cx="3889248" cy="3028544"/>
          </a:xfrm>
          <a:prstGeom prst="rect">
            <a:avLst/>
          </a:prstGeom>
        </p:spPr>
      </p:pic>
      <p:pic>
        <p:nvPicPr>
          <p:cNvPr id="6" name="Bản sao của B1_23">
            <a:hlinkClick r:id="" action="ppaction://media"/>
            <a:extLst>
              <a:ext uri="{FF2B5EF4-FFF2-40B4-BE49-F238E27FC236}">
                <a16:creationId xmlns:a16="http://schemas.microsoft.com/office/drawing/2014/main" id="{CEAFEE33-54F6-4FCA-A301-A4CCA4F896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123543" y="28443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58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4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0822" y="859344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98834" y="726407"/>
            <a:ext cx="4907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47A69"/>
                </a:solidFill>
              </a:rPr>
              <a:t>Let’s go to Chua </a:t>
            </a:r>
            <a:r>
              <a:rPr lang="en-US" sz="2400" b="1" dirty="0" err="1">
                <a:solidFill>
                  <a:srgbClr val="F47A69"/>
                </a:solidFill>
              </a:rPr>
              <a:t>Cau</a:t>
            </a:r>
            <a:r>
              <a:rPr lang="en-US" sz="2400" b="1" dirty="0">
                <a:solidFill>
                  <a:srgbClr val="F47A69"/>
                </a:solidFill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52733" y="1372738"/>
            <a:ext cx="4692203" cy="5813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Wow! We’re in Hoi An. I’m so excited.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Me too. It’s so beautiful. Where shall we go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Let’s go to Chua </a:t>
            </a:r>
            <a:r>
              <a:rPr lang="en-US" sz="2200" spc="-100" dirty="0" err="1"/>
              <a:t>Cau</a:t>
            </a:r>
            <a:r>
              <a:rPr lang="en-US" sz="2200" spc="-100" dirty="0"/>
              <a:t>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Well, but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 is nearer. Shall we go there first?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OK, sure.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First, cross the road, and then turn left.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Fine, let’s go.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Wait.</a:t>
            </a:r>
          </a:p>
          <a:p>
            <a:pPr>
              <a:lnSpc>
                <a:spcPct val="130000"/>
              </a:lnSpc>
            </a:pPr>
            <a:endParaRPr lang="en-US" sz="2200" spc="-100" dirty="0"/>
          </a:p>
        </p:txBody>
      </p:sp>
      <p:sp>
        <p:nvSpPr>
          <p:cNvPr id="10" name="Rectangle 9"/>
          <p:cNvSpPr/>
          <p:nvPr/>
        </p:nvSpPr>
        <p:spPr>
          <a:xfrm>
            <a:off x="4944936" y="2230066"/>
            <a:ext cx="4064952" cy="405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What’s up, </a:t>
            </a:r>
            <a:r>
              <a:rPr lang="en-US" sz="2200" spc="-100" dirty="0" err="1"/>
              <a:t>Phong</a:t>
            </a:r>
            <a:r>
              <a:rPr lang="en-US" sz="2200" spc="-100" dirty="0"/>
              <a:t>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I think we’re lost.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Nick: </a:t>
            </a:r>
            <a:r>
              <a:rPr lang="en-US" sz="2200" spc="-100" dirty="0"/>
              <a:t>Look, there’s a girl. Let’s ask her.</a:t>
            </a:r>
            <a:endParaRPr lang="en-US" sz="2200" b="1" i="1" spc="-100" dirty="0"/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: </a:t>
            </a:r>
            <a:r>
              <a:rPr lang="en-US" sz="2200" spc="-100" dirty="0"/>
              <a:t>Excuse me? Can you tell us the way to Tan </a:t>
            </a:r>
            <a:r>
              <a:rPr lang="en-US" sz="2200" spc="-100" dirty="0" err="1"/>
              <a:t>Ky</a:t>
            </a:r>
            <a:r>
              <a:rPr lang="en-US" sz="2200" spc="-100" dirty="0"/>
              <a:t> House?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/>
              <a:t>Girl: </a:t>
            </a:r>
            <a:r>
              <a:rPr lang="en-US" sz="2200" spc="-100" dirty="0"/>
              <a:t>Sure. Go straight. Take the second turning on the left, and then turn right.</a:t>
            </a:r>
          </a:p>
          <a:p>
            <a:pPr>
              <a:lnSpc>
                <a:spcPct val="130000"/>
              </a:lnSpc>
            </a:pPr>
            <a:r>
              <a:rPr lang="en-US" sz="2200" b="1" i="1" spc="-100" dirty="0" err="1"/>
              <a:t>Phong</a:t>
            </a:r>
            <a:r>
              <a:rPr lang="en-US" sz="2200" b="1" i="1" spc="-100" dirty="0"/>
              <a:t>, Nick &amp; </a:t>
            </a:r>
            <a:r>
              <a:rPr lang="en-US" sz="2200" b="1" i="1" spc="-100" dirty="0" err="1"/>
              <a:t>Khang</a:t>
            </a:r>
            <a:r>
              <a:rPr lang="en-US" sz="2200" b="1" i="1" spc="-100" dirty="0"/>
              <a:t>: </a:t>
            </a:r>
            <a:r>
              <a:rPr lang="en-US" sz="2200" spc="-100" dirty="0"/>
              <a:t>Thank you.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3509079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495714" y="4374711"/>
            <a:ext cx="210312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1159561" y="5295207"/>
            <a:ext cx="32173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930054" y="6124263"/>
            <a:ext cx="12810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463291E-DD51-4472-92A3-76E7D7FC1876}"/>
              </a:ext>
            </a:extLst>
          </p:cNvPr>
          <p:cNvCxnSpPr/>
          <p:nvPr/>
        </p:nvCxnSpPr>
        <p:spPr>
          <a:xfrm>
            <a:off x="7506483" y="3519054"/>
            <a:ext cx="110106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Find in the conversation the sentences used to make suggestions.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206039" y="877465"/>
            <a:ext cx="220464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0070C0"/>
                </a:solidFill>
              </a:rPr>
              <a:t>Example: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928523" y="1033982"/>
            <a:ext cx="4907649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47A69"/>
                </a:solidFill>
              </a:rPr>
              <a:t>Let’s go to Chua </a:t>
            </a:r>
            <a:r>
              <a:rPr lang="en-US" sz="2800" b="1" dirty="0" err="1">
                <a:solidFill>
                  <a:srgbClr val="F47A69"/>
                </a:solidFill>
              </a:rPr>
              <a:t>Cau</a:t>
            </a:r>
            <a:r>
              <a:rPr lang="en-US" sz="2800" b="1" dirty="0">
                <a:solidFill>
                  <a:srgbClr val="F47A69"/>
                </a:solidFill>
              </a:rPr>
              <a:t>.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1831C64-B07E-4919-9D7F-67EC720458B0}"/>
              </a:ext>
            </a:extLst>
          </p:cNvPr>
          <p:cNvGrpSpPr/>
          <p:nvPr/>
        </p:nvGrpSpPr>
        <p:grpSpPr>
          <a:xfrm>
            <a:off x="337704" y="1823175"/>
            <a:ext cx="8229600" cy="2978295"/>
            <a:chOff x="0" y="2757487"/>
            <a:chExt cx="8229600" cy="2978295"/>
          </a:xfrm>
        </p:grpSpPr>
        <p:sp>
          <p:nvSpPr>
            <p:cNvPr id="3" name="Rectangle 2"/>
            <p:cNvSpPr/>
            <p:nvPr/>
          </p:nvSpPr>
          <p:spPr>
            <a:xfrm>
              <a:off x="675409" y="3636818"/>
              <a:ext cx="7554191" cy="2098964"/>
            </a:xfrm>
            <a:prstGeom prst="rect">
              <a:avLst/>
            </a:prstGeom>
            <a:solidFill>
              <a:srgbClr val="92D050">
                <a:alpha val="52000"/>
              </a:srgbClr>
            </a:solidFill>
            <a:ln>
              <a:solidFill>
                <a:srgbClr val="FAC5B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3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57487"/>
              <a:ext cx="5248275" cy="1343025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771768" y="4100512"/>
              <a:ext cx="745783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dirty="0"/>
                <a:t>We can use </a:t>
              </a:r>
              <a:r>
                <a:rPr lang="en-US" sz="3200" i="1" dirty="0"/>
                <a:t>shall we </a:t>
              </a:r>
              <a:r>
                <a:rPr lang="en-US" sz="3200" dirty="0"/>
                <a:t>and </a:t>
              </a:r>
              <a:r>
                <a:rPr lang="en-US" sz="3200" i="1" dirty="0"/>
                <a:t>let’s</a:t>
              </a:r>
              <a:r>
                <a:rPr lang="en-US" sz="3200" dirty="0"/>
                <a:t> to make suggestions.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24890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1147</TotalTime>
  <Words>1031</Words>
  <Application>Microsoft Office PowerPoint</Application>
  <PresentationFormat>On-screen Show (4:3)</PresentationFormat>
  <Paragraphs>155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Calibri Light</vt:lpstr>
      <vt:lpstr>Script MT Bold</vt:lpstr>
      <vt:lpstr>Times New Roman</vt:lpstr>
      <vt:lpstr>Office Theme</vt:lpstr>
      <vt:lpstr>PowerPoint Presentation</vt:lpstr>
      <vt:lpstr>*  Warm-up: Chatting </vt:lpstr>
      <vt:lpstr>PowerPoint Presentation</vt:lpstr>
      <vt:lpstr>I. Vocabulary: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Huong Vo</cp:lastModifiedBy>
  <cp:revision>84</cp:revision>
  <dcterms:created xsi:type="dcterms:W3CDTF">2020-12-09T02:04:09Z</dcterms:created>
  <dcterms:modified xsi:type="dcterms:W3CDTF">2023-11-21T09:22:43Z</dcterms:modified>
</cp:coreProperties>
</file>