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1"/>
  </p:notesMasterIdLst>
  <p:sldIdLst>
    <p:sldId id="256" r:id="rId2"/>
    <p:sldId id="257" r:id="rId3"/>
    <p:sldId id="306" r:id="rId4"/>
    <p:sldId id="307" r:id="rId5"/>
    <p:sldId id="263" r:id="rId6"/>
    <p:sldId id="308" r:id="rId7"/>
    <p:sldId id="265" r:id="rId8"/>
    <p:sldId id="293" r:id="rId9"/>
    <p:sldId id="271" r:id="rId10"/>
    <p:sldId id="269" r:id="rId11"/>
    <p:sldId id="272" r:id="rId12"/>
    <p:sldId id="310" r:id="rId13"/>
    <p:sldId id="327" r:id="rId14"/>
    <p:sldId id="312" r:id="rId15"/>
    <p:sldId id="335" r:id="rId16"/>
    <p:sldId id="313" r:id="rId17"/>
    <p:sldId id="314" r:id="rId18"/>
    <p:sldId id="315" r:id="rId19"/>
    <p:sldId id="31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6" r:id="rId29"/>
    <p:sldId id="3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E0C85-1B0D-44AD-B1AF-BBAE752E540B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A116-2165-48B1-AD16-485567277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4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6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8D753-4609-4CE0-9DE1-B5424DDC79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2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8D753-4609-4CE0-9DE1-B5424DDC79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3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8D753-4609-4CE0-9DE1-B5424DDC79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4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8D753-4609-4CE0-9DE1-B5424DDC79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3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8D753-4609-4CE0-9DE1-B5424DDC79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8D753-4609-4CE0-9DE1-B5424DDC79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66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2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slide" Target="slide3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26" Type="http://schemas.microsoft.com/office/2007/relationships/hdphoto" Target="../media/hdphoto13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5.xml"/><Relationship Id="rId17" Type="http://schemas.openxmlformats.org/officeDocument/2006/relationships/slide" Target="slide4.xml"/><Relationship Id="rId25" Type="http://schemas.openxmlformats.org/officeDocument/2006/relationships/image" Target="../media/image25.png"/><Relationship Id="rId2" Type="http://schemas.openxmlformats.org/officeDocument/2006/relationships/image" Target="../media/image12.jpg"/><Relationship Id="rId16" Type="http://schemas.openxmlformats.org/officeDocument/2006/relationships/slide" Target="slide7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microsoft.com/office/2007/relationships/hdphoto" Target="../media/hdphoto14.wdp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6.xml"/><Relationship Id="rId22" Type="http://schemas.microsoft.com/office/2007/relationships/hdphoto" Target="../media/hdphoto12.wdp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microsoft.com/office/2007/relationships/hdphoto" Target="../media/hdphoto16.wdp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microsoft.com/office/2007/relationships/hdphoto" Target="../media/hdphoto16.wdp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microsoft.com/office/2007/relationships/hdphoto" Target="../media/hdphoto16.wdp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microsoft.com/office/2007/relationships/hdphoto" Target="../media/hdphoto16.wdp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B3FEE-9D18-4FA5-A607-9EE451E8CABB}"/>
              </a:ext>
            </a:extLst>
          </p:cNvPr>
          <p:cNvSpPr txBox="1"/>
          <p:nvPr/>
        </p:nvSpPr>
        <p:spPr>
          <a:xfrm>
            <a:off x="382694" y="459417"/>
            <a:ext cx="510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B81AD7-3E49-49D2-8DAF-0E0DF2F057B2}"/>
              </a:ext>
            </a:extLst>
          </p:cNvPr>
          <p:cNvSpPr txBox="1"/>
          <p:nvPr/>
        </p:nvSpPr>
        <p:spPr>
          <a:xfrm>
            <a:off x="722332" y="1054424"/>
            <a:ext cx="230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388D2B-54C5-4801-8E59-F9121C55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59" y="1296905"/>
            <a:ext cx="5043687" cy="37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F79CC3-24CF-4E87-9962-F234261566EF}"/>
              </a:ext>
            </a:extLst>
          </p:cNvPr>
          <p:cNvSpPr txBox="1"/>
          <p:nvPr/>
        </p:nvSpPr>
        <p:spPr>
          <a:xfrm>
            <a:off x="5482854" y="5133600"/>
            <a:ext cx="728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Thiều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17F848-9198-4461-BB38-458D5DD47C55}"/>
              </a:ext>
            </a:extLst>
          </p:cNvPr>
          <p:cNvSpPr txBox="1"/>
          <p:nvPr/>
        </p:nvSpPr>
        <p:spPr>
          <a:xfrm>
            <a:off x="722332" y="1799522"/>
            <a:ext cx="4097866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494890-2EBA-43B5-8154-D580DF8358E4}"/>
              </a:ext>
            </a:extLst>
          </p:cNvPr>
          <p:cNvSpPr txBox="1"/>
          <p:nvPr/>
        </p:nvSpPr>
        <p:spPr>
          <a:xfrm>
            <a:off x="402917" y="95416"/>
            <a:ext cx="370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06" y="545634"/>
            <a:ext cx="4701626" cy="2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B933F-1242-4C90-A8B3-9A0EC00D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06" y="3623022"/>
            <a:ext cx="4590927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3EFAA29-C0DB-4FE0-890B-B3C2BF393D91}"/>
              </a:ext>
            </a:extLst>
          </p:cNvPr>
          <p:cNvSpPr txBox="1"/>
          <p:nvPr/>
        </p:nvSpPr>
        <p:spPr>
          <a:xfrm>
            <a:off x="332832" y="744545"/>
            <a:ext cx="241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4F80EA-88BD-415C-92E5-2A9E59455681}"/>
              </a:ext>
            </a:extLst>
          </p:cNvPr>
          <p:cNvSpPr txBox="1"/>
          <p:nvPr/>
        </p:nvSpPr>
        <p:spPr>
          <a:xfrm>
            <a:off x="1916391" y="744510"/>
            <a:ext cx="356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4B2D05-B9BE-452A-B6A6-AE1414EEFB78}"/>
              </a:ext>
            </a:extLst>
          </p:cNvPr>
          <p:cNvSpPr txBox="1"/>
          <p:nvPr/>
        </p:nvSpPr>
        <p:spPr>
          <a:xfrm>
            <a:off x="319769" y="1907123"/>
            <a:ext cx="233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FA360D-5932-438F-9038-0707FFC01B22}"/>
              </a:ext>
            </a:extLst>
          </p:cNvPr>
          <p:cNvSpPr txBox="1"/>
          <p:nvPr/>
        </p:nvSpPr>
        <p:spPr>
          <a:xfrm>
            <a:off x="469290" y="2475085"/>
            <a:ext cx="527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61C327-F70B-4208-ABD2-2F8FAA7BFCB9}"/>
              </a:ext>
            </a:extLst>
          </p:cNvPr>
          <p:cNvSpPr txBox="1"/>
          <p:nvPr/>
        </p:nvSpPr>
        <p:spPr>
          <a:xfrm>
            <a:off x="319767" y="3607371"/>
            <a:ext cx="2826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PTBĐ: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879FF5-CEC5-43CA-86D3-88E2CFA9825C}"/>
              </a:ext>
            </a:extLst>
          </p:cNvPr>
          <p:cNvSpPr txBox="1"/>
          <p:nvPr/>
        </p:nvSpPr>
        <p:spPr>
          <a:xfrm>
            <a:off x="2010763" y="3569276"/>
            <a:ext cx="3729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7E0509-87BC-46CF-A053-4D6C48B09658}"/>
              </a:ext>
            </a:extLst>
          </p:cNvPr>
          <p:cNvSpPr txBox="1"/>
          <p:nvPr/>
        </p:nvSpPr>
        <p:spPr>
          <a:xfrm>
            <a:off x="279847" y="4740549"/>
            <a:ext cx="38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22B398-8E73-41F6-B1C5-8B5474C47ED0}"/>
              </a:ext>
            </a:extLst>
          </p:cNvPr>
          <p:cNvSpPr txBox="1"/>
          <p:nvPr/>
        </p:nvSpPr>
        <p:spPr>
          <a:xfrm>
            <a:off x="459651" y="5317865"/>
            <a:ext cx="3070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B83B82-90B0-43AE-9676-8600145733CA}"/>
              </a:ext>
            </a:extLst>
          </p:cNvPr>
          <p:cNvSpPr txBox="1"/>
          <p:nvPr/>
        </p:nvSpPr>
        <p:spPr>
          <a:xfrm>
            <a:off x="311476" y="5929165"/>
            <a:ext cx="243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3A3508-DEB4-4F1D-916D-B23F580A76E4}"/>
              </a:ext>
            </a:extLst>
          </p:cNvPr>
          <p:cNvSpPr txBox="1"/>
          <p:nvPr/>
        </p:nvSpPr>
        <p:spPr>
          <a:xfrm>
            <a:off x="2353710" y="5903636"/>
            <a:ext cx="2767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EFAA29-C0DB-4FE0-890B-B3C2BF393D91}"/>
              </a:ext>
            </a:extLst>
          </p:cNvPr>
          <p:cNvSpPr txBox="1"/>
          <p:nvPr/>
        </p:nvSpPr>
        <p:spPr>
          <a:xfrm>
            <a:off x="3925120" y="309922"/>
            <a:ext cx="2998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F80EA-88BD-415C-92E5-2A9E59455681}"/>
              </a:ext>
            </a:extLst>
          </p:cNvPr>
          <p:cNvSpPr txBox="1"/>
          <p:nvPr/>
        </p:nvSpPr>
        <p:spPr>
          <a:xfrm>
            <a:off x="5789802" y="338392"/>
            <a:ext cx="199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B2D05-B9BE-452A-B6A6-AE1414EEFB78}"/>
              </a:ext>
            </a:extLst>
          </p:cNvPr>
          <p:cNvSpPr txBox="1"/>
          <p:nvPr/>
        </p:nvSpPr>
        <p:spPr>
          <a:xfrm>
            <a:off x="252891" y="1358758"/>
            <a:ext cx="263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A360D-5932-438F-9038-0707FFC01B22}"/>
              </a:ext>
            </a:extLst>
          </p:cNvPr>
          <p:cNvSpPr txBox="1"/>
          <p:nvPr/>
        </p:nvSpPr>
        <p:spPr>
          <a:xfrm>
            <a:off x="2049900" y="1358758"/>
            <a:ext cx="9510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DA2FB-6976-484E-9E47-ED01A304E420}"/>
              </a:ext>
            </a:extLst>
          </p:cNvPr>
          <p:cNvSpPr txBox="1"/>
          <p:nvPr/>
        </p:nvSpPr>
        <p:spPr>
          <a:xfrm>
            <a:off x="174513" y="1983718"/>
            <a:ext cx="1095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79E5C-FBAC-4DB9-B4B1-A3092EE0149D}"/>
              </a:ext>
            </a:extLst>
          </p:cNvPr>
          <p:cNvSpPr txBox="1"/>
          <p:nvPr/>
        </p:nvSpPr>
        <p:spPr>
          <a:xfrm>
            <a:off x="290753" y="2667717"/>
            <a:ext cx="485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22DF5-E339-4019-BED6-5D4F14877985}"/>
              </a:ext>
            </a:extLst>
          </p:cNvPr>
          <p:cNvSpPr txBox="1"/>
          <p:nvPr/>
        </p:nvSpPr>
        <p:spPr>
          <a:xfrm>
            <a:off x="2112341" y="2669815"/>
            <a:ext cx="9618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AF4FFB-74E6-45FE-9834-66E8B19A5D7B}"/>
              </a:ext>
            </a:extLst>
          </p:cNvPr>
          <p:cNvSpPr txBox="1"/>
          <p:nvPr/>
        </p:nvSpPr>
        <p:spPr>
          <a:xfrm>
            <a:off x="117567" y="3327868"/>
            <a:ext cx="11756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765FA-F581-4CE1-8908-55A206A97301}"/>
              </a:ext>
            </a:extLst>
          </p:cNvPr>
          <p:cNvSpPr txBox="1"/>
          <p:nvPr/>
        </p:nvSpPr>
        <p:spPr>
          <a:xfrm>
            <a:off x="290753" y="4575261"/>
            <a:ext cx="262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A3F19-921D-4275-A181-C99BD4215133}"/>
              </a:ext>
            </a:extLst>
          </p:cNvPr>
          <p:cNvSpPr txBox="1"/>
          <p:nvPr/>
        </p:nvSpPr>
        <p:spPr>
          <a:xfrm>
            <a:off x="2076988" y="4544618"/>
            <a:ext cx="384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B3EEB-E32F-46BD-A639-A1BB988E41AC}"/>
              </a:ext>
            </a:extLst>
          </p:cNvPr>
          <p:cNvSpPr txBox="1"/>
          <p:nvPr/>
        </p:nvSpPr>
        <p:spPr>
          <a:xfrm>
            <a:off x="174513" y="5112465"/>
            <a:ext cx="12017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chìa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!Picture 3">
            <a:extLst>
              <a:ext uri="{FF2B5EF4-FFF2-40B4-BE49-F238E27FC236}">
                <a16:creationId xmlns:a16="http://schemas.microsoft.com/office/drawing/2014/main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291" y="-299436"/>
            <a:ext cx="8016213" cy="74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Oval 26"/>
          <p:cNvSpPr/>
          <p:nvPr/>
        </p:nvSpPr>
        <p:spPr>
          <a:xfrm>
            <a:off x="3599723" y="-1563555"/>
            <a:ext cx="10753195" cy="9985109"/>
          </a:xfrm>
          <a:prstGeom prst="ellipse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55840" y="1032597"/>
            <a:ext cx="69600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giờ sáng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lắng tổ chim chìa </a:t>
            </a:r>
            <a:r>
              <a:rPr lang="vi-VN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dải cát giữa sông sẽ bị </a:t>
            </a:r>
            <a:r>
              <a:rPr lang="vi-VN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nhấn chìm. Hai anh em quyết định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 những chú 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vào bờ.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trời vừa </a:t>
            </a:r>
            <a:r>
              <a:rPr lang="vi-VN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cũng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lúc dải cát giữa sông bị nhấn chìm,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 con chim chìa vôi nhỏ đã kịp cất cánh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lên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mừng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 động.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-47695"/>
            <a:ext cx="6105499" cy="11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372" y="1075243"/>
            <a:ext cx="6494559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141372" y="145268"/>
            <a:ext cx="493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187152" y="1972249"/>
            <a:ext cx="810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735" y="2633450"/>
            <a:ext cx="2857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834207" y="2629268"/>
            <a:ext cx="3405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2h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483" y="3245541"/>
            <a:ext cx="3151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3440560" y="3211632"/>
            <a:ext cx="7122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35" y="3862115"/>
            <a:ext cx="5213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579120" y="4478384"/>
            <a:ext cx="11229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812" y="1355988"/>
            <a:ext cx="10783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372" y="1075243"/>
            <a:ext cx="6494559" cy="39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8BEB0-7AFF-46E7-B8D9-A3FE59B9C018}"/>
              </a:ext>
            </a:extLst>
          </p:cNvPr>
          <p:cNvSpPr txBox="1"/>
          <p:nvPr/>
        </p:nvSpPr>
        <p:spPr>
          <a:xfrm>
            <a:off x="141372" y="145268"/>
            <a:ext cx="493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653" y="2141871"/>
            <a:ext cx="3818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2h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653" y="2849757"/>
            <a:ext cx="7479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653" y="3557643"/>
            <a:ext cx="11229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4812" y="1396329"/>
            <a:ext cx="10783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54" y="941638"/>
            <a:ext cx="8362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ưởng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55" y="1577361"/>
            <a:ext cx="954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40437"/>
            <a:ext cx="3292889" cy="395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2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176" y="2920970"/>
            <a:ext cx="11855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đò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911" y="3623587"/>
            <a:ext cx="11547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4" y="308266"/>
            <a:ext cx="923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9" y="169817"/>
            <a:ext cx="5016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 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88" y="1393418"/>
            <a:ext cx="12004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sông,vào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2008971"/>
            <a:ext cx="5346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09" y="2617019"/>
            <a:ext cx="12030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109" y="3947963"/>
            <a:ext cx="11742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" y="308131"/>
            <a:ext cx="12022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257" y="3440670"/>
            <a:ext cx="12195331" cy="187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67" y="169817"/>
            <a:ext cx="315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74" y="744584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321" y="1331859"/>
            <a:ext cx="11829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5" y="2791451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3DAC0-78A7-400E-8345-65CB4B196321}"/>
              </a:ext>
            </a:extLst>
          </p:cNvPr>
          <p:cNvSpPr/>
          <p:nvPr/>
        </p:nvSpPr>
        <p:spPr>
          <a:xfrm>
            <a:off x="189882" y="300022"/>
            <a:ext cx="3850756" cy="2321030"/>
          </a:xfrm>
          <a:prstGeom prst="roundRect">
            <a:avLst/>
          </a:prstGeom>
          <a:solidFill>
            <a:schemeClr val="accent6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LUẬT CHƠI</a:t>
            </a:r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.</a:t>
            </a:r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963622" y="138783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Trong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truyện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Bầy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chim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446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Mon đã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thả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gì đi?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5150" y="405701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Cá bống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01578" y="408248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Cả B và C đúng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2710" y="311514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Chim chìa vôi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66811" y="408249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103840" y="4161613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06" y="3202175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84018" y="311514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Cá măng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74" y="3156405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B6CF9C3F-68E6-4E0F-BAC2-0BB924D0A5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8328" y="6017657"/>
            <a:ext cx="1473528" cy="8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134310" y="1372155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Vì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Mên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Mon khóc trong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của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truyện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6815" y="4673525"/>
            <a:ext cx="4906798" cy="1344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lnSpc>
                <a:spcPct val="150000"/>
              </a:lnSpc>
              <a:defRPr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Vì hai anh em vui sướng, hạnh phúc khi thấy tất cả những con chim chìa vôi đều bay được vào bờ.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8859" y="4640161"/>
            <a:ext cx="4906798" cy="13774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lnSpc>
                <a:spcPct val="150000"/>
              </a:lnSpc>
              <a:defRPr/>
            </a:pPr>
            <a:r>
              <a:rPr lang="vi-VN" sz="2133" dirty="0">
                <a:solidFill>
                  <a:prstClr val="black"/>
                </a:solidFill>
              </a:rPr>
              <a:t>C. Vì mưa đã làm cho cả hai anh em ướt nhẹp.</a:t>
            </a:r>
            <a:endParaRPr lang="vi-VN" sz="21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3398" y="3099473"/>
            <a:ext cx="4906798" cy="12439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lnSpc>
                <a:spcPct val="150000"/>
              </a:lnSpc>
              <a:defRPr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133" dirty="0">
                <a:solidFill>
                  <a:prstClr val="black"/>
                </a:solidFill>
              </a:rPr>
              <a:t>. Vì Mên và Mon không kéo được chiếc đò vào bờ.</a:t>
            </a:r>
            <a:endParaRPr lang="vi-VN" sz="21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208476" y="4699001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51121" y="4673525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94" y="3186500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54706" y="3099473"/>
            <a:ext cx="4906798" cy="12439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lnSpc>
                <a:spcPct val="150000"/>
              </a:lnSpc>
              <a:defRPr/>
            </a:pPr>
            <a:r>
              <a:rPr lang="vi-VN" sz="2133" dirty="0">
                <a:solidFill>
                  <a:prstClr val="black"/>
                </a:solidFill>
              </a:rPr>
              <a:t>B. Vì hai anh em bị bố mắng do đã đi chơi đêm.</a:t>
            </a:r>
            <a:endParaRPr lang="vi-VN" sz="21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62" y="3140730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4AF180C7-AC11-4CA2-845A-26222A3E5A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8328" y="6017657"/>
            <a:ext cx="1473528" cy="8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951430" y="133035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Trong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truyện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bầy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chim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làm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trên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dải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cát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của con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nào?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9386" y="30576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Sông Đáy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89386" y="402501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Sông Thao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0518" y="30576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Sông Hồng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011048" y="3083147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091648" y="4104136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14" y="3144698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2958" y="402501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Sông Đuống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14" y="4066269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B9888FE5-265A-4089-B098-739BEF8897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8328" y="6017657"/>
            <a:ext cx="1473528" cy="8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951430" y="133035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  <a:defRPr/>
            </a:pPr>
            <a:r>
              <a:rPr lang="vi-VN" sz="3200" b="1" dirty="0">
                <a:solidFill>
                  <a:prstClr val="black"/>
                </a:solidFill>
              </a:rPr>
              <a:t>Truyện ngắn Bầy chim chìa vôi được trích trong tập truyện nào?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9386" y="3057671"/>
            <a:ext cx="4906798" cy="11841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vi-VN" sz="2533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Mùa</a:t>
            </a: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cải</a:t>
            </a: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 bên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endParaRPr lang="vi-VN" sz="25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8112" y="4546600"/>
            <a:ext cx="4906798" cy="1168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2533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Mùi</a:t>
            </a: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 của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ký</a:t>
            </a: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ức</a:t>
            </a:r>
            <a:endParaRPr lang="vi-VN" sz="25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0518" y="3057671"/>
            <a:ext cx="4906798" cy="118412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lnSpc>
                <a:spcPct val="150000"/>
              </a:lnSpc>
              <a:defRPr/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533" dirty="0">
                <a:solidFill>
                  <a:prstClr val="black"/>
                </a:solidFill>
              </a:rPr>
              <a:t>. Người kể chuyện lúc nửa đêm và những giấc mộng</a:t>
            </a:r>
            <a:endParaRPr lang="vi-VN" sz="25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011048" y="3083147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100374" y="4727324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14" y="3144698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1684" y="4546600"/>
            <a:ext cx="4906798" cy="1168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2533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Trong </a:t>
            </a:r>
            <a:r>
              <a:rPr lang="en-US" sz="2533" dirty="0" err="1">
                <a:solidFill>
                  <a:prstClr val="black"/>
                </a:solidFill>
                <a:latin typeface="Arial" panose="020B0604020202020204" pitchFamily="34" charset="0"/>
              </a:rPr>
              <a:t>ngôi</a:t>
            </a: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</a:rPr>
              <a:t> nhà của mẹ</a:t>
            </a:r>
            <a:endParaRPr lang="vi-VN" sz="25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40" y="4689457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B9888FE5-265A-4089-B098-739BEF8897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8328" y="6017657"/>
            <a:ext cx="1473528" cy="8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136565" y="146174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vi-VN" sz="3200" b="1" dirty="0">
                <a:solidFill>
                  <a:prstClr val="black"/>
                </a:solidFill>
              </a:rPr>
              <a:t>Khung cảnh bãi sông trong buổi bình minh trong mắt hai đứa trẻ được so sánh với điều gì?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1876" y="410853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Huyền thoại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3920" y="407517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Truyện cổ tích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3008" y="318906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Một bài thơ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223537" y="4134010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66181" y="4108534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02" y="327609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84314" y="318906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Thần thoại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70" y="3230321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EFC25677-ADD2-4F36-BA72-73684E4C6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8328" y="6017657"/>
            <a:ext cx="1473528" cy="8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136565" y="1461746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vi-VN" sz="3200" b="1" dirty="0">
                <a:solidFill>
                  <a:prstClr val="black"/>
                </a:solidFill>
              </a:rPr>
              <a:t>Trên bãi cát, bầy chim chìa vôi làm tổ bằng gì?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5503" y="4708261"/>
            <a:ext cx="4906798" cy="130939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vi-VN" sz="2800" dirty="0">
                <a:solidFill>
                  <a:prstClr val="black"/>
                </a:solidFill>
              </a:rPr>
              <a:t>Làm tổ bằng những đám rong sông tốt bời bời héo dần.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7547" y="4674896"/>
            <a:ext cx="4906798" cy="13350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  <a:defRPr/>
            </a:pP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vi-VN" sz="2800" dirty="0">
                <a:solidFill>
                  <a:prstClr val="black"/>
                </a:solidFill>
              </a:rPr>
              <a:t>Dùng miệng tiết ra nước bọt để làm tổ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3008" y="3189064"/>
            <a:ext cx="4906798" cy="12559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. Làm tổ bằng đất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207164" y="4733737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49809" y="4708261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02" y="3276091"/>
            <a:ext cx="804742" cy="7071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84314" y="3189064"/>
            <a:ext cx="4906798" cy="12559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46">
              <a:defRPr/>
            </a:pP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</a:rPr>
              <a:t>B. Làm tổ bằng rơm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70" y="3230321"/>
            <a:ext cx="804742" cy="70719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EFC25677-ADD2-4F36-BA72-73684E4C6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9412" r="21959" b="44006"/>
          <a:stretch/>
        </p:blipFill>
        <p:spPr>
          <a:xfrm>
            <a:off x="-8328" y="6017657"/>
            <a:ext cx="1473528" cy="8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7" y="5199754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" action="ppaction://noaction"/>
          </p:cNvPr>
          <p:cNvSpPr/>
          <p:nvPr/>
        </p:nvSpPr>
        <p:spPr>
          <a:xfrm flipH="1">
            <a:off x="10159102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3" y="1128938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trò chuyện của Mon và Mên bắt đầu vào thời gian nào? Ai là người bắt đầu câu chuyện?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834737"/>
            <a:ext cx="7955280" cy="172893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khoảng 2 giờ sáng. Mon là người đánh thức và bắt đầu câu chuyện với anh Mên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3244" y="3013504"/>
            <a:ext cx="8765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7" y="5199754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128938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đề tài và ngôi kể của truyện Bầy chim chìa vôi?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834738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defTabSz="914377">
              <a:buFontTx/>
              <a:buChar char="-"/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defTabSz="914377">
              <a:buFontTx/>
              <a:buChar char="-"/>
            </a:pP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kể: ngôi thứ ba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3233" y="3013504"/>
            <a:ext cx="8765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entagon 8">
            <a:hlinkClick r:id="" action="ppaction://noaction"/>
          </p:cNvPr>
          <p:cNvSpPr/>
          <p:nvPr/>
        </p:nvSpPr>
        <p:spPr>
          <a:xfrm flipH="1">
            <a:off x="10159102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4617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7" y="5199754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87488" y="869947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diễn ra mấy cuộc giải cứu, kể tên cuộc giải cứu đó?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7757" y="4005064"/>
            <a:ext cx="7955280" cy="172819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 chuyện diễn ra 2 cuộc giải cứu</a:t>
            </a:r>
          </a:p>
          <a:p>
            <a:pPr marL="457189" indent="-457189" algn="just">
              <a:buFontTx/>
              <a:buChar char="-"/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 cứu chim chìa vôi</a:t>
            </a:r>
          </a:p>
          <a:p>
            <a:pPr marL="457189" indent="-457189" algn="just">
              <a:buFontTx/>
              <a:buChar char="-"/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 cứu con cá bống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7232" y="2768178"/>
            <a:ext cx="46746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entagon 8">
            <a:hlinkClick r:id="" action="ppaction://noaction"/>
          </p:cNvPr>
          <p:cNvSpPr/>
          <p:nvPr/>
        </p:nvSpPr>
        <p:spPr>
          <a:xfrm flipH="1">
            <a:off x="10159102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454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7" y="5199754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128938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r>
              <a:rPr lang="vi-VN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nhận của em về hai nhân vật Mon và Men? Em học được điều gì từ hai nhân vật đó?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6967" y="3270924"/>
            <a:ext cx="8618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>
            <a:hlinkClick r:id="" action="ppaction://noaction"/>
          </p:cNvPr>
          <p:cNvSpPr/>
          <p:nvPr/>
        </p:nvSpPr>
        <p:spPr>
          <a:xfrm flipH="1">
            <a:off x="10159102" y="6105131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8271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5" y="-191940"/>
            <a:ext cx="8371271" cy="44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021" y="1019810"/>
            <a:ext cx="222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 vẹt ăn gì hình ảnh đặc điểm chi tiết của loài vật này">
            <a:extLst>
              <a:ext uri="{FF2B5EF4-FFF2-40B4-BE49-F238E27FC236}">
                <a16:creationId xmlns:a16="http://schemas.microsoft.com/office/drawing/2014/main" id="{2338FC15-C0FE-4DB1-903A-A7DA8FB8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2"/>
          <a:stretch/>
        </p:blipFill>
        <p:spPr bwMode="auto">
          <a:xfrm>
            <a:off x="4999768" y="664711"/>
            <a:ext cx="4189056" cy="211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im Chào mào - Cách nhận biết, nuôi chim khỏe - Nhà đẹp">
            <a:extLst>
              <a:ext uri="{FF2B5EF4-FFF2-40B4-BE49-F238E27FC236}">
                <a16:creationId xmlns:a16="http://schemas.microsoft.com/office/drawing/2014/main" id="{BB99CA6C-D56B-4808-8C20-5A45AB2B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2545" r="9290" b="14404"/>
          <a:stretch/>
        </p:blipFill>
        <p:spPr bwMode="auto">
          <a:xfrm>
            <a:off x="6253018" y="786066"/>
            <a:ext cx="2636982" cy="183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04B9F7-ACF4-451F-9820-275E4728567A}"/>
              </a:ext>
            </a:extLst>
          </p:cNvPr>
          <p:cNvSpPr txBox="1"/>
          <p:nvPr/>
        </p:nvSpPr>
        <p:spPr>
          <a:xfrm>
            <a:off x="3107229" y="958342"/>
            <a:ext cx="22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-3021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7" y="375976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D8E3F-ED2F-4711-B68C-0966518A0221}"/>
              </a:ext>
            </a:extLst>
          </p:cNvPr>
          <p:cNvSpPr txBox="1"/>
          <p:nvPr/>
        </p:nvSpPr>
        <p:spPr>
          <a:xfrm>
            <a:off x="3324825" y="1064774"/>
            <a:ext cx="23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8C13A-B868-4253-B8FA-E3712EC59BF2}"/>
              </a:ext>
            </a:extLst>
          </p:cNvPr>
          <p:cNvSpPr txBox="1"/>
          <p:nvPr/>
        </p:nvSpPr>
        <p:spPr>
          <a:xfrm>
            <a:off x="4296758" y="49805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1 Chim Sáo đặc điểm và kinh nghiệm nuôi Sáo chất lượng">
            <a:extLst>
              <a:ext uri="{FF2B5EF4-FFF2-40B4-BE49-F238E27FC236}">
                <a16:creationId xmlns:a16="http://schemas.microsoft.com/office/drawing/2014/main" id="{D3800D30-425E-496C-B8BA-510DFAB4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b="18378"/>
          <a:stretch/>
        </p:blipFill>
        <p:spPr bwMode="auto">
          <a:xfrm>
            <a:off x="6343083" y="833423"/>
            <a:ext cx="3097174" cy="20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395" y="1276628"/>
            <a:ext cx="352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ca69iyxo">
            <a:extLst>
              <a:ext uri="{FF2B5EF4-FFF2-40B4-BE49-F238E27FC236}">
                <a16:creationId xmlns:a16="http://schemas.microsoft.com/office/drawing/2014/main" id="{A0A88112-B096-4ED6-A004-5A71AAA4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5" y="778873"/>
            <a:ext cx="2868145" cy="207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464536" y="85880"/>
            <a:ext cx="8656082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65756" y="161863"/>
            <a:ext cx="11534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</a:p>
          <a:p>
            <a:r>
              <a:rPr lang="en-US" sz="4000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4000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sz="4000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sz="4000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9" name="!!!Picture 3">
            <a:extLst>
              <a:ext uri="{FF2B5EF4-FFF2-40B4-BE49-F238E27FC236}">
                <a16:creationId xmlns:a16="http://schemas.microsoft.com/office/drawing/2014/main" id="{0870175A-BDFC-49C7-B826-97AEE662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" y="2072432"/>
            <a:ext cx="5367317" cy="30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DA64E-5257-4ABC-9AB8-091443DE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7" y="1991550"/>
            <a:ext cx="5571876" cy="31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26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52697" y="393511"/>
            <a:ext cx="507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</a:t>
            </a:r>
            <a:r>
              <a:rPr lang="en-VN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THỨC </a:t>
            </a:r>
            <a:r>
              <a:rPr lang="en-US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4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563576" y="1516600"/>
            <a:ext cx="2760702" cy="1135153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40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524387" y="2774274"/>
            <a:ext cx="2760702" cy="119682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40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3575722" y="1516601"/>
            <a:ext cx="5019638" cy="1135152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40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3517573" y="2804746"/>
            <a:ext cx="5077787" cy="1166355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40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40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138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uiExpand="1" build="allAtOnce" animBg="1"/>
      <p:bldP spid="8" grpId="0" uiExpand="1" build="allAtOnce" animBg="1"/>
      <p:bldP spid="11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1190</Words>
  <Application>Microsoft Office PowerPoint</Application>
  <PresentationFormat>Widescreen</PresentationFormat>
  <Paragraphs>150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#9Slide05 Claudia</vt:lpstr>
      <vt:lpstr>Arial</vt:lpstr>
      <vt:lpstr>Calibri</vt:lpstr>
      <vt:lpstr>Calibri Light</vt:lpstr>
      <vt:lpstr>Cambria Math</vt:lpstr>
      <vt:lpstr>Comic Sans MS</vt:lpstr>
      <vt:lpstr>Snell Roundhand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193</cp:revision>
  <dcterms:created xsi:type="dcterms:W3CDTF">2021-12-19T15:46:24Z</dcterms:created>
  <dcterms:modified xsi:type="dcterms:W3CDTF">2023-09-11T06:47:51Z</dcterms:modified>
</cp:coreProperties>
</file>