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12188825" cy="6858000"/>
  <p:notesSz cx="6858000" cy="9144000"/>
  <p:defaultTextStyle>
    <a:defPPr>
      <a:defRPr lang="en-US"/>
    </a:defPPr>
    <a:lvl1pPr marL="0" algn="l" defTabSz="196980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84900" algn="l" defTabSz="196980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69800" algn="l" defTabSz="196980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54701" algn="l" defTabSz="196980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39601" algn="l" defTabSz="196980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24501" algn="l" defTabSz="196980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09401" algn="l" defTabSz="196980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894302" algn="l" defTabSz="196980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879202" algn="l" defTabSz="196980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E8D"/>
    <a:srgbClr val="00C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94660"/>
  </p:normalViewPr>
  <p:slideViewPr>
    <p:cSldViewPr>
      <p:cViewPr>
        <p:scale>
          <a:sx n="30" d="100"/>
          <a:sy n="30" d="100"/>
        </p:scale>
        <p:origin x="-2274" y="-91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8C02-75D9-4102-A2E0-66601A6CA9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593-6F70-406C-A08C-A1B6B9A4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0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E69D8-B908-4072-8F4C-9FB1A7EA58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5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96FE-4BFD-4EB0-860E-F76DA26018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96FE-4BFD-4EB0-860E-F76DA26018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9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20FB-4AA5-4253-AD8E-CB6142536F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14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20FB-4AA5-4253-AD8E-CB6142536F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14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5" y="2130427"/>
            <a:ext cx="10360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84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6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54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39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0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9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87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9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3519" y="274640"/>
            <a:ext cx="91204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148" y="274640"/>
            <a:ext cx="25372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28747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5" y="4406901"/>
            <a:ext cx="10360500" cy="1362075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5" y="2906714"/>
            <a:ext cx="10360500" cy="1500187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8490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6980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95470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3960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2450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90940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89430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87920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4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9" cy="4525963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2"/>
            <a:ext cx="5383399" cy="4525963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3" cy="639762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4900" indent="0">
              <a:buNone/>
              <a:defRPr sz="4300" b="1"/>
            </a:lvl2pPr>
            <a:lvl3pPr marL="1969800" indent="0">
              <a:buNone/>
              <a:defRPr sz="3900" b="1"/>
            </a:lvl3pPr>
            <a:lvl4pPr marL="2954701" indent="0">
              <a:buNone/>
              <a:defRPr sz="3400" b="1"/>
            </a:lvl4pPr>
            <a:lvl5pPr marL="3939601" indent="0">
              <a:buNone/>
              <a:defRPr sz="3400" b="1"/>
            </a:lvl5pPr>
            <a:lvl6pPr marL="4924501" indent="0">
              <a:buNone/>
              <a:defRPr sz="3400" b="1"/>
            </a:lvl6pPr>
            <a:lvl7pPr marL="5909401" indent="0">
              <a:buNone/>
              <a:defRPr sz="3400" b="1"/>
            </a:lvl7pPr>
            <a:lvl8pPr marL="6894302" indent="0">
              <a:buNone/>
              <a:defRPr sz="3400" b="1"/>
            </a:lvl8pPr>
            <a:lvl9pPr marL="7879202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3" cy="3951288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2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4900" indent="0">
              <a:buNone/>
              <a:defRPr sz="4300" b="1"/>
            </a:lvl2pPr>
            <a:lvl3pPr marL="1969800" indent="0">
              <a:buNone/>
              <a:defRPr sz="3900" b="1"/>
            </a:lvl3pPr>
            <a:lvl4pPr marL="2954701" indent="0">
              <a:buNone/>
              <a:defRPr sz="3400" b="1"/>
            </a:lvl4pPr>
            <a:lvl5pPr marL="3939601" indent="0">
              <a:buNone/>
              <a:defRPr sz="3400" b="1"/>
            </a:lvl5pPr>
            <a:lvl6pPr marL="4924501" indent="0">
              <a:buNone/>
              <a:defRPr sz="3400" b="1"/>
            </a:lvl6pPr>
            <a:lvl7pPr marL="5909401" indent="0">
              <a:buNone/>
              <a:defRPr sz="3400" b="1"/>
            </a:lvl7pPr>
            <a:lvl8pPr marL="6894302" indent="0">
              <a:buNone/>
              <a:defRPr sz="3400" b="1"/>
            </a:lvl8pPr>
            <a:lvl9pPr marL="7879202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4" y="273050"/>
            <a:ext cx="4010038" cy="1162050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2"/>
            <a:ext cx="6813893" cy="5853113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2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4" y="1435101"/>
            <a:ext cx="4010038" cy="4691063"/>
          </a:xfrm>
        </p:spPr>
        <p:txBody>
          <a:bodyPr/>
          <a:lstStyle>
            <a:lvl1pPr marL="0" indent="0">
              <a:buNone/>
              <a:defRPr sz="3000"/>
            </a:lvl1pPr>
            <a:lvl2pPr marL="984900" indent="0">
              <a:buNone/>
              <a:defRPr sz="2600"/>
            </a:lvl2pPr>
            <a:lvl3pPr marL="1969800" indent="0">
              <a:buNone/>
              <a:defRPr sz="2200"/>
            </a:lvl3pPr>
            <a:lvl4pPr marL="2954701" indent="0">
              <a:buNone/>
              <a:defRPr sz="1900"/>
            </a:lvl4pPr>
            <a:lvl5pPr marL="3939601" indent="0">
              <a:buNone/>
              <a:defRPr sz="1900"/>
            </a:lvl5pPr>
            <a:lvl6pPr marL="4924501" indent="0">
              <a:buNone/>
              <a:defRPr sz="1900"/>
            </a:lvl6pPr>
            <a:lvl7pPr marL="5909401" indent="0">
              <a:buNone/>
              <a:defRPr sz="1900"/>
            </a:lvl7pPr>
            <a:lvl8pPr marL="6894302" indent="0">
              <a:buNone/>
              <a:defRPr sz="1900"/>
            </a:lvl8pPr>
            <a:lvl9pPr marL="78792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1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0"/>
            <a:ext cx="7313295" cy="56673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6900"/>
            </a:lvl1pPr>
            <a:lvl2pPr marL="984900" indent="0">
              <a:buNone/>
              <a:defRPr sz="6000"/>
            </a:lvl2pPr>
            <a:lvl3pPr marL="1969800" indent="0">
              <a:buNone/>
              <a:defRPr sz="5200"/>
            </a:lvl3pPr>
            <a:lvl4pPr marL="2954701" indent="0">
              <a:buNone/>
              <a:defRPr sz="4300"/>
            </a:lvl4pPr>
            <a:lvl5pPr marL="3939601" indent="0">
              <a:buNone/>
              <a:defRPr sz="4300"/>
            </a:lvl5pPr>
            <a:lvl6pPr marL="4924501" indent="0">
              <a:buNone/>
              <a:defRPr sz="4300"/>
            </a:lvl6pPr>
            <a:lvl7pPr marL="5909401" indent="0">
              <a:buNone/>
              <a:defRPr sz="4300"/>
            </a:lvl7pPr>
            <a:lvl8pPr marL="6894302" indent="0">
              <a:buNone/>
              <a:defRPr sz="4300"/>
            </a:lvl8pPr>
            <a:lvl9pPr marL="7879202" indent="0">
              <a:buNone/>
              <a:defRPr sz="4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38"/>
            <a:ext cx="7313295" cy="804862"/>
          </a:xfrm>
        </p:spPr>
        <p:txBody>
          <a:bodyPr/>
          <a:lstStyle>
            <a:lvl1pPr marL="0" indent="0">
              <a:buNone/>
              <a:defRPr sz="3000"/>
            </a:lvl1pPr>
            <a:lvl2pPr marL="984900" indent="0">
              <a:buNone/>
              <a:defRPr sz="2600"/>
            </a:lvl2pPr>
            <a:lvl3pPr marL="1969800" indent="0">
              <a:buNone/>
              <a:defRPr sz="2200"/>
            </a:lvl3pPr>
            <a:lvl4pPr marL="2954701" indent="0">
              <a:buNone/>
              <a:defRPr sz="1900"/>
            </a:lvl4pPr>
            <a:lvl5pPr marL="3939601" indent="0">
              <a:buNone/>
              <a:defRPr sz="1900"/>
            </a:lvl5pPr>
            <a:lvl6pPr marL="4924501" indent="0">
              <a:buNone/>
              <a:defRPr sz="1900"/>
            </a:lvl6pPr>
            <a:lvl7pPr marL="5909401" indent="0">
              <a:buNone/>
              <a:defRPr sz="1900"/>
            </a:lvl7pPr>
            <a:lvl8pPr marL="6894302" indent="0">
              <a:buNone/>
              <a:defRPr sz="1900"/>
            </a:lvl8pPr>
            <a:lvl9pPr marL="78792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8"/>
            <a:ext cx="10969945" cy="1143000"/>
          </a:xfrm>
          <a:prstGeom prst="rect">
            <a:avLst/>
          </a:prstGeom>
        </p:spPr>
        <p:txBody>
          <a:bodyPr vert="horz" lIns="196980" tIns="98490" rIns="196980" bIns="984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2"/>
            <a:ext cx="10969945" cy="4525963"/>
          </a:xfrm>
          <a:prstGeom prst="rect">
            <a:avLst/>
          </a:prstGeom>
        </p:spPr>
        <p:txBody>
          <a:bodyPr vert="horz" lIns="196980" tIns="98490" rIns="196980" bIns="984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3" y="6356352"/>
            <a:ext cx="2844058" cy="365125"/>
          </a:xfrm>
          <a:prstGeom prst="rect">
            <a:avLst/>
          </a:prstGeom>
        </p:spPr>
        <p:txBody>
          <a:bodyPr vert="horz" lIns="196980" tIns="98490" rIns="196980" bIns="98490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AB13-5B23-47FF-8ECD-11ECA707C5D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2"/>
            <a:ext cx="3859796" cy="365125"/>
          </a:xfrm>
          <a:prstGeom prst="rect">
            <a:avLst/>
          </a:prstGeom>
        </p:spPr>
        <p:txBody>
          <a:bodyPr vert="horz" lIns="196980" tIns="98490" rIns="196980" bIns="98490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9" y="6356352"/>
            <a:ext cx="2844058" cy="365125"/>
          </a:xfrm>
          <a:prstGeom prst="rect">
            <a:avLst/>
          </a:prstGeom>
        </p:spPr>
        <p:txBody>
          <a:bodyPr vert="horz" lIns="196980" tIns="98490" rIns="196980" bIns="98490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9EDA-AE4D-4F7A-BD24-AB5FF539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969800" rtl="0" eaLnBrk="1" latinLnBrk="0" hangingPunct="1">
        <a:spcBef>
          <a:spcPct val="0"/>
        </a:spcBef>
        <a:buNone/>
        <a:defRPr sz="9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8675" indent="-738675" algn="l" defTabSz="196980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463" indent="-615563" algn="l" defTabSz="1969800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62251" indent="-492450" algn="l" defTabSz="196980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47151" indent="-492450" algn="l" defTabSz="1969800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432051" indent="-492450" algn="l" defTabSz="1969800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16951" indent="-492450" algn="l" defTabSz="19698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01852" indent="-492450" algn="l" defTabSz="19698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386752" indent="-492450" algn="l" defTabSz="19698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371652" indent="-492450" algn="l" defTabSz="19698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6980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4900" algn="l" defTabSz="196980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69800" algn="l" defTabSz="196980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54701" algn="l" defTabSz="196980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39601" algn="l" defTabSz="196980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24501" algn="l" defTabSz="196980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09401" algn="l" defTabSz="196980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894302" algn="l" defTabSz="196980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879202" algn="l" defTabSz="196980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&#7921;%20Ho&#7841;t%20&#272;&#7897;ng%20C&#7911;a%20C&#417;%20Ho&#224;nh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1" Type="http://schemas.microsoft.com/office/2007/relationships/media" Target="../media/media1.wav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5" Type="http://schemas.openxmlformats.org/officeDocument/2006/relationships/image" Target="../media/image18.gif"/><Relationship Id="rId10" Type="http://schemas.openxmlformats.org/officeDocument/2006/relationships/slide" Target="slide19.xml"/><Relationship Id="rId4" Type="http://schemas.openxmlformats.org/officeDocument/2006/relationships/image" Target="../media/image16.jpg"/><Relationship Id="rId9" Type="http://schemas.openxmlformats.org/officeDocument/2006/relationships/slide" Target="slide18.xml"/><Relationship Id="rId1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5" Type="http://schemas.openxmlformats.org/officeDocument/2006/relationships/slide" Target="slide13.xml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5" Type="http://schemas.openxmlformats.org/officeDocument/2006/relationships/slide" Target="slide13.xml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17" Type="http://schemas.openxmlformats.org/officeDocument/2006/relationships/image" Target="../media/image27.jpg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5" Type="http://schemas.openxmlformats.org/officeDocument/2006/relationships/image" Target="../media/image27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5" Type="http://schemas.openxmlformats.org/officeDocument/2006/relationships/slide" Target="slide13.xml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5" Type="http://schemas.openxmlformats.org/officeDocument/2006/relationships/image" Target="../media/image27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vid.mp4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5" Type="http://schemas.openxmlformats.org/officeDocument/2006/relationships/slide" Target="slide13.xml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5" Type="http://schemas.openxmlformats.org/officeDocument/2006/relationships/slide" Target="slide13.xml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5" Type="http://schemas.openxmlformats.org/officeDocument/2006/relationships/image" Target="../media/image27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69" y="412342"/>
            <a:ext cx="9667793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72" y="5152066"/>
            <a:ext cx="88611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39" y="3091720"/>
            <a:ext cx="7251887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17" y="5093225"/>
            <a:ext cx="3897366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33" y="4609425"/>
            <a:ext cx="1491284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99" y="4457343"/>
            <a:ext cx="1047868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8" y="4185118"/>
            <a:ext cx="2900293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07817" y="1107236"/>
            <a:ext cx="8664665" cy="2554529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ctr" defTabSz="914171"/>
            <a:r>
              <a:rPr lang="vi-VN" sz="5400" dirty="0">
                <a:solidFill>
                  <a:prstClr val="white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CHÀO MỪNG CÁC EM ĐẾN VỚI TIẾT HỌC HÔM NAY</a:t>
            </a:r>
            <a:endParaRPr lang="en-US" sz="5400" dirty="0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4928" y="3277433"/>
            <a:ext cx="2896275" cy="430871"/>
          </a:xfrm>
          <a:prstGeom prst="rect">
            <a:avLst/>
          </a:prstGeom>
          <a:noFill/>
          <a:effectLst/>
        </p:spPr>
        <p:txBody>
          <a:bodyPr wrap="none" lIns="60945" tIns="30472" rIns="60945" bIns="30472" rtlCol="0">
            <a:spAutoFit/>
          </a:bodyPr>
          <a:lstStyle/>
          <a:p>
            <a:pPr defTabSz="914171"/>
            <a:r>
              <a:rPr lang="vi-VN" sz="2400" dirty="0">
                <a:solidFill>
                  <a:prstClr val="white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Khoa học tự nhiên</a:t>
            </a:r>
            <a:r>
              <a:rPr lang="en-US" sz="2400" dirty="0">
                <a:solidFill>
                  <a:prstClr val="white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733342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15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2953" y="736600"/>
            <a:ext cx="4989800" cy="52322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2953" y="1542484"/>
            <a:ext cx="5142161" cy="2708412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⃰ </a:t>
            </a:r>
            <a:r>
              <a:rPr lang="en-US" sz="29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H34.2</a:t>
            </a:r>
          </a:p>
          <a:p>
            <a:endParaRPr lang="en-US" sz="2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⃰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6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9692" y="177800"/>
            <a:ext cx="6094413" cy="718145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  <a:p>
            <a:pPr algn="ctr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SỰ THÔNG KHÍ Ở PHỔI</a:t>
            </a:r>
            <a:endParaRPr lang="en-US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37463"/>
              </p:ext>
            </p:extLst>
          </p:nvPr>
        </p:nvGraphicFramePr>
        <p:xfrm>
          <a:off x="5840478" y="1092200"/>
          <a:ext cx="6297559" cy="5109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816"/>
                <a:gridCol w="4824743"/>
              </a:tblGrid>
              <a:tr h="136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endParaRPr lang="en-US" sz="2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44" marR="60944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2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44" marR="60944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Hít</a:t>
                      </a:r>
                      <a:r>
                        <a:rPr lang="en-US" sz="2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endParaRPr lang="en-US" sz="2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44" marR="60944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7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44" marR="60944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7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 ra</a:t>
                      </a:r>
                      <a:endParaRPr lang="en-US" sz="27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44" marR="60944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7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44" marR="60944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Quan sát Hình 34.2 mô tả hoạt động của cơ xương và sự thay đổi thể tích  lồng ng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" y="2587327"/>
            <a:ext cx="5627685" cy="44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64082" y="2481342"/>
            <a:ext cx="4723170" cy="1856919"/>
          </a:xfrm>
          <a:prstGeom prst="rect">
            <a:avLst/>
          </a:prstGeom>
        </p:spPr>
        <p:txBody>
          <a:bodyPr wrap="square" lIns="60945" tIns="30472" rIns="60945" bIns="30472">
            <a:spAutoFit/>
          </a:bodyPr>
          <a:lstStyle/>
          <a:p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300" dirty="0"/>
          </a:p>
        </p:txBody>
      </p:sp>
      <p:sp>
        <p:nvSpPr>
          <p:cNvPr id="7" name="Rectangle 6"/>
          <p:cNvSpPr/>
          <p:nvPr/>
        </p:nvSpPr>
        <p:spPr>
          <a:xfrm>
            <a:off x="7364082" y="4677827"/>
            <a:ext cx="6094413" cy="1138773"/>
          </a:xfrm>
          <a:prstGeom prst="rect">
            <a:avLst/>
          </a:prstGeom>
        </p:spPr>
        <p:txBody>
          <a:bodyPr lIns="60945" tIns="30472" rIns="60945" bIns="30472">
            <a:spAutoFit/>
          </a:bodyPr>
          <a:lstStyle/>
          <a:p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sường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38585" r="7828" b="49150"/>
          <a:stretch/>
        </p:blipFill>
        <p:spPr>
          <a:xfrm>
            <a:off x="253935" y="635000"/>
            <a:ext cx="5535758" cy="1879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1221" y="1092200"/>
            <a:ext cx="1320456" cy="965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101574" y="3754061"/>
            <a:ext cx="1422030" cy="1168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2236" y="5259913"/>
            <a:ext cx="1218883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18449" y="895945"/>
            <a:ext cx="1574390" cy="863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60012" y="4191000"/>
            <a:ext cx="1523603" cy="10731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8780" y="5308600"/>
            <a:ext cx="1574390" cy="7133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04603" y="3683000"/>
            <a:ext cx="1523603" cy="6552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26523" y="3398461"/>
            <a:ext cx="1472816" cy="711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1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84236" indent="-340091">
              <a:defRPr>
                <a:solidFill>
                  <a:schemeClr val="tx1"/>
                </a:solidFill>
                <a:latin typeface="Arial" charset="0"/>
              </a:defRPr>
            </a:lvl2pPr>
            <a:lvl3pPr marL="1360363" indent="-272073">
              <a:defRPr>
                <a:solidFill>
                  <a:schemeClr val="tx1"/>
                </a:solidFill>
                <a:latin typeface="Arial" charset="0"/>
              </a:defRPr>
            </a:lvl3pPr>
            <a:lvl4pPr marL="1904508" indent="-272073">
              <a:defRPr>
                <a:solidFill>
                  <a:schemeClr val="tx1"/>
                </a:solidFill>
                <a:latin typeface="Arial" charset="0"/>
              </a:defRPr>
            </a:lvl4pPr>
            <a:lvl5pPr marL="2448654" indent="-272073">
              <a:defRPr>
                <a:solidFill>
                  <a:schemeClr val="tx1"/>
                </a:solidFill>
                <a:latin typeface="Arial" charset="0"/>
              </a:defRPr>
            </a:lvl5pPr>
            <a:lvl6pPr marL="2992799" indent="-2720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36944" indent="-2720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81089" indent="-2720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25235" indent="-2720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13D0D2-351B-43DC-A240-187394C1B320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304721" y="1752600"/>
            <a:ext cx="11884104" cy="5105400"/>
            <a:chOff x="144" y="1104"/>
            <a:chExt cx="5376" cy="3456"/>
          </a:xfrm>
        </p:grpSpPr>
        <p:pic>
          <p:nvPicPr>
            <p:cNvPr id="13325" name="Picture 6" descr="H 21-4 TDK o phoi va te ba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04"/>
              <a:ext cx="5376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7"/>
            <p:cNvSpPr txBox="1">
              <a:spLocks noChangeArrowheads="1"/>
            </p:cNvSpPr>
            <p:nvPr/>
          </p:nvSpPr>
          <p:spPr bwMode="auto">
            <a:xfrm>
              <a:off x="624" y="3792"/>
              <a:ext cx="4549" cy="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b="1">
                  <a:latin typeface="Times New Roman" pitchFamily="18" charset="0"/>
                </a:rPr>
                <a:t>                                                 </a:t>
              </a:r>
            </a:p>
          </p:txBody>
        </p:sp>
      </p:grp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-12697" y="519291"/>
            <a:ext cx="11884104" cy="106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9" tIns="54414" rIns="108829" bIns="544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Mô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khuếch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tán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O</a:t>
            </a:r>
            <a:r>
              <a:rPr lang="en-US" altLang="en-US" sz="29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CO</a:t>
            </a:r>
            <a:r>
              <a:rPr lang="en-US" altLang="en-US" sz="29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trao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phổi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  <a:latin typeface="Times New Roman" pitchFamily="18" charset="0"/>
              </a:rPr>
              <a:t>bào</a:t>
            </a:r>
            <a:r>
              <a:rPr lang="en-US" altLang="en-US" sz="29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266089" y="3733801"/>
            <a:ext cx="804124" cy="131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9" tIns="54414" rIns="108829" bIns="544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CO</a:t>
            </a:r>
            <a:r>
              <a:rPr lang="en-US" altLang="en-US" b="1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altLang="en-US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09441" y="3733801"/>
            <a:ext cx="812588" cy="71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9" tIns="54414" rIns="108829" bIns="544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FF0066"/>
                </a:solidFill>
                <a:latin typeface="Times New Roman" pitchFamily="18" charset="0"/>
              </a:rPr>
              <a:t>O</a:t>
            </a:r>
            <a:r>
              <a:rPr lang="en-US" altLang="en-US" b="1" baseline="-25000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9954207" y="2743201"/>
            <a:ext cx="804124" cy="131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9" tIns="54414" rIns="108829" bIns="544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CO</a:t>
            </a:r>
            <a:r>
              <a:rPr lang="en-US" altLang="en-US" b="1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altLang="en-US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430604" y="4648201"/>
            <a:ext cx="990342" cy="71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9" tIns="54414" rIns="108829" bIns="544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66"/>
                </a:solidFill>
                <a:latin typeface="Times New Roman" pitchFamily="18" charset="0"/>
              </a:rPr>
              <a:t>O</a:t>
            </a:r>
            <a:r>
              <a:rPr lang="en-US" altLang="en-US" b="1" baseline="-2500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375" y="5156200"/>
            <a:ext cx="1320456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2845" y="5397500"/>
            <a:ext cx="1967987" cy="325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Mao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441" y="1955800"/>
            <a:ext cx="1574390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Mao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7451" y="1955800"/>
            <a:ext cx="1993381" cy="622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3159" y="5782736"/>
            <a:ext cx="7465655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243" y="5846818"/>
            <a:ext cx="3097993" cy="621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24310" y="5846817"/>
            <a:ext cx="3097993" cy="621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1" y="1116"/>
            <a:ext cx="4262034" cy="507815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900" dirty="0" err="1">
                <a:solidFill>
                  <a:srgbClr val="0000FF"/>
                </a:solidFill>
                <a:latin typeface="Times New Roman" pitchFamily="18" charset="0"/>
              </a:rPr>
              <a:t>Thảo</a:t>
            </a:r>
            <a:r>
              <a:rPr lang="en-US" altLang="en-US" sz="29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altLang="en-US" sz="29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29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900" dirty="0" err="1">
                <a:solidFill>
                  <a:srgbClr val="0000FF"/>
                </a:solidFill>
                <a:latin typeface="Times New Roman" pitchFamily="18" charset="0"/>
              </a:rPr>
              <a:t>đôi</a:t>
            </a:r>
            <a:r>
              <a:rPr lang="en-US" altLang="en-US" sz="2900" dirty="0">
                <a:solidFill>
                  <a:srgbClr val="0000FF"/>
                </a:solidFill>
                <a:latin typeface="Times New Roman" pitchFamily="18" charset="0"/>
              </a:rPr>
              <a:t>: 2 </a:t>
            </a:r>
            <a:r>
              <a:rPr lang="en-US" altLang="en-US" sz="2900" dirty="0" err="1">
                <a:solidFill>
                  <a:srgbClr val="0000FF"/>
                </a:solidFill>
                <a:latin typeface="Times New Roman" pitchFamily="18" charset="0"/>
              </a:rPr>
              <a:t>phút</a:t>
            </a:r>
            <a:endParaRPr lang="en-US" altLang="en-US" sz="29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30" y="613827"/>
            <a:ext cx="11807924" cy="1138773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07 L -0.04775 0.01873 C -0.05539 0.0222 -0.06875 0.03099 -0.08212 0.04047 C -0.09757 0.05134 -0.10921 0.06059 -0.11719 0.06915 L -0.15365 0.10777 " pathEditMode="relative" rAng="3711587" ptsTypes="FffFF">
                                      <p:cBhvr>
                                        <p:cTn id="9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4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08788E-7 L 0.05834 -0.00809 C 0.07066 -0.00995 0.08681 -0.01596 0.1033 -0.02822 C 0.12084 -0.04093 0.13386 -0.05365 0.14132 -0.06707 L 0.17865 -0.1272 " pathEditMode="relative" rAng="-1684520" ptsTypes="FffFF">
                                      <p:cBhvr>
                                        <p:cTn id="14" dur="2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4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0.01202 L -0.06458 0.06683 C -0.07205 0.07909 -0.08368 0.0925 -0.09878 0.10337 C -0.11597 0.11609 -0.12864 0.12234 -0.14097 0.12627 L -0.19305 0.13922 " pathEditMode="relative" rAng="-1822384" ptsTypes="FffFF">
                                      <p:cBhvr>
                                        <p:cTn id="19" dur="2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779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32562E-8 L 0.04566 -0.05042 C 0.05503 -0.06129 0.07135 -0.06961 0.08941 -0.07447 C 0.10764 -0.08164 0.1243 -0.08696 0.1368 -0.08418 L 0.19739 -0.07239 " pathEditMode="relative" rAng="-900066" ptsTypes="FffFF">
                                      <p:cBhvr>
                                        <p:cTn id="24" dur="2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-5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1" grpId="0"/>
      <p:bldP spid="105481" grpId="1"/>
      <p:bldP spid="105484" grpId="0"/>
      <p:bldP spid="105484" grpId="1"/>
      <p:bldP spid="105485" grpId="0"/>
      <p:bldP spid="105485" grpId="1"/>
      <p:bldP spid="105486" grpId="0"/>
      <p:bldP spid="105486" grpId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3701745" y="1600200"/>
            <a:ext cx="1337340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5199272" y="1600200"/>
            <a:ext cx="1337340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6696798" y="1600200"/>
            <a:ext cx="1337340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3702503" y="3146273"/>
            <a:ext cx="1337340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5200030" y="3146273"/>
            <a:ext cx="1337340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6697556" y="3146273"/>
            <a:ext cx="1337340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3703261" y="4692346"/>
            <a:ext cx="1337340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5200788" y="4692346"/>
            <a:ext cx="1337340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3" action="ppaction://hlinksldjump"/>
          </p:cNvPr>
          <p:cNvSpPr/>
          <p:nvPr/>
        </p:nvSpPr>
        <p:spPr>
          <a:xfrm>
            <a:off x="6698314" y="4692346"/>
            <a:ext cx="1337340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3322" y="391521"/>
            <a:ext cx="103402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" y="845531"/>
            <a:ext cx="495171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2" y="1207472"/>
            <a:ext cx="495171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69" y="680278"/>
            <a:ext cx="495171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37" y="478509"/>
            <a:ext cx="714189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11622" y="-693733"/>
            <a:ext cx="60944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0" y="3769131"/>
            <a:ext cx="1086217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2" y="4515854"/>
            <a:ext cx="81267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0" y="5130390"/>
            <a:ext cx="520255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0" y="97563"/>
            <a:ext cx="12188825" cy="14264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6612" y="2160267"/>
            <a:ext cx="5178839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67" y="4902196"/>
            <a:ext cx="56696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29051" y="4702500"/>
            <a:ext cx="891188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1834" y="2133600"/>
            <a:ext cx="5166578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              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6612" y="3232888"/>
            <a:ext cx="5214926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25748" y="3237077"/>
            <a:ext cx="5202664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09506" y="1993930"/>
            <a:ext cx="884906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47211" y="3266252"/>
            <a:ext cx="80432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0" y="3277850"/>
            <a:ext cx="80453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3" y="1994792"/>
            <a:ext cx="804532" cy="707197"/>
          </a:xfrm>
          <a:prstGeom prst="rect">
            <a:avLst/>
          </a:prstGeom>
        </p:spPr>
      </p:pic>
      <p:sp>
        <p:nvSpPr>
          <p:cNvPr id="57" name="Cloud 56">
            <a:hlinkClick r:id="rId15" action="ppaction://hlinksldjump"/>
          </p:cNvPr>
          <p:cNvSpPr/>
          <p:nvPr/>
        </p:nvSpPr>
        <p:spPr>
          <a:xfrm>
            <a:off x="763160" y="4659443"/>
            <a:ext cx="2358597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0DCF72-C610-8AD6-EEA3-DD8146F58411}"/>
              </a:ext>
            </a:extLst>
          </p:cNvPr>
          <p:cNvSpPr txBox="1"/>
          <p:nvPr/>
        </p:nvSpPr>
        <p:spPr>
          <a:xfrm>
            <a:off x="-37874" y="341293"/>
            <a:ext cx="1217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1: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15130" r="7572" b="13953"/>
          <a:stretch/>
        </p:blipFill>
        <p:spPr>
          <a:xfrm>
            <a:off x="8634139" y="4418775"/>
            <a:ext cx="1858297" cy="18259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48445" y="4911094"/>
            <a:ext cx="1326881" cy="855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7823" r="55450" b="18177"/>
          <a:stretch/>
        </p:blipFill>
        <p:spPr>
          <a:xfrm>
            <a:off x="8609012" y="4418775"/>
            <a:ext cx="1858366" cy="1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60116E-6 L 0.16628 -0.11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0" y="3769131"/>
            <a:ext cx="1086217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2" y="4515854"/>
            <a:ext cx="81267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0" y="5130390"/>
            <a:ext cx="520255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419" y="142720"/>
            <a:ext cx="10523987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9987" y="1919003"/>
            <a:ext cx="5255464" cy="7708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67" y="4902196"/>
            <a:ext cx="56696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29051" y="4702500"/>
            <a:ext cx="891188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31020" y="1909975"/>
            <a:ext cx="5448629" cy="85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9987" y="3183613"/>
            <a:ext cx="5255464" cy="7708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08787" y="3191584"/>
            <a:ext cx="5376825" cy="7708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9" y="1974822"/>
            <a:ext cx="80551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1125" y="3227173"/>
            <a:ext cx="80432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480" y="3238771"/>
            <a:ext cx="80453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480" y="2026494"/>
            <a:ext cx="80453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759987" y="4515854"/>
            <a:ext cx="2358597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15130" r="7572" b="13953"/>
          <a:stretch/>
        </p:blipFill>
        <p:spPr>
          <a:xfrm>
            <a:off x="8539543" y="4459738"/>
            <a:ext cx="1858297" cy="182595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853849" y="4952057"/>
            <a:ext cx="1326881" cy="855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7823" r="55450" b="18177"/>
          <a:stretch/>
        </p:blipFill>
        <p:spPr>
          <a:xfrm>
            <a:off x="8578695" y="4459738"/>
            <a:ext cx="1858366" cy="1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6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60116E-6 L 0.16628 -0.11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0" y="3769131"/>
            <a:ext cx="1086217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2" y="4515854"/>
            <a:ext cx="81267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0" y="5130390"/>
            <a:ext cx="520255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68399" y="152401"/>
            <a:ext cx="11793414" cy="12192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8397" y="1905000"/>
            <a:ext cx="11793415" cy="515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67" y="4902196"/>
            <a:ext cx="56696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29051" y="4702500"/>
            <a:ext cx="891188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5950" y="2514600"/>
            <a:ext cx="11805861" cy="494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8399" y="3096818"/>
            <a:ext cx="11768700" cy="524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5950" y="3744439"/>
            <a:ext cx="11781149" cy="522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536146" y="1654227"/>
            <a:ext cx="699937" cy="5600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1416889" y="3096818"/>
            <a:ext cx="544924" cy="4770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699" y="3692327"/>
            <a:ext cx="653996" cy="5748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95" y="2514600"/>
            <a:ext cx="530804" cy="466586"/>
          </a:xfrm>
          <a:prstGeom prst="rect">
            <a:avLst/>
          </a:prstGeom>
        </p:spPr>
      </p:pic>
      <p:sp>
        <p:nvSpPr>
          <p:cNvPr id="17" name="Cloud 16">
            <a:hlinkClick r:id="rId16" action="ppaction://hlinksldjump"/>
          </p:cNvPr>
          <p:cNvSpPr/>
          <p:nvPr/>
        </p:nvSpPr>
        <p:spPr>
          <a:xfrm>
            <a:off x="790896" y="4698956"/>
            <a:ext cx="2358597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15130" r="7572" b="13953"/>
          <a:stretch/>
        </p:blipFill>
        <p:spPr>
          <a:xfrm>
            <a:off x="8539543" y="4459738"/>
            <a:ext cx="1858297" cy="182595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713694" y="4558418"/>
            <a:ext cx="1495518" cy="15375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7823" r="55450" b="18177"/>
          <a:stretch/>
        </p:blipFill>
        <p:spPr>
          <a:xfrm>
            <a:off x="8539543" y="4465162"/>
            <a:ext cx="1858366" cy="1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60116E-6 L 0.16628 -0.11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0" y="3769131"/>
            <a:ext cx="1086217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2" y="4515854"/>
            <a:ext cx="81267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0" y="5130390"/>
            <a:ext cx="520255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419" y="199870"/>
            <a:ext cx="10523987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8683" y="1949346"/>
            <a:ext cx="5726768" cy="974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67" y="4902196"/>
            <a:ext cx="56696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29051" y="4702500"/>
            <a:ext cx="891188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019" y="1925053"/>
            <a:ext cx="6007683" cy="9986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8683" y="3164318"/>
            <a:ext cx="5726768" cy="957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8563" y="3236502"/>
            <a:ext cx="5942053" cy="885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9" y="1974822"/>
            <a:ext cx="80551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25" y="3263072"/>
            <a:ext cx="80432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416" y="3325732"/>
            <a:ext cx="80453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512" y="1974822"/>
            <a:ext cx="732401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832419" y="4822573"/>
            <a:ext cx="2358597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15130" r="7572" b="13953"/>
          <a:stretch/>
        </p:blipFill>
        <p:spPr>
          <a:xfrm>
            <a:off x="8617031" y="4540899"/>
            <a:ext cx="1858297" cy="182595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931337" y="5033218"/>
            <a:ext cx="1326881" cy="855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7823" r="55450" b="18177"/>
          <a:stretch/>
        </p:blipFill>
        <p:spPr>
          <a:xfrm>
            <a:off x="8633064" y="4554926"/>
            <a:ext cx="1858366" cy="1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60116E-6 L 0.16628 -0.11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0" y="3769131"/>
            <a:ext cx="1086217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2" y="4515854"/>
            <a:ext cx="81267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0" y="5130390"/>
            <a:ext cx="520255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0831" y="76200"/>
            <a:ext cx="10523987" cy="132413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9931" y="1949346"/>
            <a:ext cx="4905520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sung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67" y="4902196"/>
            <a:ext cx="56696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29051" y="4702500"/>
            <a:ext cx="891188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4413" y="3229202"/>
            <a:ext cx="4905521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09931" y="3235574"/>
            <a:ext cx="4905520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9019" y="1945418"/>
            <a:ext cx="4905520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prstClr val="black"/>
                </a:solidFill>
                <a:latin typeface="+mj-lt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9" y="1974822"/>
            <a:ext cx="80551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1125" y="3268938"/>
            <a:ext cx="80432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53" y="1950713"/>
            <a:ext cx="80453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48" y="3338213"/>
            <a:ext cx="80453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830831" y="4515854"/>
            <a:ext cx="2358597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15130" r="7572" b="13953"/>
          <a:stretch/>
        </p:blipFill>
        <p:spPr>
          <a:xfrm>
            <a:off x="8539543" y="4459738"/>
            <a:ext cx="1858297" cy="182595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853849" y="4952057"/>
            <a:ext cx="1326881" cy="855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7823" r="55450" b="18177"/>
          <a:stretch/>
        </p:blipFill>
        <p:spPr>
          <a:xfrm>
            <a:off x="8552873" y="4465856"/>
            <a:ext cx="1858366" cy="1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60116E-6 L 0.16628 -0.11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0" y="3769131"/>
            <a:ext cx="1086217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2" y="4515854"/>
            <a:ext cx="81267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0" y="5130390"/>
            <a:ext cx="520255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419" y="199870"/>
            <a:ext cx="10523987" cy="124792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9931" y="1949346"/>
            <a:ext cx="4905520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67" y="4902196"/>
            <a:ext cx="56696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29051" y="4702500"/>
            <a:ext cx="891188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019" y="1953535"/>
            <a:ext cx="4905520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09931" y="3139318"/>
            <a:ext cx="4905520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9019" y="3143507"/>
            <a:ext cx="4905520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9" y="1974822"/>
            <a:ext cx="80551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38" y="3202912"/>
            <a:ext cx="732213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006" y="3215981"/>
            <a:ext cx="80453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38" y="2026494"/>
            <a:ext cx="732401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803428" y="4501211"/>
            <a:ext cx="2358597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15130" r="7572" b="13953"/>
          <a:stretch/>
        </p:blipFill>
        <p:spPr>
          <a:xfrm>
            <a:off x="8539543" y="4459738"/>
            <a:ext cx="1858297" cy="182595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713694" y="4702500"/>
            <a:ext cx="1495518" cy="131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1tràn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7823" r="55450" b="18177"/>
          <a:stretch/>
        </p:blipFill>
        <p:spPr>
          <a:xfrm>
            <a:off x="8546038" y="4436475"/>
            <a:ext cx="1858366" cy="1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60116E-6 L 0.16628 -0.11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file"/>
          </p:cNvPr>
          <p:cNvSpPr/>
          <p:nvPr/>
        </p:nvSpPr>
        <p:spPr>
          <a:xfrm>
            <a:off x="2996419" y="2311400"/>
            <a:ext cx="6703854" cy="1422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52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0" y="3769131"/>
            <a:ext cx="1086217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2" y="4515854"/>
            <a:ext cx="81267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0" y="5130390"/>
            <a:ext cx="520255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0812" y="93187"/>
            <a:ext cx="11887200" cy="11260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8798" y="1257017"/>
            <a:ext cx="11526813" cy="8765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67" y="4902196"/>
            <a:ext cx="56696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29051" y="4702500"/>
            <a:ext cx="891188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7454" y="3769131"/>
            <a:ext cx="11506199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8799" y="2304036"/>
            <a:ext cx="11526812" cy="5153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2756" y="2913762"/>
            <a:ext cx="11526812" cy="738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73" y="1257017"/>
            <a:ext cx="80551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1250745" y="2209674"/>
            <a:ext cx="80432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036" y="2944863"/>
            <a:ext cx="80453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15" y="3733304"/>
            <a:ext cx="80453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760701" y="4610100"/>
            <a:ext cx="2358597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15130" r="7572" b="13953"/>
          <a:stretch/>
        </p:blipFill>
        <p:spPr>
          <a:xfrm>
            <a:off x="8524795" y="4651048"/>
            <a:ext cx="1858297" cy="182595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839101" y="4960197"/>
            <a:ext cx="1326881" cy="855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7823" r="55450" b="18177"/>
          <a:stretch/>
        </p:blipFill>
        <p:spPr>
          <a:xfrm>
            <a:off x="8500914" y="4665075"/>
            <a:ext cx="1858366" cy="1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60116E-6 L 0.16628 -0.11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0" y="3769131"/>
            <a:ext cx="1086217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2" y="4515854"/>
            <a:ext cx="81267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0" y="5130390"/>
            <a:ext cx="520255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419" y="199871"/>
            <a:ext cx="10523987" cy="117172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252" y="1949346"/>
            <a:ext cx="5486200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67" y="4902196"/>
            <a:ext cx="56696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29051" y="4702500"/>
            <a:ext cx="891188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018" y="1953535"/>
            <a:ext cx="5448629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9252" y="2971800"/>
            <a:ext cx="5486200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9018" y="2975989"/>
            <a:ext cx="5448629" cy="770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0545" y="1974822"/>
            <a:ext cx="884906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1125" y="3005164"/>
            <a:ext cx="80432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421" y="2992698"/>
            <a:ext cx="80453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421" y="1994792"/>
            <a:ext cx="804532" cy="707197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832419" y="4577940"/>
            <a:ext cx="2358597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15130" r="7572" b="13953"/>
          <a:stretch/>
        </p:blipFill>
        <p:spPr>
          <a:xfrm>
            <a:off x="8539543" y="4459738"/>
            <a:ext cx="1858297" cy="182595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853849" y="4952057"/>
            <a:ext cx="1326881" cy="855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7823" r="55450" b="18177"/>
          <a:stretch/>
        </p:blipFill>
        <p:spPr>
          <a:xfrm>
            <a:off x="8500914" y="4465856"/>
            <a:ext cx="1858366" cy="1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60116E-6 L 0.16628 -0.11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30" y="3769131"/>
            <a:ext cx="1086217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2" y="4515854"/>
            <a:ext cx="81267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0" y="5130390"/>
            <a:ext cx="520255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0813" y="0"/>
            <a:ext cx="12038012" cy="10668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3434" y="1234209"/>
            <a:ext cx="11538389" cy="5945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dirty="0">
                <a:solidFill>
                  <a:schemeClr val="tx1"/>
                </a:solidFill>
                <a:latin typeface="+mj-lt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carbon dioxide</a:t>
            </a:r>
          </a:p>
        </p:txBody>
      </p:sp>
      <p:sp>
        <p:nvSpPr>
          <p:cNvPr id="40" name="Cloud 39"/>
          <p:cNvSpPr/>
          <p:nvPr/>
        </p:nvSpPr>
        <p:spPr>
          <a:xfrm>
            <a:off x="-683167" y="4902196"/>
            <a:ext cx="56696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29051" y="4702500"/>
            <a:ext cx="891188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3434" y="2006415"/>
            <a:ext cx="11564577" cy="6051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carbon dioxide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434" y="2826889"/>
            <a:ext cx="11538390" cy="7072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carbon dioxide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7247" y="3712403"/>
            <a:ext cx="11564577" cy="60549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nitrogen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312" y="1234209"/>
            <a:ext cx="80551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286" y="2819400"/>
            <a:ext cx="80432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80" y="3712403"/>
            <a:ext cx="80453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1" y="1981200"/>
            <a:ext cx="732401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875981" y="4548394"/>
            <a:ext cx="2358597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15130" r="7572" b="13953"/>
          <a:stretch/>
        </p:blipFill>
        <p:spPr>
          <a:xfrm>
            <a:off x="8539543" y="4459738"/>
            <a:ext cx="1858297" cy="182595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853849" y="4952057"/>
            <a:ext cx="1326881" cy="855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7823" r="55450" b="18177"/>
          <a:stretch/>
        </p:blipFill>
        <p:spPr>
          <a:xfrm>
            <a:off x="8500914" y="4473765"/>
            <a:ext cx="1858366" cy="1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60116E-6 L 0.16628 -0.11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16C5F395-B520-44C5-98FE-EAA09CFD8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5" y="0"/>
            <a:ext cx="12169895" cy="6696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Google Shape;5915;p37">
            <a:extLst>
              <a:ext uri="{FF2B5EF4-FFF2-40B4-BE49-F238E27FC236}">
                <a16:creationId xmlns:a16="http://schemas.microsoft.com/office/drawing/2014/main" xmlns="" id="{BAF64984-4238-44DE-AD12-86B3158F5B49}"/>
              </a:ext>
            </a:extLst>
          </p:cNvPr>
          <p:cNvSpPr txBox="1">
            <a:spLocks/>
          </p:cNvSpPr>
          <p:nvPr/>
        </p:nvSpPr>
        <p:spPr>
          <a:xfrm>
            <a:off x="1172646" y="1672590"/>
            <a:ext cx="9931961" cy="2491740"/>
          </a:xfrm>
          <a:prstGeom prst="rect">
            <a:avLst/>
          </a:prstGeom>
        </p:spPr>
        <p:txBody>
          <a:bodyPr spcFirstLastPara="1" wrap="square" lIns="91402" tIns="91402" rIns="91402" bIns="91402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71">
              <a:lnSpc>
                <a:spcPct val="100000"/>
              </a:lnSpc>
            </a:pP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34: </a:t>
            </a:r>
            <a:r>
              <a:rPr lang="en-US" sz="40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HỆ HÔ HẤP Ở NGƯỜI</a:t>
            </a:r>
            <a:endParaRPr lang="vi-VN" altLang="en-US" sz="4000" u="sng" dirty="0">
              <a:solidFill>
                <a:srgbClr val="FF0000"/>
              </a:solidFill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8429" y="0"/>
            <a:ext cx="12188825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 defTabSz="914171"/>
            <a:endParaRPr lang="zh-CN" altLang="en-US" sz="1400">
              <a:solidFill>
                <a:prstClr val="white"/>
              </a:solidFill>
              <a:latin typeface="#9Slide03 Arima Madurai" panose="00000500000000000000" pitchFamily="2" charset="-93"/>
              <a:ea typeface="宋体" panose="02010600030101010101" pitchFamily="2" charset="-122"/>
              <a:cs typeface="#9Slide03 Arima Madurai" panose="00000500000000000000" pitchFamily="2" charset="-93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9" y="1074830"/>
            <a:ext cx="3933437" cy="4666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84" y="5805739"/>
            <a:ext cx="2439107" cy="9095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19" y="4696088"/>
            <a:ext cx="1491284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7084"/>
            <a:ext cx="2342526" cy="20305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51" y="4557384"/>
            <a:ext cx="1047868" cy="165054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277924" y="1234439"/>
            <a:ext cx="747953" cy="809574"/>
            <a:chOff x="7531331" y="1259522"/>
            <a:chExt cx="748147" cy="809574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531331" y="125952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914171"/>
              <a:endParaRPr lang="zh-CN" altLang="en-US" sz="140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38028" y="1361210"/>
              <a:ext cx="5134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171"/>
              <a:r>
                <a:rPr lang="en-US" altLang="zh-CN" sz="4000" b="1" dirty="0">
                  <a:solidFill>
                    <a:srgbClr val="F0F0F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I.</a:t>
              </a:r>
              <a:endParaRPr lang="zh-CN" altLang="en-US" sz="4000" b="1" dirty="0">
                <a:solidFill>
                  <a:srgbClr val="F0F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16873" y="2485273"/>
            <a:ext cx="800693" cy="828902"/>
            <a:chOff x="7531329" y="2452432"/>
            <a:chExt cx="800901" cy="828902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531329" y="245243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914171"/>
              <a:endParaRPr lang="zh-CN" altLang="en-US" sz="140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18388" y="2573448"/>
              <a:ext cx="7138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71"/>
              <a:r>
                <a:rPr lang="en-US" altLang="zh-CN" sz="4000" b="1" dirty="0">
                  <a:solidFill>
                    <a:srgbClr val="F0F0F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II.</a:t>
              </a:r>
              <a:endParaRPr lang="zh-CN" altLang="en-US" sz="4000" b="1" dirty="0">
                <a:solidFill>
                  <a:srgbClr val="F0F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087455" y="1235176"/>
            <a:ext cx="6339569" cy="523220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defTabSz="914171"/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Cấu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tạo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và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chức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năng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của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hệ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hô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hấp</a:t>
            </a:r>
            <a:endParaRPr lang="zh-CN" altLang="en-US" sz="3000" b="1" dirty="0">
              <a:solidFill>
                <a:srgbClr val="7030A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53937" y="2550180"/>
            <a:ext cx="6537309" cy="523220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defTabSz="914171"/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Một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số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bệnh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về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phổi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đường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hô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hấp</a:t>
            </a:r>
            <a:endParaRPr lang="zh-CN" altLang="en-US" sz="3000" b="1" dirty="0">
              <a:solidFill>
                <a:srgbClr val="7030A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057" y="2248712"/>
            <a:ext cx="658734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 defTabSz="914171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7602" y="2161913"/>
            <a:ext cx="3652651" cy="1908215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ctr" defTabSz="914171"/>
            <a:r>
              <a:rPr lang="en-US" altLang="zh-CN" sz="6000" b="1" dirty="0" err="1">
                <a:solidFill>
                  <a:prstClr val="white"/>
                </a:solidFill>
                <a:latin typeface="#9Slide03 Arima Madurai" panose="00000500000000000000" pitchFamily="2" charset="-93"/>
                <a:ea typeface="Slogan" panose="02020500000000000000" pitchFamily="18" charset="-93"/>
                <a:cs typeface="#9Slide03 Arima Madurai" panose="00000500000000000000" pitchFamily="2" charset="-93"/>
              </a:rPr>
              <a:t>Nội</a:t>
            </a:r>
            <a:r>
              <a:rPr lang="en-US" altLang="zh-CN" sz="6000" b="1" dirty="0">
                <a:solidFill>
                  <a:prstClr val="white"/>
                </a:solidFill>
                <a:latin typeface="#9Slide03 Arima Madurai" panose="00000500000000000000" pitchFamily="2" charset="-93"/>
                <a:ea typeface="Slogan" panose="02020500000000000000" pitchFamily="18" charset="-93"/>
                <a:cs typeface="#9Slide03 Arima Madurai" panose="00000500000000000000" pitchFamily="2" charset="-93"/>
              </a:rPr>
              <a:t> dung </a:t>
            </a:r>
            <a:r>
              <a:rPr lang="en-US" altLang="zh-CN" sz="6000" b="1" dirty="0" err="1">
                <a:solidFill>
                  <a:prstClr val="white"/>
                </a:solidFill>
                <a:latin typeface="#9Slide03 Arima Madurai" panose="00000500000000000000" pitchFamily="2" charset="-93"/>
                <a:ea typeface="Slogan" panose="02020500000000000000" pitchFamily="18" charset="-93"/>
                <a:cs typeface="#9Slide03 Arima Madurai" panose="00000500000000000000" pitchFamily="2" charset="-93"/>
              </a:rPr>
              <a:t>bài</a:t>
            </a:r>
            <a:r>
              <a:rPr lang="en-US" altLang="zh-CN" sz="6000" b="1" dirty="0">
                <a:solidFill>
                  <a:prstClr val="white"/>
                </a:solidFill>
                <a:latin typeface="#9Slide03 Arima Madurai" panose="00000500000000000000" pitchFamily="2" charset="-93"/>
                <a:ea typeface="Slogan" panose="02020500000000000000" pitchFamily="18" charset="-93"/>
                <a:cs typeface="#9Slide03 Arima Madurai" panose="00000500000000000000" pitchFamily="2" charset="-93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#9Slide03 Arima Madurai" panose="00000500000000000000" pitchFamily="2" charset="-93"/>
                <a:ea typeface="Slogan" panose="02020500000000000000" pitchFamily="18" charset="-93"/>
                <a:cs typeface="#9Slide03 Arima Madurai" panose="00000500000000000000" pitchFamily="2" charset="-93"/>
              </a:rPr>
              <a:t>học</a:t>
            </a:r>
            <a:endParaRPr lang="zh-CN" altLang="en-US" sz="6000" b="1" dirty="0">
              <a:solidFill>
                <a:prstClr val="white"/>
              </a:solidFill>
              <a:latin typeface="#9Slide03 Arima Madurai" panose="00000500000000000000" pitchFamily="2" charset="-93"/>
              <a:ea typeface="Slogan" panose="02020500000000000000" pitchFamily="18" charset="-93"/>
              <a:cs typeface="#9Slide03 Arima Madurai" panose="00000500000000000000" pitchFamily="2" charset="-93"/>
            </a:endParaRPr>
          </a:p>
        </p:txBody>
      </p:sp>
      <p:grpSp>
        <p:nvGrpSpPr>
          <p:cNvPr id="20" name="组合 16"/>
          <p:cNvGrpSpPr/>
          <p:nvPr/>
        </p:nvGrpSpPr>
        <p:grpSpPr>
          <a:xfrm>
            <a:off x="4308164" y="3786389"/>
            <a:ext cx="943362" cy="828902"/>
            <a:chOff x="7531329" y="2452432"/>
            <a:chExt cx="943607" cy="828902"/>
          </a:xfrm>
        </p:grpSpPr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7531329" y="245243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914171"/>
              <a:endParaRPr lang="zh-CN" altLang="en-US" sz="140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" name="文本框 18"/>
            <p:cNvSpPr txBox="1"/>
            <p:nvPr/>
          </p:nvSpPr>
          <p:spPr>
            <a:xfrm>
              <a:off x="7618388" y="2573448"/>
              <a:ext cx="856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71"/>
              <a:r>
                <a:rPr lang="en-US" altLang="zh-CN" sz="4000" b="1" dirty="0" err="1">
                  <a:solidFill>
                    <a:srgbClr val="F0F0F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IIl</a:t>
              </a:r>
              <a:r>
                <a:rPr lang="en-US" altLang="zh-CN" sz="4000" b="1" dirty="0">
                  <a:solidFill>
                    <a:srgbClr val="F0F0F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.</a:t>
              </a:r>
              <a:endParaRPr lang="zh-CN" altLang="en-US" sz="4000" b="1" dirty="0">
                <a:solidFill>
                  <a:srgbClr val="F0F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3" name="文本框 26"/>
          <p:cNvSpPr txBox="1"/>
          <p:nvPr/>
        </p:nvSpPr>
        <p:spPr>
          <a:xfrm>
            <a:off x="5245222" y="3714115"/>
            <a:ext cx="6537309" cy="523220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defTabSz="914171"/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Thuốc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lá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và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tác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hại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của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khói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thuốc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lá</a:t>
            </a:r>
            <a:endParaRPr lang="zh-CN" altLang="en-US" sz="3000" b="1" dirty="0">
              <a:solidFill>
                <a:srgbClr val="7030A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4" name="组合 16"/>
          <p:cNvGrpSpPr/>
          <p:nvPr/>
        </p:nvGrpSpPr>
        <p:grpSpPr>
          <a:xfrm>
            <a:off x="4316878" y="5005589"/>
            <a:ext cx="904504" cy="828902"/>
            <a:chOff x="7531329" y="2452432"/>
            <a:chExt cx="904739" cy="828902"/>
          </a:xfrm>
        </p:grpSpPr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7531329" y="245243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914171"/>
              <a:endParaRPr lang="zh-CN" altLang="en-US" sz="140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8" name="文本框 18"/>
            <p:cNvSpPr txBox="1"/>
            <p:nvPr/>
          </p:nvSpPr>
          <p:spPr>
            <a:xfrm>
              <a:off x="7618388" y="2573448"/>
              <a:ext cx="8176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71"/>
              <a:r>
                <a:rPr lang="en-US" altLang="zh-CN" sz="4000" b="1" dirty="0">
                  <a:solidFill>
                    <a:srgbClr val="F0F0F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IV.</a:t>
              </a:r>
              <a:endParaRPr lang="zh-CN" altLang="en-US" sz="4000" b="1" dirty="0">
                <a:solidFill>
                  <a:srgbClr val="F0F0F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9" name="文本框 26"/>
          <p:cNvSpPr txBox="1"/>
          <p:nvPr/>
        </p:nvSpPr>
        <p:spPr>
          <a:xfrm>
            <a:off x="5253937" y="4933315"/>
            <a:ext cx="6537309" cy="984885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defTabSz="914171"/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Thực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hành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: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hô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hấp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nhân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tạo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cấp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cứu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người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đuối</a:t>
            </a:r>
            <a:r>
              <a:rPr lang="en-US" altLang="zh-CN" sz="3000" b="1" dirty="0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7030A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nước</a:t>
            </a:r>
            <a:endParaRPr lang="zh-CN" altLang="en-US" sz="3000" b="1" dirty="0">
              <a:solidFill>
                <a:srgbClr val="7030A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3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76" y="76200"/>
            <a:ext cx="9041456" cy="6604000"/>
          </a:xfrm>
        </p:spPr>
      </p:pic>
      <p:sp>
        <p:nvSpPr>
          <p:cNvPr id="5" name="Rectangle 4"/>
          <p:cNvSpPr/>
          <p:nvPr/>
        </p:nvSpPr>
        <p:spPr>
          <a:xfrm>
            <a:off x="3097993" y="127000"/>
            <a:ext cx="1777537" cy="558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7993" y="1092200"/>
            <a:ext cx="1777537" cy="558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7993" y="2006600"/>
            <a:ext cx="1777537" cy="558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7993" y="2921000"/>
            <a:ext cx="1777537" cy="558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7993" y="3835400"/>
            <a:ext cx="1777537" cy="558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7993" y="4749800"/>
            <a:ext cx="1777537" cy="558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2412" y="1676400"/>
            <a:ext cx="1371243" cy="152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 defTabSz="914171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057" y="2248712"/>
            <a:ext cx="658734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 defTabSz="914171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6" y="3698502"/>
            <a:ext cx="4600325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85" y="1974943"/>
            <a:ext cx="8422771" cy="170433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370359" y="1854200"/>
            <a:ext cx="1065399" cy="1831271"/>
          </a:xfrm>
          <a:prstGeom prst="rect">
            <a:avLst/>
          </a:prstGeom>
          <a:noFill/>
        </p:spPr>
        <p:txBody>
          <a:bodyPr wrap="none" lIns="60945" tIns="30472" rIns="60945" bIns="30472" rtlCol="0">
            <a:spAutoFit/>
          </a:bodyPr>
          <a:lstStyle/>
          <a:p>
            <a:pPr defTabSz="914171"/>
            <a:r>
              <a:rPr lang="en-US" altLang="zh-CN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</a:t>
            </a:r>
            <a:endParaRPr lang="zh-CN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56648" y="2403024"/>
            <a:ext cx="8039851" cy="677109"/>
          </a:xfrm>
          <a:prstGeom prst="rect">
            <a:avLst/>
          </a:prstGeom>
          <a:noFill/>
        </p:spPr>
        <p:txBody>
          <a:bodyPr wrap="none" lIns="60945" tIns="30472" rIns="60945" bIns="30472" rtlCol="0">
            <a:spAutoFit/>
          </a:bodyPr>
          <a:lstStyle/>
          <a:p>
            <a:pPr defTabSz="914171"/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Cấu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tạo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và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chức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năng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của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hệ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hô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hấp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15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2953" y="1143000"/>
            <a:ext cx="4989800" cy="52322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2953" y="1948884"/>
            <a:ext cx="5142161" cy="2708412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⃰ </a:t>
            </a:r>
            <a:r>
              <a:rPr lang="en-US" sz="29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H34.1.</a:t>
            </a:r>
          </a:p>
          <a:p>
            <a:endParaRPr lang="en-US" sz="2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⃰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35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9327" y="889000"/>
            <a:ext cx="11528597" cy="38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45" tIns="30472" rIns="60945" bIns="3047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0944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endParaRPr lang="en-US" sz="2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23058"/>
              </p:ext>
            </p:extLst>
          </p:nvPr>
        </p:nvGraphicFramePr>
        <p:xfrm>
          <a:off x="152361" y="1397000"/>
          <a:ext cx="11929812" cy="4108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885"/>
                <a:gridCol w="5297559"/>
                <a:gridCol w="4961368"/>
              </a:tblGrid>
              <a:tr h="747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 năng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</a:tr>
              <a:tr h="4655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</a:tr>
              <a:tr h="508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Họng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</a:tr>
              <a:tr h="5865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 quản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</a:tr>
              <a:tr h="5310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</a:tr>
              <a:tr h="7477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Phế quản và tiểu phế quản</a:t>
                      </a: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</a:tr>
              <a:tr h="5222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Hai</a:t>
                      </a:r>
                      <a:r>
                        <a:rPr lang="en-US" sz="21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lá</a:t>
                      </a:r>
                      <a:r>
                        <a:rPr lang="en-US" sz="21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phổi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7868" y="169446"/>
            <a:ext cx="11071516" cy="718145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  <a:p>
            <a:pPr algn="ctr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CẤU TẠO VÀ CHỨC NĂNG CỦA HỆ HÔ HẤP</a:t>
            </a:r>
            <a:endParaRPr lang="en-US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42217"/>
              </p:ext>
            </p:extLst>
          </p:nvPr>
        </p:nvGraphicFramePr>
        <p:xfrm>
          <a:off x="78720" y="917416"/>
          <a:ext cx="11929812" cy="5559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885"/>
                <a:gridCol w="5297559"/>
                <a:gridCol w="4961368"/>
              </a:tblGrid>
              <a:tr h="80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4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82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Họng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5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94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7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3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Hai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lá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phổi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84702" y="1752600"/>
            <a:ext cx="5340855" cy="804820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9361" y="1752600"/>
            <a:ext cx="4735320" cy="718145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1726751" y="2667000"/>
            <a:ext cx="4485316" cy="718145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amidan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lympho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7187616" y="2565400"/>
            <a:ext cx="3941562" cy="804820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1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1976" y="3437218"/>
            <a:ext cx="2152482" cy="433179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1077" y="4089400"/>
            <a:ext cx="5206203" cy="804820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5310" y="3987800"/>
            <a:ext cx="5055521" cy="804820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100" dirty="0">
                <a:solidFill>
                  <a:schemeClr val="dk1"/>
                </a:solidFill>
                <a:latin typeface="+mj-lt"/>
              </a:rPr>
              <a:t>Dẫn khí từ ngoài vào phổi, chất nhầy và lôn</a:t>
            </a:r>
            <a:r>
              <a:rPr lang="en-US" sz="2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100" dirty="0">
                <a:solidFill>
                  <a:schemeClr val="dk1"/>
                </a:solidFill>
                <a:latin typeface="+mj-lt"/>
              </a:rPr>
              <a:t> </a:t>
            </a:r>
            <a:endParaRPr lang="en-US" sz="2100" dirty="0">
              <a:solidFill>
                <a:schemeClr val="dk1"/>
              </a:solidFill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vi-VN" sz="2100" dirty="0">
                <a:solidFill>
                  <a:schemeClr val="dk1"/>
                </a:solidFill>
                <a:latin typeface="+mj-lt"/>
              </a:rPr>
              <a:t>rung</a:t>
            </a:r>
            <a:r>
              <a:rPr lang="en-US" sz="2100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sz="2100" dirty="0">
                <a:solidFill>
                  <a:schemeClr val="dk1"/>
                </a:solidFill>
                <a:latin typeface="+mj-lt"/>
              </a:rPr>
              <a:t>giúp đẩy vật lạ ra khỏi đường hô hấp</a:t>
            </a:r>
            <a:endParaRPr lang="en-US" sz="2100" dirty="0">
              <a:solidFill>
                <a:srgbClr val="000000"/>
              </a:solidFill>
              <a:latin typeface="+mj-lt"/>
              <a:ea typeface="Times New Roman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4712" y="4916609"/>
            <a:ext cx="3551904" cy="433179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486" y="5639831"/>
            <a:ext cx="5172540" cy="804820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bọc</a:t>
            </a:r>
            <a:endParaRPr lang="en-US" sz="21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1936" y="4984063"/>
            <a:ext cx="3559919" cy="433179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7168" y="5763370"/>
            <a:ext cx="3757088" cy="433179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0262" y="3413285"/>
            <a:ext cx="4428746" cy="433179"/>
          </a:xfrm>
          <a:prstGeom prst="rect">
            <a:avLst/>
          </a:prstGeom>
        </p:spPr>
        <p:txBody>
          <a:bodyPr wrap="none" lIns="60945" tIns="30472" rIns="60945" bIns="30472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nuốt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868" y="-25400"/>
            <a:ext cx="11071516" cy="718145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  <a:p>
            <a:pPr algn="ctr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CẤU TẠO VÀ CHỨC NĂNG CỦA HỆ HÔ HẤP</a:t>
            </a:r>
            <a:endParaRPr lang="en-US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1075</Words>
  <Application>Microsoft Office PowerPoint</Application>
  <PresentationFormat>Custom</PresentationFormat>
  <Paragraphs>183</Paragraphs>
  <Slides>22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72</cp:revision>
  <dcterms:created xsi:type="dcterms:W3CDTF">2021-10-10T08:02:18Z</dcterms:created>
  <dcterms:modified xsi:type="dcterms:W3CDTF">2023-11-19T11:54:01Z</dcterms:modified>
</cp:coreProperties>
</file>