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6" r:id="rId3"/>
    <p:sldId id="270" r:id="rId4"/>
    <p:sldId id="268" r:id="rId5"/>
    <p:sldId id="267" r:id="rId6"/>
    <p:sldId id="266" r:id="rId7"/>
    <p:sldId id="274" r:id="rId8"/>
    <p:sldId id="265" r:id="rId9"/>
    <p:sldId id="275" r:id="rId10"/>
    <p:sldId id="276" r:id="rId11"/>
    <p:sldId id="264" r:id="rId12"/>
    <p:sldId id="263" r:id="rId13"/>
    <p:sldId id="262" r:id="rId14"/>
    <p:sldId id="277" r:id="rId15"/>
    <p:sldId id="261" r:id="rId16"/>
    <p:sldId id="260" r:id="rId17"/>
    <p:sldId id="259" r:id="rId18"/>
    <p:sldId id="272" r:id="rId19"/>
    <p:sldId id="258" r:id="rId20"/>
    <p:sldId id="25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5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74BF69-E773-4DE4-A9DE-73A585BF59BD}"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53E74-464B-4382-8F71-57CA0BD2547C}" type="slidenum">
              <a:rPr lang="en-US" smtClean="0"/>
              <a:t>‹#›</a:t>
            </a:fld>
            <a:endParaRPr lang="en-US"/>
          </a:p>
        </p:txBody>
      </p:sp>
    </p:spTree>
    <p:extLst>
      <p:ext uri="{BB962C8B-B14F-4D97-AF65-F5344CB8AC3E}">
        <p14:creationId xmlns:p14="http://schemas.microsoft.com/office/powerpoint/2010/main" val="1633961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74BF69-E773-4DE4-A9DE-73A585BF59BD}"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53E74-464B-4382-8F71-57CA0BD2547C}" type="slidenum">
              <a:rPr lang="en-US" smtClean="0"/>
              <a:t>‹#›</a:t>
            </a:fld>
            <a:endParaRPr lang="en-US"/>
          </a:p>
        </p:txBody>
      </p:sp>
    </p:spTree>
    <p:extLst>
      <p:ext uri="{BB962C8B-B14F-4D97-AF65-F5344CB8AC3E}">
        <p14:creationId xmlns:p14="http://schemas.microsoft.com/office/powerpoint/2010/main" val="2375860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74BF69-E773-4DE4-A9DE-73A585BF59BD}"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53E74-464B-4382-8F71-57CA0BD2547C}" type="slidenum">
              <a:rPr lang="en-US" smtClean="0"/>
              <a:t>‹#›</a:t>
            </a:fld>
            <a:endParaRPr lang="en-US"/>
          </a:p>
        </p:txBody>
      </p:sp>
    </p:spTree>
    <p:extLst>
      <p:ext uri="{BB962C8B-B14F-4D97-AF65-F5344CB8AC3E}">
        <p14:creationId xmlns:p14="http://schemas.microsoft.com/office/powerpoint/2010/main" val="1410155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E9C48FE-8625-405A-8C78-6F6DF6845AE9}" type="slidenum">
              <a:rPr lang="en-US" altLang="en-US"/>
              <a:pPr>
                <a:defRPr/>
              </a:pPr>
              <a:t>‹#›</a:t>
            </a:fld>
            <a:endParaRPr lang="en-US" altLang="en-US"/>
          </a:p>
        </p:txBody>
      </p:sp>
    </p:spTree>
    <p:extLst>
      <p:ext uri="{BB962C8B-B14F-4D97-AF65-F5344CB8AC3E}">
        <p14:creationId xmlns:p14="http://schemas.microsoft.com/office/powerpoint/2010/main" val="2715896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74BF69-E773-4DE4-A9DE-73A585BF59BD}"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53E74-464B-4382-8F71-57CA0BD2547C}" type="slidenum">
              <a:rPr lang="en-US" smtClean="0"/>
              <a:t>‹#›</a:t>
            </a:fld>
            <a:endParaRPr lang="en-US"/>
          </a:p>
        </p:txBody>
      </p:sp>
    </p:spTree>
    <p:extLst>
      <p:ext uri="{BB962C8B-B14F-4D97-AF65-F5344CB8AC3E}">
        <p14:creationId xmlns:p14="http://schemas.microsoft.com/office/powerpoint/2010/main" val="1373245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74BF69-E773-4DE4-A9DE-73A585BF59BD}"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53E74-464B-4382-8F71-57CA0BD2547C}" type="slidenum">
              <a:rPr lang="en-US" smtClean="0"/>
              <a:t>‹#›</a:t>
            </a:fld>
            <a:endParaRPr lang="en-US"/>
          </a:p>
        </p:txBody>
      </p:sp>
    </p:spTree>
    <p:extLst>
      <p:ext uri="{BB962C8B-B14F-4D97-AF65-F5344CB8AC3E}">
        <p14:creationId xmlns:p14="http://schemas.microsoft.com/office/powerpoint/2010/main" val="3598183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74BF69-E773-4DE4-A9DE-73A585BF59BD}" type="datetimeFigureOut">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53E74-464B-4382-8F71-57CA0BD2547C}" type="slidenum">
              <a:rPr lang="en-US" smtClean="0"/>
              <a:t>‹#›</a:t>
            </a:fld>
            <a:endParaRPr lang="en-US"/>
          </a:p>
        </p:txBody>
      </p:sp>
    </p:spTree>
    <p:extLst>
      <p:ext uri="{BB962C8B-B14F-4D97-AF65-F5344CB8AC3E}">
        <p14:creationId xmlns:p14="http://schemas.microsoft.com/office/powerpoint/2010/main" val="585702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74BF69-E773-4DE4-A9DE-73A585BF59BD}" type="datetimeFigureOut">
              <a:rPr lang="en-US" smtClean="0"/>
              <a:t>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53E74-464B-4382-8F71-57CA0BD2547C}" type="slidenum">
              <a:rPr lang="en-US" smtClean="0"/>
              <a:t>‹#›</a:t>
            </a:fld>
            <a:endParaRPr lang="en-US"/>
          </a:p>
        </p:txBody>
      </p:sp>
    </p:spTree>
    <p:extLst>
      <p:ext uri="{BB962C8B-B14F-4D97-AF65-F5344CB8AC3E}">
        <p14:creationId xmlns:p14="http://schemas.microsoft.com/office/powerpoint/2010/main" val="244393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74BF69-E773-4DE4-A9DE-73A585BF59BD}" type="datetimeFigureOut">
              <a:rPr lang="en-US" smtClean="0"/>
              <a:t>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53E74-464B-4382-8F71-57CA0BD2547C}" type="slidenum">
              <a:rPr lang="en-US" smtClean="0"/>
              <a:t>‹#›</a:t>
            </a:fld>
            <a:endParaRPr lang="en-US"/>
          </a:p>
        </p:txBody>
      </p:sp>
    </p:spTree>
    <p:extLst>
      <p:ext uri="{BB962C8B-B14F-4D97-AF65-F5344CB8AC3E}">
        <p14:creationId xmlns:p14="http://schemas.microsoft.com/office/powerpoint/2010/main" val="3407653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4BF69-E773-4DE4-A9DE-73A585BF59BD}" type="datetimeFigureOut">
              <a:rPr lang="en-US" smtClean="0"/>
              <a:t>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53E74-464B-4382-8F71-57CA0BD2547C}" type="slidenum">
              <a:rPr lang="en-US" smtClean="0"/>
              <a:t>‹#›</a:t>
            </a:fld>
            <a:endParaRPr lang="en-US"/>
          </a:p>
        </p:txBody>
      </p:sp>
    </p:spTree>
    <p:extLst>
      <p:ext uri="{BB962C8B-B14F-4D97-AF65-F5344CB8AC3E}">
        <p14:creationId xmlns:p14="http://schemas.microsoft.com/office/powerpoint/2010/main" val="402117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74BF69-E773-4DE4-A9DE-73A585BF59BD}" type="datetimeFigureOut">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53E74-464B-4382-8F71-57CA0BD2547C}" type="slidenum">
              <a:rPr lang="en-US" smtClean="0"/>
              <a:t>‹#›</a:t>
            </a:fld>
            <a:endParaRPr lang="en-US"/>
          </a:p>
        </p:txBody>
      </p:sp>
    </p:spTree>
    <p:extLst>
      <p:ext uri="{BB962C8B-B14F-4D97-AF65-F5344CB8AC3E}">
        <p14:creationId xmlns:p14="http://schemas.microsoft.com/office/powerpoint/2010/main" val="3325082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74BF69-E773-4DE4-A9DE-73A585BF59BD}" type="datetimeFigureOut">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53E74-464B-4382-8F71-57CA0BD2547C}" type="slidenum">
              <a:rPr lang="en-US" smtClean="0"/>
              <a:t>‹#›</a:t>
            </a:fld>
            <a:endParaRPr lang="en-US"/>
          </a:p>
        </p:txBody>
      </p:sp>
    </p:spTree>
    <p:extLst>
      <p:ext uri="{BB962C8B-B14F-4D97-AF65-F5344CB8AC3E}">
        <p14:creationId xmlns:p14="http://schemas.microsoft.com/office/powerpoint/2010/main" val="2815870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4BF69-E773-4DE4-A9DE-73A585BF59BD}" type="datetimeFigureOut">
              <a:rPr lang="en-US" smtClean="0"/>
              <a:t>2/10/2023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53E74-464B-4382-8F71-57CA0BD2547C}" type="slidenum">
              <a:rPr lang="en-US" smtClean="0"/>
              <a:t>‹#›</a:t>
            </a:fld>
            <a:endParaRPr lang="en-US"/>
          </a:p>
        </p:txBody>
      </p:sp>
    </p:spTree>
    <p:extLst>
      <p:ext uri="{BB962C8B-B14F-4D97-AF65-F5344CB8AC3E}">
        <p14:creationId xmlns:p14="http://schemas.microsoft.com/office/powerpoint/2010/main" val="3735511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4.gif"/><Relationship Id="rId7" Type="http://schemas.openxmlformats.org/officeDocument/2006/relationships/image" Target="../media/image19.jpeg"/><Relationship Id="rId2" Type="http://schemas.openxmlformats.org/officeDocument/2006/relationships/image" Target="../media/image13.gif"/><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16.gif"/><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jfif"/><Relationship Id="rId1" Type="http://schemas.openxmlformats.org/officeDocument/2006/relationships/slideLayout" Target="../slideLayouts/slideLayout1.xml"/><Relationship Id="rId5" Type="http://schemas.openxmlformats.org/officeDocument/2006/relationships/image" Target="../media/image5.jfif"/><Relationship Id="rId4" Type="http://schemas.openxmlformats.org/officeDocument/2006/relationships/image" Target="../media/image4.jf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gif"/><Relationship Id="rId7" Type="http://schemas.openxmlformats.org/officeDocument/2006/relationships/image" Target="../media/image18.jpeg"/><Relationship Id="rId2" Type="http://schemas.openxmlformats.org/officeDocument/2006/relationships/image" Target="../media/image13.gif"/><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gif"/><Relationship Id="rId10" Type="http://schemas.openxmlformats.org/officeDocument/2006/relationships/image" Target="../media/image21.png"/><Relationship Id="rId4" Type="http://schemas.openxmlformats.org/officeDocument/2006/relationships/image" Target="../media/image15.gif"/><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nh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59436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7"/>
          <p:cNvSpPr>
            <a:spLocks noChangeArrowheads="1"/>
          </p:cNvSpPr>
          <p:nvPr/>
        </p:nvSpPr>
        <p:spPr bwMode="auto">
          <a:xfrm rot="5400000">
            <a:off x="5410200" y="2362200"/>
            <a:ext cx="3200400" cy="3810000"/>
          </a:xfrm>
          <a:prstGeom prst="wedgeEllipseCallout">
            <a:avLst>
              <a:gd name="adj1" fmla="val -14486"/>
              <a:gd name="adj2" fmla="val 99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0" b="0" dirty="0">
                <a:latin typeface="Times New Roman" pitchFamily="18" charset="0"/>
              </a:rPr>
              <a:t>Ở </a:t>
            </a:r>
            <a:r>
              <a:rPr lang="en-US" altLang="en-US" sz="4000" b="0" dirty="0" err="1">
                <a:latin typeface="Times New Roman" pitchFamily="18" charset="0"/>
              </a:rPr>
              <a:t>gia</a:t>
            </a:r>
            <a:r>
              <a:rPr lang="en-US" altLang="en-US" sz="4000" b="0" dirty="0">
                <a:latin typeface="Times New Roman" pitchFamily="18" charset="0"/>
              </a:rPr>
              <a:t> </a:t>
            </a:r>
            <a:r>
              <a:rPr lang="en-US" altLang="en-US" sz="4000" b="0" dirty="0" err="1">
                <a:latin typeface="Times New Roman" pitchFamily="18" charset="0"/>
              </a:rPr>
              <a:t>đình</a:t>
            </a:r>
            <a:r>
              <a:rPr lang="en-US" altLang="en-US" sz="4000" b="0" dirty="0">
                <a:latin typeface="Times New Roman" pitchFamily="18" charset="0"/>
              </a:rPr>
              <a:t> </a:t>
            </a:r>
            <a:r>
              <a:rPr lang="en-US" altLang="en-US" sz="4000" b="0" dirty="0" err="1">
                <a:latin typeface="Times New Roman" pitchFamily="18" charset="0"/>
              </a:rPr>
              <a:t>các</a:t>
            </a:r>
            <a:r>
              <a:rPr lang="en-US" altLang="en-US" sz="4000" b="0" dirty="0">
                <a:latin typeface="Times New Roman" pitchFamily="18" charset="0"/>
              </a:rPr>
              <a:t> </a:t>
            </a:r>
            <a:r>
              <a:rPr lang="en-US" altLang="en-US" sz="4000" b="0" dirty="0" err="1">
                <a:latin typeface="Times New Roman" pitchFamily="18" charset="0"/>
              </a:rPr>
              <a:t>em</a:t>
            </a:r>
            <a:r>
              <a:rPr lang="en-US" altLang="en-US" sz="4000" b="0" dirty="0">
                <a:latin typeface="Times New Roman" pitchFamily="18" charset="0"/>
              </a:rPr>
              <a:t> </a:t>
            </a:r>
            <a:r>
              <a:rPr lang="en-US" altLang="en-US" sz="4000" b="0" dirty="0" err="1">
                <a:latin typeface="Times New Roman" pitchFamily="18" charset="0"/>
              </a:rPr>
              <a:t>nuôi</a:t>
            </a:r>
            <a:r>
              <a:rPr lang="en-US" altLang="en-US" sz="4000" b="0" dirty="0">
                <a:latin typeface="Times New Roman" pitchFamily="18" charset="0"/>
              </a:rPr>
              <a:t> </a:t>
            </a:r>
            <a:r>
              <a:rPr lang="en-US" altLang="en-US" sz="4000" b="0" dirty="0" err="1">
                <a:latin typeface="Times New Roman" pitchFamily="18" charset="0"/>
              </a:rPr>
              <a:t>những</a:t>
            </a:r>
            <a:r>
              <a:rPr lang="en-US" altLang="en-US" sz="4000" b="0" dirty="0">
                <a:latin typeface="Times New Roman" pitchFamily="18" charset="0"/>
              </a:rPr>
              <a:t> </a:t>
            </a:r>
            <a:r>
              <a:rPr lang="en-US" altLang="en-US" sz="4000" b="0" dirty="0" err="1">
                <a:latin typeface="Times New Roman" pitchFamily="18" charset="0"/>
              </a:rPr>
              <a:t>vật</a:t>
            </a:r>
            <a:r>
              <a:rPr lang="en-US" altLang="en-US" sz="4000" b="0" dirty="0">
                <a:latin typeface="Times New Roman" pitchFamily="18" charset="0"/>
              </a:rPr>
              <a:t> </a:t>
            </a:r>
            <a:r>
              <a:rPr lang="en-US" altLang="en-US" sz="4000" b="0" dirty="0" err="1">
                <a:latin typeface="Times New Roman" pitchFamily="18" charset="0"/>
              </a:rPr>
              <a:t>nuôi</a:t>
            </a:r>
            <a:r>
              <a:rPr lang="en-US" altLang="en-US" sz="4000" b="0" dirty="0">
                <a:latin typeface="Times New Roman" pitchFamily="18" charset="0"/>
              </a:rPr>
              <a:t> </a:t>
            </a:r>
            <a:r>
              <a:rPr lang="en-US" altLang="en-US" sz="4000" b="0" dirty="0" err="1">
                <a:latin typeface="Times New Roman" pitchFamily="18" charset="0"/>
              </a:rPr>
              <a:t>nào</a:t>
            </a:r>
            <a:r>
              <a:rPr lang="en-US" altLang="en-US" sz="4000" b="0" dirty="0">
                <a:latin typeface="Times New Roman" pitchFamily="18" charset="0"/>
              </a:rPr>
              <a:t>?</a:t>
            </a:r>
          </a:p>
        </p:txBody>
      </p:sp>
    </p:spTree>
    <p:extLst>
      <p:ext uri="{BB962C8B-B14F-4D97-AF65-F5344CB8AC3E}">
        <p14:creationId xmlns:p14="http://schemas.microsoft.com/office/powerpoint/2010/main" val="1573920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6" name="Picture 4" descr="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4672013"/>
            <a:ext cx="81915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5" descr="Picture0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80350" y="-457200"/>
            <a:ext cx="1263650"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6" descr="3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99413" y="2843213"/>
            <a:ext cx="896937"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7" descr="chukymeo39311ed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943600"/>
            <a:ext cx="42767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9" descr="Trai chan nuoi l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9288" y="1066800"/>
            <a:ext cx="2620962" cy="23971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65546" name="Picture 10" descr="Ga Dong Ta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1058863"/>
            <a:ext cx="2743200" cy="2362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5940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9288" y="3733800"/>
            <a:ext cx="5802312"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p:nvPr>
        </p:nvSpPr>
        <p:spPr/>
        <p:txBody>
          <a:bodyPr/>
          <a:lstStyle/>
          <a:p>
            <a:endParaRPr lang="en-US"/>
          </a:p>
        </p:txBody>
      </p:sp>
    </p:spTree>
    <p:extLst>
      <p:ext uri="{BB962C8B-B14F-4D97-AF65-F5344CB8AC3E}">
        <p14:creationId xmlns:p14="http://schemas.microsoft.com/office/powerpoint/2010/main" val="363274775"/>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5545"/>
                                        </p:tgtEl>
                                        <p:attrNameLst>
                                          <p:attrName>style.visibility</p:attrName>
                                        </p:attrNameLst>
                                      </p:cBhvr>
                                      <p:to>
                                        <p:strVal val="visible"/>
                                      </p:to>
                                    </p:set>
                                    <p:anim calcmode="lin" valueType="num">
                                      <p:cBhvr additive="base">
                                        <p:cTn id="7" dur="500" fill="hold"/>
                                        <p:tgtEl>
                                          <p:spTgt spid="65545"/>
                                        </p:tgtEl>
                                        <p:attrNameLst>
                                          <p:attrName>ppt_x</p:attrName>
                                        </p:attrNameLst>
                                      </p:cBhvr>
                                      <p:tavLst>
                                        <p:tav tm="0">
                                          <p:val>
                                            <p:strVal val="#ppt_x"/>
                                          </p:val>
                                        </p:tav>
                                        <p:tav tm="100000">
                                          <p:val>
                                            <p:strVal val="#ppt_x"/>
                                          </p:val>
                                        </p:tav>
                                      </p:tavLst>
                                    </p:anim>
                                    <p:anim calcmode="lin" valueType="num">
                                      <p:cBhvr additive="base">
                                        <p:cTn id="8" dur="500" fill="hold"/>
                                        <p:tgtEl>
                                          <p:spTgt spid="6554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546"/>
                                        </p:tgtEl>
                                        <p:attrNameLst>
                                          <p:attrName>style.visibility</p:attrName>
                                        </p:attrNameLst>
                                      </p:cBhvr>
                                      <p:to>
                                        <p:strVal val="visible"/>
                                      </p:to>
                                    </p:set>
                                    <p:anim calcmode="lin" valueType="num">
                                      <p:cBhvr additive="base">
                                        <p:cTn id="11" dur="500" fill="hold"/>
                                        <p:tgtEl>
                                          <p:spTgt spid="65546"/>
                                        </p:tgtEl>
                                        <p:attrNameLst>
                                          <p:attrName>ppt_x</p:attrName>
                                        </p:attrNameLst>
                                      </p:cBhvr>
                                      <p:tavLst>
                                        <p:tav tm="0">
                                          <p:val>
                                            <p:strVal val="#ppt_x"/>
                                          </p:val>
                                        </p:tav>
                                        <p:tav tm="100000">
                                          <p:val>
                                            <p:strVal val="#ppt_x"/>
                                          </p:val>
                                        </p:tav>
                                      </p:tavLst>
                                    </p:anim>
                                    <p:anim calcmode="lin" valueType="num">
                                      <p:cBhvr additive="base">
                                        <p:cTn id="12" dur="500" fill="hold"/>
                                        <p:tgtEl>
                                          <p:spTgt spid="6554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9403"/>
                                        </p:tgtEl>
                                        <p:attrNameLst>
                                          <p:attrName>style.visibility</p:attrName>
                                        </p:attrNameLst>
                                      </p:cBhvr>
                                      <p:to>
                                        <p:strVal val="visible"/>
                                      </p:to>
                                    </p:set>
                                    <p:anim calcmode="lin" valueType="num">
                                      <p:cBhvr additive="base">
                                        <p:cTn id="15" dur="500" fill="hold"/>
                                        <p:tgtEl>
                                          <p:spTgt spid="59403"/>
                                        </p:tgtEl>
                                        <p:attrNameLst>
                                          <p:attrName>ppt_x</p:attrName>
                                        </p:attrNameLst>
                                      </p:cBhvr>
                                      <p:tavLst>
                                        <p:tav tm="0">
                                          <p:val>
                                            <p:strVal val="#ppt_x"/>
                                          </p:val>
                                        </p:tav>
                                        <p:tav tm="100000">
                                          <p:val>
                                            <p:strVal val="#ppt_x"/>
                                          </p:val>
                                        </p:tav>
                                      </p:tavLst>
                                    </p:anim>
                                    <p:anim calcmode="lin" valueType="num">
                                      <p:cBhvr additive="base">
                                        <p:cTn id="16" dur="500" fill="hold"/>
                                        <p:tgtEl>
                                          <p:spTgt spid="594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197346"/>
            <a:ext cx="8424936" cy="5262979"/>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III. </a:t>
            </a:r>
            <a:r>
              <a:rPr lang="en-US" sz="2400" b="1" dirty="0" err="1">
                <a:solidFill>
                  <a:srgbClr val="FF0000"/>
                </a:solidFill>
                <a:latin typeface="Times New Roman" panose="02020603050405020304" pitchFamily="18" charset="0"/>
                <a:cs typeface="Times New Roman" panose="02020603050405020304" pitchFamily="18" charset="0"/>
              </a:rPr>
              <a:t>Một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phương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thức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nuôi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biến</a:t>
            </a:r>
            <a:r>
              <a:rPr lang="en-US" sz="2400" b="1" dirty="0">
                <a:solidFill>
                  <a:srgbClr val="FF0000"/>
                </a:solidFill>
                <a:latin typeface="Times New Roman" panose="02020603050405020304" pitchFamily="18" charset="0"/>
                <a:cs typeface="Times New Roman" panose="02020603050405020304" pitchFamily="18" charset="0"/>
              </a:rPr>
              <a:t> ở </a:t>
            </a:r>
            <a:r>
              <a:rPr lang="en-US" sz="2400" b="1" dirty="0" err="1">
                <a:solidFill>
                  <a:srgbClr val="FF0000"/>
                </a:solidFill>
                <a:latin typeface="Times New Roman" panose="02020603050405020304" pitchFamily="18" charset="0"/>
                <a:cs typeface="Times New Roman" panose="02020603050405020304" pitchFamily="18" charset="0"/>
              </a:rPr>
              <a:t>Việt</a:t>
            </a:r>
            <a:r>
              <a:rPr lang="en-US" sz="2400" b="1" dirty="0">
                <a:solidFill>
                  <a:srgbClr val="FF0000"/>
                </a:solidFill>
                <a:latin typeface="Times New Roman" panose="02020603050405020304" pitchFamily="18" charset="0"/>
                <a:cs typeface="Times New Roman" panose="02020603050405020304" pitchFamily="18" charset="0"/>
              </a:rPr>
              <a:t> Nam</a:t>
            </a:r>
          </a:p>
          <a:p>
            <a:r>
              <a:rPr lang="en-US" sz="2400" b="1" dirty="0" smtClean="0">
                <a:solidFill>
                  <a:srgbClr val="FF0000"/>
                </a:solidFill>
                <a:latin typeface="Times New Roman" panose="02020603050405020304" pitchFamily="18" charset="0"/>
                <a:cs typeface="Times New Roman" panose="02020603050405020304" pitchFamily="18" charset="0"/>
              </a:rPr>
              <a:t>1</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nuôi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nông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hộ</a:t>
            </a:r>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chăn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a:t>
            </a:r>
            <a:r>
              <a:rPr lang="en-US" sz="2400" dirty="0" err="1" smtClean="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Chi </a:t>
            </a:r>
            <a:r>
              <a:rPr lang="en-US" sz="2400" dirty="0" err="1" smtClean="0">
                <a:latin typeface="Times New Roman" panose="02020603050405020304" pitchFamily="18" charset="0"/>
                <a:cs typeface="Times New Roman" panose="02020603050405020304" pitchFamily="18" charset="0"/>
              </a:rPr>
              <a:t>phí</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suất</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chăn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thảichưa</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a:t>
            </a:r>
          </a:p>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err="1">
                <a:solidFill>
                  <a:srgbClr val="FF0000"/>
                </a:solidFill>
                <a:latin typeface="Times New Roman" panose="02020603050405020304" pitchFamily="18" charset="0"/>
                <a:cs typeface="Times New Roman" panose="02020603050405020304" pitchFamily="18" charset="0"/>
              </a:rPr>
              <a:t>Chăn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nuôi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trang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trại</a:t>
            </a:r>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Phương</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Đầu</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lớn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a:t>
            </a:r>
            <a:r>
              <a:rPr lang="en-US" sz="2400" dirty="0" err="1" smtClean="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chăn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năng</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a:t>
            </a:r>
            <a:r>
              <a:rPr lang="en-US" sz="2400" dirty="0" err="1" smtClean="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xử</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li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a:t>
            </a:r>
            <a:r>
              <a:rPr lang="en-US" sz="2400" dirty="0" err="1" smtClean="0">
                <a:latin typeface="Times New Roman" panose="02020603050405020304" pitchFamily="18" charset="0"/>
                <a:cs typeface="Times New Roman" panose="02020603050405020304" pitchFamily="18" charset="0"/>
              </a:rPr>
              <a:t>nh</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hưởng</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môi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khoẻ</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2872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00"/>
                                        <p:tgtEl>
                                          <p:spTgt spid="3">
                                            <p:txEl>
                                              <p:pRg st="6" end="6"/>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down)">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260648"/>
            <a:ext cx="7416824"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IV. Một số ngành nghề phổ biến trong chăn nuôi</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788232" y="1268760"/>
            <a:ext cx="7816215" cy="830997"/>
          </a:xfrm>
          <a:prstGeom prst="rect">
            <a:avLst/>
          </a:prstGeom>
        </p:spPr>
        <p:txBody>
          <a:bodyPr wrap="square">
            <a:spAutoFit/>
          </a:bodyPr>
          <a:lstStyle/>
          <a:p>
            <a:r>
              <a:rPr lang="en-US" sz="2400" dirty="0" err="1">
                <a:solidFill>
                  <a:srgbClr val="00B050"/>
                </a:solidFill>
                <a:latin typeface="Times New Roman" panose="02020603050405020304" pitchFamily="18" charset="0"/>
                <a:cs typeface="Times New Roman" panose="02020603050405020304" pitchFamily="18" charset="0"/>
              </a:rPr>
              <a:t>Đọc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mục</a:t>
            </a:r>
            <a:r>
              <a:rPr lang="en-US" sz="2400" dirty="0">
                <a:solidFill>
                  <a:srgbClr val="00B050"/>
                </a:solidFill>
                <a:latin typeface="Times New Roman" panose="02020603050405020304" pitchFamily="18" charset="0"/>
                <a:cs typeface="Times New Roman" panose="02020603050405020304" pitchFamily="18" charset="0"/>
              </a:rPr>
              <a:t> 1, </a:t>
            </a:r>
            <a:r>
              <a:rPr lang="en-US" sz="2400" dirty="0" err="1">
                <a:solidFill>
                  <a:srgbClr val="00B050"/>
                </a:solidFill>
                <a:latin typeface="Times New Roman" panose="02020603050405020304" pitchFamily="18" charset="0"/>
                <a:cs typeface="Times New Roman" panose="02020603050405020304" pitchFamily="18" charset="0"/>
              </a:rPr>
              <a:t>mục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smtClean="0">
                <a:solidFill>
                  <a:srgbClr val="00B050"/>
                </a:solidFill>
                <a:latin typeface="Times New Roman" panose="02020603050405020304" pitchFamily="18" charset="0"/>
                <a:cs typeface="Times New Roman" panose="02020603050405020304" pitchFamily="18" charset="0"/>
              </a:rPr>
              <a:t>2/</a:t>
            </a:r>
            <a:r>
              <a:rPr lang="en-US" sz="2400" dirty="0" err="1" smtClean="0">
                <a:solidFill>
                  <a:srgbClr val="00B050"/>
                </a:solidFill>
                <a:latin typeface="Times New Roman" panose="02020603050405020304" pitchFamily="18" charset="0"/>
                <a:cs typeface="Times New Roman" panose="02020603050405020304" pitchFamily="18" charset="0"/>
              </a:rPr>
              <a:t>sgk</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và</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cho</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biết</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tương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lai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nghề</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đó</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em</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thích</a:t>
            </a:r>
            <a:r>
              <a:rPr lang="en-US" sz="2400" dirty="0">
                <a:solidFill>
                  <a:srgbClr val="00B050"/>
                </a:solidFill>
                <a:latin typeface="Times New Roman" panose="02020603050405020304" pitchFamily="18" charset="0"/>
                <a:cs typeface="Times New Roman" panose="02020603050405020304" pitchFamily="18" charset="0"/>
              </a:rPr>
              <a:t> hay </a:t>
            </a:r>
            <a:r>
              <a:rPr lang="en-US" sz="2400" dirty="0" err="1" smtClean="0">
                <a:solidFill>
                  <a:srgbClr val="00B050"/>
                </a:solidFill>
                <a:latin typeface="Times New Roman" panose="02020603050405020304" pitchFamily="18" charset="0"/>
                <a:cs typeface="Times New Roman" panose="02020603050405020304" pitchFamily="18" charset="0"/>
              </a:rPr>
              <a:t>cảm</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thấy</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phù</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họp</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với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nghề</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nào</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hơn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Tại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sao</a:t>
            </a:r>
            <a:r>
              <a:rPr lang="en-US" sz="2400" dirty="0">
                <a:solidFill>
                  <a:srgbClr val="00B05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2872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88640"/>
            <a:ext cx="8568952" cy="830997"/>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IV. </a:t>
            </a:r>
            <a:r>
              <a:rPr lang="en-US" sz="2400" b="1" dirty="0" err="1">
                <a:solidFill>
                  <a:srgbClr val="FF0000"/>
                </a:solidFill>
                <a:latin typeface="Times New Roman" panose="02020603050405020304" pitchFamily="18" charset="0"/>
                <a:cs typeface="Times New Roman" panose="02020603050405020304" pitchFamily="18" charset="0"/>
              </a:rPr>
              <a:t>Một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nghề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phổ</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biến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nuôi</a:t>
            </a:r>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b="1" dirty="0">
                <a:solidFill>
                  <a:srgbClr val="FF0000"/>
                </a:solidFill>
                <a:latin typeface="Times New Roman" panose="02020603050405020304" pitchFamily="18" charset="0"/>
                <a:cs typeface="Times New Roman" panose="02020603050405020304" pitchFamily="18" charset="0"/>
              </a:rPr>
              <a:t>1. </a:t>
            </a:r>
            <a:r>
              <a:rPr lang="en-US" sz="2400" b="1" dirty="0" err="1">
                <a:solidFill>
                  <a:srgbClr val="FF0000"/>
                </a:solidFill>
                <a:latin typeface="Times New Roman" panose="02020603050405020304" pitchFamily="18" charset="0"/>
                <a:cs typeface="Times New Roman" panose="02020603050405020304" pitchFamily="18" charset="0"/>
              </a:rPr>
              <a:t>Bác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sĩ</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thú</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y</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781837"/>
            <a:ext cx="4246822" cy="258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03914"/>
            <a:ext cx="4246822" cy="2589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512" y="6239053"/>
            <a:ext cx="8259143" cy="646331"/>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thú</a:t>
            </a:r>
            <a:r>
              <a:rPr lang="en-US" dirty="0">
                <a:latin typeface="Times New Roman" panose="02020603050405020304" pitchFamily="18" charset="0"/>
                <a:cs typeface="Times New Roman" panose="02020603050405020304" pitchFamily="18" charset="0"/>
              </a:rPr>
              <a:t> y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khéo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tay</a:t>
            </a:r>
            <a:r>
              <a:rPr lang="en-US" dirty="0">
                <a:latin typeface="Times New Roman" panose="02020603050405020304" pitchFamily="18" charset="0"/>
                <a:cs typeface="Times New Roman" panose="02020603050405020304" pitchFamily="18" charset="0"/>
              </a:rPr>
              <a:t>.</a:t>
            </a:r>
          </a:p>
          <a:p>
            <a:endParaRPr lang="en-US" dirty="0"/>
          </a:p>
        </p:txBody>
      </p:sp>
      <p:sp>
        <p:nvSpPr>
          <p:cNvPr id="4" name="TextBox 3"/>
          <p:cNvSpPr txBox="1"/>
          <p:nvPr/>
        </p:nvSpPr>
        <p:spPr>
          <a:xfrm>
            <a:off x="251520" y="1124744"/>
            <a:ext cx="3722639" cy="646331"/>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Phòng</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nuôi</a:t>
            </a:r>
            <a:endParaRPr lang="en-US" dirty="0"/>
          </a:p>
        </p:txBody>
      </p:sp>
      <p:sp>
        <p:nvSpPr>
          <p:cNvPr id="5" name="TextBox 4"/>
          <p:cNvSpPr txBox="1"/>
          <p:nvPr/>
        </p:nvSpPr>
        <p:spPr>
          <a:xfrm>
            <a:off x="121892" y="3372762"/>
            <a:ext cx="4273588" cy="923330"/>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Nghiên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thuốc</a:t>
            </a:r>
            <a:r>
              <a:rPr lang="en-US" dirty="0">
                <a:latin typeface="Times New Roman" panose="02020603050405020304" pitchFamily="18" charset="0"/>
                <a:cs typeface="Times New Roman" panose="02020603050405020304" pitchFamily="18" charset="0"/>
              </a:rPr>
              <a:t>, vaccine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nuôi</a:t>
            </a:r>
            <a:r>
              <a:rPr lang="en-US"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52953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barn(inVertical)">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88640"/>
            <a:ext cx="8568952" cy="2308324"/>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IV. </a:t>
            </a:r>
            <a:r>
              <a:rPr lang="en-US" sz="2400" b="1" dirty="0" err="1">
                <a:solidFill>
                  <a:srgbClr val="FF0000"/>
                </a:solidFill>
                <a:latin typeface="Times New Roman" panose="02020603050405020304" pitchFamily="18" charset="0"/>
                <a:cs typeface="Times New Roman" panose="02020603050405020304" pitchFamily="18" charset="0"/>
              </a:rPr>
              <a:t>Một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nghề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phổ</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biến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nuôi</a:t>
            </a:r>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b="1" dirty="0" smtClean="0">
                <a:solidFill>
                  <a:srgbClr val="FF0000"/>
                </a:solidFill>
                <a:latin typeface="Times New Roman" panose="02020603050405020304" pitchFamily="18" charset="0"/>
                <a:cs typeface="Times New Roman" panose="02020603050405020304" pitchFamily="18" charset="0"/>
              </a:rPr>
              <a:t>2</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Kĩ</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sư</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nuôi</a:t>
            </a:r>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sư</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chăn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chế</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p>
          <a:p>
            <a:r>
              <a:rPr lang="en-US" sz="2400" dirty="0" err="1" smtClean="0">
                <a:latin typeface="Times New Roman" panose="02020603050405020304" pitchFamily="18" charset="0"/>
                <a:cs typeface="Times New Roman" panose="02020603050405020304" pitchFamily="18" charset="0"/>
              </a:rPr>
              <a:t>Phẩm</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sư</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chăn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chăm</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708920"/>
            <a:ext cx="5313410" cy="3535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798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anim calcmode="lin" valueType="num">
                                      <p:cBhvr>
                                        <p:cTn id="1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4643" y="147990"/>
            <a:ext cx="8136904"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V. </a:t>
            </a:r>
            <a:r>
              <a:rPr lang="en-US" sz="2400" b="1" dirty="0" err="1">
                <a:solidFill>
                  <a:srgbClr val="FF0000"/>
                </a:solidFill>
                <a:latin typeface="Times New Roman" panose="02020603050405020304" pitchFamily="18" charset="0"/>
                <a:cs typeface="Times New Roman" panose="02020603050405020304" pitchFamily="18" charset="0"/>
              </a:rPr>
              <a:t>Một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biện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pháp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bảo</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vệ</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môi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trường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nuôi</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57197" y="764704"/>
            <a:ext cx="8154349" cy="830997"/>
          </a:xfrm>
          <a:prstGeom prst="rect">
            <a:avLst/>
          </a:prstGeom>
        </p:spPr>
        <p:txBody>
          <a:bodyPr wrap="square">
            <a:spAutoFit/>
          </a:bodyPr>
          <a:lstStyle/>
          <a:p>
            <a:r>
              <a:rPr lang="en-US" sz="2400" i="1" dirty="0" err="1">
                <a:solidFill>
                  <a:srgbClr val="00B0F0"/>
                </a:solidFill>
                <a:latin typeface="Times New Roman" panose="02020603050405020304" pitchFamily="18" charset="0"/>
                <a:cs typeface="Times New Roman" panose="02020603050405020304" pitchFamily="18" charset="0"/>
              </a:rPr>
              <a:t>Quan</a:t>
            </a:r>
            <a:r>
              <a:rPr lang="en-US" sz="2400" i="1" dirty="0">
                <a:solidFill>
                  <a:srgbClr val="00B0F0"/>
                </a:solidFill>
                <a:latin typeface="Times New Roman" panose="02020603050405020304" pitchFamily="18" charset="0"/>
                <a:cs typeface="Times New Roman" panose="02020603050405020304" pitchFamily="18" charset="0"/>
              </a:rPr>
              <a:t> </a:t>
            </a:r>
            <a:r>
              <a:rPr lang="en-US" sz="2400" i="1" dirty="0" err="1">
                <a:solidFill>
                  <a:srgbClr val="00B0F0"/>
                </a:solidFill>
                <a:latin typeface="Times New Roman" panose="02020603050405020304" pitchFamily="18" charset="0"/>
                <a:cs typeface="Times New Roman" panose="02020603050405020304" pitchFamily="18" charset="0"/>
              </a:rPr>
              <a:t>sát</a:t>
            </a:r>
            <a:r>
              <a:rPr lang="en-US" sz="2400" i="1" dirty="0">
                <a:solidFill>
                  <a:srgbClr val="00B0F0"/>
                </a:solidFill>
                <a:latin typeface="Times New Roman" panose="02020603050405020304" pitchFamily="18" charset="0"/>
                <a:cs typeface="Times New Roman" panose="02020603050405020304" pitchFamily="18" charset="0"/>
              </a:rPr>
              <a:t> </a:t>
            </a:r>
            <a:r>
              <a:rPr lang="en-US" sz="2400" i="1" dirty="0" err="1">
                <a:solidFill>
                  <a:srgbClr val="00B0F0"/>
                </a:solidFill>
                <a:latin typeface="Times New Roman" panose="02020603050405020304" pitchFamily="18" charset="0"/>
                <a:cs typeface="Times New Roman" panose="02020603050405020304" pitchFamily="18" charset="0"/>
              </a:rPr>
              <a:t>Hình</a:t>
            </a:r>
            <a:r>
              <a:rPr lang="en-US" sz="2400" i="1" dirty="0">
                <a:solidFill>
                  <a:srgbClr val="00B0F0"/>
                </a:solidFill>
                <a:latin typeface="Times New Roman" panose="02020603050405020304" pitchFamily="18" charset="0"/>
                <a:cs typeface="Times New Roman" panose="02020603050405020304" pitchFamily="18" charset="0"/>
              </a:rPr>
              <a:t> 9.</a:t>
            </a:r>
            <a:r>
              <a:rPr lang="en-US" sz="2400" dirty="0">
                <a:solidFill>
                  <a:srgbClr val="00B0F0"/>
                </a:solidFill>
                <a:latin typeface="Times New Roman" panose="02020603050405020304" pitchFamily="18" charset="0"/>
                <a:cs typeface="Times New Roman" panose="02020603050405020304" pitchFamily="18" charset="0"/>
              </a:rPr>
              <a:t>7 </a:t>
            </a:r>
            <a:r>
              <a:rPr lang="en-US" sz="2400" i="1" dirty="0" err="1">
                <a:solidFill>
                  <a:srgbClr val="00B0F0"/>
                </a:solidFill>
                <a:latin typeface="Times New Roman" panose="02020603050405020304" pitchFamily="18" charset="0"/>
                <a:cs typeface="Times New Roman" panose="02020603050405020304" pitchFamily="18" charset="0"/>
              </a:rPr>
              <a:t>và</a:t>
            </a:r>
            <a:r>
              <a:rPr lang="en-US" sz="2400" i="1" dirty="0">
                <a:solidFill>
                  <a:srgbClr val="00B0F0"/>
                </a:solidFill>
                <a:latin typeface="Times New Roman" panose="02020603050405020304" pitchFamily="18" charset="0"/>
                <a:cs typeface="Times New Roman" panose="02020603050405020304" pitchFamily="18" charset="0"/>
              </a:rPr>
              <a:t> </a:t>
            </a:r>
            <a:r>
              <a:rPr lang="en-US" sz="2400" i="1" dirty="0" err="1">
                <a:solidFill>
                  <a:srgbClr val="00B0F0"/>
                </a:solidFill>
                <a:latin typeface="Times New Roman" panose="02020603050405020304" pitchFamily="18" charset="0"/>
                <a:cs typeface="Times New Roman" panose="02020603050405020304" pitchFamily="18" charset="0"/>
              </a:rPr>
              <a:t>nêu</a:t>
            </a:r>
            <a:r>
              <a:rPr lang="en-US" sz="2400" i="1" dirty="0">
                <a:solidFill>
                  <a:srgbClr val="00B0F0"/>
                </a:solidFill>
                <a:latin typeface="Times New Roman" panose="02020603050405020304" pitchFamily="18" charset="0"/>
                <a:cs typeface="Times New Roman" panose="02020603050405020304" pitchFamily="18" charset="0"/>
              </a:rPr>
              <a:t> </a:t>
            </a:r>
            <a:r>
              <a:rPr lang="en-US" sz="2400" i="1" dirty="0" err="1">
                <a:solidFill>
                  <a:srgbClr val="00B0F0"/>
                </a:solidFill>
                <a:latin typeface="Times New Roman" panose="02020603050405020304" pitchFamily="18" charset="0"/>
                <a:cs typeface="Times New Roman" panose="02020603050405020304" pitchFamily="18" charset="0"/>
              </a:rPr>
              <a:t>những</a:t>
            </a:r>
            <a:r>
              <a:rPr lang="en-US" sz="2400" i="1" dirty="0">
                <a:solidFill>
                  <a:srgbClr val="00B0F0"/>
                </a:solidFill>
                <a:latin typeface="Times New Roman" panose="02020603050405020304" pitchFamily="18" charset="0"/>
                <a:cs typeface="Times New Roman" panose="02020603050405020304" pitchFamily="18" charset="0"/>
              </a:rPr>
              <a:t> </a:t>
            </a:r>
            <a:r>
              <a:rPr lang="en-US" sz="2400" i="1" dirty="0" err="1">
                <a:solidFill>
                  <a:srgbClr val="00B0F0"/>
                </a:solidFill>
                <a:latin typeface="Times New Roman" panose="02020603050405020304" pitchFamily="18" charset="0"/>
                <a:cs typeface="Times New Roman" panose="02020603050405020304" pitchFamily="18" charset="0"/>
              </a:rPr>
              <a:t>biện</a:t>
            </a:r>
            <a:r>
              <a:rPr lang="en-US" sz="2400" i="1" dirty="0">
                <a:solidFill>
                  <a:srgbClr val="00B0F0"/>
                </a:solidFill>
                <a:latin typeface="Times New Roman" panose="02020603050405020304" pitchFamily="18" charset="0"/>
                <a:cs typeface="Times New Roman" panose="02020603050405020304" pitchFamily="18" charset="0"/>
              </a:rPr>
              <a:t> </a:t>
            </a:r>
            <a:r>
              <a:rPr lang="en-US" sz="2400" i="1" dirty="0" err="1" smtClean="0">
                <a:solidFill>
                  <a:srgbClr val="00B0F0"/>
                </a:solidFill>
                <a:latin typeface="Times New Roman" panose="02020603050405020304" pitchFamily="18" charset="0"/>
                <a:cs typeface="Times New Roman" panose="02020603050405020304" pitchFamily="18" charset="0"/>
              </a:rPr>
              <a:t>pháp</a:t>
            </a:r>
            <a:r>
              <a:rPr lang="en-US" sz="2400" i="1" dirty="0" smtClean="0">
                <a:solidFill>
                  <a:srgbClr val="00B0F0"/>
                </a:solidFill>
                <a:latin typeface="Times New Roman" panose="02020603050405020304" pitchFamily="18" charset="0"/>
                <a:cs typeface="Times New Roman" panose="02020603050405020304" pitchFamily="18" charset="0"/>
              </a:rPr>
              <a:t> </a:t>
            </a:r>
            <a:r>
              <a:rPr lang="en-US" sz="2400" i="1" dirty="0" err="1">
                <a:solidFill>
                  <a:srgbClr val="00B0F0"/>
                </a:solidFill>
                <a:latin typeface="Times New Roman" panose="02020603050405020304" pitchFamily="18" charset="0"/>
                <a:cs typeface="Times New Roman" panose="02020603050405020304" pitchFamily="18" charset="0"/>
              </a:rPr>
              <a:t>phố</a:t>
            </a:r>
            <a:r>
              <a:rPr lang="en-US" sz="2400" i="1" dirty="0">
                <a:solidFill>
                  <a:srgbClr val="00B0F0"/>
                </a:solidFill>
                <a:latin typeface="Times New Roman" panose="02020603050405020304" pitchFamily="18" charset="0"/>
                <a:cs typeface="Times New Roman" panose="02020603050405020304" pitchFamily="18" charset="0"/>
              </a:rPr>
              <a:t> </a:t>
            </a:r>
            <a:r>
              <a:rPr lang="en-US" sz="2400" i="1" dirty="0" err="1" smtClean="0">
                <a:solidFill>
                  <a:srgbClr val="00B0F0"/>
                </a:solidFill>
                <a:latin typeface="Times New Roman" panose="02020603050405020304" pitchFamily="18" charset="0"/>
                <a:cs typeface="Times New Roman" panose="02020603050405020304" pitchFamily="18" charset="0"/>
              </a:rPr>
              <a:t>biến</a:t>
            </a:r>
            <a:r>
              <a:rPr lang="en-US" sz="2400" i="1" dirty="0" smtClean="0">
                <a:solidFill>
                  <a:srgbClr val="00B0F0"/>
                </a:solidFill>
                <a:latin typeface="Times New Roman" panose="02020603050405020304" pitchFamily="18" charset="0"/>
                <a:cs typeface="Times New Roman" panose="02020603050405020304" pitchFamily="18" charset="0"/>
              </a:rPr>
              <a:t> </a:t>
            </a:r>
            <a:r>
              <a:rPr lang="en-US" sz="2400" i="1" dirty="0" err="1">
                <a:solidFill>
                  <a:srgbClr val="00B0F0"/>
                </a:solidFill>
                <a:latin typeface="Times New Roman" panose="02020603050405020304" pitchFamily="18" charset="0"/>
                <a:cs typeface="Times New Roman" panose="02020603050405020304" pitchFamily="18" charset="0"/>
              </a:rPr>
              <a:t>trong</a:t>
            </a:r>
            <a:r>
              <a:rPr lang="en-US" sz="2400" i="1" dirty="0">
                <a:solidFill>
                  <a:srgbClr val="00B0F0"/>
                </a:solidFill>
                <a:latin typeface="Times New Roman" panose="02020603050405020304" pitchFamily="18" charset="0"/>
                <a:cs typeface="Times New Roman" panose="02020603050405020304" pitchFamily="18" charset="0"/>
              </a:rPr>
              <a:t> </a:t>
            </a:r>
            <a:r>
              <a:rPr lang="en-US" sz="2400" i="1" dirty="0" err="1" smtClean="0">
                <a:solidFill>
                  <a:srgbClr val="00B0F0"/>
                </a:solidFill>
                <a:latin typeface="Times New Roman" panose="02020603050405020304" pitchFamily="18" charset="0"/>
                <a:cs typeface="Times New Roman" panose="02020603050405020304" pitchFamily="18" charset="0"/>
              </a:rPr>
              <a:t>xử</a:t>
            </a:r>
            <a:r>
              <a:rPr lang="en-US" sz="2400" i="1" dirty="0" smtClean="0">
                <a:solidFill>
                  <a:srgbClr val="00B0F0"/>
                </a:solidFill>
                <a:latin typeface="Times New Roman" panose="02020603050405020304" pitchFamily="18" charset="0"/>
                <a:cs typeface="Times New Roman" panose="02020603050405020304" pitchFamily="18" charset="0"/>
              </a:rPr>
              <a:t> </a:t>
            </a:r>
            <a:r>
              <a:rPr lang="en-US" sz="2400" i="1" dirty="0" err="1" smtClean="0">
                <a:solidFill>
                  <a:srgbClr val="00B0F0"/>
                </a:solidFill>
                <a:latin typeface="Times New Roman" panose="02020603050405020304" pitchFamily="18" charset="0"/>
                <a:cs typeface="Times New Roman" panose="02020603050405020304" pitchFamily="18" charset="0"/>
              </a:rPr>
              <a:t>lí</a:t>
            </a:r>
            <a:r>
              <a:rPr lang="en-US" sz="2400" i="1" dirty="0" smtClean="0">
                <a:solidFill>
                  <a:srgbClr val="00B0F0"/>
                </a:solidFill>
                <a:latin typeface="Times New Roman" panose="02020603050405020304" pitchFamily="18" charset="0"/>
                <a:cs typeface="Times New Roman" panose="02020603050405020304" pitchFamily="18" charset="0"/>
              </a:rPr>
              <a:t> </a:t>
            </a:r>
            <a:r>
              <a:rPr lang="en-US" sz="2400" i="1" dirty="0" err="1" smtClean="0">
                <a:solidFill>
                  <a:srgbClr val="00B0F0"/>
                </a:solidFill>
                <a:latin typeface="Times New Roman" panose="02020603050405020304" pitchFamily="18" charset="0"/>
                <a:cs typeface="Times New Roman" panose="02020603050405020304" pitchFamily="18" charset="0"/>
              </a:rPr>
              <a:t>chất</a:t>
            </a:r>
            <a:r>
              <a:rPr lang="en-US" sz="2400" i="1" dirty="0" smtClean="0">
                <a:solidFill>
                  <a:srgbClr val="00B0F0"/>
                </a:solidFill>
                <a:latin typeface="Times New Roman" panose="02020603050405020304" pitchFamily="18" charset="0"/>
                <a:cs typeface="Times New Roman" panose="02020603050405020304" pitchFamily="18" charset="0"/>
              </a:rPr>
              <a:t> </a:t>
            </a:r>
            <a:r>
              <a:rPr lang="en-US" sz="2400" i="1" dirty="0" err="1" smtClean="0">
                <a:solidFill>
                  <a:srgbClr val="00B0F0"/>
                </a:solidFill>
                <a:latin typeface="Times New Roman" panose="02020603050405020304" pitchFamily="18" charset="0"/>
                <a:cs typeface="Times New Roman" panose="02020603050405020304" pitchFamily="18" charset="0"/>
              </a:rPr>
              <a:t>thải</a:t>
            </a:r>
            <a:r>
              <a:rPr lang="en-US" sz="2400" i="1" dirty="0" smtClean="0">
                <a:solidFill>
                  <a:srgbClr val="00B0F0"/>
                </a:solidFill>
                <a:latin typeface="Times New Roman" panose="02020603050405020304" pitchFamily="18" charset="0"/>
                <a:cs typeface="Times New Roman" panose="02020603050405020304" pitchFamily="18" charset="0"/>
              </a:rPr>
              <a:t> </a:t>
            </a:r>
            <a:r>
              <a:rPr lang="en-US" sz="2400" i="1" dirty="0" err="1">
                <a:solidFill>
                  <a:srgbClr val="00B0F0"/>
                </a:solidFill>
                <a:latin typeface="Times New Roman" panose="02020603050405020304" pitchFamily="18" charset="0"/>
                <a:cs typeface="Times New Roman" panose="02020603050405020304" pitchFamily="18" charset="0"/>
              </a:rPr>
              <a:t>chăn</a:t>
            </a:r>
            <a:r>
              <a:rPr lang="en-US" sz="2400" i="1" dirty="0">
                <a:solidFill>
                  <a:srgbClr val="00B0F0"/>
                </a:solidFill>
                <a:latin typeface="Times New Roman" panose="02020603050405020304" pitchFamily="18" charset="0"/>
                <a:cs typeface="Times New Roman" panose="02020603050405020304" pitchFamily="18" charset="0"/>
              </a:rPr>
              <a:t> </a:t>
            </a:r>
            <a:r>
              <a:rPr lang="en-US" sz="2400" i="1" dirty="0" err="1" smtClean="0">
                <a:solidFill>
                  <a:srgbClr val="00B0F0"/>
                </a:solidFill>
                <a:latin typeface="Times New Roman" panose="02020603050405020304" pitchFamily="18" charset="0"/>
                <a:cs typeface="Times New Roman" panose="02020603050405020304" pitchFamily="18" charset="0"/>
              </a:rPr>
              <a:t>nuôi</a:t>
            </a:r>
            <a:r>
              <a:rPr lang="en-US" sz="2400" i="1" dirty="0" smtClean="0">
                <a:solidFill>
                  <a:srgbClr val="00B0F0"/>
                </a:solidFill>
                <a:latin typeface="Times New Roman" panose="02020603050405020304" pitchFamily="18" charset="0"/>
                <a:cs typeface="Times New Roman" panose="02020603050405020304" pitchFamily="18" charset="0"/>
              </a:rPr>
              <a:t>?</a:t>
            </a:r>
            <a:endParaRPr lang="en-US" sz="2400" i="1" dirty="0">
              <a:solidFill>
                <a:srgbClr val="00B0F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95536" y="1772816"/>
            <a:ext cx="8424936" cy="4524315"/>
          </a:xfrm>
          <a:prstGeom prst="rect">
            <a:avLst/>
          </a:prstGeom>
        </p:spPr>
        <p:txBody>
          <a:bodyPr wrap="square">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1</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Vệ</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chuồng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trại</a:t>
            </a:r>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ráo</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đủ</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mùa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hè</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mùa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đông</a:t>
            </a:r>
            <a:r>
              <a:rPr lang="en-US" sz="2400" dirty="0">
                <a:latin typeface="Times New Roman" panose="02020603050405020304" pitchFamily="18" charset="0"/>
                <a:cs typeface="Times New Roman" panose="02020603050405020304" pitchFamily="18" charset="0"/>
              </a:rPr>
              <a:t>.</a:t>
            </a:r>
          </a:p>
          <a:p>
            <a:r>
              <a:rPr lang="en-US" sz="2400" b="1" dirty="0">
                <a:solidFill>
                  <a:srgbClr val="FF0000"/>
                </a:solidFill>
                <a:latin typeface="Times New Roman" panose="02020603050405020304" pitchFamily="18" charset="0"/>
                <a:cs typeface="Times New Roman" panose="02020603050405020304" pitchFamily="18" charset="0"/>
              </a:rPr>
              <a:t>2. Thu </a:t>
            </a:r>
            <a:r>
              <a:rPr lang="en-US" sz="2400" b="1" dirty="0" err="1">
                <a:solidFill>
                  <a:srgbClr val="FF0000"/>
                </a:solidFill>
                <a:latin typeface="Times New Roman" panose="02020603050405020304" pitchFamily="18" charset="0"/>
                <a:cs typeface="Times New Roman" panose="02020603050405020304" pitchFamily="18" charset="0"/>
              </a:rPr>
              <a:t>gom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xử</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chất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thải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nuôi</a:t>
            </a:r>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chăn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gom</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đúng</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nhiễm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khoẻ</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phải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gom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triệt</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sớm</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càng</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quản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4216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317847"/>
            <a:ext cx="7560840" cy="461665"/>
          </a:xfrm>
          <a:prstGeom prst="rect">
            <a:avLst/>
          </a:prstGeom>
        </p:spPr>
        <p:txBody>
          <a:bodyPr wrap="square">
            <a:spAutoFit/>
          </a:bodyPr>
          <a:lstStyle/>
          <a:p>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1. </a:t>
            </a:r>
            <a:r>
              <a:rPr lang="en-US" sz="2400" b="1" dirty="0" err="1">
                <a:solidFill>
                  <a:srgbClr val="FF0000"/>
                </a:solidFill>
                <a:latin typeface="Times New Roman" panose="02020603050405020304" pitchFamily="18" charset="0"/>
                <a:cs typeface="Times New Roman" panose="02020603050405020304" pitchFamily="18" charset="0"/>
              </a:rPr>
              <a:t>Nêu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mối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quan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hệ</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giữa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trồng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trọt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và</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nuôi</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7" name="Rectangle 6"/>
          <p:cNvSpPr/>
          <p:nvPr/>
        </p:nvSpPr>
        <p:spPr>
          <a:xfrm>
            <a:off x="683568" y="1268760"/>
            <a:ext cx="7848872" cy="3046988"/>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 Chăn nuôi và trồng trọt có mối quan hệ, tác động qua lại lần nhau. Chăn nuôi cung cấp nguồn phân bón và sức kéo cho trồng trọt. Ngược lại, trồng trọt cung cấp nguồn thức ăn chủ yếu cho ngành chăn nuôi.</a:t>
            </a:r>
            <a:br>
              <a:rPr lang="en-US" sz="2400">
                <a:latin typeface="Times New Roman" panose="02020603050405020304" pitchFamily="18" charset="0"/>
                <a:cs typeface="Times New Roman" panose="02020603050405020304" pitchFamily="18" charset="0"/>
              </a:rPr>
            </a:br>
            <a:r>
              <a:rPr lang="en-US" sz="2400">
                <a:latin typeface="Times New Roman" panose="02020603050405020304" pitchFamily="18" charset="0"/>
                <a:cs typeface="Times New Roman" panose="02020603050405020304" pitchFamily="18" charset="0"/>
              </a:rPr>
              <a:t>- Chăn nuôi và trồng trọt đều là một trong những ngành sản xuất chính của nước ta</a:t>
            </a:r>
            <a:br>
              <a:rPr lang="en-US" sz="2400">
                <a:latin typeface="Times New Roman" panose="02020603050405020304" pitchFamily="18" charset="0"/>
                <a:cs typeface="Times New Roman" panose="02020603050405020304" pitchFamily="18" charset="0"/>
              </a:rPr>
            </a:br>
            <a:r>
              <a:rPr lang="en-US" sz="2400">
                <a:latin typeface="Times New Roman" panose="02020603050405020304" pitchFamily="18" charset="0"/>
                <a:cs typeface="Times New Roman" panose="02020603050405020304" pitchFamily="18" charset="0"/>
              </a:rPr>
              <a:t>- Trồng trọt cung cấp thức ăn cho chăn nuôi</a:t>
            </a:r>
            <a:br>
              <a:rPr lang="en-US" sz="2400">
                <a:latin typeface="Times New Roman" panose="02020603050405020304" pitchFamily="18" charset="0"/>
                <a:cs typeface="Times New Roman" panose="02020603050405020304" pitchFamily="18" charset="0"/>
              </a:rPr>
            </a:br>
            <a:r>
              <a:rPr lang="en-US" sz="2400">
                <a:latin typeface="Times New Roman" panose="02020603050405020304" pitchFamily="18" charset="0"/>
                <a:cs typeface="Times New Roman" panose="02020603050405020304" pitchFamily="18" charset="0"/>
              </a:rPr>
              <a:t>- Chăn nuôi cung cấp sức kéo cho trồng trọt.</a:t>
            </a:r>
          </a:p>
        </p:txBody>
      </p:sp>
    </p:spTree>
    <p:extLst>
      <p:ext uri="{BB962C8B-B14F-4D97-AF65-F5344CB8AC3E}">
        <p14:creationId xmlns:p14="http://schemas.microsoft.com/office/powerpoint/2010/main" val="264216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06280228"/>
              </p:ext>
            </p:extLst>
          </p:nvPr>
        </p:nvGraphicFramePr>
        <p:xfrm>
          <a:off x="323528" y="1268760"/>
          <a:ext cx="8136903" cy="2103120"/>
        </p:xfrm>
        <a:graphic>
          <a:graphicData uri="http://schemas.openxmlformats.org/drawingml/2006/table">
            <a:tbl>
              <a:tblPr firstRow="1" firstCol="1" bandRow="1">
                <a:tableStyleId>{5C22544A-7EE6-4342-B048-85BDC9FD1C3A}</a:tableStyleId>
              </a:tblPr>
              <a:tblGrid>
                <a:gridCol w="1465983"/>
                <a:gridCol w="3335460"/>
                <a:gridCol w="3335460"/>
              </a:tblGrid>
              <a:tr h="252730">
                <a:tc gridSpan="2">
                  <a:txBody>
                    <a:bodyPr/>
                    <a:lstStyle/>
                    <a:p>
                      <a:pPr indent="12700"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nuôi</a:t>
                      </a:r>
                      <a:endParaRPr lang="en-US" sz="2400" dirty="0">
                        <a:effectLst/>
                        <a:latin typeface="Times New Roman" panose="02020603050405020304" pitchFamily="18" charset="0"/>
                        <a:ea typeface="Arial"/>
                        <a:cs typeface="Times New Roman" panose="02020603050405020304" pitchFamily="18" charset="0"/>
                      </a:endParaRPr>
                    </a:p>
                  </a:txBody>
                  <a:tcPr marL="6350" marR="6350" marT="0" marB="0" anchor="b"/>
                </a:tc>
                <a:tc hMerge="1">
                  <a:txBody>
                    <a:bodyPr/>
                    <a:lstStyle/>
                    <a:p>
                      <a:endParaRPr lang="en-US"/>
                    </a:p>
                  </a:txBody>
                  <a:tcPr/>
                </a:tc>
                <a:tc>
                  <a:txBody>
                    <a:bodyPr/>
                    <a:lstStyle/>
                    <a:p>
                      <a:pPr indent="12700"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Vai</a:t>
                      </a:r>
                      <a:r>
                        <a:rPr lang="en-US" sz="2400" dirty="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trò</a:t>
                      </a:r>
                      <a:endParaRPr lang="en-US" sz="2400" dirty="0">
                        <a:effectLst/>
                        <a:latin typeface="Times New Roman" panose="02020603050405020304" pitchFamily="18" charset="0"/>
                        <a:ea typeface="Arial"/>
                        <a:cs typeface="Times New Roman" panose="02020603050405020304" pitchFamily="18" charset="0"/>
                      </a:endParaRPr>
                    </a:p>
                  </a:txBody>
                  <a:tcPr marL="6350" marR="6350" marT="0" marB="0" anchor="b"/>
                </a:tc>
              </a:tr>
              <a:tr h="243205">
                <a:tc rowSpan="2">
                  <a:txBody>
                    <a:bodyPr/>
                    <a:lstStyle/>
                    <a:p>
                      <a:pPr indent="12700" algn="ctr">
                        <a:lnSpc>
                          <a:spcPct val="115000"/>
                        </a:lnSpc>
                        <a:spcAft>
                          <a:spcPts val="0"/>
                        </a:spcAft>
                      </a:pPr>
                      <a:r>
                        <a:rPr lang="en-US" sz="2400">
                          <a:effectLst/>
                          <a:latin typeface="Times New Roman" panose="02020603050405020304" pitchFamily="18" charset="0"/>
                          <a:cs typeface="Times New Roman" panose="02020603050405020304" pitchFamily="18" charset="0"/>
                        </a:rPr>
                        <a:t>Gia súc</a:t>
                      </a:r>
                      <a:endParaRPr lang="en-US" sz="2400">
                        <a:effectLst/>
                        <a:latin typeface="Times New Roman" panose="02020603050405020304" pitchFamily="18" charset="0"/>
                        <a:ea typeface="Arial"/>
                        <a:cs typeface="Times New Roman" panose="02020603050405020304" pitchFamily="18" charset="0"/>
                      </a:endParaRPr>
                    </a:p>
                  </a:txBody>
                  <a:tcPr marL="6350" marR="6350" marT="0" marB="0" anchor="ctr"/>
                </a:tc>
                <a:tc>
                  <a:txBody>
                    <a:bodyPr/>
                    <a:lstStyle/>
                    <a:p>
                      <a:pPr indent="12700" algn="ctr">
                        <a:lnSpc>
                          <a:spcPct val="115000"/>
                        </a:lnSpc>
                        <a:spcAft>
                          <a:spcPts val="0"/>
                        </a:spcAft>
                      </a:pPr>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Arial"/>
                        <a:cs typeface="Times New Roman" panose="02020603050405020304" pitchFamily="18" charset="0"/>
                      </a:endParaRPr>
                    </a:p>
                  </a:txBody>
                  <a:tcPr marL="6350" marR="6350" marT="0" marB="0" anchor="ctr"/>
                </a:tc>
                <a:tc>
                  <a:txBody>
                    <a:bodyPr/>
                    <a:lstStyle/>
                    <a:p>
                      <a:pPr indent="12700" algn="ctr">
                        <a:lnSpc>
                          <a:spcPct val="115000"/>
                        </a:lnSpc>
                        <a:spcAft>
                          <a:spcPts val="0"/>
                        </a:spcAft>
                      </a:pPr>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Arial"/>
                        <a:cs typeface="Times New Roman" panose="02020603050405020304" pitchFamily="18" charset="0"/>
                      </a:endParaRPr>
                    </a:p>
                  </a:txBody>
                  <a:tcPr marL="6350" marR="6350" marT="0" marB="0" anchor="ctr"/>
                </a:tc>
              </a:tr>
              <a:tr h="247650">
                <a:tc vMerge="1">
                  <a:txBody>
                    <a:bodyPr/>
                    <a:lstStyle/>
                    <a:p>
                      <a:endParaRPr lang="en-US"/>
                    </a:p>
                  </a:txBody>
                  <a:tcPr/>
                </a:tc>
                <a:tc>
                  <a:txBody>
                    <a:bodyPr/>
                    <a:lstStyle/>
                    <a:p>
                      <a:pPr indent="12700" algn="ctr">
                        <a:lnSpc>
                          <a:spcPct val="115000"/>
                        </a:lnSpc>
                        <a:spcAft>
                          <a:spcPts val="0"/>
                        </a:spcAft>
                      </a:pPr>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Arial"/>
                        <a:cs typeface="Times New Roman" panose="02020603050405020304" pitchFamily="18" charset="0"/>
                      </a:endParaRPr>
                    </a:p>
                  </a:txBody>
                  <a:tcPr marL="6350" marR="6350" marT="0" marB="0" anchor="b"/>
                </a:tc>
                <a:tc>
                  <a:txBody>
                    <a:bodyPr/>
                    <a:lstStyle/>
                    <a:p>
                      <a:pPr indent="12700" algn="ctr">
                        <a:lnSpc>
                          <a:spcPct val="115000"/>
                        </a:lnSpc>
                        <a:spcAft>
                          <a:spcPts val="0"/>
                        </a:spcAft>
                      </a:pPr>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Arial"/>
                        <a:cs typeface="Times New Roman" panose="02020603050405020304" pitchFamily="18" charset="0"/>
                      </a:endParaRPr>
                    </a:p>
                  </a:txBody>
                  <a:tcPr marL="6350" marR="6350" marT="0" marB="0" anchor="b"/>
                </a:tc>
              </a:tr>
              <a:tr h="247650">
                <a:tc rowSpan="2">
                  <a:txBody>
                    <a:bodyPr/>
                    <a:lstStyle/>
                    <a:p>
                      <a:pPr indent="12700"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Gia </a:t>
                      </a:r>
                      <a:r>
                        <a:rPr lang="en-US" sz="2400" dirty="0" err="1" smtClean="0">
                          <a:effectLst/>
                          <a:latin typeface="Times New Roman" panose="02020603050405020304" pitchFamily="18" charset="0"/>
                          <a:cs typeface="Times New Roman" panose="02020603050405020304" pitchFamily="18" charset="0"/>
                        </a:rPr>
                        <a:t>cầm</a:t>
                      </a:r>
                      <a:endParaRPr lang="en-US" sz="2400" dirty="0">
                        <a:effectLst/>
                        <a:latin typeface="Times New Roman" panose="02020603050405020304" pitchFamily="18" charset="0"/>
                        <a:ea typeface="Arial"/>
                        <a:cs typeface="Times New Roman" panose="02020603050405020304" pitchFamily="18" charset="0"/>
                      </a:endParaRPr>
                    </a:p>
                  </a:txBody>
                  <a:tcPr marL="6350" marR="6350" marT="0" marB="0" anchor="ctr"/>
                </a:tc>
                <a:tc>
                  <a:txBody>
                    <a:bodyPr/>
                    <a:lstStyle/>
                    <a:p>
                      <a:pPr indent="12700" algn="ctr">
                        <a:lnSpc>
                          <a:spcPct val="115000"/>
                        </a:lnSpc>
                        <a:spcAft>
                          <a:spcPts val="0"/>
                        </a:spcAft>
                      </a:pPr>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Arial"/>
                        <a:cs typeface="Times New Roman" panose="02020603050405020304" pitchFamily="18" charset="0"/>
                      </a:endParaRPr>
                    </a:p>
                  </a:txBody>
                  <a:tcPr marL="6350" marR="6350" marT="0" marB="0" anchor="ctr"/>
                </a:tc>
                <a:tc>
                  <a:txBody>
                    <a:bodyPr/>
                    <a:lstStyle/>
                    <a:p>
                      <a:pPr indent="12700" algn="ctr">
                        <a:lnSpc>
                          <a:spcPct val="115000"/>
                        </a:lnSpc>
                        <a:spcAft>
                          <a:spcPts val="0"/>
                        </a:spcAft>
                      </a:pPr>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Arial"/>
                        <a:cs typeface="Times New Roman" panose="02020603050405020304" pitchFamily="18" charset="0"/>
                      </a:endParaRPr>
                    </a:p>
                  </a:txBody>
                  <a:tcPr marL="6350" marR="6350" marT="0" marB="0" anchor="ctr"/>
                </a:tc>
              </a:tr>
              <a:tr h="252730">
                <a:tc vMerge="1">
                  <a:txBody>
                    <a:bodyPr/>
                    <a:lstStyle/>
                    <a:p>
                      <a:endParaRPr lang="en-US"/>
                    </a:p>
                  </a:txBody>
                  <a:tcPr/>
                </a:tc>
                <a:tc>
                  <a:txBody>
                    <a:bodyPr/>
                    <a:lstStyle/>
                    <a:p>
                      <a:pPr indent="12700" algn="ctr">
                        <a:lnSpc>
                          <a:spcPct val="115000"/>
                        </a:lnSpc>
                        <a:spcAft>
                          <a:spcPts val="0"/>
                        </a:spcAft>
                      </a:pPr>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Arial"/>
                        <a:cs typeface="Times New Roman" panose="02020603050405020304" pitchFamily="18" charset="0"/>
                      </a:endParaRPr>
                    </a:p>
                  </a:txBody>
                  <a:tcPr marL="6350" marR="6350" marT="0" marB="0" anchor="ctr"/>
                </a:tc>
                <a:tc>
                  <a:txBody>
                    <a:bodyPr/>
                    <a:lstStyle/>
                    <a:p>
                      <a:pPr indent="12700" algn="ctr">
                        <a:lnSpc>
                          <a:spcPct val="115000"/>
                        </a:lnSpc>
                        <a:spcAft>
                          <a:spcPts val="0"/>
                        </a:spcAft>
                      </a:pPr>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Arial"/>
                        <a:cs typeface="Times New Roman" panose="02020603050405020304" pitchFamily="18" charset="0"/>
                      </a:endParaRPr>
                    </a:p>
                  </a:txBody>
                  <a:tcPr marL="6350" marR="6350" marT="0" marB="0" anchor="ctr"/>
                </a:tc>
              </a:tr>
            </a:tbl>
          </a:graphicData>
        </a:graphic>
      </p:graphicFrame>
      <p:sp>
        <p:nvSpPr>
          <p:cNvPr id="4" name="Rectangle 1"/>
          <p:cNvSpPr>
            <a:spLocks noChangeArrowheads="1"/>
          </p:cNvSpPr>
          <p:nvPr/>
        </p:nvSpPr>
        <p:spPr bwMode="auto">
          <a:xfrm>
            <a:off x="107504" y="116632"/>
            <a:ext cx="8568952"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 fontAlgn="base">
              <a:spcBef>
                <a:spcPct val="0"/>
              </a:spcBef>
              <a:spcAft>
                <a:spcPct val="0"/>
              </a:spcAft>
              <a:tabLst>
                <a:tab pos="311150" algn="l"/>
              </a:tabLst>
              <a:defRPr>
                <a:solidFill>
                  <a:schemeClr val="tx1"/>
                </a:solidFill>
                <a:latin typeface="Arial" pitchFamily="34" charset="0"/>
                <a:cs typeface="Arial" pitchFamily="34" charset="0"/>
              </a:defRPr>
            </a:lvl1pPr>
            <a:lvl2pPr fontAlgn="base">
              <a:spcBef>
                <a:spcPct val="0"/>
              </a:spcBef>
              <a:spcAft>
                <a:spcPct val="0"/>
              </a:spcAft>
              <a:tabLst>
                <a:tab pos="311150" algn="l"/>
              </a:tabLst>
              <a:defRPr>
                <a:solidFill>
                  <a:schemeClr val="tx1"/>
                </a:solidFill>
                <a:latin typeface="Arial" pitchFamily="34" charset="0"/>
                <a:cs typeface="Arial" pitchFamily="34" charset="0"/>
              </a:defRPr>
            </a:lvl2pPr>
            <a:lvl3pPr fontAlgn="base">
              <a:spcBef>
                <a:spcPct val="0"/>
              </a:spcBef>
              <a:spcAft>
                <a:spcPct val="0"/>
              </a:spcAft>
              <a:tabLst>
                <a:tab pos="311150" algn="l"/>
              </a:tabLst>
              <a:defRPr>
                <a:solidFill>
                  <a:schemeClr val="tx1"/>
                </a:solidFill>
                <a:latin typeface="Arial" pitchFamily="34" charset="0"/>
                <a:cs typeface="Arial" pitchFamily="34" charset="0"/>
              </a:defRPr>
            </a:lvl3pPr>
            <a:lvl4pPr fontAlgn="base">
              <a:spcBef>
                <a:spcPct val="0"/>
              </a:spcBef>
              <a:spcAft>
                <a:spcPct val="0"/>
              </a:spcAft>
              <a:tabLst>
                <a:tab pos="311150" algn="l"/>
              </a:tabLst>
              <a:defRPr>
                <a:solidFill>
                  <a:schemeClr val="tx1"/>
                </a:solidFill>
                <a:latin typeface="Arial" pitchFamily="34" charset="0"/>
                <a:cs typeface="Arial" pitchFamily="34" charset="0"/>
              </a:defRPr>
            </a:lvl4pPr>
            <a:lvl5pPr fontAlgn="base">
              <a:spcBef>
                <a:spcPct val="0"/>
              </a:spcBef>
              <a:spcAft>
                <a:spcPct val="0"/>
              </a:spcAft>
              <a:tabLst>
                <a:tab pos="311150" algn="l"/>
              </a:tabLst>
              <a:defRPr>
                <a:solidFill>
                  <a:schemeClr val="tx1"/>
                </a:solidFill>
                <a:latin typeface="Arial" pitchFamily="34" charset="0"/>
                <a:cs typeface="Arial" pitchFamily="34" charset="0"/>
              </a:defRPr>
            </a:lvl5pPr>
            <a:lvl6pPr fontAlgn="base">
              <a:spcBef>
                <a:spcPct val="0"/>
              </a:spcBef>
              <a:spcAft>
                <a:spcPct val="0"/>
              </a:spcAft>
              <a:tabLst>
                <a:tab pos="311150" algn="l"/>
              </a:tabLst>
              <a:defRPr>
                <a:solidFill>
                  <a:schemeClr val="tx1"/>
                </a:solidFill>
                <a:latin typeface="Arial" pitchFamily="34" charset="0"/>
                <a:cs typeface="Arial" pitchFamily="34" charset="0"/>
              </a:defRPr>
            </a:lvl6pPr>
            <a:lvl7pPr fontAlgn="base">
              <a:spcBef>
                <a:spcPct val="0"/>
              </a:spcBef>
              <a:spcAft>
                <a:spcPct val="0"/>
              </a:spcAft>
              <a:tabLst>
                <a:tab pos="311150" algn="l"/>
              </a:tabLst>
              <a:defRPr>
                <a:solidFill>
                  <a:schemeClr val="tx1"/>
                </a:solidFill>
                <a:latin typeface="Arial" pitchFamily="34" charset="0"/>
                <a:cs typeface="Arial" pitchFamily="34" charset="0"/>
              </a:defRPr>
            </a:lvl7pPr>
            <a:lvl8pPr fontAlgn="base">
              <a:spcBef>
                <a:spcPct val="0"/>
              </a:spcBef>
              <a:spcAft>
                <a:spcPct val="0"/>
              </a:spcAft>
              <a:tabLst>
                <a:tab pos="311150" algn="l"/>
              </a:tabLst>
              <a:defRPr>
                <a:solidFill>
                  <a:schemeClr val="tx1"/>
                </a:solidFill>
                <a:latin typeface="Arial" pitchFamily="34" charset="0"/>
                <a:cs typeface="Arial" pitchFamily="34" charset="0"/>
              </a:defRPr>
            </a:lvl8pPr>
            <a:lvl9pPr fontAlgn="base">
              <a:spcBef>
                <a:spcPct val="0"/>
              </a:spcBef>
              <a:spcAft>
                <a:spcPct val="0"/>
              </a:spcAft>
              <a:tabLst>
                <a:tab pos="311150" algn="l"/>
              </a:tabLst>
              <a:defRPr>
                <a:solidFill>
                  <a:schemeClr val="tx1"/>
                </a:solidFill>
                <a:latin typeface="Arial" pitchFamily="34" charset="0"/>
                <a:cs typeface="Arial" pitchFamily="34" charset="0"/>
              </a:defRPr>
            </a:lvl9pPr>
          </a:lstStyle>
          <a:p>
            <a:pPr marL="0" marR="0" lvl="0" indent="12700" algn="l" defTabSz="914400" rtl="0" eaLnBrk="1" fontAlgn="base" latinLnBrk="0" hangingPunct="1">
              <a:lnSpc>
                <a:spcPct val="100000"/>
              </a:lnSpc>
              <a:spcBef>
                <a:spcPct val="0"/>
              </a:spcBef>
              <a:spcAft>
                <a:spcPct val="0"/>
              </a:spcAft>
              <a:buClrTx/>
              <a:buSzTx/>
              <a:buFontTx/>
              <a:buNone/>
              <a:tabLst>
                <a:tab pos="311150" algn="l"/>
              </a:tabLst>
            </a:pPr>
            <a:r>
              <a:rPr kumimoji="0" lang="en-US" altLang="en-US" sz="20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Bài</a:t>
            </a:r>
            <a:r>
              <a:rPr kumimoji="0" lang="en-US" altLang="en-US" sz="20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2. </a:t>
            </a:r>
            <a:r>
              <a:rPr kumimoji="0" lang="en-US" altLang="en-US" sz="20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Hãy</a:t>
            </a:r>
            <a:r>
              <a:rPr kumimoji="0" lang="en-US" altLang="en-US" sz="20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altLang="en-US" sz="20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kể</a:t>
            </a:r>
            <a:r>
              <a:rPr kumimoji="0" lang="en-US" altLang="en-US" sz="20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altLang="en-US" sz="20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tên</a:t>
            </a:r>
            <a:r>
              <a:rPr kumimoji="0" lang="en-US" altLang="en-US" sz="20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3 </a:t>
            </a:r>
            <a:r>
              <a:rPr kumimoji="0" lang="en-US" altLang="en-US" sz="20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loại</a:t>
            </a:r>
            <a:r>
              <a:rPr kumimoji="0" lang="en-US" altLang="en-US" sz="20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altLang="en-US" sz="20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vật</a:t>
            </a:r>
            <a:r>
              <a:rPr kumimoji="0" lang="en-US" altLang="en-US" sz="20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altLang="en-US" sz="20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nuôi</a:t>
            </a:r>
            <a:r>
              <a:rPr kumimoji="0" lang="en-US" altLang="en-US" sz="20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altLang="en-US" sz="20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thuộc</a:t>
            </a:r>
            <a:r>
              <a:rPr kumimoji="0" lang="en-US" altLang="en-US" sz="20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altLang="en-US" sz="20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nhóm</a:t>
            </a:r>
            <a:r>
              <a:rPr kumimoji="0" lang="en-US" altLang="en-US" sz="20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altLang="en-US" sz="20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gia</a:t>
            </a:r>
            <a:r>
              <a:rPr kumimoji="0" lang="en-US" altLang="en-US" sz="20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altLang="en-US" sz="20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súc</a:t>
            </a:r>
            <a:r>
              <a:rPr kumimoji="0" lang="en-US" altLang="en-US" sz="20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3 </a:t>
            </a:r>
            <a:r>
              <a:rPr kumimoji="0" lang="en-US" altLang="en-US" sz="20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loại</a:t>
            </a:r>
            <a:r>
              <a:rPr kumimoji="0" lang="en-US" altLang="en-US" sz="20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altLang="en-US" sz="20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thuộc</a:t>
            </a:r>
            <a:r>
              <a:rPr kumimoji="0" lang="en-US" altLang="en-US" sz="20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altLang="en-US" sz="20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nhóm</a:t>
            </a:r>
            <a:r>
              <a:rPr kumimoji="0" lang="en-US" altLang="en-US" sz="20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altLang="en-US" sz="20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gia</a:t>
            </a:r>
            <a:r>
              <a:rPr kumimoji="0" lang="en-US" altLang="en-US" sz="20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altLang="en-US" sz="20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cầm</a:t>
            </a:r>
            <a:r>
              <a:rPr kumimoji="0" lang="en-US" altLang="en-US" sz="20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altLang="en-US" sz="20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và</a:t>
            </a:r>
            <a:r>
              <a:rPr kumimoji="0" lang="en-US" altLang="en-US" sz="20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altLang="en-US" sz="20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vai</a:t>
            </a:r>
            <a:r>
              <a:rPr kumimoji="0" lang="en-US" altLang="en-US" sz="20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altLang="en-US" sz="20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trò</a:t>
            </a:r>
            <a:r>
              <a:rPr kumimoji="0" lang="en-US" altLang="en-US" sz="20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altLang="en-US" sz="20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của</a:t>
            </a:r>
            <a:r>
              <a:rPr kumimoji="0" lang="en-US" altLang="en-US" sz="20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altLang="en-US" sz="20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chúng</a:t>
            </a:r>
            <a:r>
              <a:rPr kumimoji="0" lang="en-US" altLang="en-US" sz="20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altLang="en-US" sz="20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theo</a:t>
            </a:r>
            <a:r>
              <a:rPr kumimoji="0" lang="en-US" altLang="en-US" sz="20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altLang="en-US" sz="20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mẫu</a:t>
            </a:r>
            <a:r>
              <a:rPr kumimoji="0" lang="en-US" altLang="en-US" sz="20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altLang="en-US" sz="20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bảng</a:t>
            </a:r>
            <a:r>
              <a:rPr kumimoji="0" lang="en-US" altLang="en-US" sz="20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altLang="en-US" sz="20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dưới</a:t>
            </a:r>
            <a:r>
              <a:rPr kumimoji="0" lang="en-US" altLang="en-US" sz="20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r>
              <a:rPr kumimoji="0" lang="en-US" altLang="en-US" sz="2000" b="0" i="0" u="none" strike="noStrike" cap="none" normalizeH="0" baseline="0" dirty="0" err="1" smtClean="0">
                <a:ln>
                  <a:noFill/>
                </a:ln>
                <a:solidFill>
                  <a:srgbClr val="FF0000"/>
                </a:solidFill>
                <a:effectLst/>
                <a:latin typeface="Times New Roman" pitchFamily="18" charset="0"/>
                <a:ea typeface="Arial" pitchFamily="34" charset="0"/>
                <a:cs typeface="Times New Roman" pitchFamily="18" charset="0"/>
              </a:rPr>
              <a:t>đây</a:t>
            </a:r>
            <a:r>
              <a:rPr kumimoji="0" lang="en-US" altLang="en-US" sz="2000" b="0"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a:t>
            </a:r>
            <a:endParaRPr kumimoji="0" lang="en-US" altLang="en-US" sz="2000" b="0" i="0" u="none" strike="noStrike" cap="none" normalizeH="0" baseline="0" dirty="0" smtClean="0">
              <a:ln>
                <a:noFill/>
              </a:ln>
              <a:solidFill>
                <a:srgbClr val="FF0000"/>
              </a:solidFill>
              <a:effectLst/>
            </a:endParaRPr>
          </a:p>
        </p:txBody>
      </p:sp>
    </p:spTree>
    <p:extLst>
      <p:ext uri="{BB962C8B-B14F-4D97-AF65-F5344CB8AC3E}">
        <p14:creationId xmlns:p14="http://schemas.microsoft.com/office/powerpoint/2010/main" val="2642166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07504" y="116632"/>
            <a:ext cx="8568952"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 fontAlgn="base">
              <a:spcBef>
                <a:spcPct val="0"/>
              </a:spcBef>
              <a:spcAft>
                <a:spcPct val="0"/>
              </a:spcAft>
              <a:tabLst>
                <a:tab pos="311150" algn="l"/>
              </a:tabLst>
              <a:defRPr>
                <a:solidFill>
                  <a:schemeClr val="tx1"/>
                </a:solidFill>
                <a:latin typeface="Arial" pitchFamily="34" charset="0"/>
                <a:cs typeface="Arial" pitchFamily="34" charset="0"/>
              </a:defRPr>
            </a:lvl1pPr>
            <a:lvl2pPr fontAlgn="base">
              <a:spcBef>
                <a:spcPct val="0"/>
              </a:spcBef>
              <a:spcAft>
                <a:spcPct val="0"/>
              </a:spcAft>
              <a:tabLst>
                <a:tab pos="311150" algn="l"/>
              </a:tabLst>
              <a:defRPr>
                <a:solidFill>
                  <a:schemeClr val="tx1"/>
                </a:solidFill>
                <a:latin typeface="Arial" pitchFamily="34" charset="0"/>
                <a:cs typeface="Arial" pitchFamily="34" charset="0"/>
              </a:defRPr>
            </a:lvl2pPr>
            <a:lvl3pPr fontAlgn="base">
              <a:spcBef>
                <a:spcPct val="0"/>
              </a:spcBef>
              <a:spcAft>
                <a:spcPct val="0"/>
              </a:spcAft>
              <a:tabLst>
                <a:tab pos="311150" algn="l"/>
              </a:tabLst>
              <a:defRPr>
                <a:solidFill>
                  <a:schemeClr val="tx1"/>
                </a:solidFill>
                <a:latin typeface="Arial" pitchFamily="34" charset="0"/>
                <a:cs typeface="Arial" pitchFamily="34" charset="0"/>
              </a:defRPr>
            </a:lvl3pPr>
            <a:lvl4pPr fontAlgn="base">
              <a:spcBef>
                <a:spcPct val="0"/>
              </a:spcBef>
              <a:spcAft>
                <a:spcPct val="0"/>
              </a:spcAft>
              <a:tabLst>
                <a:tab pos="311150" algn="l"/>
              </a:tabLst>
              <a:defRPr>
                <a:solidFill>
                  <a:schemeClr val="tx1"/>
                </a:solidFill>
                <a:latin typeface="Arial" pitchFamily="34" charset="0"/>
                <a:cs typeface="Arial" pitchFamily="34" charset="0"/>
              </a:defRPr>
            </a:lvl4pPr>
            <a:lvl5pPr fontAlgn="base">
              <a:spcBef>
                <a:spcPct val="0"/>
              </a:spcBef>
              <a:spcAft>
                <a:spcPct val="0"/>
              </a:spcAft>
              <a:tabLst>
                <a:tab pos="311150" algn="l"/>
              </a:tabLst>
              <a:defRPr>
                <a:solidFill>
                  <a:schemeClr val="tx1"/>
                </a:solidFill>
                <a:latin typeface="Arial" pitchFamily="34" charset="0"/>
                <a:cs typeface="Arial" pitchFamily="34" charset="0"/>
              </a:defRPr>
            </a:lvl5pPr>
            <a:lvl6pPr fontAlgn="base">
              <a:spcBef>
                <a:spcPct val="0"/>
              </a:spcBef>
              <a:spcAft>
                <a:spcPct val="0"/>
              </a:spcAft>
              <a:tabLst>
                <a:tab pos="311150" algn="l"/>
              </a:tabLst>
              <a:defRPr>
                <a:solidFill>
                  <a:schemeClr val="tx1"/>
                </a:solidFill>
                <a:latin typeface="Arial" pitchFamily="34" charset="0"/>
                <a:cs typeface="Arial" pitchFamily="34" charset="0"/>
              </a:defRPr>
            </a:lvl6pPr>
            <a:lvl7pPr fontAlgn="base">
              <a:spcBef>
                <a:spcPct val="0"/>
              </a:spcBef>
              <a:spcAft>
                <a:spcPct val="0"/>
              </a:spcAft>
              <a:tabLst>
                <a:tab pos="311150" algn="l"/>
              </a:tabLst>
              <a:defRPr>
                <a:solidFill>
                  <a:schemeClr val="tx1"/>
                </a:solidFill>
                <a:latin typeface="Arial" pitchFamily="34" charset="0"/>
                <a:cs typeface="Arial" pitchFamily="34" charset="0"/>
              </a:defRPr>
            </a:lvl7pPr>
            <a:lvl8pPr fontAlgn="base">
              <a:spcBef>
                <a:spcPct val="0"/>
              </a:spcBef>
              <a:spcAft>
                <a:spcPct val="0"/>
              </a:spcAft>
              <a:tabLst>
                <a:tab pos="311150" algn="l"/>
              </a:tabLst>
              <a:defRPr>
                <a:solidFill>
                  <a:schemeClr val="tx1"/>
                </a:solidFill>
                <a:latin typeface="Arial" pitchFamily="34" charset="0"/>
                <a:cs typeface="Arial" pitchFamily="34" charset="0"/>
              </a:defRPr>
            </a:lvl8pPr>
            <a:lvl9pPr fontAlgn="base">
              <a:spcBef>
                <a:spcPct val="0"/>
              </a:spcBef>
              <a:spcAft>
                <a:spcPct val="0"/>
              </a:spcAft>
              <a:tabLst>
                <a:tab pos="311150" algn="l"/>
              </a:tabLst>
              <a:defRPr>
                <a:solidFill>
                  <a:schemeClr val="tx1"/>
                </a:solidFill>
                <a:latin typeface="Arial" pitchFamily="34" charset="0"/>
                <a:cs typeface="Arial" pitchFamily="34" charset="0"/>
              </a:defRPr>
            </a:lvl9pPr>
          </a:lstStyle>
          <a:p>
            <a:pPr marL="0" marR="0" lvl="0" indent="12700" algn="l" defTabSz="914400" rtl="0" eaLnBrk="1" fontAlgn="base" latinLnBrk="0" hangingPunct="1">
              <a:lnSpc>
                <a:spcPct val="100000"/>
              </a:lnSpc>
              <a:spcBef>
                <a:spcPct val="0"/>
              </a:spcBef>
              <a:spcAft>
                <a:spcPct val="0"/>
              </a:spcAft>
              <a:buClrTx/>
              <a:buSzTx/>
              <a:buFontTx/>
              <a:buNone/>
              <a:tabLst>
                <a:tab pos="311150" algn="l"/>
              </a:tabLst>
            </a:pPr>
            <a:r>
              <a:rPr kumimoji="0" lang="en-US" altLang="en-US" sz="2000" b="0" i="0" u="none" strike="noStrike" cap="none" normalizeH="0" baseline="0" smtClean="0">
                <a:ln>
                  <a:noFill/>
                </a:ln>
                <a:solidFill>
                  <a:srgbClr val="FF0000"/>
                </a:solidFill>
                <a:effectLst/>
                <a:latin typeface="Times New Roman" pitchFamily="18" charset="0"/>
                <a:ea typeface="Arial" pitchFamily="34" charset="0"/>
                <a:cs typeface="Times New Roman" pitchFamily="18" charset="0"/>
              </a:rPr>
              <a:t>Bài 2. Hãy kẻ tên 3 loại vật nuôi thuộc nhóm gia súc. 3 loại thuộc nhỏm gia cầm vá vai trò của chúng theo mẫu bảng dưởi đày.</a:t>
            </a:r>
            <a:endParaRPr kumimoji="0" lang="en-US" altLang="en-US" sz="2000" b="0" i="0" u="none" strike="noStrike" cap="none" normalizeH="0" baseline="0" smtClean="0">
              <a:ln>
                <a:noFill/>
              </a:ln>
              <a:solidFill>
                <a:srgbClr val="FF0000"/>
              </a:solidFill>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3323294155"/>
              </p:ext>
            </p:extLst>
          </p:nvPr>
        </p:nvGraphicFramePr>
        <p:xfrm>
          <a:off x="107504" y="1052736"/>
          <a:ext cx="8712967" cy="5293614"/>
        </p:xfrm>
        <a:graphic>
          <a:graphicData uri="http://schemas.openxmlformats.org/drawingml/2006/table">
            <a:tbl>
              <a:tblPr firstRow="1" firstCol="1" bandRow="1">
                <a:tableStyleId>{5C22544A-7EE6-4342-B048-85BDC9FD1C3A}</a:tableStyleId>
              </a:tblPr>
              <a:tblGrid>
                <a:gridCol w="1010373"/>
                <a:gridCol w="1581915"/>
                <a:gridCol w="6120679"/>
              </a:tblGrid>
              <a:tr h="0">
                <a:tc gridSpan="2">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Vật nuôi</a:t>
                      </a:r>
                      <a:endParaRPr lang="en-US" sz="2400">
                        <a:effectLst/>
                        <a:latin typeface="Times New Roman" panose="02020603050405020304" pitchFamily="18" charset="0"/>
                        <a:ea typeface="Calibri"/>
                        <a:cs typeface="Times New Roman" panose="02020603050405020304" pitchFamily="18" charset="0"/>
                      </a:endParaRPr>
                    </a:p>
                  </a:txBody>
                  <a:tcPr marL="47625" marR="47625" marT="47625" marB="47625"/>
                </a:tc>
                <a:tc hMerge="1">
                  <a:txBody>
                    <a:bodyPr/>
                    <a:lstStyle/>
                    <a:p>
                      <a:endParaRPr lang="en-US"/>
                    </a:p>
                  </a:txBody>
                  <a:tcPr/>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Vai trò</a:t>
                      </a:r>
                      <a:endParaRPr lang="en-US" sz="2400">
                        <a:effectLst/>
                        <a:latin typeface="Times New Roman" panose="02020603050405020304" pitchFamily="18" charset="0"/>
                        <a:ea typeface="Calibri"/>
                        <a:cs typeface="Times New Roman" panose="02020603050405020304" pitchFamily="18" charset="0"/>
                      </a:endParaRPr>
                    </a:p>
                  </a:txBody>
                  <a:tcPr marL="47625" marR="47625" marT="47625" marB="47625"/>
                </a:tc>
              </a:tr>
              <a:tr h="0">
                <a:tc rowSpan="3">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Gia súc</a:t>
                      </a:r>
                      <a:endParaRPr lang="en-US" sz="2400">
                        <a:effectLst/>
                        <a:latin typeface="Times New Roman" panose="02020603050405020304" pitchFamily="18" charset="0"/>
                        <a:ea typeface="Calibri"/>
                        <a:cs typeface="Times New Roman" panose="02020603050405020304" pitchFamily="18" charset="0"/>
                      </a:endParaRPr>
                    </a:p>
                  </a:txBody>
                  <a:tcPr marL="47625" marR="47625" marT="47625" marB="47625"/>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Bò sữa</a:t>
                      </a:r>
                      <a:endParaRPr lang="en-US" sz="2400">
                        <a:effectLst/>
                        <a:latin typeface="Times New Roman" panose="02020603050405020304" pitchFamily="18" charset="0"/>
                        <a:ea typeface="Calibri"/>
                        <a:cs typeface="Times New Roman" panose="02020603050405020304" pitchFamily="18" charset="0"/>
                      </a:endParaRPr>
                    </a:p>
                  </a:txBody>
                  <a:tcPr marL="47625" marR="47625" marT="47625" marB="47625"/>
                </a:tc>
                <a:tc>
                  <a:txBody>
                    <a:bodyPr/>
                    <a:lstStyle/>
                    <a:p>
                      <a:pPr>
                        <a:lnSpc>
                          <a:spcPct val="115000"/>
                        </a:lnSpc>
                        <a:spcAft>
                          <a:spcPts val="0"/>
                        </a:spcAft>
                      </a:pPr>
                      <a:r>
                        <a:rPr lang="en-US" sz="2400">
                          <a:effectLst/>
                          <a:latin typeface="Times New Roman" panose="02020603050405020304" pitchFamily="18" charset="0"/>
                          <a:cs typeface="Times New Roman" panose="02020603050405020304" pitchFamily="18" charset="0"/>
                        </a:rPr>
                        <a:t>Cung cấp thực phẩm (thịt, sữa) và xuất khẩu</a:t>
                      </a:r>
                      <a:endParaRPr lang="en-US" sz="2400">
                        <a:effectLst/>
                        <a:latin typeface="Times New Roman" panose="02020603050405020304" pitchFamily="18" charset="0"/>
                        <a:ea typeface="Calibri"/>
                        <a:cs typeface="Times New Roman" panose="02020603050405020304" pitchFamily="18" charset="0"/>
                      </a:endParaRPr>
                    </a:p>
                  </a:txBody>
                  <a:tcPr marL="47625" marR="47625" marT="47625" marB="47625"/>
                </a:tc>
              </a:tr>
              <a:tr h="0">
                <a:tc vMerge="1">
                  <a:txBody>
                    <a:bodyPr/>
                    <a:lstStyle/>
                    <a:p>
                      <a:endParaRPr lang="en-US"/>
                    </a:p>
                  </a:txBody>
                  <a:tcPr/>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Trâu</a:t>
                      </a:r>
                      <a:endParaRPr lang="en-US" sz="2400">
                        <a:effectLst/>
                        <a:latin typeface="Times New Roman" panose="02020603050405020304" pitchFamily="18" charset="0"/>
                        <a:ea typeface="Calibri"/>
                        <a:cs typeface="Times New Roman" panose="02020603050405020304" pitchFamily="18" charset="0"/>
                      </a:endParaRPr>
                    </a:p>
                  </a:txBody>
                  <a:tcPr marL="47625" marR="47625" marT="47625" marB="47625"/>
                </a:tc>
                <a:tc>
                  <a:txBody>
                    <a:bodyPr/>
                    <a:lstStyle/>
                    <a:p>
                      <a:pPr>
                        <a:lnSpc>
                          <a:spcPct val="115000"/>
                        </a:lnSpc>
                        <a:spcAft>
                          <a:spcPts val="0"/>
                        </a:spcAft>
                      </a:pPr>
                      <a:r>
                        <a:rPr lang="en-US" sz="2400">
                          <a:effectLst/>
                          <a:latin typeface="Times New Roman" panose="02020603050405020304" pitchFamily="18" charset="0"/>
                          <a:cs typeface="Times New Roman" panose="02020603050405020304" pitchFamily="18" charset="0"/>
                        </a:rPr>
                        <a:t>Cung cấp thực phẩm và sức kéo.</a:t>
                      </a:r>
                      <a:endParaRPr lang="en-US" sz="2400">
                        <a:effectLst/>
                        <a:latin typeface="Times New Roman" panose="02020603050405020304" pitchFamily="18" charset="0"/>
                        <a:ea typeface="Calibri"/>
                        <a:cs typeface="Times New Roman" panose="02020603050405020304" pitchFamily="18" charset="0"/>
                      </a:endParaRPr>
                    </a:p>
                  </a:txBody>
                  <a:tcPr marL="47625" marR="47625" marT="47625" marB="47625"/>
                </a:tc>
              </a:tr>
              <a:tr h="0">
                <a:tc vMerge="1">
                  <a:txBody>
                    <a:bodyPr/>
                    <a:lstStyle/>
                    <a:p>
                      <a:endParaRPr lang="en-US"/>
                    </a:p>
                  </a:txBody>
                  <a:tcPr/>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Chó</a:t>
                      </a:r>
                      <a:endParaRPr lang="en-US" sz="2400">
                        <a:effectLst/>
                        <a:latin typeface="Times New Roman" panose="02020603050405020304" pitchFamily="18" charset="0"/>
                        <a:ea typeface="Calibri"/>
                        <a:cs typeface="Times New Roman" panose="02020603050405020304" pitchFamily="18" charset="0"/>
                      </a:endParaRPr>
                    </a:p>
                  </a:txBody>
                  <a:tcPr marL="47625" marR="47625" marT="47625" marB="47625"/>
                </a:tc>
                <a:tc>
                  <a:txBody>
                    <a:bodyPr/>
                    <a:lstStyle/>
                    <a:p>
                      <a:pPr>
                        <a:lnSpc>
                          <a:spcPct val="115000"/>
                        </a:lnSpc>
                        <a:spcAft>
                          <a:spcPts val="0"/>
                        </a:spcAft>
                      </a:pPr>
                      <a:r>
                        <a:rPr lang="en-US" sz="2400">
                          <a:effectLst/>
                          <a:latin typeface="Times New Roman" panose="02020603050405020304" pitchFamily="18" charset="0"/>
                          <a:cs typeface="Times New Roman" panose="02020603050405020304" pitchFamily="18" charset="0"/>
                        </a:rPr>
                        <a:t>Giữ nhà, làm cảnh; làm bạn, cung cấp thực phẩm</a:t>
                      </a:r>
                      <a:endParaRPr lang="en-US" sz="2400">
                        <a:effectLst/>
                        <a:latin typeface="Times New Roman" panose="02020603050405020304" pitchFamily="18" charset="0"/>
                        <a:ea typeface="Calibri"/>
                        <a:cs typeface="Times New Roman" panose="02020603050405020304" pitchFamily="18" charset="0"/>
                      </a:endParaRPr>
                    </a:p>
                  </a:txBody>
                  <a:tcPr marL="47625" marR="47625" marT="47625" marB="47625"/>
                </a:tc>
              </a:tr>
              <a:tr h="0">
                <a:tc rowSpan="3">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Gia cầm</a:t>
                      </a:r>
                      <a:endParaRPr lang="en-US" sz="2400">
                        <a:effectLst/>
                        <a:latin typeface="Times New Roman" panose="02020603050405020304" pitchFamily="18" charset="0"/>
                        <a:ea typeface="Calibri"/>
                        <a:cs typeface="Times New Roman" panose="02020603050405020304" pitchFamily="18" charset="0"/>
                      </a:endParaRPr>
                    </a:p>
                  </a:txBody>
                  <a:tcPr marL="47625" marR="47625" marT="47625" marB="47625"/>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Gà</a:t>
                      </a:r>
                      <a:endParaRPr lang="en-US" sz="2400">
                        <a:effectLst/>
                        <a:latin typeface="Times New Roman" panose="02020603050405020304" pitchFamily="18" charset="0"/>
                        <a:ea typeface="Calibri"/>
                        <a:cs typeface="Times New Roman" panose="02020603050405020304" pitchFamily="18" charset="0"/>
                      </a:endParaRPr>
                    </a:p>
                  </a:txBody>
                  <a:tcPr marL="47625" marR="47625" marT="47625" marB="47625"/>
                </a:tc>
                <a:tc>
                  <a:txBody>
                    <a:bodyPr/>
                    <a:lstStyle/>
                    <a:p>
                      <a:pPr>
                        <a:lnSpc>
                          <a:spcPct val="115000"/>
                        </a:lnSpc>
                        <a:spcAft>
                          <a:spcPts val="0"/>
                        </a:spcAft>
                      </a:pPr>
                      <a:r>
                        <a:rPr lang="en-US" sz="2400">
                          <a:effectLst/>
                          <a:latin typeface="Times New Roman" panose="02020603050405020304" pitchFamily="18" charset="0"/>
                          <a:cs typeface="Times New Roman" panose="02020603050405020304" pitchFamily="18" charset="0"/>
                        </a:rPr>
                        <a:t>Cung cấp thực phẩm (thịt, trứng); lấy lông chế biến các sản phẩm tiêu dùng khác; phương tiện báo thức ở nông thôn; làm cảnh; đá gà;</a:t>
                      </a:r>
                      <a:endParaRPr lang="en-US" sz="2400">
                        <a:effectLst/>
                        <a:latin typeface="Times New Roman" panose="02020603050405020304" pitchFamily="18" charset="0"/>
                        <a:ea typeface="Calibri"/>
                        <a:cs typeface="Times New Roman" panose="02020603050405020304" pitchFamily="18" charset="0"/>
                      </a:endParaRPr>
                    </a:p>
                  </a:txBody>
                  <a:tcPr marL="47625" marR="47625" marT="47625" marB="47625"/>
                </a:tc>
              </a:tr>
              <a:tr h="0">
                <a:tc vMerge="1">
                  <a:txBody>
                    <a:bodyPr/>
                    <a:lstStyle/>
                    <a:p>
                      <a:endParaRPr lang="en-US"/>
                    </a:p>
                  </a:txBody>
                  <a:tcPr/>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Vịt</a:t>
                      </a:r>
                      <a:endParaRPr lang="en-US" sz="2400">
                        <a:effectLst/>
                        <a:latin typeface="Times New Roman" panose="02020603050405020304" pitchFamily="18" charset="0"/>
                        <a:ea typeface="Calibri"/>
                        <a:cs typeface="Times New Roman" panose="02020603050405020304" pitchFamily="18" charset="0"/>
                      </a:endParaRPr>
                    </a:p>
                  </a:txBody>
                  <a:tcPr marL="47625" marR="47625" marT="47625" marB="47625"/>
                </a:tc>
                <a:tc>
                  <a:txBody>
                    <a:bodyPr/>
                    <a:lstStyle/>
                    <a:p>
                      <a:pPr>
                        <a:lnSpc>
                          <a:spcPct val="115000"/>
                        </a:lnSpc>
                        <a:spcAft>
                          <a:spcPts val="0"/>
                        </a:spcAft>
                      </a:pPr>
                      <a:r>
                        <a:rPr lang="en-US" sz="2400">
                          <a:effectLst/>
                          <a:latin typeface="Times New Roman" panose="02020603050405020304" pitchFamily="18" charset="0"/>
                          <a:cs typeface="Times New Roman" panose="02020603050405020304" pitchFamily="18" charset="0"/>
                        </a:rPr>
                        <a:t>Cung cấp thịt, trứng, lông; một số loài phục vụ xiếc/</a:t>
                      </a:r>
                      <a:endParaRPr lang="en-US" sz="2400">
                        <a:effectLst/>
                        <a:latin typeface="Times New Roman" panose="02020603050405020304" pitchFamily="18" charset="0"/>
                        <a:ea typeface="Calibri"/>
                        <a:cs typeface="Times New Roman" panose="02020603050405020304" pitchFamily="18" charset="0"/>
                      </a:endParaRPr>
                    </a:p>
                  </a:txBody>
                  <a:tcPr marL="47625" marR="47625" marT="47625" marB="47625"/>
                </a:tc>
              </a:tr>
              <a:tr h="0">
                <a:tc vMerge="1">
                  <a:txBody>
                    <a:bodyPr/>
                    <a:lstStyle/>
                    <a:p>
                      <a:endParaRPr lang="en-US"/>
                    </a:p>
                  </a:txBody>
                  <a:tcPr/>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Ngỗng</a:t>
                      </a:r>
                      <a:endParaRPr lang="en-US" sz="2400">
                        <a:effectLst/>
                        <a:latin typeface="Times New Roman" panose="02020603050405020304" pitchFamily="18" charset="0"/>
                        <a:ea typeface="Calibri"/>
                        <a:cs typeface="Times New Roman" panose="02020603050405020304" pitchFamily="18" charset="0"/>
                      </a:endParaRPr>
                    </a:p>
                  </a:txBody>
                  <a:tcPr marL="47625" marR="47625" marT="47625" marB="47625"/>
                </a:tc>
                <a:tc>
                  <a:txBody>
                    <a:bodyPr/>
                    <a:lstStyle/>
                    <a:p>
                      <a:pPr>
                        <a:lnSpc>
                          <a:spcPct val="115000"/>
                        </a:lnSpc>
                        <a:spcAft>
                          <a:spcPts val="0"/>
                        </a:spcAft>
                      </a:pPr>
                      <a:r>
                        <a:rPr lang="en-US" sz="2400">
                          <a:effectLst/>
                          <a:latin typeface="Times New Roman" panose="02020603050405020304" pitchFamily="18" charset="0"/>
                          <a:cs typeface="Times New Roman" panose="02020603050405020304" pitchFamily="18" charset="0"/>
                        </a:rPr>
                        <a:t>Cung cấp thịt, trứng, lông, ngoài ra còn canh gác, giữ nhà.</a:t>
                      </a:r>
                      <a:endParaRPr lang="en-US" sz="2400">
                        <a:effectLst/>
                        <a:latin typeface="Times New Roman" panose="02020603050405020304" pitchFamily="18" charset="0"/>
                        <a:ea typeface="Calibri"/>
                        <a:cs typeface="Times New Roman" panose="02020603050405020304" pitchFamily="18" charset="0"/>
                      </a:endParaRPr>
                    </a:p>
                  </a:txBody>
                  <a:tcPr marL="47625" marR="47625" marT="47625" marB="47625"/>
                </a:tc>
              </a:tr>
            </a:tbl>
          </a:graphicData>
        </a:graphic>
      </p:graphicFrame>
    </p:spTree>
    <p:extLst>
      <p:ext uri="{BB962C8B-B14F-4D97-AF65-F5344CB8AC3E}">
        <p14:creationId xmlns:p14="http://schemas.microsoft.com/office/powerpoint/2010/main" val="146218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332656"/>
            <a:ext cx="8208912" cy="1569660"/>
          </a:xfrm>
          <a:prstGeom prst="rect">
            <a:avLst/>
          </a:prstGeom>
        </p:spPr>
        <p:txBody>
          <a:bodyPr wrap="square">
            <a:spAutoFit/>
          </a:bodyPr>
          <a:lstStyle/>
          <a:p>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3. </a:t>
            </a:r>
            <a:r>
              <a:rPr lang="en-US" sz="2400" dirty="0" err="1">
                <a:solidFill>
                  <a:srgbClr val="FF0000"/>
                </a:solidFill>
                <a:latin typeface="Times New Roman" panose="02020603050405020304" pitchFamily="18" charset="0"/>
                <a:cs typeface="Times New Roman" panose="02020603050405020304" pitchFamily="18" charset="0"/>
              </a:rPr>
              <a:t>Ngày</a:t>
            </a:r>
            <a:r>
              <a:rPr lang="en-US" sz="2400" dirty="0">
                <a:solidFill>
                  <a:srgbClr val="FF0000"/>
                </a:solidFill>
                <a:latin typeface="Times New Roman" panose="02020603050405020304" pitchFamily="18" charset="0"/>
                <a:cs typeface="Times New Roman" panose="02020603050405020304" pitchFamily="18" charset="0"/>
              </a:rPr>
              <a:t> nay, </a:t>
            </a:r>
            <a:r>
              <a:rPr lang="en-US" sz="2400" dirty="0" err="1">
                <a:solidFill>
                  <a:srgbClr val="FF0000"/>
                </a:solidFill>
                <a:latin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cs typeface="Times New Roman" panose="02020603050405020304" pitchFamily="18" charset="0"/>
              </a:rPr>
              <a:t> ta </a:t>
            </a:r>
            <a:r>
              <a:rPr lang="en-US" sz="2400" dirty="0" err="1">
                <a:solidFill>
                  <a:srgbClr val="FF0000"/>
                </a:solidFill>
                <a:latin typeface="Times New Roman" panose="02020603050405020304" pitchFamily="18" charset="0"/>
                <a:cs typeface="Times New Roman" panose="02020603050405020304" pitchFamily="18" charset="0"/>
              </a:rPr>
              <a:t>cho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rằng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chất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thải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chăn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nuôi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nguồn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nguyên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rất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trị</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Em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biết</a:t>
            </a:r>
            <a:r>
              <a:rPr lang="en-US" sz="2400" dirty="0">
                <a:solidFill>
                  <a:srgbClr val="FF0000"/>
                </a:solidFill>
                <a:latin typeface="Times New Roman" panose="02020603050405020304" pitchFamily="18" charset="0"/>
                <a:cs typeface="Times New Roman" panose="02020603050405020304" pitchFamily="18" charset="0"/>
              </a:rPr>
              <a:t> ý </a:t>
            </a:r>
            <a:r>
              <a:rPr lang="en-US" sz="2400" dirty="0" err="1" smtClean="0">
                <a:solidFill>
                  <a:srgbClr val="FF0000"/>
                </a:solidFill>
                <a:latin typeface="Times New Roman" panose="02020603050405020304" pitchFamily="18" charset="0"/>
                <a:cs typeface="Times New Roman" panose="02020603050405020304" pitchFamily="18" charset="0"/>
              </a:rPr>
              <a:t>kiến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trên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đúng</a:t>
            </a:r>
            <a:r>
              <a:rPr lang="en-US" sz="2400" dirty="0">
                <a:solidFill>
                  <a:srgbClr val="FF0000"/>
                </a:solidFill>
                <a:latin typeface="Times New Roman" panose="02020603050405020304" pitchFamily="18" charset="0"/>
                <a:cs typeface="Times New Roman" panose="02020603050405020304" pitchFamily="18" charset="0"/>
              </a:rPr>
              <a:t> hay </a:t>
            </a:r>
            <a:r>
              <a:rPr lang="en-US" sz="2400" dirty="0" err="1">
                <a:solidFill>
                  <a:srgbClr val="FF0000"/>
                </a:solidFill>
                <a:latin typeface="Times New Roman" panose="02020603050405020304" pitchFamily="18" charset="0"/>
                <a:cs typeface="Times New Roman" panose="02020603050405020304" pitchFamily="18" charset="0"/>
              </a:rPr>
              <a:t>sai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sao</a:t>
            </a:r>
            <a:r>
              <a:rPr lang="en-US" sz="2400" dirty="0">
                <a:solidFill>
                  <a:srgbClr val="FF0000"/>
                </a:solidFill>
                <a:latin typeface="Times New Roman" panose="02020603050405020304" pitchFamily="18" charset="0"/>
                <a:cs typeface="Times New Roman" panose="02020603050405020304" pitchFamily="18" charset="0"/>
              </a:rPr>
              <a:t>?</a:t>
            </a:r>
          </a:p>
          <a:p>
            <a:r>
              <a:rPr lang="en-US" sz="2400" dirty="0">
                <a:solidFill>
                  <a:srgbClr val="FF0000"/>
                </a:solidFill>
                <a:latin typeface="Times New Roman" panose="02020603050405020304" pitchFamily="18" charset="0"/>
                <a:cs typeface="Times New Roman" panose="02020603050405020304" pitchFamily="18" charset="0"/>
              </a:rPr>
              <a:t>	</a:t>
            </a:r>
          </a:p>
        </p:txBody>
      </p:sp>
      <p:sp>
        <p:nvSpPr>
          <p:cNvPr id="5" name="Rectangle 4"/>
          <p:cNvSpPr/>
          <p:nvPr/>
        </p:nvSpPr>
        <p:spPr>
          <a:xfrm>
            <a:off x="467544" y="1921789"/>
            <a:ext cx="8280920" cy="1200329"/>
          </a:xfrm>
          <a:prstGeom prst="rect">
            <a:avLst/>
          </a:prstGeom>
        </p:spPr>
        <p:txBody>
          <a:bodyPr wrap="square">
            <a:spAutoFit/>
          </a:bodyPr>
          <a:lstStyle/>
          <a:p>
            <a:r>
              <a:rPr lang="en-US" sz="2400" smtClean="0">
                <a:latin typeface="Times New Roman" panose="02020603050405020304" pitchFamily="18" charset="0"/>
                <a:cs typeface="Times New Roman" panose="02020603050405020304" pitchFamily="18" charset="0"/>
              </a:rPr>
              <a:t>Theo </a:t>
            </a:r>
            <a:r>
              <a:rPr lang="en-US" sz="2400">
                <a:latin typeface="Times New Roman" panose="02020603050405020304" pitchFamily="18" charset="0"/>
                <a:cs typeface="Times New Roman" panose="02020603050405020304" pitchFamily="18" charset="0"/>
              </a:rPr>
              <a:t>em ý kiến trên đúng. Vì chất thải chăn nuôi có thể được tái sử dụng gom lại phục vụ nông nghiệp và nhu cầu của từng địa phương</a:t>
            </a:r>
            <a:r>
              <a:rPr lang="en-US" sz="2400" smtClean="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216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91680" y="168558"/>
            <a:ext cx="6104428" cy="523220"/>
          </a:xfrm>
          <a:prstGeom prst="rect">
            <a:avLst/>
          </a:prstGeom>
        </p:spPr>
        <p:txBody>
          <a:bodyPr wrap="none">
            <a:spAutoFit/>
          </a:bodyPr>
          <a:lstStyle/>
          <a:p>
            <a:r>
              <a:rPr lang="en-US" sz="2800" b="1">
                <a:solidFill>
                  <a:srgbClr val="FF0000"/>
                </a:solidFill>
                <a:latin typeface="Times New Roman" panose="02020603050405020304" pitchFamily="18" charset="0"/>
                <a:cs typeface="Times New Roman" panose="02020603050405020304" pitchFamily="18" charset="0"/>
              </a:rPr>
              <a:t>BÀI 9. GIỚI THIỆU VỀ CHĂN NUÔI</a:t>
            </a:r>
          </a:p>
        </p:txBody>
      </p:sp>
      <p:sp>
        <p:nvSpPr>
          <p:cNvPr id="6" name="Rectangle 5"/>
          <p:cNvSpPr/>
          <p:nvPr/>
        </p:nvSpPr>
        <p:spPr>
          <a:xfrm>
            <a:off x="251520" y="5445224"/>
            <a:ext cx="8424936" cy="1200329"/>
          </a:xfrm>
          <a:prstGeom prst="rect">
            <a:avLst/>
          </a:prstGeom>
        </p:spPr>
        <p:txBody>
          <a:bodyPr wrap="square">
            <a:spAutoFit/>
          </a:bodyPr>
          <a:lstStyle/>
          <a:p>
            <a:r>
              <a:rPr lang="en-US" sz="2400" dirty="0" err="1">
                <a:solidFill>
                  <a:srgbClr val="00B050"/>
                </a:solidFill>
                <a:latin typeface="Times New Roman" panose="02020603050405020304" pitchFamily="18" charset="0"/>
                <a:cs typeface="Times New Roman" panose="02020603050405020304" pitchFamily="18" charset="0"/>
              </a:rPr>
              <a:t>Chăn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nuôi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có</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vai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trò</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như</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thế</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nào</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đối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với</a:t>
            </a:r>
            <a:r>
              <a:rPr lang="en-US" sz="2400" dirty="0">
                <a:solidFill>
                  <a:srgbClr val="00B050"/>
                </a:solidFill>
                <a:latin typeface="Times New Roman" panose="02020603050405020304" pitchFamily="18" charset="0"/>
                <a:cs typeface="Times New Roman" panose="02020603050405020304" pitchFamily="18" charset="0"/>
              </a:rPr>
              <a:t> con </a:t>
            </a:r>
            <a:r>
              <a:rPr lang="en-US" sz="2400" dirty="0" err="1">
                <a:solidFill>
                  <a:srgbClr val="00B050"/>
                </a:solidFill>
                <a:latin typeface="Times New Roman" panose="02020603050405020304" pitchFamily="18" charset="0"/>
                <a:cs typeface="Times New Roman" panose="02020603050405020304" pitchFamily="18" charset="0"/>
              </a:rPr>
              <a:t>người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và</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nền</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kinh</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tế</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ở </a:t>
            </a:r>
            <a:r>
              <a:rPr lang="en-US" sz="2400" dirty="0" err="1">
                <a:solidFill>
                  <a:srgbClr val="00B050"/>
                </a:solidFill>
                <a:latin typeface="Times New Roman" panose="02020603050405020304" pitchFamily="18" charset="0"/>
                <a:cs typeface="Times New Roman" panose="02020603050405020304" pitchFamily="18" charset="0"/>
              </a:rPr>
              <a:t>nước</a:t>
            </a:r>
            <a:r>
              <a:rPr lang="en-US" sz="2400" dirty="0">
                <a:solidFill>
                  <a:srgbClr val="00B050"/>
                </a:solidFill>
                <a:latin typeface="Times New Roman" panose="02020603050405020304" pitchFamily="18" charset="0"/>
                <a:cs typeface="Times New Roman" panose="02020603050405020304" pitchFamily="18" charset="0"/>
              </a:rPr>
              <a:t> ta, </a:t>
            </a:r>
            <a:r>
              <a:rPr lang="en-US" sz="2400" dirty="0" err="1">
                <a:solidFill>
                  <a:srgbClr val="00B050"/>
                </a:solidFill>
                <a:latin typeface="Times New Roman" panose="02020603050405020304" pitchFamily="18" charset="0"/>
                <a:cs typeface="Times New Roman" panose="02020603050405020304" pitchFamily="18" charset="0"/>
              </a:rPr>
              <a:t>có</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những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vật</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nuôi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phố</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biển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nào</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vật</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nuôi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nào</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đặc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trưng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cho</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vùng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miền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và</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được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nuôi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theo</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những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phương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thức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nào</a:t>
            </a:r>
            <a:r>
              <a:rPr lang="en-US" sz="2400" dirty="0">
                <a:solidFill>
                  <a:srgbClr val="00B050"/>
                </a:solidFill>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561" y="836712"/>
            <a:ext cx="3527585" cy="231019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325" y="3199680"/>
            <a:ext cx="3591723" cy="227231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0932" y="3180743"/>
            <a:ext cx="3681516" cy="231019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0932" y="852533"/>
            <a:ext cx="3681516" cy="2221823"/>
          </a:xfrm>
          <a:prstGeom prst="rect">
            <a:avLst/>
          </a:prstGeom>
        </p:spPr>
      </p:pic>
    </p:spTree>
    <p:extLst>
      <p:ext uri="{BB962C8B-B14F-4D97-AF65-F5344CB8AC3E}">
        <p14:creationId xmlns:p14="http://schemas.microsoft.com/office/powerpoint/2010/main" val="235048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53506"/>
            <a:ext cx="8424936" cy="830997"/>
          </a:xfrm>
          <a:prstGeom prst="rect">
            <a:avLst/>
          </a:prstGeom>
        </p:spPr>
        <p:txBody>
          <a:bodyPr wrap="square">
            <a:spAutoFit/>
          </a:bodyPr>
          <a:lstStyle/>
          <a:p>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4. </a:t>
            </a:r>
            <a:r>
              <a:rPr lang="en-US" sz="2400" dirty="0" err="1">
                <a:solidFill>
                  <a:srgbClr val="FF0000"/>
                </a:solidFill>
                <a:latin typeface="Times New Roman" panose="02020603050405020304" pitchFamily="18" charset="0"/>
                <a:cs typeface="Times New Roman" panose="02020603050405020304" pitchFamily="18" charset="0"/>
              </a:rPr>
              <a:t>Biện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nào</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sau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đây</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hoặc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nên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để</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bảo</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vê</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môi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trường</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3" name="Rectangle 2"/>
          <p:cNvSpPr/>
          <p:nvPr/>
        </p:nvSpPr>
        <p:spPr>
          <a:xfrm>
            <a:off x="323528" y="1124744"/>
            <a:ext cx="8424936" cy="4893647"/>
          </a:xfrm>
          <a:prstGeom prst="rect">
            <a:avLst/>
          </a:prstGeom>
        </p:spPr>
        <p:txBody>
          <a:bodyPr wrap="square">
            <a:spAutoFit/>
          </a:bodyPr>
          <a:lstStyle/>
          <a:p>
            <a:r>
              <a:rPr lang="en-US" sz="2400" smtClean="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Các biện pháp nên làm:</a:t>
            </a:r>
          </a:p>
          <a:p>
            <a:r>
              <a:rPr lang="en-US" sz="2400" smtClean="0">
                <a:latin typeface="Times New Roman" panose="02020603050405020304" pitchFamily="18" charset="0"/>
                <a:cs typeface="Times New Roman" panose="02020603050405020304" pitchFamily="18" charset="0"/>
              </a:rPr>
              <a:t>1. </a:t>
            </a:r>
            <a:r>
              <a:rPr lang="en-US" sz="2400">
                <a:latin typeface="Times New Roman" panose="02020603050405020304" pitchFamily="18" charset="0"/>
                <a:cs typeface="Times New Roman" panose="02020603050405020304" pitchFamily="18" charset="0"/>
              </a:rPr>
              <a:t>Thường xuyên vệ sinh chuồng nuôi sạch sẽ</a:t>
            </a:r>
          </a:p>
          <a:p>
            <a:r>
              <a:rPr lang="en-US" sz="2400" smtClean="0">
                <a:latin typeface="Times New Roman" panose="02020603050405020304" pitchFamily="18" charset="0"/>
                <a:cs typeface="Times New Roman" panose="02020603050405020304" pitchFamily="18" charset="0"/>
              </a:rPr>
              <a:t>2. </a:t>
            </a:r>
            <a:r>
              <a:rPr lang="en-US" sz="2400">
                <a:latin typeface="Times New Roman" panose="02020603050405020304" pitchFamily="18" charset="0"/>
                <a:cs typeface="Times New Roman" panose="02020603050405020304" pitchFamily="18" charset="0"/>
              </a:rPr>
              <a:t>Thu gom chất thải triệt để và sớm nhất có thể</a:t>
            </a:r>
          </a:p>
          <a:p>
            <a:r>
              <a:rPr lang="en-US" sz="2400" smtClean="0">
                <a:latin typeface="Times New Roman" panose="02020603050405020304" pitchFamily="18" charset="0"/>
                <a:cs typeface="Times New Roman" panose="02020603050405020304" pitchFamily="18" charset="0"/>
              </a:rPr>
              <a:t>3. </a:t>
            </a:r>
            <a:r>
              <a:rPr lang="en-US" sz="2400">
                <a:latin typeface="Times New Roman" panose="02020603050405020304" pitchFamily="18" charset="0"/>
                <a:cs typeface="Times New Roman" panose="02020603050405020304" pitchFamily="18" charset="0"/>
              </a:rPr>
              <a:t>Thu phân để ủ làm bón phân hữu cơ</a:t>
            </a:r>
          </a:p>
          <a:p>
            <a:r>
              <a:rPr lang="en-US" sz="2400" smtClean="0">
                <a:latin typeface="Times New Roman" panose="02020603050405020304" pitchFamily="18" charset="0"/>
                <a:cs typeface="Times New Roman" panose="02020603050405020304" pitchFamily="18" charset="0"/>
              </a:rPr>
              <a:t>4. </a:t>
            </a:r>
            <a:r>
              <a:rPr lang="en-US" sz="2400">
                <a:latin typeface="Times New Roman" panose="02020603050405020304" pitchFamily="18" charset="0"/>
                <a:cs typeface="Times New Roman" panose="02020603050405020304" pitchFamily="18" charset="0"/>
              </a:rPr>
              <a:t>Xây hầm biogas để xử lí chất thải cho trại chăn nuôi</a:t>
            </a:r>
          </a:p>
          <a:p>
            <a:r>
              <a:rPr lang="en-US" sz="2400">
                <a:latin typeface="Times New Roman" panose="02020603050405020304" pitchFamily="18" charset="0"/>
                <a:cs typeface="Times New Roman" panose="02020603050405020304" pitchFamily="18" charset="0"/>
              </a:rPr>
              <a:t>- Các biện pháp không nên làm:</a:t>
            </a:r>
          </a:p>
          <a:p>
            <a:r>
              <a:rPr lang="en-US" sz="2400">
                <a:latin typeface="Times New Roman" panose="02020603050405020304" pitchFamily="18" charset="0"/>
                <a:cs typeface="Times New Roman" panose="02020603050405020304" pitchFamily="18" charset="0"/>
              </a:rPr>
              <a:t>1. Thả rông vật nuôi, cho vật nuôi đi vệ sinh bừa bãi.</a:t>
            </a:r>
          </a:p>
          <a:p>
            <a:r>
              <a:rPr lang="en-US" sz="2400">
                <a:latin typeface="Times New Roman" panose="02020603050405020304" pitchFamily="18" charset="0"/>
                <a:cs typeface="Times New Roman" panose="02020603050405020304" pitchFamily="18" charset="0"/>
              </a:rPr>
              <a:t>2. Nuôi vật nuôi dưới gầm nhà sàn hay quá gần nơi ở</a:t>
            </a:r>
          </a:p>
          <a:p>
            <a:r>
              <a:rPr lang="en-US" sz="2400">
                <a:latin typeface="Times New Roman" panose="02020603050405020304" pitchFamily="18" charset="0"/>
                <a:cs typeface="Times New Roman" panose="02020603050405020304" pitchFamily="18" charset="0"/>
              </a:rPr>
              <a:t>3. Chuồng nuôi cạnh đường giao thông, chợ hay khu công cộng để thuận tiện cho việc vận chuyển.</a:t>
            </a:r>
          </a:p>
          <a:p>
            <a:r>
              <a:rPr lang="en-US" sz="2400">
                <a:latin typeface="Times New Roman" panose="02020603050405020304" pitchFamily="18" charset="0"/>
                <a:cs typeface="Times New Roman" panose="02020603050405020304" pitchFamily="18" charset="0"/>
              </a:rPr>
              <a:t>4. Xả thẳng chất thải chăn nuôi ra ao, hồ, sông , suối..</a:t>
            </a:r>
          </a:p>
          <a:p>
            <a:r>
              <a:rPr lang="en-US" sz="2400">
                <a:latin typeface="Times New Roman" panose="02020603050405020304" pitchFamily="18" charset="0"/>
                <a:cs typeface="Times New Roman" panose="02020603050405020304" pitchFamily="18" charset="0"/>
              </a:rPr>
              <a:t>5. Vứt rác vật nuôi chết xuống ao, hồ, sông, suối,..</a:t>
            </a:r>
          </a:p>
          <a:p>
            <a:r>
              <a:rPr lang="en-US" sz="2400" smtClean="0">
                <a:latin typeface="Times New Roman" panose="02020603050405020304" pitchFamily="18" charset="0"/>
                <a:cs typeface="Times New Roman" panose="02020603050405020304" pitchFamily="18" charset="0"/>
              </a:rPr>
              <a:t>6. </a:t>
            </a:r>
            <a:r>
              <a:rPr lang="en-US" sz="2400">
                <a:latin typeface="Times New Roman" panose="02020603050405020304" pitchFamily="18" charset="0"/>
                <a:cs typeface="Times New Roman" panose="02020603050405020304" pitchFamily="18" charset="0"/>
              </a:rPr>
              <a:t>Cho người lạ, chó, mèo,, tự do ra vào khu chăn nuôi</a:t>
            </a:r>
          </a:p>
        </p:txBody>
      </p:sp>
    </p:spTree>
    <p:extLst>
      <p:ext uri="{BB962C8B-B14F-4D97-AF65-F5344CB8AC3E}">
        <p14:creationId xmlns:p14="http://schemas.microsoft.com/office/powerpoint/2010/main" val="264216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91680" y="168558"/>
            <a:ext cx="5523307" cy="523220"/>
          </a:xfrm>
          <a:prstGeom prst="rect">
            <a:avLst/>
          </a:prstGeom>
        </p:spPr>
        <p:txBody>
          <a:bodyPr wrap="none">
            <a:spAutoFit/>
          </a:bodyPr>
          <a:lstStyle/>
          <a:p>
            <a:r>
              <a:rPr lang="vi-VN" sz="2800" b="1" dirty="0">
                <a:solidFill>
                  <a:srgbClr val="FF0000"/>
                </a:solidFill>
                <a:latin typeface="+mj-lt"/>
              </a:rPr>
              <a:t>I. Vai trò, triển vọng của chăn nuôi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052736"/>
            <a:ext cx="8064896" cy="3528998"/>
          </a:xfrm>
          <a:prstGeom prst="rect">
            <a:avLst/>
          </a:prstGeom>
        </p:spPr>
      </p:pic>
      <p:sp>
        <p:nvSpPr>
          <p:cNvPr id="6" name="Rectangle 5"/>
          <p:cNvSpPr/>
          <p:nvPr/>
        </p:nvSpPr>
        <p:spPr>
          <a:xfrm>
            <a:off x="1043608" y="5013176"/>
            <a:ext cx="7200800" cy="830997"/>
          </a:xfrm>
          <a:prstGeom prst="rect">
            <a:avLst/>
          </a:prstGeom>
        </p:spPr>
        <p:txBody>
          <a:bodyPr wrap="square">
            <a:spAutoFit/>
          </a:bodyPr>
          <a:lstStyle/>
          <a:p>
            <a:r>
              <a:rPr lang="en-US" sz="2400" dirty="0" err="1" smtClean="0">
                <a:solidFill>
                  <a:srgbClr val="7030A0"/>
                </a:solidFill>
                <a:latin typeface="Times New Roman" panose="02020603050405020304" pitchFamily="18" charset="0"/>
                <a:cs typeface="Times New Roman" panose="02020603050405020304" pitchFamily="18" charset="0"/>
              </a:rPr>
              <a:t>Quan</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sát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Hình</a:t>
            </a:r>
            <a:r>
              <a:rPr lang="en-US" sz="2400" dirty="0">
                <a:solidFill>
                  <a:srgbClr val="7030A0"/>
                </a:solidFill>
                <a:latin typeface="Times New Roman" panose="02020603050405020304" pitchFamily="18" charset="0"/>
                <a:cs typeface="Times New Roman" panose="02020603050405020304" pitchFamily="18" charset="0"/>
              </a:rPr>
              <a:t> 9.1 </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Thảo</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luận</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nhóm</a:t>
            </a:r>
            <a:r>
              <a:rPr lang="en-US" sz="2400" dirty="0" smtClean="0">
                <a:solidFill>
                  <a:srgbClr val="7030A0"/>
                </a:solidFill>
                <a:latin typeface="Times New Roman" panose="02020603050405020304" pitchFamily="18" charset="0"/>
                <a:cs typeface="Times New Roman" panose="02020603050405020304" pitchFamily="18" charset="0"/>
              </a:rPr>
              <a:t> ,  </a:t>
            </a:r>
            <a:r>
              <a:rPr lang="en-US" sz="2400" dirty="0" err="1">
                <a:solidFill>
                  <a:srgbClr val="7030A0"/>
                </a:solidFill>
                <a:latin typeface="Times New Roman" panose="02020603050405020304" pitchFamily="18" charset="0"/>
                <a:cs typeface="Times New Roman" panose="02020603050405020304" pitchFamily="18" charset="0"/>
              </a:rPr>
              <a:t>nêu</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một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số</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vai</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trò</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của</a:t>
            </a:r>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chăn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smtClean="0">
                <a:solidFill>
                  <a:srgbClr val="7030A0"/>
                </a:solidFill>
                <a:latin typeface="Times New Roman" panose="02020603050405020304" pitchFamily="18" charset="0"/>
                <a:cs typeface="Times New Roman" panose="02020603050405020304" pitchFamily="18" charset="0"/>
              </a:rPr>
              <a:t>nuôi</a:t>
            </a:r>
            <a:r>
              <a:rPr lang="en-US" sz="2400" dirty="0" smtClean="0">
                <a:solidFill>
                  <a:srgbClr val="7030A0"/>
                </a:solidFill>
                <a:latin typeface="Times New Roman" panose="02020603050405020304" pitchFamily="18" charset="0"/>
                <a:cs typeface="Times New Roman" panose="02020603050405020304" pitchFamily="18" charset="0"/>
              </a:rPr>
              <a:t>?</a:t>
            </a:r>
            <a:endParaRPr lang="en-US" sz="2400"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648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692696"/>
            <a:ext cx="7992888" cy="3970318"/>
          </a:xfrm>
          <a:prstGeom prst="rect">
            <a:avLst/>
          </a:prstGeom>
        </p:spPr>
        <p:txBody>
          <a:bodyPr wrap="square">
            <a:spAutoFit/>
          </a:bodyPr>
          <a:lstStyle/>
          <a:p>
            <a:pPr marL="342900" indent="-342900">
              <a:lnSpc>
                <a:spcPct val="150000"/>
              </a:lnSpc>
              <a:buFontTx/>
              <a:buChar char="-"/>
            </a:pPr>
            <a:r>
              <a:rPr lang="en-US" sz="2400" dirty="0" err="1" smtClean="0">
                <a:latin typeface="Times New Roman" panose="02020603050405020304" pitchFamily="18" charset="0"/>
                <a:cs typeface="Times New Roman" panose="02020603050405020304" pitchFamily="18" charset="0"/>
              </a:rPr>
              <a:t>Cung</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phẩm</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hữu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trọt</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nay, </a:t>
            </a:r>
            <a:r>
              <a:rPr lang="en-US" sz="2400" dirty="0" err="1" smtClean="0">
                <a:latin typeface="Times New Roman" panose="02020603050405020304" pitchFamily="18" charset="0"/>
                <a:cs typeface="Times New Roman" panose="02020603050405020304" pitchFamily="18" charset="0"/>
              </a:rPr>
              <a:t>chăn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tới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chăn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chăn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vững</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nhiều</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phẩm</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nhu</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cầu</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bảo</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a:t>
            </a:r>
          </a:p>
        </p:txBody>
      </p:sp>
      <p:sp>
        <p:nvSpPr>
          <p:cNvPr id="4" name="Rectangle 3"/>
          <p:cNvSpPr/>
          <p:nvPr/>
        </p:nvSpPr>
        <p:spPr>
          <a:xfrm>
            <a:off x="1691680" y="168558"/>
            <a:ext cx="5523307" cy="523220"/>
          </a:xfrm>
          <a:prstGeom prst="rect">
            <a:avLst/>
          </a:prstGeom>
        </p:spPr>
        <p:txBody>
          <a:bodyPr wrap="none">
            <a:spAutoFit/>
          </a:bodyPr>
          <a:lstStyle/>
          <a:p>
            <a:r>
              <a:rPr lang="vi-VN" sz="2800" b="1" dirty="0">
                <a:solidFill>
                  <a:srgbClr val="FF0000"/>
                </a:solidFill>
                <a:latin typeface="+mj-lt"/>
              </a:rPr>
              <a:t>I. Vai trò, triển vọng của chăn nuôi</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1622" y="4437112"/>
            <a:ext cx="2875528"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457200" y="4653136"/>
            <a:ext cx="4474840"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vi-VN" altLang="en-US" sz="2800" dirty="0" smtClean="0">
                <a:solidFill>
                  <a:srgbClr val="FF0000"/>
                </a:solidFill>
                <a:latin typeface="Times New Roman" pitchFamily="18" charset="0"/>
                <a:cs typeface="Times New Roman" pitchFamily="18" charset="0"/>
              </a:rPr>
              <a:t>Em </a:t>
            </a:r>
            <a:r>
              <a:rPr lang="vi-VN" altLang="en-US" sz="2800" dirty="0">
                <a:solidFill>
                  <a:srgbClr val="FF0000"/>
                </a:solidFill>
                <a:latin typeface="Times New Roman" pitchFamily="18" charset="0"/>
                <a:cs typeface="Times New Roman" pitchFamily="18" charset="0"/>
              </a:rPr>
              <a:t>hiểu như thế nào là sản phẩm chăn nuôi sạch?</a:t>
            </a:r>
          </a:p>
          <a:p>
            <a:pPr eaLnBrk="1" hangingPunct="1">
              <a:spcBef>
                <a:spcPct val="0"/>
              </a:spcBef>
              <a:buFontTx/>
              <a:buNone/>
            </a:pPr>
            <a:endParaRPr lang="en-US" alt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02872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xit" presetSubtype="4" fill="hold" grpId="1" nodeType="clickEffect">
                                  <p:stCondLst>
                                    <p:cond delay="0"/>
                                  </p:stCondLst>
                                  <p:childTnLst>
                                    <p:animEffect transition="out" filter="slide(fromBottom)">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332656"/>
            <a:ext cx="7416824" cy="830997"/>
          </a:xfrm>
          <a:prstGeom prst="rect">
            <a:avLst/>
          </a:prstGeom>
        </p:spPr>
        <p:txBody>
          <a:bodyPr wrap="square">
            <a:spAutoFit/>
          </a:bodyPr>
          <a:lstStyle/>
          <a:p>
            <a:r>
              <a:rPr lang="vi-VN" sz="2400" b="1">
                <a:solidFill>
                  <a:srgbClr val="FF0000"/>
                </a:solidFill>
                <a:latin typeface="+mj-lt"/>
              </a:rPr>
              <a:t>II. Vật nuôi</a:t>
            </a:r>
          </a:p>
          <a:p>
            <a:r>
              <a:rPr lang="vi-VN" sz="2400" b="1">
                <a:solidFill>
                  <a:srgbClr val="FF0000"/>
                </a:solidFill>
                <a:latin typeface="+mj-lt"/>
              </a:rPr>
              <a:t>1. Một số vật nuôi phổ biến ở nước ta</a:t>
            </a:r>
          </a:p>
        </p:txBody>
      </p:sp>
      <p:sp>
        <p:nvSpPr>
          <p:cNvPr id="4" name="Rectangle 3"/>
          <p:cNvSpPr/>
          <p:nvPr/>
        </p:nvSpPr>
        <p:spPr>
          <a:xfrm>
            <a:off x="323528" y="1340768"/>
            <a:ext cx="8640960" cy="1200329"/>
          </a:xfrm>
          <a:prstGeom prst="rect">
            <a:avLst/>
          </a:prstGeom>
        </p:spPr>
        <p:txBody>
          <a:bodyPr wrap="square">
            <a:spAutoFit/>
          </a:bodyPr>
          <a:lstStyle/>
          <a:p>
            <a:r>
              <a:rPr lang="en-US" sz="2400" dirty="0">
                <a:solidFill>
                  <a:srgbClr val="00B050"/>
                </a:solidFill>
                <a:latin typeface="Times New Roman" panose="02020603050405020304" pitchFamily="18" charset="0"/>
                <a:cs typeface="Times New Roman" panose="02020603050405020304" pitchFamily="18" charset="0"/>
              </a:rPr>
              <a:t>- NV 1. </a:t>
            </a:r>
            <a:r>
              <a:rPr lang="en-US" sz="2400" dirty="0" err="1" smtClean="0">
                <a:solidFill>
                  <a:srgbClr val="00B050"/>
                </a:solidFill>
                <a:latin typeface="Times New Roman" panose="02020603050405020304" pitchFamily="18" charset="0"/>
                <a:cs typeface="Times New Roman" panose="02020603050405020304" pitchFamily="18" charset="0"/>
              </a:rPr>
              <a:t>Quan</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sát</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Hình</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hình</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smtClean="0">
                <a:solidFill>
                  <a:srgbClr val="00B050"/>
                </a:solidFill>
                <a:latin typeface="Times New Roman" panose="02020603050405020304" pitchFamily="18" charset="0"/>
                <a:cs typeface="Times New Roman" panose="02020603050405020304" pitchFamily="18" charset="0"/>
              </a:rPr>
              <a:t>9.2/</a:t>
            </a:r>
            <a:r>
              <a:rPr lang="en-US" sz="2400" dirty="0" err="1" smtClean="0">
                <a:solidFill>
                  <a:srgbClr val="00B050"/>
                </a:solidFill>
                <a:latin typeface="Times New Roman" panose="02020603050405020304" pitchFamily="18" charset="0"/>
                <a:cs typeface="Times New Roman" panose="02020603050405020304" pitchFamily="18" charset="0"/>
              </a:rPr>
              <a:t>sgk</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thảo</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luận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nhóm</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smtClean="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trả</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lời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câu</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hỏi</a:t>
            </a:r>
            <a:r>
              <a:rPr lang="en-US" sz="2400" dirty="0">
                <a:solidFill>
                  <a:srgbClr val="00B050"/>
                </a:solidFill>
                <a:latin typeface="Times New Roman" panose="02020603050405020304" pitchFamily="18" charset="0"/>
                <a:cs typeface="Times New Roman" panose="02020603050405020304" pitchFamily="18" charset="0"/>
              </a:rPr>
              <a:t>:  Cho </a:t>
            </a:r>
            <a:r>
              <a:rPr lang="en-US" sz="2400" dirty="0" err="1">
                <a:solidFill>
                  <a:srgbClr val="00B050"/>
                </a:solidFill>
                <a:latin typeface="Times New Roman" panose="02020603050405020304" pitchFamily="18" charset="0"/>
                <a:cs typeface="Times New Roman" panose="02020603050405020304" pitchFamily="18" charset="0"/>
              </a:rPr>
              <a:t>biết</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những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vật</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nuôi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nào</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là</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gia</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súc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vật</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nuôi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nào</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là</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gia</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smtClean="0">
                <a:solidFill>
                  <a:srgbClr val="00B050"/>
                </a:solidFill>
                <a:latin typeface="Times New Roman" panose="02020603050405020304" pitchFamily="18" charset="0"/>
                <a:cs typeface="Times New Roman" panose="02020603050405020304" pitchFamily="18" charset="0"/>
              </a:rPr>
              <a:t>cầm</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Mục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đích</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nuôi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từng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loại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vật</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nuôi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đó</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là</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gì</a:t>
            </a:r>
            <a:r>
              <a:rPr lang="en-US" sz="2400" dirty="0" smtClean="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45434" y="2852936"/>
            <a:ext cx="8496944" cy="830997"/>
          </a:xfrm>
          <a:prstGeom prst="rect">
            <a:avLst/>
          </a:prstGeom>
        </p:spPr>
        <p:txBody>
          <a:bodyPr wrap="square">
            <a:spAutoFit/>
          </a:bodyPr>
          <a:lstStyle/>
          <a:p>
            <a:r>
              <a:rPr lang="en-US" sz="2400">
                <a:solidFill>
                  <a:srgbClr val="7030A0"/>
                </a:solidFill>
                <a:latin typeface="Times New Roman" panose="02020603050405020304" pitchFamily="18" charset="0"/>
                <a:cs typeface="Times New Roman" panose="02020603050405020304" pitchFamily="18" charset="0"/>
              </a:rPr>
              <a:t>- NV 2. Trong các loại vật nuôi ở Hình 9 3. em có ấn tương với loại vật nuôi nào nhất? Vì sao</a:t>
            </a:r>
            <a:r>
              <a:rPr lang="en-US" sz="2400" smtClean="0">
                <a:solidFill>
                  <a:srgbClr val="7030A0"/>
                </a:solidFill>
                <a:latin typeface="Times New Roman" panose="02020603050405020304" pitchFamily="18" charset="0"/>
                <a:cs typeface="Times New Roman" panose="02020603050405020304" pitchFamily="18" charset="0"/>
              </a:rPr>
              <a:t>?</a:t>
            </a:r>
            <a:endParaRPr lang="en-US" sz="2400">
              <a:solidFill>
                <a:srgbClr val="7030A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81438" y="4149080"/>
            <a:ext cx="8424936" cy="830997"/>
          </a:xfrm>
          <a:prstGeom prst="rect">
            <a:avLst/>
          </a:prstGeom>
        </p:spPr>
        <p:txBody>
          <a:bodyPr wrap="square">
            <a:spAutoFit/>
          </a:bodyPr>
          <a:lstStyle/>
          <a:p>
            <a:r>
              <a:rPr lang="en-US" sz="2400" dirty="0">
                <a:solidFill>
                  <a:srgbClr val="FFC000"/>
                </a:solidFill>
                <a:latin typeface="Times New Roman" panose="02020603050405020304" pitchFamily="18" charset="0"/>
                <a:cs typeface="Times New Roman" panose="02020603050405020304" pitchFamily="18" charset="0"/>
              </a:rPr>
              <a:t>- NV 3. </a:t>
            </a:r>
            <a:r>
              <a:rPr lang="en-US" sz="2400" dirty="0" err="1">
                <a:solidFill>
                  <a:srgbClr val="FFC000"/>
                </a:solidFill>
                <a:latin typeface="Times New Roman" panose="02020603050405020304" pitchFamily="18" charset="0"/>
                <a:cs typeface="Times New Roman" panose="02020603050405020304" pitchFamily="18" charset="0"/>
              </a:rPr>
              <a:t>Kể</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tên</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một</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loại</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vật</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nuôi</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đặc</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trưng</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vùng</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smtClean="0">
                <a:solidFill>
                  <a:srgbClr val="FFC000"/>
                </a:solidFill>
                <a:latin typeface="Times New Roman" panose="02020603050405020304" pitchFamily="18" charset="0"/>
                <a:cs typeface="Times New Roman" panose="02020603050405020304" pitchFamily="18" charset="0"/>
              </a:rPr>
              <a:t>miền</a:t>
            </a:r>
            <a:r>
              <a:rPr lang="en-US" sz="2400" dirty="0" smtClean="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mà</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em</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biết</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và</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mô</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tả</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đặc</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điểm</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smtClean="0">
                <a:solidFill>
                  <a:srgbClr val="FFC000"/>
                </a:solidFill>
                <a:latin typeface="Times New Roman" panose="02020603050405020304" pitchFamily="18" charset="0"/>
                <a:cs typeface="Times New Roman" panose="02020603050405020304" pitchFamily="18" charset="0"/>
              </a:rPr>
              <a:t>của</a:t>
            </a:r>
            <a:r>
              <a:rPr lang="en-US" sz="2400" dirty="0" smtClean="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loại</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vật</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nuôi</a:t>
            </a:r>
            <a:r>
              <a:rPr lang="en-US" sz="2400" dirty="0">
                <a:solidFill>
                  <a:srgbClr val="FFC000"/>
                </a:solidFill>
                <a:latin typeface="Times New Roman" panose="02020603050405020304" pitchFamily="18" charset="0"/>
                <a:cs typeface="Times New Roman" panose="02020603050405020304" pitchFamily="18" charset="0"/>
              </a:rPr>
              <a:t> </a:t>
            </a:r>
            <a:r>
              <a:rPr lang="en-US" sz="2400" dirty="0" err="1">
                <a:solidFill>
                  <a:srgbClr val="FFC000"/>
                </a:solidFill>
                <a:latin typeface="Times New Roman" panose="02020603050405020304" pitchFamily="18" charset="0"/>
                <a:cs typeface="Times New Roman" panose="02020603050405020304" pitchFamily="18" charset="0"/>
              </a:rPr>
              <a:t>đó</a:t>
            </a:r>
            <a:r>
              <a:rPr lang="en-US" sz="2400" dirty="0">
                <a:solidFill>
                  <a:srgbClr val="FFC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2872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332656"/>
            <a:ext cx="7992888" cy="2308324"/>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I. </a:t>
            </a:r>
            <a:r>
              <a:rPr lang="en-US" sz="2400" b="1" dirty="0" err="1">
                <a:solidFill>
                  <a:srgbClr val="FF0000"/>
                </a:solidFill>
                <a:latin typeface="Times New Roman" panose="02020603050405020304" pitchFamily="18" charset="0"/>
                <a:cs typeface="Times New Roman" panose="02020603050405020304" pitchFamily="18" charset="0"/>
              </a:rPr>
              <a:t>Vật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nuôi</a:t>
            </a:r>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b="1" dirty="0">
                <a:solidFill>
                  <a:srgbClr val="FF0000"/>
                </a:solidFill>
                <a:latin typeface="Times New Roman" panose="02020603050405020304" pitchFamily="18" charset="0"/>
                <a:cs typeface="Times New Roman" panose="02020603050405020304" pitchFamily="18" charset="0"/>
              </a:rPr>
              <a:t>1. </a:t>
            </a:r>
            <a:r>
              <a:rPr lang="en-US" sz="2400" b="1" dirty="0" err="1">
                <a:solidFill>
                  <a:srgbClr val="FF0000"/>
                </a:solidFill>
                <a:latin typeface="Times New Roman" panose="02020603050405020304" pitchFamily="18" charset="0"/>
                <a:cs typeface="Times New Roman" panose="02020603050405020304" pitchFamily="18" charset="0"/>
              </a:rPr>
              <a:t>Một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vật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nuôi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phổ</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biến</a:t>
            </a:r>
            <a:r>
              <a:rPr lang="en-US" sz="2400" b="1" dirty="0">
                <a:solidFill>
                  <a:srgbClr val="FF0000"/>
                </a:solidFill>
                <a:latin typeface="Times New Roman" panose="02020603050405020304" pitchFamily="18" charset="0"/>
                <a:cs typeface="Times New Roman" panose="02020603050405020304" pitchFamily="18" charset="0"/>
              </a:rPr>
              <a:t> ở </a:t>
            </a:r>
            <a:r>
              <a:rPr lang="en-US" sz="2400" b="1" dirty="0" err="1">
                <a:solidFill>
                  <a:srgbClr val="FF0000"/>
                </a:solidFill>
                <a:latin typeface="Times New Roman" panose="02020603050405020304" pitchFamily="18" charset="0"/>
                <a:cs typeface="Times New Roman" panose="02020603050405020304" pitchFamily="18" charset="0"/>
              </a:rPr>
              <a:t>nước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ta</a:t>
            </a:r>
            <a:r>
              <a:rPr lang="en-US" sz="2400" b="1" dirty="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smtClean="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smtClean="0">
              <a:latin typeface="Times New Roman" panose="02020603050405020304" pitchFamily="18" charset="0"/>
              <a:cs typeface="Times New Roman" panose="02020603050405020304" pitchFamily="18" charset="0"/>
            </a:endParaRPr>
          </a:p>
        </p:txBody>
      </p:sp>
      <p:pic>
        <p:nvPicPr>
          <p:cNvPr id="4" name="Picture 9" descr="vi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18669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ga tam ho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696" y="1556792"/>
            <a:ext cx="1905000" cy="1485900"/>
          </a:xfrm>
          <a:prstGeom prst="rect">
            <a:avLst/>
          </a:prstGeom>
          <a:noFill/>
          <a:ln w="635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1" descr="trâ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591036"/>
            <a:ext cx="18669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bò"/>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1556792"/>
            <a:ext cx="1919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83568" y="3212976"/>
            <a:ext cx="8203604"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cầm</a:t>
            </a:r>
            <a:endParaRPr lang="en-US" sz="2400" dirty="0">
              <a:latin typeface="Times New Roman" panose="02020603050405020304" pitchFamily="18"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202872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116632"/>
            <a:ext cx="8203604" cy="830997"/>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err="1" smtClean="0">
                <a:solidFill>
                  <a:srgbClr val="FF0000"/>
                </a:solidFill>
                <a:latin typeface="Times New Roman" panose="02020603050405020304" pitchFamily="18" charset="0"/>
                <a:cs typeface="Times New Roman" panose="02020603050405020304" pitchFamily="18" charset="0"/>
              </a:rPr>
              <a:t>Vật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nuôi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đặc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trưng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vùng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miền</a:t>
            </a:r>
            <a:endParaRPr lang="en-US" sz="2400" b="1" dirty="0">
              <a:solidFill>
                <a:srgbClr val="FF0000"/>
              </a:solidFill>
              <a:latin typeface="Times New Roman" panose="02020603050405020304" pitchFamily="18" charset="0"/>
              <a:cs typeface="Times New Roman" panose="02020603050405020304" pitchFamily="18" charset="0"/>
            </a:endParaRPr>
          </a:p>
          <a:p>
            <a:endParaRPr lang="en-US" sz="2400" dirty="0"/>
          </a:p>
        </p:txBody>
      </p:sp>
      <p:sp>
        <p:nvSpPr>
          <p:cNvPr id="5" name="TextBox 4"/>
          <p:cNvSpPr txBox="1"/>
          <p:nvPr/>
        </p:nvSpPr>
        <p:spPr>
          <a:xfrm>
            <a:off x="7524328" y="260648"/>
            <a:ext cx="1512168" cy="5940088"/>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nuôi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nuôi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nuôi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nhiều</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riêng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endParaRPr lang="en-US" sz="2000" dirty="0">
              <a:latin typeface="Times New Roman" panose="02020603050405020304" pitchFamily="18" charset="0"/>
              <a:cs typeface="Times New Roman" panose="02020603050405020304" pitchFamily="18" charset="0"/>
            </a:endParaRPr>
          </a:p>
          <a:p>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20688"/>
            <a:ext cx="7128792" cy="636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55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332656"/>
            <a:ext cx="8208912" cy="461665"/>
          </a:xfrm>
          <a:prstGeom prst="rect">
            <a:avLst/>
          </a:prstGeom>
        </p:spPr>
        <p:txBody>
          <a:bodyPr wrap="square">
            <a:spAutoFit/>
          </a:bodyPr>
          <a:lstStyle/>
          <a:p>
            <a:r>
              <a:rPr lang="vi-VN" sz="2400" b="1">
                <a:solidFill>
                  <a:srgbClr val="FF0000"/>
                </a:solidFill>
                <a:latin typeface="+mj-lt"/>
              </a:rPr>
              <a:t>III. Một số phương thức chăn nuôi phổ biến ở Việt </a:t>
            </a:r>
            <a:r>
              <a:rPr lang="vi-VN" sz="2400" b="1" smtClean="0">
                <a:solidFill>
                  <a:srgbClr val="FF0000"/>
                </a:solidFill>
                <a:latin typeface="+mj-lt"/>
              </a:rPr>
              <a:t>Nam</a:t>
            </a:r>
            <a:endParaRPr lang="vi-VN" sz="2400" b="1">
              <a:solidFill>
                <a:srgbClr val="FF0000"/>
              </a:solidFill>
              <a:latin typeface="+mj-lt"/>
            </a:endParaRPr>
          </a:p>
        </p:txBody>
      </p:sp>
      <p:sp>
        <p:nvSpPr>
          <p:cNvPr id="4" name="Rectangle 3"/>
          <p:cNvSpPr/>
          <p:nvPr/>
        </p:nvSpPr>
        <p:spPr>
          <a:xfrm>
            <a:off x="544826" y="1484784"/>
            <a:ext cx="8347654" cy="830997"/>
          </a:xfrm>
          <a:prstGeom prst="rect">
            <a:avLst/>
          </a:prstGeom>
        </p:spPr>
        <p:txBody>
          <a:bodyPr wrap="square">
            <a:spAutoFit/>
          </a:bodyPr>
          <a:lstStyle/>
          <a:p>
            <a:r>
              <a:rPr lang="en-US" sz="2400">
                <a:solidFill>
                  <a:srgbClr val="00B050"/>
                </a:solidFill>
                <a:latin typeface="Times New Roman" panose="02020603050405020304" pitchFamily="18" charset="0"/>
                <a:cs typeface="Times New Roman" panose="02020603050405020304" pitchFamily="18" charset="0"/>
              </a:rPr>
              <a:t>- NV 1. Đọc nội dung mục III kết họp vói quan sát Hình 9.4, nêu đặc díểm cùa từng phương thức chăn nuôi</a:t>
            </a:r>
            <a:r>
              <a:rPr lang="en-US" sz="2400" smtClean="0">
                <a:solidFill>
                  <a:srgbClr val="00B050"/>
                </a:solidFill>
                <a:latin typeface="Times New Roman" panose="02020603050405020304" pitchFamily="18" charset="0"/>
                <a:cs typeface="Times New Roman" panose="02020603050405020304" pitchFamily="18" charset="0"/>
              </a:rPr>
              <a:t>.</a:t>
            </a:r>
            <a:endParaRPr lang="en-US" sz="2400">
              <a:solidFill>
                <a:srgbClr val="00B050"/>
              </a:solidFill>
              <a:latin typeface="Times New Roman" panose="02020603050405020304" pitchFamily="18" charset="0"/>
              <a:cs typeface="Times New Roman" panose="02020603050405020304" pitchFamily="18" charset="0"/>
            </a:endParaRPr>
          </a:p>
        </p:txBody>
      </p:sp>
      <p:sp>
        <p:nvSpPr>
          <p:cNvPr id="5" name="Rectangle 4"/>
          <p:cNvSpPr/>
          <p:nvPr/>
        </p:nvSpPr>
        <p:spPr>
          <a:xfrm>
            <a:off x="544826" y="2828836"/>
            <a:ext cx="8347654" cy="1200329"/>
          </a:xfrm>
          <a:prstGeom prst="rect">
            <a:avLst/>
          </a:prstGeom>
        </p:spPr>
        <p:txBody>
          <a:bodyPr wrap="square">
            <a:spAutoFit/>
          </a:bodyPr>
          <a:lstStyle/>
          <a:p>
            <a:r>
              <a:rPr lang="en-US" sz="2400">
                <a:solidFill>
                  <a:schemeClr val="accent6">
                    <a:lumMod val="75000"/>
                  </a:schemeClr>
                </a:solidFill>
                <a:latin typeface="Times New Roman" panose="02020603050405020304" pitchFamily="18" charset="0"/>
                <a:cs typeface="Times New Roman" panose="02020603050405020304" pitchFamily="18" charset="0"/>
              </a:rPr>
              <a:t>- NV 2. Tìm hiểu </a:t>
            </a:r>
            <a:r>
              <a:rPr lang="en-US" sz="2400" smtClean="0">
                <a:solidFill>
                  <a:schemeClr val="accent6">
                    <a:lumMod val="75000"/>
                  </a:schemeClr>
                </a:solidFill>
                <a:latin typeface="Times New Roman" panose="02020603050405020304" pitchFamily="18" charset="0"/>
                <a:cs typeface="Times New Roman" panose="02020603050405020304" pitchFamily="18" charset="0"/>
              </a:rPr>
              <a:t>thêm về </a:t>
            </a:r>
            <a:r>
              <a:rPr lang="en-US" sz="2400">
                <a:solidFill>
                  <a:schemeClr val="accent6">
                    <a:lumMod val="75000"/>
                  </a:schemeClr>
                </a:solidFill>
                <a:latin typeface="Times New Roman" panose="02020603050405020304" pitchFamily="18" charset="0"/>
                <a:cs typeface="Times New Roman" panose="02020603050405020304" pitchFamily="18" charset="0"/>
              </a:rPr>
              <a:t>phương thức chăn nuôi nông hộ và phương thức chăn nuôi trang trại. Cho biết ưu điểm, hạn chế, khà năng phát then trong tương lai của từng phương thức.</a:t>
            </a:r>
          </a:p>
        </p:txBody>
      </p:sp>
    </p:spTree>
    <p:extLst>
      <p:ext uri="{BB962C8B-B14F-4D97-AF65-F5344CB8AC3E}">
        <p14:creationId xmlns:p14="http://schemas.microsoft.com/office/powerpoint/2010/main" val="202872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2" name="Picture 4" descr="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4672013"/>
            <a:ext cx="81915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5" descr="Picture0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80350" y="-457200"/>
            <a:ext cx="1263650"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6" descr="3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99413" y="2843213"/>
            <a:ext cx="896937"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7" descr="chukymeo39311ed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5943600"/>
            <a:ext cx="427672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1" name="Picture 9" descr="Lon Landra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3429000"/>
            <a:ext cx="2438400" cy="25146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64522" name="Picture 10" descr="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990600"/>
            <a:ext cx="2362200" cy="2362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64523" name="Picture 11" descr="Ga Dong Ta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990600"/>
            <a:ext cx="2438400" cy="2362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64524" name="Picture 12" descr="Trau keo c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3429000"/>
            <a:ext cx="2362200" cy="25146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5838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2438" y="1447800"/>
            <a:ext cx="2686050" cy="224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81"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4175" y="3887788"/>
            <a:ext cx="282257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4175" y="188640"/>
            <a:ext cx="7788275" cy="830997"/>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III. </a:t>
            </a:r>
            <a:r>
              <a:rPr lang="en-US" sz="2400" b="1" dirty="0" err="1">
                <a:solidFill>
                  <a:srgbClr val="FF0000"/>
                </a:solidFill>
                <a:latin typeface="Times New Roman" panose="02020603050405020304" pitchFamily="18" charset="0"/>
                <a:cs typeface="Times New Roman" panose="02020603050405020304" pitchFamily="18" charset="0"/>
              </a:rPr>
              <a:t>Một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phương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thức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nuôi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biến</a:t>
            </a:r>
            <a:r>
              <a:rPr lang="en-US" sz="2400" b="1" dirty="0">
                <a:solidFill>
                  <a:srgbClr val="FF0000"/>
                </a:solidFill>
                <a:latin typeface="Times New Roman" panose="02020603050405020304" pitchFamily="18" charset="0"/>
                <a:cs typeface="Times New Roman" panose="02020603050405020304" pitchFamily="18" charset="0"/>
              </a:rPr>
              <a:t> ở </a:t>
            </a:r>
            <a:r>
              <a:rPr lang="en-US" sz="2400" b="1" dirty="0" err="1">
                <a:solidFill>
                  <a:srgbClr val="FF0000"/>
                </a:solidFill>
                <a:latin typeface="Times New Roman" panose="02020603050405020304" pitchFamily="18" charset="0"/>
                <a:cs typeface="Times New Roman" panose="02020603050405020304" pitchFamily="18" charset="0"/>
              </a:rPr>
              <a:t>Việt</a:t>
            </a:r>
            <a:r>
              <a:rPr lang="en-US" sz="2400" b="1" dirty="0">
                <a:solidFill>
                  <a:srgbClr val="FF0000"/>
                </a:solidFill>
                <a:latin typeface="Times New Roman" panose="02020603050405020304" pitchFamily="18" charset="0"/>
                <a:cs typeface="Times New Roman" panose="02020603050405020304" pitchFamily="18" charset="0"/>
              </a:rPr>
              <a:t> Nam</a:t>
            </a:r>
          </a:p>
          <a:p>
            <a:endParaRPr lang="en-US" sz="2400" dirty="0"/>
          </a:p>
        </p:txBody>
      </p:sp>
    </p:spTree>
    <p:extLst>
      <p:ext uri="{BB962C8B-B14F-4D97-AF65-F5344CB8AC3E}">
        <p14:creationId xmlns:p14="http://schemas.microsoft.com/office/powerpoint/2010/main" val="1204134024"/>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4523"/>
                                        </p:tgtEl>
                                        <p:attrNameLst>
                                          <p:attrName>style.visibility</p:attrName>
                                        </p:attrNameLst>
                                      </p:cBhvr>
                                      <p:to>
                                        <p:strVal val="visible"/>
                                      </p:to>
                                    </p:set>
                                    <p:animEffect transition="in" filter="circle(in)">
                                      <p:cBhvr>
                                        <p:cTn id="7" dur="500"/>
                                        <p:tgtEl>
                                          <p:spTgt spid="64523"/>
                                        </p:tgtEl>
                                      </p:cBhvr>
                                    </p:animEffect>
                                  </p:childTnLst>
                                </p:cTn>
                              </p:par>
                              <p:par>
                                <p:cTn id="8" presetID="6" presetClass="entr" presetSubtype="16" fill="hold" nodeType="withEffect">
                                  <p:stCondLst>
                                    <p:cond delay="0"/>
                                  </p:stCondLst>
                                  <p:childTnLst>
                                    <p:set>
                                      <p:cBhvr>
                                        <p:cTn id="9" dur="1" fill="hold">
                                          <p:stCondLst>
                                            <p:cond delay="0"/>
                                          </p:stCondLst>
                                        </p:cTn>
                                        <p:tgtEl>
                                          <p:spTgt spid="64522"/>
                                        </p:tgtEl>
                                        <p:attrNameLst>
                                          <p:attrName>style.visibility</p:attrName>
                                        </p:attrNameLst>
                                      </p:cBhvr>
                                      <p:to>
                                        <p:strVal val="visible"/>
                                      </p:to>
                                    </p:set>
                                    <p:animEffect transition="in" filter="circle(in)">
                                      <p:cBhvr>
                                        <p:cTn id="10" dur="500"/>
                                        <p:tgtEl>
                                          <p:spTgt spid="64522"/>
                                        </p:tgtEl>
                                      </p:cBhvr>
                                    </p:animEffect>
                                  </p:childTnLst>
                                </p:cTn>
                              </p:par>
                              <p:par>
                                <p:cTn id="11" presetID="6" presetClass="entr" presetSubtype="16" fill="hold" nodeType="withEffect">
                                  <p:stCondLst>
                                    <p:cond delay="0"/>
                                  </p:stCondLst>
                                  <p:childTnLst>
                                    <p:set>
                                      <p:cBhvr>
                                        <p:cTn id="12" dur="1" fill="hold">
                                          <p:stCondLst>
                                            <p:cond delay="0"/>
                                          </p:stCondLst>
                                        </p:cTn>
                                        <p:tgtEl>
                                          <p:spTgt spid="64524"/>
                                        </p:tgtEl>
                                        <p:attrNameLst>
                                          <p:attrName>style.visibility</p:attrName>
                                        </p:attrNameLst>
                                      </p:cBhvr>
                                      <p:to>
                                        <p:strVal val="visible"/>
                                      </p:to>
                                    </p:set>
                                    <p:animEffect transition="in" filter="circle(in)">
                                      <p:cBhvr>
                                        <p:cTn id="13" dur="500"/>
                                        <p:tgtEl>
                                          <p:spTgt spid="64524"/>
                                        </p:tgtEl>
                                      </p:cBhvr>
                                    </p:animEffect>
                                  </p:childTnLst>
                                </p:cTn>
                              </p:par>
                              <p:par>
                                <p:cTn id="14" presetID="6" presetClass="entr" presetSubtype="16" fill="hold" nodeType="withEffect">
                                  <p:stCondLst>
                                    <p:cond delay="0"/>
                                  </p:stCondLst>
                                  <p:childTnLst>
                                    <p:set>
                                      <p:cBhvr>
                                        <p:cTn id="15" dur="1" fill="hold">
                                          <p:stCondLst>
                                            <p:cond delay="0"/>
                                          </p:stCondLst>
                                        </p:cTn>
                                        <p:tgtEl>
                                          <p:spTgt spid="64521"/>
                                        </p:tgtEl>
                                        <p:attrNameLst>
                                          <p:attrName>style.visibility</p:attrName>
                                        </p:attrNameLst>
                                      </p:cBhvr>
                                      <p:to>
                                        <p:strVal val="visible"/>
                                      </p:to>
                                    </p:set>
                                    <p:animEffect transition="in" filter="circle(in)">
                                      <p:cBhvr>
                                        <p:cTn id="16" dur="500"/>
                                        <p:tgtEl>
                                          <p:spTgt spid="6452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58381"/>
                                        </p:tgtEl>
                                        <p:attrNameLst>
                                          <p:attrName>style.visibility</p:attrName>
                                        </p:attrNameLst>
                                      </p:cBhvr>
                                      <p:to>
                                        <p:strVal val="visible"/>
                                      </p:to>
                                    </p:set>
                                    <p:animEffect transition="in" filter="fade">
                                      <p:cBhvr>
                                        <p:cTn id="21" dur="500"/>
                                        <p:tgtEl>
                                          <p:spTgt spid="58381"/>
                                        </p:tgtEl>
                                      </p:cBhvr>
                                    </p:animEffect>
                                  </p:childTnLst>
                                </p:cTn>
                              </p:par>
                              <p:par>
                                <p:cTn id="22" presetID="10" presetClass="entr" presetSubtype="0" fill="hold" nodeType="withEffect">
                                  <p:stCondLst>
                                    <p:cond delay="0"/>
                                  </p:stCondLst>
                                  <p:childTnLst>
                                    <p:set>
                                      <p:cBhvr>
                                        <p:cTn id="23" dur="1" fill="hold">
                                          <p:stCondLst>
                                            <p:cond delay="0"/>
                                          </p:stCondLst>
                                        </p:cTn>
                                        <p:tgtEl>
                                          <p:spTgt spid="58380"/>
                                        </p:tgtEl>
                                        <p:attrNameLst>
                                          <p:attrName>style.visibility</p:attrName>
                                        </p:attrNameLst>
                                      </p:cBhvr>
                                      <p:to>
                                        <p:strVal val="visible"/>
                                      </p:to>
                                    </p:set>
                                    <p:animEffect transition="in" filter="fade">
                                      <p:cBhvr>
                                        <p:cTn id="24" dur="500"/>
                                        <p:tgtEl>
                                          <p:spTgt spid="58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1448</Words>
  <Application>Microsoft Office PowerPoint</Application>
  <PresentationFormat>On-screen Show (4:3)</PresentationFormat>
  <Paragraphs>99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LUA</dc:creator>
  <cp:lastModifiedBy>pc</cp:lastModifiedBy>
  <cp:revision>37</cp:revision>
  <dcterms:created xsi:type="dcterms:W3CDTF">2022-07-01T08:39:21Z</dcterms:created>
  <dcterms:modified xsi:type="dcterms:W3CDTF">2023-02-10T07:36:38Z</dcterms:modified>
</cp:coreProperties>
</file>