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3"/>
    <p:sldMasterId id="2147483680" r:id="rId4"/>
    <p:sldMasterId id="2147483692" r:id="rId5"/>
    <p:sldMasterId id="2147483705" r:id="rId6"/>
    <p:sldMasterId id="2147483717" r:id="rId7"/>
  </p:sldMasterIdLst>
  <p:notesMasterIdLst>
    <p:notesMasterId r:id="rId24"/>
  </p:notesMasterIdLst>
  <p:sldIdLst>
    <p:sldId id="285" r:id="rId8"/>
    <p:sldId id="309" r:id="rId9"/>
    <p:sldId id="269" r:id="rId10"/>
    <p:sldId id="295" r:id="rId11"/>
    <p:sldId id="296" r:id="rId12"/>
    <p:sldId id="300" r:id="rId13"/>
    <p:sldId id="298" r:id="rId14"/>
    <p:sldId id="299" r:id="rId15"/>
    <p:sldId id="276" r:id="rId16"/>
    <p:sldId id="315" r:id="rId17"/>
    <p:sldId id="316" r:id="rId18"/>
    <p:sldId id="317" r:id="rId19"/>
    <p:sldId id="306" r:id="rId20"/>
    <p:sldId id="313" r:id="rId21"/>
    <p:sldId id="293" r:id="rId22"/>
    <p:sldId id="294" r:id="rId23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Tw Cen MT" panose="020B0602020104020603" charset="0"/>
      <p:regular r:id="rId38"/>
      <p:bold r:id="rId39"/>
      <p:italic r:id="rId40"/>
      <p:boldItalic r:id="rId41"/>
    </p:embeddedFont>
    <p:embeddedFont>
      <p:font typeface="Calibri Light" panose="020F030202020403020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E6194"/>
    <a:srgbClr val="0E73B7"/>
    <a:srgbClr val="30CFCD"/>
    <a:srgbClr val="E43230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font" Target="fonts/font16.fntdata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1E9F-4F4D-405C-9E25-2099C6144C88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A209-1658-43CD-992C-2F7F23767F3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16500-1D77-4FB0-9C8B-724B3997D99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822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37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36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624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833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0132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58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92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9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30" y="2943392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92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9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49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9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117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92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2" y="4781115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9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3" y="609638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38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7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9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887391" y="98746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6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69"/>
            <a:ext cx="1971675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69"/>
            <a:ext cx="5800725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600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94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F4539A-3621-4C54-99A5-3C6DCD3CB2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8" y="6459794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4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C4CAD-82DC-413B-A91E-FA52F6FE266A}" type="slidenum">
              <a:rPr lang="en-US" smtClean="0">
                <a:solidFill>
                  <a:srgbClr val="637052"/>
                </a:solidFill>
              </a:rPr>
            </a:fld>
            <a:endParaRPr lang="en-US">
              <a:solidFill>
                <a:srgbClr val="63705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54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9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9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7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CAD-82DC-413B-A91E-FA52F6FE26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54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3" y="3051049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68" y="3051049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1" y="669926"/>
            <a:ext cx="6858000" cy="535812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6"/>
                </a:solidFill>
                <a:latin typeface="Sinkin Sans 200 X Light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299877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None/>
              <a:defRPr sz="950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553075" y="300034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00"/>
              </a:lnSpc>
              <a:buNone/>
              <a:defRPr sz="950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143002" y="2547522"/>
            <a:ext cx="3533775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GB" dirty="0"/>
              <a:t>Click to edit Content Heading</a:t>
            </a:r>
            <a:endParaRPr lang="en-GB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900614" y="2547522"/>
            <a:ext cx="3100388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GB" dirty="0"/>
              <a:t>Click to edit Content Heading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1" y="1285443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GB" dirty="0"/>
              <a:t>write your relevant text here</a:t>
            </a:r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F242-196C-4224-8753-D50CDF41DE3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FDAC-74C3-407D-8C13-2096C0C9E76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40437-C722-45BA-91FF-80107262CE7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DB54-C7D6-42B7-A287-63749B96D9E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041C-04CE-423A-B439-F2DB711533E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824DB-7A3B-4760-9983-D6D9634A8C4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9F2C-98FA-495E-BFA0-99445450FA5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452FD-58C1-4705-A921-1A884A4798E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EF4-AF5F-46F6-BF61-95F15A8195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C57-9671-4E9E-830D-0B30877AF32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267E-B7EE-404A-98E2-1985A76E12C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88ECE-51B7-4700-B5EA-C334BB08960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3A70-2024-43FC-B8BF-AB7333C8546F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EF30-FA6F-4FEA-874F-CA7FB6271149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8310-C607-43D5-A57F-2273B3791EA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E2A02-6E9B-4DFD-9B08-B4AAECF1D28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647CA-5A90-4B36-AD1B-FC17EA900E1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9516-1FC6-4BFB-ADDA-13471E9D225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1CA4D-E1F6-4B4C-9F6B-1C4999485D2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5AE00-3695-4759-916D-F14962306F2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449EA-3C3F-469B-9004-F1B0AC49EFB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AE5B-79D4-411B-9FEB-1A6DF6CD860F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9" y="609637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9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88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89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54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9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9" y="5883312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27" y="5883312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B891CC-0A5E-904D-BEA0-DF42976498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A1D67EB-779D-8545-B558-7A1525DBAFA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5" y="6459794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591A8FA8-2D2F-404D-8AF5-61B60C9FBF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4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8" y="6459794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542C4CAD-82DC-413B-A91E-FA52F6FE266A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F8C324-EB8F-4366-A5F1-D93BD28F8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BF8674-B513-40DD-9BB9-854378CD0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F901767-EFD1-4AFC-B752-47EB0A839362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79DCEF-9BEE-45D3-B568-0B3364D2872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1" Type="http://schemas.openxmlformats.org/officeDocument/2006/relationships/slideLayout" Target="../slideLayouts/slideLayout71.xml"/><Relationship Id="rId10" Type="http://schemas.openxmlformats.org/officeDocument/2006/relationships/image" Target="../media/image6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0.xml"/><Relationship Id="rId3" Type="http://schemas.openxmlformats.org/officeDocument/2006/relationships/audio" Target="../media/audio5.wav"/><Relationship Id="rId2" Type="http://schemas.openxmlformats.org/officeDocument/2006/relationships/image" Target="../media/image6.jpeg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hyperlink" Target="b&#224;i%20thuy&#7871;t%20minh%20v&#7873;%20B&#225;i%20&#272;&#237;nh.mp4" TargetMode="Externa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44.jpeg"/><Relationship Id="rId1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18.xml"/><Relationship Id="rId14" Type="http://schemas.openxmlformats.org/officeDocument/2006/relationships/slide" Target="slide10.xml"/><Relationship Id="rId13" Type="http://schemas.openxmlformats.org/officeDocument/2006/relationships/slide" Target="slide9.xml"/><Relationship Id="rId12" Type="http://schemas.openxmlformats.org/officeDocument/2006/relationships/image" Target="../media/image11.png"/><Relationship Id="rId11" Type="http://schemas.microsoft.com/office/2007/relationships/media" Target="../media/audio1.wav"/><Relationship Id="rId10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21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23.png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25.wdp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3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microsoft.com/office/2007/relationships/hdphoto" Target="../media/image31.wdp"/><Relationship Id="rId5" Type="http://schemas.openxmlformats.org/officeDocument/2006/relationships/image" Target="../media/image30.png"/><Relationship Id="rId4" Type="http://schemas.microsoft.com/office/2007/relationships/hdphoto" Target="../media/image29.wdp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-20780" y="676970"/>
            <a:ext cx="9195954" cy="29368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400"/>
            <a:r>
              <a:rPr lang="vi-VN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HÀI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  <a:endParaRPr lang="vi-V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XÃ HỘI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ình ảnh Một Cuốn Sách Mở Ra để Học Bút Và Sách để Luyện Thi Học Sinh Giáo  Dục PNG , Sách Clipart, Một Cuốn Sách Mở Ra để Nghiên Cứu, Bú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3130"/>
            <a:endParaRPr lang="vi-VN" sz="1900">
              <a:solidFill>
                <a:prstClr val="black"/>
              </a:solidFill>
            </a:endParaRPr>
          </a:p>
        </p:txBody>
      </p:sp>
      <p:pic>
        <p:nvPicPr>
          <p:cNvPr id="7" name="Picture 6" descr="C:\Users\ADMIN\Desktop\pngtree-book-pencil-pen-ruler-for-commercial-use-holderpenrulerschool-suppliesbookreview-suppliesfour-png-image_4025068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66" y="4435246"/>
            <a:ext cx="3432861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4986338"/>
            <a:ext cx="1492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546600"/>
            <a:ext cx="14144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397250"/>
            <a:ext cx="19923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343275"/>
            <a:ext cx="14017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889250"/>
            <a:ext cx="1404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127375"/>
            <a:ext cx="311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800225"/>
            <a:ext cx="1712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098550"/>
            <a:ext cx="21891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84338"/>
            <a:ext cx="23717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ADMIN\Desktop\Ảnh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" y="11430"/>
            <a:ext cx="2095939" cy="89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Ảnh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" y="11430"/>
            <a:ext cx="2095939" cy="8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3771" y="693068"/>
            <a:ext cx="775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bài: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0072" y="1340986"/>
            <a:ext cx="718852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dirty="0">
                <a:latin typeface="Times New Roman" panose="02020603050405020304"/>
                <a:ea typeface="Calibri" panose="020F0502020204030204"/>
              </a:rPr>
              <a:t>- Xác định đúng: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vi-VN" sz="2200" dirty="0">
                <a:latin typeface="Times New Roman" panose="02020603050405020304"/>
                <a:ea typeface="Calibri" panose="020F0502020204030204"/>
              </a:rPr>
              <a:t>	</a:t>
            </a:r>
            <a:r>
              <a:rPr lang="pt-BR" sz="2200" dirty="0">
                <a:latin typeface="Times New Roman" panose="02020603050405020304"/>
                <a:ea typeface="Calibri" panose="020F0502020204030204"/>
              </a:rPr>
              <a:t>+ Thể loại: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Nghị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luận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vi-VN" sz="2200" dirty="0">
                <a:latin typeface="Times New Roman" panose="02020603050405020304"/>
                <a:ea typeface="Calibri" panose="020F0502020204030204"/>
              </a:rPr>
              <a:t>	</a:t>
            </a:r>
            <a:r>
              <a:rPr lang="pt-BR" sz="2200" dirty="0">
                <a:latin typeface="Times New Roman" panose="02020603050405020304"/>
                <a:ea typeface="Calibri" panose="020F0502020204030204"/>
              </a:rPr>
              <a:t>+ Nội dung: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Một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thói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xấu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của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con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người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trong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xã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hội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hiện</a:t>
            </a:r>
            <a:r>
              <a:rPr lang="en-US" sz="22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2200" dirty="0" err="1">
                <a:latin typeface="Times New Roman" panose="02020603050405020304"/>
                <a:ea typeface="Calibri" panose="020F0502020204030204"/>
              </a:rPr>
              <a:t>đại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200" b="1" dirty="0">
                <a:latin typeface="Times New Roman" panose="02020603050405020304"/>
                <a:ea typeface="Calibri" panose="020F0502020204030204"/>
              </a:rPr>
              <a:t>- Dàn ý bài nói: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	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+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L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ời chào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	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+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G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iới thiệu một thói xấu của con người trong xã hội hiện đại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	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+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Trình</a:t>
            </a:r>
            <a:r>
              <a:rPr lang="en-US" sz="2200" kern="1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bày</a:t>
            </a:r>
            <a:r>
              <a:rPr lang="en-US" sz="2200" kern="1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lí</a:t>
            </a:r>
            <a:r>
              <a:rPr lang="en-US" sz="2200" kern="1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lẽ</a:t>
            </a:r>
            <a:r>
              <a:rPr lang="en-US" sz="2200" kern="1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bằng</a:t>
            </a:r>
            <a:r>
              <a:rPr lang="en-US" sz="2200" kern="1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latin typeface="Times New Roman" panose="02020603050405020304"/>
                <a:ea typeface="SimSun" panose="02010600030101010101" pitchFamily="2" charset="-122"/>
              </a:rPr>
              <a:t>chứng</a:t>
            </a:r>
            <a:endParaRPr lang="vi-VN" sz="22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	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+ Bài học rút ra </a:t>
            </a:r>
            <a:endParaRPr lang="pt-BR" sz="2200" kern="100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	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+ </a:t>
            </a:r>
            <a:r>
              <a:rPr lang="vi-VN" sz="2200" kern="100" dirty="0">
                <a:latin typeface="Times New Roman" panose="02020603050405020304"/>
                <a:ea typeface="SimSun" panose="02010600030101010101" pitchFamily="2" charset="-122"/>
              </a:rPr>
              <a:t>L</a:t>
            </a:r>
            <a:r>
              <a:rPr lang="pt-BR" sz="2200" kern="100" dirty="0">
                <a:latin typeface="Times New Roman" panose="02020603050405020304"/>
                <a:ea typeface="SimSun" panose="02010600030101010101" pitchFamily="2" charset="-122"/>
              </a:rPr>
              <a:t>ời cảm ơn</a:t>
            </a:r>
            <a:endParaRPr lang="vi-VN" sz="22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6659" y="1535842"/>
            <a:ext cx="7553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BR" sz="2400" b="1" u="sng" kern="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Nhiệm vụ 1</a:t>
            </a:r>
            <a:r>
              <a:rPr lang="pt-BR" sz="2400" kern="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: 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Kiểm tra chéo phần chuẩn bị nội dung bài nói</a:t>
            </a:r>
            <a:r>
              <a:rPr lang="vi-VN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.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pt-BR" sz="2400" b="1" u="sng" kern="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Nhiệm vụ 2</a:t>
            </a:r>
            <a:r>
              <a:rPr lang="pt-BR" sz="2400" kern="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: 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Luyện nói cho bạn nghe</a:t>
            </a:r>
            <a:r>
              <a:rPr lang="vi-VN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 một đoạn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/>
                <a:ea typeface="Calibri" panose="020F0502020204030204"/>
              </a:rPr>
              <a:t>, nhận xét, bổ sung (nếu cần).</a:t>
            </a:r>
            <a:endParaRPr lang="vi-VN" sz="2400" kern="0" dirty="0">
              <a:solidFill>
                <a:sysClr val="windowText" lastClr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1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2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3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4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4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5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5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5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6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7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7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: Rounded Corners 7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7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: Rounded Corners 8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: Rounded Corners 8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: Rounded Corners 8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: Rounded Corners 8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: Rounded Corners 8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9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: Rounded Corners 9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: Rounded Corners 9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: Rounded Corners 9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: Rounded Corners 9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: Rounded Corners 9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: Rounded Corners 9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: Rounded Corners 9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: Rounded Corners 9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: Rounded Corners 10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10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: Rounded Corners 10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: Rounded Corners 10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: Rounded Corners 10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: Rounded Corners 10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: Rounded Corners 10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: Rounded Corners 10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0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11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: Rounded Corners 11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Rounded Corners 11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: Rounded Corners 11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: Rounded Corners 11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: Rounded Corners 11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: Rounded Corners 11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: Rounded Corners 11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: Rounded Corners 12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: Rounded Corners 12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12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: Rounded Corners 12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: Rounded Corners 12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: Rounded Corners 12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: Rounded Corners 12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: Rounded Corners 12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: Rounded Corners 12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: Rounded Corners 13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: Rounded Corners 13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: Rounded Corners 13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: Rounded Corners 13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: Rounded Corners 13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: Rounded Corners 13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: Rounded Corners 13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: Rounded Corners 13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: Rounded Corners 13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Rounded Corners 14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: Rounded Corners 14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Rounded Corners 14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: Rounded Corners 14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: Rounded Corners 14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: Rounded Corners 14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: Rounded Corners 14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4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angle: Rounded Corners 15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: Rounded Corners 15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: Rounded Corners 15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: Rounded Corners 15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: Rounded Corners 15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: Rounded Corners 15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: Rounded Corners 15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: Rounded Corners 15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: Rounded Corners 15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: Rounded Corners 16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: Rounded Corners 16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: Rounded Corners 16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: Rounded Corners 16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: Rounded Corners 16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: Rounded Corners 16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: Rounded Corners 16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: Rounded Corners 16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: Rounded Corners 16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: Rounded Corners 16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: Rounded Corners 17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: Rounded Corners 17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: Rounded Corners 17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: Rounded Corners 17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: Rounded Corners 17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: Rounded Corners 175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: Rounded Corners 176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: Rounded Corners 177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8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Rectangle: Rounded Corners 179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Rectangle: Rounded Corners 180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  <a:endParaRPr lang="en-US" sz="5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Rectangle: Rounded Corners 181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: Rounded Corners 182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3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ectangle: Rounded Corners 184"/>
          <p:cNvSpPr/>
          <p:nvPr/>
        </p:nvSpPr>
        <p:spPr>
          <a:xfrm>
            <a:off x="6459486" y="3559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Rectangle: Rounded Corners 185"/>
          <p:cNvSpPr/>
          <p:nvPr/>
        </p:nvSpPr>
        <p:spPr>
          <a:xfrm>
            <a:off x="6459486" y="32329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9" name="Picture 188" descr="MỘT SỐ KĨ THUẬT DẠY HỌC TÍCH CỰC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1393267"/>
            <a:ext cx="1296865" cy="149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TextBox 189"/>
          <p:cNvSpPr txBox="1"/>
          <p:nvPr/>
        </p:nvSpPr>
        <p:spPr>
          <a:xfrm>
            <a:off x="1921794" y="739303"/>
            <a:ext cx="433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CẶP ĐÔI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Picture 190" descr="C:\Users\ADMIN\Desktop\Ản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" y="11430"/>
            <a:ext cx="1775273" cy="8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6949" y="2923407"/>
            <a:ext cx="8403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>
                <a:latin typeface="Times New Roman" panose="02020603050405020304"/>
                <a:ea typeface="Times New Roman" panose="02020603050405020304"/>
              </a:rPr>
              <a:t>PHIẾU HỌC TẬP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latin typeface="Times New Roman" panose="02020603050405020304"/>
                <a:ea typeface="Times New Roman" panose="02020603050405020304"/>
              </a:rPr>
              <a:t>Họ và tên người chỉnh sửa</a:t>
            </a: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: ........................................................................</a:t>
            </a:r>
            <a:endParaRPr lang="pt-BR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latin typeface="Times New Roman" panose="02020603050405020304"/>
                <a:ea typeface="Times New Roman" panose="02020603050405020304"/>
              </a:rPr>
              <a:t>Họ và tên tác giả bài viết</a:t>
            </a: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: ..........................................................................</a:t>
            </a:r>
            <a:endParaRPr lang="pt-BR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i="1" dirty="0">
                <a:latin typeface="Times New Roman" panose="02020603050405020304"/>
                <a:ea typeface="Times New Roman" panose="02020603050405020304"/>
              </a:rPr>
              <a:t>Nhiệm vụ: Kiểm tra chéo phần chuẩn bị nội dung bài nói của bạn theo yêu cầu: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Vấn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đề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nói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đề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cập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nên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coi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thói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xấu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? 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2. Em có đồng ý với những tác hại của thói xấu được đề cập trong bài nói không? 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3.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bằng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chứng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nêu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trong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bài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nói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chính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xác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?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4. Em có bổ sung thêm cho bạn không?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/>
                <a:ea typeface="Times New Roman" panose="02020603050405020304"/>
              </a:rPr>
              <a:t>5. Bạn trình bày bài nói thế nào? </a:t>
            </a:r>
            <a:endParaRPr lang="vi-VN" sz="2000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2767" y="239481"/>
          <a:ext cx="8469091" cy="6042679"/>
        </p:xfrm>
        <a:graphic>
          <a:graphicData uri="http://schemas.openxmlformats.org/drawingml/2006/table">
            <a:tbl>
              <a:tblPr firstRow="1" firstCol="1" bandRow="1"/>
              <a:tblGrid>
                <a:gridCol w="2263632"/>
                <a:gridCol w="2263632"/>
                <a:gridCol w="2034226"/>
                <a:gridCol w="1907601"/>
              </a:tblGrid>
              <a:tr h="25194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PHIẾU ĐÁNH GIÁ TIÊU CHÍ</a:t>
                      </a:r>
                      <a:endParaRPr lang="vi-VN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61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TIÊU CHÍ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MỨC ĐỘ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49696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 đạt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(0 điểm)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Đạt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(1 điểm)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Tốt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(2 điểm)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1. Chọn được vấn đề đích đáng để trình bày.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Chưa nêu được vấn đề theo yêu cầu.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 nêu được vấn đề nhưng chưa trọng tâm.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Vấn đề nổi cộm.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2. Bài nói làm sáng tỏ được nhiều khía cạnh của vấn đề, đảm bảo mạch lạc, lí lẽ và dẫn chứng xác đáng.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Nội dung sơ sài, các lí lẽ và dẫn chứng còn ít, không tiêu biểu.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 đủ các lí lẽ và dẫn chứng nhưng chưa tiêu biểu, sắc bén.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Sáng tỏ nhiều khía cạnh, lí lẽ và dẫn chứng hợp lí.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 Nói to, rõ ràng, truyền cảm.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 nhỏ, khó nghe, nói lắp, ngập ngừng..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 to, nhưng chưa lưu loát.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Nói to, truyền cảm, lưu loát. 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4. Phong thái tự tin, sử dụng yếu tố phi ngôn ngữ phù hợp (điệu bộ, cử chỉ, nét mặt...)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Thiếu tự tin.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Chưa dám nhìn vào người nghe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Nét mặt chưa biểu cảm hoặc biểu cảm không phù hợp.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Tự tin. 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Nhìn vào người nghe.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Biểu cảm đôi khi chưa phù hợp với nội dung câu chuyện.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Rất tự tin.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Ánh mắt giao lưu, nhìn vào người nghe. 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- Biểu cảm phù hợp với diễn biến câu chuyện.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5. Mở đầu và kết thúc hợp lý.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Không có chào hỏi hoặc không có lời kết thúc bài nói.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Có chào hỏi và có lời kết thúc bài nói.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Chào hỏi và kết thúc hấp dẫn, ấn tượng.</a:t>
                      </a:r>
                      <a:endParaRPr lang="vi-VN" sz="16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4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                                                             TỔNG ĐIỂM</a:t>
                      </a: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: </a:t>
                      </a:r>
                      <a:r>
                        <a:rPr lang="pt-BR" sz="1600" i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.......................</a:t>
                      </a:r>
                      <a:r>
                        <a:rPr lang="pt-BR" sz="1600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/ </a:t>
                      </a:r>
                      <a:r>
                        <a:rPr lang="pt-BR" sz="1600" b="1" kern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 ĐIỂM</a:t>
                      </a:r>
                      <a:endParaRPr lang="vi-VN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2575" marR="32575" marT="6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"/>
            <a:ext cx="9144000" cy="6886575"/>
          </a:xfrm>
          <a:prstGeom prst="rect">
            <a:avLst/>
          </a:prstGeom>
        </p:spPr>
      </p:pic>
      <p:sp>
        <p:nvSpPr>
          <p:cNvPr id="6" name="Rectangle 5">
            <a:hlinkClick r:id="rId2" action="ppaction://hlinkfile"/>
          </p:cNvPr>
          <p:cNvSpPr/>
          <p:nvPr/>
        </p:nvSpPr>
        <p:spPr>
          <a:xfrm>
            <a:off x="2982685" y="2041585"/>
            <a:ext cx="2383971" cy="780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"/>
            <a:ext cx="9144000" cy="6886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3686" y="1312912"/>
            <a:ext cx="3592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445" y="2167984"/>
            <a:ext cx="7360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/>
                <a:ea typeface="Times New Roman" panose="02020603050405020304"/>
              </a:rPr>
              <a:t>- Chuẩn bị nội dung bài nói để tiếp tục thực hành vào tiết học sau!</a:t>
            </a:r>
            <a:endParaRPr lang="vi-VN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4" descr="Poinset2"/>
          <p:cNvPicPr>
            <a:picLocks noChangeAspect="1" noChangeArrowheads="1"/>
          </p:cNvPicPr>
          <p:nvPr/>
        </p:nvPicPr>
        <p:blipFill>
          <a:blip r:embed="rId1" cstate="print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4300" y="-10795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Poinset2"/>
          <p:cNvPicPr>
            <a:picLocks noChangeAspect="1" noChangeArrowheads="1"/>
          </p:cNvPicPr>
          <p:nvPr/>
        </p:nvPicPr>
        <p:blipFill>
          <a:blip r:embed="rId1" cstate="print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7910514" y="-61912"/>
            <a:ext cx="1171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 descr="Poinset2"/>
          <p:cNvPicPr>
            <a:picLocks noChangeAspect="1" noChangeArrowheads="1"/>
          </p:cNvPicPr>
          <p:nvPr/>
        </p:nvPicPr>
        <p:blipFill>
          <a:blip r:embed="rId1" cstate="print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159724" y="4873724"/>
            <a:ext cx="1124744" cy="28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 descr="Poinset2"/>
          <p:cNvPicPr>
            <a:picLocks noChangeAspect="1" noChangeArrowheads="1"/>
          </p:cNvPicPr>
          <p:nvPr/>
        </p:nvPicPr>
        <p:blipFill>
          <a:blip r:embed="rId1" cstate="print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9532" y="4801718"/>
            <a:ext cx="1196752" cy="29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1043610" y="443136"/>
            <a:ext cx="7056784" cy="609600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ĐIỀU KIỆN VÀ KHẢ NĂNG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ÁP DỤNG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77045" y="1340768"/>
            <a:ext cx="8715436" cy="13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lnSpc>
                <a:spcPct val="115000"/>
              </a:lnSpc>
            </a:pP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áp dụng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Biện pháp này có thể áp dụng hiệu quả trong việc giảng dạy môn Ngữ Văn nói riêng và các môn học khác nói chung ở cấp THCS 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7504" y="2852936"/>
            <a:ext cx="8856984" cy="1224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áp dụng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Giải pháp có tính khả thi cao, phù hợp với trình độ của giáo viên và nhận thức của học sinh</a:t>
            </a:r>
            <a:r>
              <a:rPr lang="pt-BR" sz="2200" spc="-2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, có thể áp dụng cho các môn học khác trong nhà trường THCS.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vi-VN" sz="2200" dirty="0"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1" name="Picture 2" descr="Teacher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88806" y="158782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mạnh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khoẻ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hạnh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phúc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200" b="1" kern="10" dirty="0">
              <a:ln w="9525">
                <a:solidFill>
                  <a:srgbClr val="00FF00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4400"/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giỏi</a:t>
            </a:r>
            <a:r>
              <a:rPr lang="en-US" sz="32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200" b="1" kern="10" dirty="0">
              <a:ln w="9525">
                <a:solidFill>
                  <a:srgbClr val="00FF00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Một Cuốn Sách Mở Ra để Học Bút Và Sách để Luyện Thi Học Sinh Giáo  Dục PNG , Sách Clipart, Một Cuốn Sách Mở Ra để Nghiên Cứu, Bú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3130"/>
            <a:endParaRPr lang="vi-VN" sz="1900">
              <a:solidFill>
                <a:prstClr val="black"/>
              </a:solidFill>
            </a:endParaRPr>
          </a:p>
        </p:txBody>
      </p:sp>
      <p:pic>
        <p:nvPicPr>
          <p:cNvPr id="7" name="Picture 6" descr="C:\Users\ADMIN\Desktop\pngtree-book-pencil-pen-ruler-for-commercial-use-holderpenrulerschool-suppliesbookreview-suppliesfour-png-image_4025068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5135880"/>
            <a:ext cx="17716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DMIN\Desktop\Ản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1430"/>
            <a:ext cx="1315165" cy="1368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2585" y="143436"/>
            <a:ext cx="82839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  <a:endParaRPr lang="en-US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 HỌC</a:t>
            </a:r>
            <a:endParaRPr lang="en-US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1738348"/>
            <a:ext cx="8530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u="sng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Cách chơi: </a:t>
            </a:r>
            <a:endParaRPr lang="pt-BR" sz="2400" b="1" u="sng" dirty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indent="457200" algn="just">
              <a:spcAft>
                <a:spcPts val="0"/>
              </a:spcAft>
            </a:pP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	Có </a:t>
            </a:r>
            <a:r>
              <a:rPr lang="vi-VN" sz="2400" dirty="0"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 câu hỏi, em lựa chọn một câu hỏi bất kỳ, đọc và trả lời câu hỏi bằng cách chọn </a:t>
            </a:r>
            <a:r>
              <a:rPr lang="pt-BR" sz="2400" b="1" u="sng" dirty="0">
                <a:latin typeface="Times New Roman" panose="02020603050405020304"/>
                <a:ea typeface="Times New Roman" panose="02020603050405020304"/>
              </a:rPr>
              <a:t>một đáp án đúng nhất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.</a:t>
            </a:r>
            <a:endParaRPr lang="vi-VN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	Nếu trả lời đúng, em sẽ được tham gia vào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“</a:t>
            </a:r>
            <a:r>
              <a:rPr lang="pt-BR" sz="2400" b="1" i="1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Vòng quay văn học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/>
                <a:ea typeface="Calibri" panose="020F0502020204030204"/>
              </a:rPr>
              <a:t>”</a:t>
            </a:r>
            <a:r>
              <a:rPr lang="pt-BR" sz="2400" b="1" dirty="0"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pt-BR" sz="2400" b="1" dirty="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Trên vòng quay có các nội dung: phần thưởng</a:t>
            </a:r>
            <a:r>
              <a:rPr lang="vi-VN" sz="2400" dirty="0">
                <a:latin typeface="Times New Roman" panose="02020603050405020304"/>
                <a:ea typeface="Times New Roman" panose="02020603050405020304"/>
              </a:rPr>
              <a:t> và 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câu hỏi. </a:t>
            </a:r>
            <a:endParaRPr lang="vi-VN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/>
                <a:ea typeface="Times New Roman" panose="02020603050405020304"/>
              </a:rPr>
              <a:t>   + 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Nếu vòng quay dừng tại ô phần thưởng thì em nhận được phần thưởng tương ứng. </a:t>
            </a:r>
            <a:endParaRPr lang="vi-VN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/>
                <a:ea typeface="Times New Roman" panose="02020603050405020304"/>
              </a:rPr>
              <a:t>   + </a:t>
            </a:r>
            <a:r>
              <a:rPr lang="pt-BR" sz="2400" dirty="0">
                <a:latin typeface="Times New Roman" panose="02020603050405020304"/>
                <a:ea typeface="Times New Roman" panose="02020603050405020304"/>
              </a:rPr>
              <a:t>Nếu vòng quay dừng tại ô câu hỏi, em được quyền lựa chọn câu hỏi trả lời tiếp hoặc nhường quyền trả lời cho bạn trong lớp.</a:t>
            </a:r>
            <a:endParaRPr lang="vi-VN" sz="2400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/>
                <a:ea typeface="Calibri" panose="020F0502020204030204"/>
              </a:rPr>
              <a:t>   + </a:t>
            </a:r>
            <a:r>
              <a:rPr lang="pt-BR" sz="2400" dirty="0">
                <a:latin typeface="Times New Roman" panose="02020603050405020304"/>
                <a:ea typeface="Calibri" panose="020F0502020204030204"/>
              </a:rPr>
              <a:t>Nếu trả lời sai, nhường quyền trả lời cho bạn khác.   </a:t>
            </a:r>
            <a:endParaRPr lang="vi-VN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3838333" y="716931"/>
            <a:ext cx="5042125" cy="5036855"/>
            <a:chOff x="5425621" y="335161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1" y="335161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 rot="3916370">
              <a:off x="6680270" y="1117166"/>
              <a:ext cx="2012919" cy="8191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thưởng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bút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bi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356621">
              <a:off x="5742637" y="2256099"/>
              <a:ext cx="2025648" cy="534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endParaRPr lang="vi-VN" sz="2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047235">
              <a:off x="8020996" y="1337588"/>
              <a:ext cx="2025648" cy="534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1524" y="2087987"/>
              <a:ext cx="2173971" cy="8191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thưởng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tràng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pháo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286972">
              <a:off x="5563970" y="3401623"/>
              <a:ext cx="2263767" cy="8191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thưởng</a:t>
              </a:r>
              <a:r>
                <a: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tràng</a:t>
              </a:r>
              <a:r>
                <a: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pháo</a:t>
              </a:r>
              <a:r>
                <a: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tay</a:t>
              </a:r>
              <a:endPara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423328">
              <a:off x="6660976" y="4564224"/>
              <a:ext cx="2025648" cy="534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362134">
              <a:off x="7864917" y="4474229"/>
              <a:ext cx="2170772" cy="8191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thưởng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bút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bi</a:t>
              </a:r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27402"/>
              <a:ext cx="2025648" cy="534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GB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hỏi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7240577" y="5775294"/>
            <a:ext cx="1509093" cy="102266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466570" y="2224224"/>
            <a:ext cx="835517" cy="771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1702343" y="2205190"/>
            <a:ext cx="838327" cy="7417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2906742" y="2224224"/>
            <a:ext cx="835517" cy="708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396006" y="3401419"/>
            <a:ext cx="917098" cy="771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1676336" y="3429003"/>
            <a:ext cx="837560" cy="7162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929" y="186786"/>
            <a:ext cx="40711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  <a:endParaRPr lang="en-US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 HỌC</a:t>
            </a:r>
            <a:endParaRPr lang="en-US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193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32" y="2659987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90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2559595">
            <a:off x="7610821" y="617304"/>
            <a:ext cx="363729" cy="7411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1767055">
            <a:off x="7748442" y="461054"/>
            <a:ext cx="470651" cy="389092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73" y="5732248"/>
            <a:ext cx="1249410" cy="1065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82523" y="5753786"/>
            <a:ext cx="1509094" cy="1022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36">
            <a:hlinkClick r:id="rId13" action="ppaction://hlinksldjump"/>
          </p:cNvPr>
          <p:cNvSpPr/>
          <p:nvPr/>
        </p:nvSpPr>
        <p:spPr>
          <a:xfrm>
            <a:off x="2849126" y="3434740"/>
            <a:ext cx="837560" cy="7162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loud 13">
            <a:hlinkClick r:id="rId14" action="ppaction://hlinksldjump"/>
          </p:cNvPr>
          <p:cNvSpPr/>
          <p:nvPr/>
        </p:nvSpPr>
        <p:spPr>
          <a:xfrm>
            <a:off x="1501485" y="5717169"/>
            <a:ext cx="1287889" cy="7417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33333E-6 L -8.33333E-7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63" y="4891518"/>
            <a:ext cx="698289" cy="694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5" y="4701392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4" y="46493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0838" y="779321"/>
            <a:ext cx="8922328" cy="102979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trình bày bài nói và nghe, chúng ta thực hiện theo trình tự nào sau đây?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103" y="2510394"/>
            <a:ext cx="3681841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nói; sau khi nói; cảm ơn.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61627" y="2526836"/>
            <a:ext cx="3799295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dirty="0"/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hỏi; trình bày bài nói; cảm ơn.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1106" y="3816454"/>
            <a:ext cx="3909921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nói; trình bày bài nói; sau khi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6047" y="3832895"/>
            <a:ext cx="3824875" cy="816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hỏi; trình bày bài nói; sau khi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78" y="240711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86" y="383289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49" y="39812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96" y="2482891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287985" y="577314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63" y="4891518"/>
            <a:ext cx="698289" cy="694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5" y="4701392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4" y="46493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87993" y="779321"/>
            <a:ext cx="8328469" cy="102979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 cần chuẩn bị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103" y="2510394"/>
            <a:ext cx="3681841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61627" y="2526836"/>
            <a:ext cx="3799295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/>
              <a:t> </a:t>
            </a:r>
            <a:r>
              <a:rPr lang="pt-B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5378" y="3832895"/>
            <a:ext cx="3681841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nói, tập luyện.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6047" y="3832895"/>
            <a:ext cx="3824875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chuẩn bị.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43" y="261306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64" y="3659470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49" y="39812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99" y="2564714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287985" y="577314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01" y="4771990"/>
            <a:ext cx="1086500" cy="885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49" y="4939269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78" y="492668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51587" y="373800"/>
            <a:ext cx="7830625" cy="77081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trình bày bài nói, người nói cần lưu ý những gì?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397" y="1840202"/>
            <a:ext cx="7853230" cy="8038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hỏi; giới thiệu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trình tự hợp lí ; cảm nghĩ, lời cảm ơn; phong thái tự tin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  <a:t>\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5396" y="2921891"/>
            <a:ext cx="7812891" cy="7912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0012" y="3971840"/>
            <a:ext cx="7818614" cy="72572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nghĩ của bản thân; lời cảm ơn; phong thái tự tin; nội dung hấp dẫn.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5737" y="4902741"/>
            <a:ext cx="7812891" cy="8287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hỏi, giới thiệu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cảm ơn.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7919139" y="168497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7999738" y="38333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55" y="495631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39" y="2841820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850392" y="584050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738963"/>
            <a:ext cx="623110" cy="740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8" y="4808891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7" y="459795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5918" y="744808"/>
            <a:ext cx="8499765" cy="874608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bạn trình bày bài nói, với tư cách người nghe, em có nhiệm vụ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914" y="2147581"/>
            <a:ext cx="4205886" cy="78942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nhận xét, đánh giá đầy đủ bài nói của bạn.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86349" y="2115181"/>
            <a:ext cx="3767737" cy="7750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5918" y="3597282"/>
            <a:ext cx="4250398" cy="7708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giá chi tiết tỉ mỉ về bài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6350" y="3537236"/>
            <a:ext cx="3767736" cy="77081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đánh giá bài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992128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882760" y="327860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12" y="318363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85" y="1992128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688807" y="563971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63" y="4891518"/>
            <a:ext cx="698289" cy="694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5" y="4701392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4" y="464936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87993" y="779321"/>
            <a:ext cx="8328469" cy="1029797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nói, người nghe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9924" y="2064612"/>
            <a:ext cx="7595094" cy="643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chi tiết đầy đủ về nội dung bài nói.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2566" y="2974499"/>
            <a:ext cx="7602454" cy="6063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 đổi với người nói về nội dung, cách trình bày.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3970" y="3846302"/>
            <a:ext cx="7659642" cy="681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xét, trao đổi với người nói về nội dung, cách trình bày.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3970" y="4799240"/>
            <a:ext cx="7595094" cy="67484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cách trình bày, phong thái, cử chỉ của bạn.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69" y="18955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08" y="3813570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5" y="460804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15" y="2759496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287985" y="577314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102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5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6" y="4705046"/>
            <a:ext cx="390293" cy="424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1162" y="2345265"/>
            <a:ext cx="3680099" cy="87460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A.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iếp thu ý kiến của người nghe để tham khảo.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8735" y="2379037"/>
            <a:ext cx="3680099" cy="87146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iếp thu ý kiến của người nghe một cách tuyệt đối.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3668" y="3619692"/>
            <a:ext cx="3680099" cy="838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C.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rao đổi với người nghe  cởi mở thẳng thắn.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58735" y="3599155"/>
            <a:ext cx="3680099" cy="87146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400" b="1">
                <a:solidFill>
                  <a:prstClr val="black"/>
                </a:solidFill>
                <a:latin typeface="+mj-lt"/>
              </a:rPr>
              <a:t>. </a:t>
            </a:r>
            <a:r>
              <a:rPr lang="vi-VN" sz="2400">
                <a:solidFill>
                  <a:prstClr val="black"/>
                </a:solidFill>
                <a:latin typeface="+mj-lt"/>
              </a:rPr>
              <a:t>Tiếp thu ý kiến, trao đổi với người nghe.</a:t>
            </a:r>
            <a:endParaRPr lang="vi-VN" sz="2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77" y="2307459"/>
            <a:ext cx="691024" cy="7849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7" y="3560618"/>
            <a:ext cx="691024" cy="6371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63" y="3664240"/>
            <a:ext cx="914013" cy="8871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57" y="2392484"/>
            <a:ext cx="702240" cy="699931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1973766" y="5330284"/>
            <a:ext cx="2236853" cy="9349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Diagonal Corner Rectangle 3"/>
          <p:cNvSpPr/>
          <p:nvPr/>
        </p:nvSpPr>
        <p:spPr>
          <a:xfrm>
            <a:off x="103908" y="773505"/>
            <a:ext cx="8936182" cy="874608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nghe nhận xét trao đổi, người 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6562</Words>
  <Application>WPS Presentation</Application>
  <PresentationFormat>On-screen Show (4:3)</PresentationFormat>
  <Paragraphs>611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Sinkin Sans 200 X Light</vt:lpstr>
      <vt:lpstr>Segoe Print</vt:lpstr>
      <vt:lpstr>Sinkin Sans 300 Light</vt:lpstr>
      <vt:lpstr>Times New Roman</vt:lpstr>
      <vt:lpstr>Tahoma</vt:lpstr>
      <vt:lpstr>Times New Roman</vt:lpstr>
      <vt:lpstr>Calibri</vt:lpstr>
      <vt:lpstr>Microsoft YaHei</vt:lpstr>
      <vt:lpstr>Arial Unicode MS</vt:lpstr>
      <vt:lpstr>Tw Cen MT</vt:lpstr>
      <vt:lpstr>Calibri Light</vt:lpstr>
      <vt:lpstr>Droplet</vt:lpstr>
      <vt:lpstr>1_Office Theme</vt:lpstr>
      <vt:lpstr>Retrospect</vt:lpstr>
      <vt:lpstr>2_Office Theme</vt:lpstr>
      <vt:lpstr>3_Default Design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asus</cp:lastModifiedBy>
  <cp:revision>245</cp:revision>
  <dcterms:created xsi:type="dcterms:W3CDTF">2018-05-10T00:06:00Z</dcterms:created>
  <dcterms:modified xsi:type="dcterms:W3CDTF">2023-12-03T14:42:25Z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B7FE7AA3F4844B109751B276E89EFA6B_13</vt:lpwstr>
  </property>
  <property fmtid="{D5CDD505-2E9C-101B-9397-08002B2CF9AE}" pid="3" name="KSOProductBuildVer">
    <vt:lpwstr>1033-12.2.0.13306</vt:lpwstr>
  </property>
</Properties>
</file>