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57" r:id="rId3"/>
    <p:sldId id="345" r:id="rId4"/>
    <p:sldId id="373" r:id="rId5"/>
    <p:sldId id="346" r:id="rId6"/>
    <p:sldId id="347" r:id="rId7"/>
    <p:sldId id="258" r:id="rId8"/>
    <p:sldId id="362" r:id="rId9"/>
    <p:sldId id="363" r:id="rId10"/>
    <p:sldId id="364" r:id="rId11"/>
    <p:sldId id="326" r:id="rId12"/>
    <p:sldId id="351" r:id="rId13"/>
    <p:sldId id="352" r:id="rId14"/>
    <p:sldId id="365" r:id="rId15"/>
    <p:sldId id="369" r:id="rId16"/>
    <p:sldId id="367" r:id="rId17"/>
    <p:sldId id="368" r:id="rId18"/>
    <p:sldId id="366" r:id="rId19"/>
    <p:sldId id="349" r:id="rId20"/>
    <p:sldId id="353" r:id="rId21"/>
    <p:sldId id="354" r:id="rId22"/>
    <p:sldId id="358" r:id="rId23"/>
    <p:sldId id="372" r:id="rId24"/>
    <p:sldId id="371" r:id="rId25"/>
    <p:sldId id="370" r:id="rId26"/>
    <p:sldId id="344" r:id="rId27"/>
    <p:sldId id="27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4" d="100"/>
          <a:sy n="74" d="100"/>
        </p:scale>
        <p:origin x="-49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324DD9-5700-B981-03FA-59F449ABA7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7B712A6-4276-41FA-162A-682F521ECC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F6A267B-1380-ABD9-09D0-9FD89DFA7EDF}"/>
              </a:ext>
            </a:extLst>
          </p:cNvPr>
          <p:cNvSpPr>
            <a:spLocks noGrp="1"/>
          </p:cNvSpPr>
          <p:nvPr>
            <p:ph type="dt" sz="half" idx="10"/>
          </p:nvPr>
        </p:nvSpPr>
        <p:spPr/>
        <p:txBody>
          <a:bodyPr/>
          <a:lstStyle/>
          <a:p>
            <a:fld id="{B61BEF0D-F0BB-DE4B-95CE-6DB70DBA9567}" type="datetimeFigureOut">
              <a:rPr lang="en-US" smtClean="0"/>
              <a:pPr/>
              <a:t>1/22/2024</a:t>
            </a:fld>
            <a:endParaRPr lang="en-US" dirty="0"/>
          </a:p>
        </p:txBody>
      </p:sp>
      <p:sp>
        <p:nvSpPr>
          <p:cNvPr id="5" name="Footer Placeholder 4">
            <a:extLst>
              <a:ext uri="{FF2B5EF4-FFF2-40B4-BE49-F238E27FC236}">
                <a16:creationId xmlns:a16="http://schemas.microsoft.com/office/drawing/2014/main" xmlns="" id="{FA5383BE-AB45-4C3C-EE76-FE386E9A4E0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25433987-6E52-7B34-0397-8A8DA1B4A5B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0519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56A5F8-CE89-1489-1A61-0280B4C39D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22484AC-37A3-7014-1A0F-BEC81DC9A7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6C0F7C4-0365-93B6-E264-4C21DEFED603}"/>
              </a:ext>
            </a:extLst>
          </p:cNvPr>
          <p:cNvSpPr>
            <a:spLocks noGrp="1"/>
          </p:cNvSpPr>
          <p:nvPr>
            <p:ph type="dt" sz="half" idx="10"/>
          </p:nvPr>
        </p:nvSpPr>
        <p:spPr/>
        <p:txBody>
          <a:bodyPr/>
          <a:lstStyle/>
          <a:p>
            <a:fld id="{B61BEF0D-F0BB-DE4B-95CE-6DB70DBA9567}" type="datetimeFigureOut">
              <a:rPr lang="en-US" smtClean="0"/>
              <a:pPr/>
              <a:t>1/22/2024</a:t>
            </a:fld>
            <a:endParaRPr lang="en-US" dirty="0"/>
          </a:p>
        </p:txBody>
      </p:sp>
      <p:sp>
        <p:nvSpPr>
          <p:cNvPr id="5" name="Footer Placeholder 4">
            <a:extLst>
              <a:ext uri="{FF2B5EF4-FFF2-40B4-BE49-F238E27FC236}">
                <a16:creationId xmlns:a16="http://schemas.microsoft.com/office/drawing/2014/main" xmlns="" id="{A1455E18-E9EF-7E34-2C3C-683C564A31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1EDADEE-D375-0F43-B131-CCF27892C31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3571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9B5446A-DF11-4AF6-5245-7973D08CC4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C604938-4613-F20F-B40A-6BFA48C630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6D00980-FA33-6870-6F64-FA4A25B0A24C}"/>
              </a:ext>
            </a:extLst>
          </p:cNvPr>
          <p:cNvSpPr>
            <a:spLocks noGrp="1"/>
          </p:cNvSpPr>
          <p:nvPr>
            <p:ph type="dt" sz="half" idx="10"/>
          </p:nvPr>
        </p:nvSpPr>
        <p:spPr/>
        <p:txBody>
          <a:bodyPr/>
          <a:lstStyle/>
          <a:p>
            <a:fld id="{B61BEF0D-F0BB-DE4B-95CE-6DB70DBA9567}" type="datetimeFigureOut">
              <a:rPr lang="en-US" smtClean="0"/>
              <a:pPr/>
              <a:t>1/22/2024</a:t>
            </a:fld>
            <a:endParaRPr lang="en-US" dirty="0"/>
          </a:p>
        </p:txBody>
      </p:sp>
      <p:sp>
        <p:nvSpPr>
          <p:cNvPr id="5" name="Footer Placeholder 4">
            <a:extLst>
              <a:ext uri="{FF2B5EF4-FFF2-40B4-BE49-F238E27FC236}">
                <a16:creationId xmlns:a16="http://schemas.microsoft.com/office/drawing/2014/main" xmlns="" id="{BF35C317-DAA5-9182-2F4E-29A1AD217B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07F55A1A-7978-08D8-3E8D-78F4DBF9C6F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2331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E3DC97-8EFF-6913-1BB3-518B1891D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E807988-4A8D-76BC-3B09-42F3CDCC7F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9603E6E-16D7-67BD-63B2-9F2405B653C0}"/>
              </a:ext>
            </a:extLst>
          </p:cNvPr>
          <p:cNvSpPr>
            <a:spLocks noGrp="1"/>
          </p:cNvSpPr>
          <p:nvPr>
            <p:ph type="dt" sz="half" idx="10"/>
          </p:nvPr>
        </p:nvSpPr>
        <p:spPr/>
        <p:txBody>
          <a:bodyPr/>
          <a:lstStyle/>
          <a:p>
            <a:fld id="{B61BEF0D-F0BB-DE4B-95CE-6DB70DBA9567}" type="datetimeFigureOut">
              <a:rPr lang="en-US" smtClean="0"/>
              <a:pPr/>
              <a:t>1/22/2024</a:t>
            </a:fld>
            <a:endParaRPr lang="en-US" dirty="0"/>
          </a:p>
        </p:txBody>
      </p:sp>
      <p:sp>
        <p:nvSpPr>
          <p:cNvPr id="5" name="Footer Placeholder 4">
            <a:extLst>
              <a:ext uri="{FF2B5EF4-FFF2-40B4-BE49-F238E27FC236}">
                <a16:creationId xmlns:a16="http://schemas.microsoft.com/office/drawing/2014/main" xmlns="" id="{61344607-FA01-001F-1549-94F06533CB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860C739-3A85-F7CF-B902-782D72575F5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2471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9FF392-B6E9-F4A0-434F-25CA00F678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257832B-1120-156D-E38E-FEC4C9EBFE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E03E8BE-EFEB-7A8E-5B3A-AE06A9285D6D}"/>
              </a:ext>
            </a:extLst>
          </p:cNvPr>
          <p:cNvSpPr>
            <a:spLocks noGrp="1"/>
          </p:cNvSpPr>
          <p:nvPr>
            <p:ph type="dt" sz="half" idx="10"/>
          </p:nvPr>
        </p:nvSpPr>
        <p:spPr/>
        <p:txBody>
          <a:bodyPr/>
          <a:lstStyle/>
          <a:p>
            <a:fld id="{B61BEF0D-F0BB-DE4B-95CE-6DB70DBA9567}" type="datetimeFigureOut">
              <a:rPr lang="en-US" smtClean="0"/>
              <a:pPr/>
              <a:t>1/22/2024</a:t>
            </a:fld>
            <a:endParaRPr lang="en-US" dirty="0"/>
          </a:p>
        </p:txBody>
      </p:sp>
      <p:sp>
        <p:nvSpPr>
          <p:cNvPr id="5" name="Footer Placeholder 4">
            <a:extLst>
              <a:ext uri="{FF2B5EF4-FFF2-40B4-BE49-F238E27FC236}">
                <a16:creationId xmlns:a16="http://schemas.microsoft.com/office/drawing/2014/main" xmlns="" id="{C8168005-B636-01FD-E4CD-C554A2A836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2E8C3289-F9FC-9003-8CE3-4DC9108D8D2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696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973FCC-0C4C-41E4-3171-9DE54DD127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91C07B7-C56E-960F-EBCF-E0E0A68D24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9317730-5FF1-7136-2989-7960D61538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116E4B8-726E-35A0-0082-B5D1B66205D1}"/>
              </a:ext>
            </a:extLst>
          </p:cNvPr>
          <p:cNvSpPr>
            <a:spLocks noGrp="1"/>
          </p:cNvSpPr>
          <p:nvPr>
            <p:ph type="dt" sz="half" idx="10"/>
          </p:nvPr>
        </p:nvSpPr>
        <p:spPr/>
        <p:txBody>
          <a:bodyPr/>
          <a:lstStyle/>
          <a:p>
            <a:fld id="{B61BEF0D-F0BB-DE4B-95CE-6DB70DBA9567}" type="datetimeFigureOut">
              <a:rPr lang="en-US" smtClean="0"/>
              <a:pPr/>
              <a:t>1/22/2024</a:t>
            </a:fld>
            <a:endParaRPr lang="en-US" dirty="0"/>
          </a:p>
        </p:txBody>
      </p:sp>
      <p:sp>
        <p:nvSpPr>
          <p:cNvPr id="6" name="Footer Placeholder 5">
            <a:extLst>
              <a:ext uri="{FF2B5EF4-FFF2-40B4-BE49-F238E27FC236}">
                <a16:creationId xmlns:a16="http://schemas.microsoft.com/office/drawing/2014/main" xmlns="" id="{F9C42906-5D16-9EBF-712A-75C1DBF09B9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BDADA17A-0AD0-FC79-B59E-739E4C8959A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4853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8C8C59-7FED-2E01-E701-5924728564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5EC2054-7399-0FEE-7BFF-876C3AD589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314C4CB-31B8-9047-25EF-BF35CDBF1F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E1C2617-C770-CD6E-ABBB-4238F1343A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1B32E94-425A-0979-B1C7-899F13578B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50B7AED-063C-F113-4155-979B62989490}"/>
              </a:ext>
            </a:extLst>
          </p:cNvPr>
          <p:cNvSpPr>
            <a:spLocks noGrp="1"/>
          </p:cNvSpPr>
          <p:nvPr>
            <p:ph type="dt" sz="half" idx="10"/>
          </p:nvPr>
        </p:nvSpPr>
        <p:spPr/>
        <p:txBody>
          <a:bodyPr/>
          <a:lstStyle/>
          <a:p>
            <a:fld id="{B61BEF0D-F0BB-DE4B-95CE-6DB70DBA9567}" type="datetimeFigureOut">
              <a:rPr lang="en-US" smtClean="0"/>
              <a:pPr/>
              <a:t>1/22/2024</a:t>
            </a:fld>
            <a:endParaRPr lang="en-US" dirty="0"/>
          </a:p>
        </p:txBody>
      </p:sp>
      <p:sp>
        <p:nvSpPr>
          <p:cNvPr id="8" name="Footer Placeholder 7">
            <a:extLst>
              <a:ext uri="{FF2B5EF4-FFF2-40B4-BE49-F238E27FC236}">
                <a16:creationId xmlns:a16="http://schemas.microsoft.com/office/drawing/2014/main" xmlns="" id="{D6D52875-6D87-E6C0-D98B-016A2167C75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3A538D2A-E99F-9BE5-1F48-0F839FA4850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4000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00DBD1-04CD-E93F-8B45-E3E7A1A5CC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AC8421A-06A6-E585-DD0E-E98C118B952E}"/>
              </a:ext>
            </a:extLst>
          </p:cNvPr>
          <p:cNvSpPr>
            <a:spLocks noGrp="1"/>
          </p:cNvSpPr>
          <p:nvPr>
            <p:ph type="dt" sz="half" idx="10"/>
          </p:nvPr>
        </p:nvSpPr>
        <p:spPr/>
        <p:txBody>
          <a:bodyPr/>
          <a:lstStyle/>
          <a:p>
            <a:fld id="{B61BEF0D-F0BB-DE4B-95CE-6DB70DBA9567}" type="datetimeFigureOut">
              <a:rPr lang="en-US" smtClean="0"/>
              <a:pPr/>
              <a:t>1/22/2024</a:t>
            </a:fld>
            <a:endParaRPr lang="en-US" dirty="0"/>
          </a:p>
        </p:txBody>
      </p:sp>
      <p:sp>
        <p:nvSpPr>
          <p:cNvPr id="4" name="Footer Placeholder 3">
            <a:extLst>
              <a:ext uri="{FF2B5EF4-FFF2-40B4-BE49-F238E27FC236}">
                <a16:creationId xmlns:a16="http://schemas.microsoft.com/office/drawing/2014/main" xmlns="" id="{FDFA4BD3-8524-218C-4258-E3FE7921457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C003385C-611C-801A-5A6D-DFBFE6014B3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8006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CC558C8-651A-5E2F-F7ED-3F8F508E08E5}"/>
              </a:ext>
            </a:extLst>
          </p:cNvPr>
          <p:cNvSpPr>
            <a:spLocks noGrp="1"/>
          </p:cNvSpPr>
          <p:nvPr>
            <p:ph type="dt" sz="half" idx="10"/>
          </p:nvPr>
        </p:nvSpPr>
        <p:spPr/>
        <p:txBody>
          <a:bodyPr/>
          <a:lstStyle/>
          <a:p>
            <a:fld id="{B61BEF0D-F0BB-DE4B-95CE-6DB70DBA9567}" type="datetimeFigureOut">
              <a:rPr lang="en-US" smtClean="0"/>
              <a:pPr/>
              <a:t>1/22/2024</a:t>
            </a:fld>
            <a:endParaRPr lang="en-US" dirty="0"/>
          </a:p>
        </p:txBody>
      </p:sp>
      <p:sp>
        <p:nvSpPr>
          <p:cNvPr id="3" name="Footer Placeholder 2">
            <a:extLst>
              <a:ext uri="{FF2B5EF4-FFF2-40B4-BE49-F238E27FC236}">
                <a16:creationId xmlns:a16="http://schemas.microsoft.com/office/drawing/2014/main" xmlns="" id="{0B2F80A7-BE94-74CC-5F22-9DA78A1DA69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0BBE4C3E-DBD0-3A39-DE02-C48F68B76D1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9426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03D57A-42B9-2294-C1C1-725035161F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24E80E2-C24A-6C2F-49E3-AAC8E5C4ED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63C321D-CBAF-C146-B967-128F52214E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895324C-D566-7841-A513-EE430FCAB247}"/>
              </a:ext>
            </a:extLst>
          </p:cNvPr>
          <p:cNvSpPr>
            <a:spLocks noGrp="1"/>
          </p:cNvSpPr>
          <p:nvPr>
            <p:ph type="dt" sz="half" idx="10"/>
          </p:nvPr>
        </p:nvSpPr>
        <p:spPr/>
        <p:txBody>
          <a:bodyPr/>
          <a:lstStyle/>
          <a:p>
            <a:fld id="{B61BEF0D-F0BB-DE4B-95CE-6DB70DBA9567}" type="datetimeFigureOut">
              <a:rPr lang="en-US" smtClean="0"/>
              <a:pPr/>
              <a:t>1/22/2024</a:t>
            </a:fld>
            <a:endParaRPr lang="en-US" dirty="0"/>
          </a:p>
        </p:txBody>
      </p:sp>
      <p:sp>
        <p:nvSpPr>
          <p:cNvPr id="6" name="Footer Placeholder 5">
            <a:extLst>
              <a:ext uri="{FF2B5EF4-FFF2-40B4-BE49-F238E27FC236}">
                <a16:creationId xmlns:a16="http://schemas.microsoft.com/office/drawing/2014/main" xmlns="" id="{3C337668-E09F-6079-FB6C-E4C3E8808D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711EC06A-F84A-FC03-CBFA-E59A6389D53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7664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B0023D-76D8-7391-E747-C3C9B960D9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9FE5FFE-B7FA-8BBE-2663-B9C6F87D8E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5BB904D-8D72-D75D-487F-60FA66677B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1B18B4A-DDB3-DB92-BC2C-95B7596B9D1B}"/>
              </a:ext>
            </a:extLst>
          </p:cNvPr>
          <p:cNvSpPr>
            <a:spLocks noGrp="1"/>
          </p:cNvSpPr>
          <p:nvPr>
            <p:ph type="dt" sz="half" idx="10"/>
          </p:nvPr>
        </p:nvSpPr>
        <p:spPr/>
        <p:txBody>
          <a:bodyPr/>
          <a:lstStyle/>
          <a:p>
            <a:fld id="{B61BEF0D-F0BB-DE4B-95CE-6DB70DBA9567}" type="datetimeFigureOut">
              <a:rPr lang="en-US" smtClean="0"/>
              <a:pPr/>
              <a:t>1/22/2024</a:t>
            </a:fld>
            <a:endParaRPr lang="en-US" dirty="0"/>
          </a:p>
        </p:txBody>
      </p:sp>
      <p:sp>
        <p:nvSpPr>
          <p:cNvPr id="6" name="Footer Placeholder 5">
            <a:extLst>
              <a:ext uri="{FF2B5EF4-FFF2-40B4-BE49-F238E27FC236}">
                <a16:creationId xmlns:a16="http://schemas.microsoft.com/office/drawing/2014/main" xmlns="" id="{18697EE4-CF23-DB7A-B19C-158AC4C292E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5CF4D241-63EB-D668-3037-856AD58DB19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3723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B32B269-6B84-8380-3823-50DEB492EC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AD063FC-F283-5FF4-FC77-868F57EC4C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ACFEF73-60E0-697C-ADC2-EEF532DC2F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1/22/2024</a:t>
            </a:fld>
            <a:endParaRPr lang="en-US" dirty="0"/>
          </a:p>
        </p:txBody>
      </p:sp>
      <p:sp>
        <p:nvSpPr>
          <p:cNvPr id="5" name="Footer Placeholder 4">
            <a:extLst>
              <a:ext uri="{FF2B5EF4-FFF2-40B4-BE49-F238E27FC236}">
                <a16:creationId xmlns:a16="http://schemas.microsoft.com/office/drawing/2014/main" xmlns="" id="{8FB9BDF0-F6CB-F54D-A568-BA38236310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C98F62AA-5EC3-E104-F4C0-9879DBE03E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643964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982" y="320786"/>
            <a:ext cx="12095018" cy="1323439"/>
          </a:xfrm>
          <a:prstGeom prst="rect">
            <a:avLst/>
          </a:prstGeom>
        </p:spPr>
        <p:txBody>
          <a:bodyPr wrap="square">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TIẾT 21. 22. </a:t>
            </a:r>
          </a:p>
          <a:p>
            <a:pPr algn="ctr"/>
            <a:r>
              <a:rPr lang="en-US" sz="4000" b="1" dirty="0">
                <a:solidFill>
                  <a:srgbClr val="FF0000"/>
                </a:solidFill>
                <a:latin typeface="Times New Roman" panose="02020603050405020304" pitchFamily="18" charset="0"/>
                <a:cs typeface="Times New Roman" panose="02020603050405020304" pitchFamily="18" charset="0"/>
              </a:rPr>
              <a:t>BÀI 9. NGÀNH NGHỀ TRONG LĨNH VỰC CƠ KHÍ</a:t>
            </a:r>
            <a:endParaRPr lang="en-US" sz="4000"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5" name="Picture 4"/>
          <p:cNvPicPr>
            <a:picLocks noChangeAspect="1"/>
          </p:cNvPicPr>
          <p:nvPr/>
        </p:nvPicPr>
        <p:blipFill>
          <a:blip r:embed="rId3"/>
          <a:stretch>
            <a:fillRect/>
          </a:stretch>
        </p:blipFill>
        <p:spPr>
          <a:xfrm>
            <a:off x="235516" y="2032651"/>
            <a:ext cx="5860478" cy="4174186"/>
          </a:xfrm>
          <a:prstGeom prst="rect">
            <a:avLst/>
          </a:prstGeom>
        </p:spPr>
      </p:pic>
      <p:pic>
        <p:nvPicPr>
          <p:cNvPr id="7" name="Picture 6"/>
          <p:cNvPicPr>
            <a:picLocks noChangeAspect="1"/>
          </p:cNvPicPr>
          <p:nvPr/>
        </p:nvPicPr>
        <p:blipFill>
          <a:blip r:embed="rId4"/>
          <a:stretch>
            <a:fillRect/>
          </a:stretch>
        </p:blipFill>
        <p:spPr>
          <a:xfrm>
            <a:off x="6234540" y="2032651"/>
            <a:ext cx="5860478" cy="4174186"/>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1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0139" y="0"/>
            <a:ext cx="12017829" cy="523220"/>
          </a:xfrm>
          <a:prstGeom prst="rect">
            <a:avLst/>
          </a:prstGeom>
        </p:spPr>
        <p:txBody>
          <a:bodyPr wrap="square">
            <a:spAutoFit/>
          </a:bodyPr>
          <a:lstStyle/>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sau</a:t>
            </a:r>
            <a:r>
              <a:rPr lang="en-US" sz="2800" b="1" dirty="0">
                <a:solidFill>
                  <a:srgbClr val="0000FF"/>
                </a:solidFill>
                <a:latin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cs typeface="Times New Roman" panose="02020603050405020304" pitchFamily="18" charset="0"/>
              </a:rPr>
              <a:t>minh họa </a:t>
            </a:r>
            <a:r>
              <a:rPr lang="en-US" sz="2800" b="1" dirty="0" err="1">
                <a:solidFill>
                  <a:srgbClr val="0000FF"/>
                </a:solidFill>
                <a:latin typeface="Times New Roman" panose="02020603050405020304" pitchFamily="18" charset="0"/>
                <a:cs typeface="Times New Roman" panose="02020603050405020304" pitchFamily="18" charset="0"/>
              </a:rPr>
              <a:t>cho</a:t>
            </a:r>
            <a:r>
              <a:rPr lang="en-US" sz="2800" b="1" dirty="0">
                <a:solidFill>
                  <a:srgbClr val="0000FF"/>
                </a:solidFill>
                <a:latin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cs typeface="Times New Roman" panose="02020603050405020304" pitchFamily="18" charset="0"/>
              </a:rPr>
              <a:t>ngành nghề nào trong lĩnh vực cơ khí?</a:t>
            </a:r>
          </a:p>
        </p:txBody>
      </p:sp>
      <p:sp>
        <p:nvSpPr>
          <p:cNvPr id="4" name="TextBox 3">
            <a:extLst>
              <a:ext uri="{FF2B5EF4-FFF2-40B4-BE49-F238E27FC236}">
                <a16:creationId xmlns:a16="http://schemas.microsoft.com/office/drawing/2014/main" xmlns="" id="{5C1250F6-CC9A-B560-D1E9-4B74ABF4974C}"/>
              </a:ext>
            </a:extLst>
          </p:cNvPr>
          <p:cNvSpPr txBox="1"/>
          <p:nvPr/>
        </p:nvSpPr>
        <p:spPr>
          <a:xfrm>
            <a:off x="8702118" y="6248740"/>
            <a:ext cx="6384300" cy="584775"/>
          </a:xfrm>
          <a:prstGeom prst="rect">
            <a:avLst/>
          </a:prstGeom>
          <a:noFill/>
        </p:spPr>
        <p:txBody>
          <a:bodyPr wrap="square">
            <a:spAutoFit/>
          </a:bodyPr>
          <a:lstStyle/>
          <a:p>
            <a:r>
              <a:rPr lang="vi-VN"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Thợ</a:t>
            </a:r>
            <a:r>
              <a:rPr lang="vi-VN" sz="3200" b="1" dirty="0">
                <a:solidFill>
                  <a:srgbClr val="FF0000"/>
                </a:solidFill>
                <a:latin typeface="Times New Roman" panose="02020603050405020304" pitchFamily="18" charset="0"/>
                <a:cs typeface="Times New Roman" panose="02020603050405020304" pitchFamily="18" charset="0"/>
              </a:rPr>
              <a:t> cơ khí</a:t>
            </a:r>
          </a:p>
        </p:txBody>
      </p:sp>
      <p:sp>
        <p:nvSpPr>
          <p:cNvPr id="5" name="Arrow: Right 4">
            <a:extLst>
              <a:ext uri="{FF2B5EF4-FFF2-40B4-BE49-F238E27FC236}">
                <a16:creationId xmlns:a16="http://schemas.microsoft.com/office/drawing/2014/main" xmlns="" id="{12E2197B-3ACF-CA66-222C-732FE1D049D2}"/>
              </a:ext>
            </a:extLst>
          </p:cNvPr>
          <p:cNvSpPr/>
          <p:nvPr/>
        </p:nvSpPr>
        <p:spPr>
          <a:xfrm>
            <a:off x="7711937" y="6491598"/>
            <a:ext cx="978408" cy="222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994F6430-E58B-BE39-7DA7-1FD7A29A3EC7}"/>
              </a:ext>
            </a:extLst>
          </p:cNvPr>
          <p:cNvPicPr>
            <a:picLocks noChangeAspect="1"/>
          </p:cNvPicPr>
          <p:nvPr/>
        </p:nvPicPr>
        <p:blipFill>
          <a:blip r:embed="rId2"/>
          <a:stretch>
            <a:fillRect/>
          </a:stretch>
        </p:blipFill>
        <p:spPr>
          <a:xfrm>
            <a:off x="2021541" y="503868"/>
            <a:ext cx="8148918" cy="5366813"/>
          </a:xfrm>
          <a:prstGeom prst="rect">
            <a:avLst/>
          </a:prstGeom>
        </p:spPr>
      </p:pic>
      <p:sp>
        <p:nvSpPr>
          <p:cNvPr id="7" name="TextBox 6">
            <a:extLst>
              <a:ext uri="{FF2B5EF4-FFF2-40B4-BE49-F238E27FC236}">
                <a16:creationId xmlns:a16="http://schemas.microsoft.com/office/drawing/2014/main" xmlns="" id="{D81CEA3F-9125-70D0-D83B-B3264AAAB54B}"/>
              </a:ext>
            </a:extLst>
          </p:cNvPr>
          <p:cNvSpPr txBox="1"/>
          <p:nvPr/>
        </p:nvSpPr>
        <p:spPr>
          <a:xfrm>
            <a:off x="1844144" y="5830912"/>
            <a:ext cx="8821553" cy="523220"/>
          </a:xfrm>
          <a:prstGeom prst="rect">
            <a:avLst/>
          </a:prstGeom>
          <a:noFill/>
        </p:spPr>
        <p:txBody>
          <a:bodyPr wrap="square" rtlCol="0">
            <a:spAutoFit/>
          </a:bodyPr>
          <a:lstStyle/>
          <a:p>
            <a:r>
              <a:rPr lang="en-US" sz="2800" i="1" dirty="0">
                <a:latin typeface="Times New Roman" panose="02020603050405020304" pitchFamily="18" charset="0"/>
                <a:cs typeface="Times New Roman" panose="02020603050405020304" pitchFamily="18" charset="0"/>
              </a:rPr>
              <a:t>d) </a:t>
            </a:r>
            <a:r>
              <a:rPr lang="en-US" sz="2800" i="1" dirty="0" err="1">
                <a:latin typeface="Times New Roman" panose="02020603050405020304" pitchFamily="18" charset="0"/>
                <a:cs typeface="Times New Roman" panose="02020603050405020304" pitchFamily="18" charset="0"/>
              </a:rPr>
              <a:t>Kiểm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động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cơ</a:t>
            </a:r>
            <a:r>
              <a:rPr lang="en-US" sz="2800" i="1" dirty="0">
                <a:latin typeface="Times New Roman" panose="02020603050405020304" pitchFamily="18" charset="0"/>
                <a:cs typeface="Times New Roman" panose="02020603050405020304" pitchFamily="18" charset="0"/>
              </a:rPr>
              <a:t> ô </a:t>
            </a:r>
            <a:r>
              <a:rPr lang="en-US" sz="2800" i="1" dirty="0" err="1">
                <a:latin typeface="Times New Roman" panose="02020603050405020304" pitchFamily="18" charset="0"/>
                <a:cs typeface="Times New Roman" panose="02020603050405020304" pitchFamily="18" charset="0"/>
              </a:rPr>
              <a:t>tô</a:t>
            </a:r>
            <a:endParaRPr lang="en-US"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67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545194" y="0"/>
            <a:ext cx="11101590" cy="5632311"/>
          </a:xfrm>
          <a:prstGeom prst="rect">
            <a:avLst/>
          </a:prstGeom>
        </p:spPr>
        <p:txBody>
          <a:bodyPr wrap="square">
            <a:spAutoFit/>
          </a:bodyPr>
          <a:lstStyle/>
          <a:p>
            <a:pPr algn="just"/>
            <a:r>
              <a:rPr lang="en-US" sz="4000" b="1" dirty="0">
                <a:solidFill>
                  <a:srgbClr val="0000FF"/>
                </a:solidFill>
                <a:latin typeface="Times New Roman" panose="02020603050405020304" pitchFamily="18" charset="0"/>
                <a:cs typeface="Times New Roman" panose="02020603050405020304" pitchFamily="18" charset="0"/>
              </a:rPr>
              <a:t>1. </a:t>
            </a:r>
            <a:r>
              <a:rPr lang="en-US" sz="4000" b="1" dirty="0" err="1">
                <a:solidFill>
                  <a:srgbClr val="0000FF"/>
                </a:solidFill>
                <a:latin typeface="Times New Roman" panose="02020603050405020304" pitchFamily="18" charset="0"/>
                <a:cs typeface="Times New Roman" panose="02020603050405020304" pitchFamily="18" charset="0"/>
              </a:rPr>
              <a:t>Đặc</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điểm</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một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số</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ngành</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nghề</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phổ</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biến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trong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lĩnh</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vực</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cơ</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khí</a:t>
            </a:r>
            <a:r>
              <a:rPr lang="en-US" sz="4000" b="1" dirty="0">
                <a:solidFill>
                  <a:srgbClr val="0000FF"/>
                </a:solidFill>
                <a:latin typeface="Times New Roman" panose="02020603050405020304" pitchFamily="18" charset="0"/>
                <a:cs typeface="Times New Roman" panose="02020603050405020304" pitchFamily="18" charset="0"/>
              </a:rPr>
              <a:t>.</a:t>
            </a:r>
          </a:p>
          <a:p>
            <a:pPr algn="just"/>
            <a:r>
              <a:rPr lang="en-US" sz="4000" i="1" dirty="0">
                <a:latin typeface="+mj-lt"/>
              </a:rPr>
              <a:t>-</a:t>
            </a:r>
            <a:r>
              <a:rPr lang="vi-VN" sz="4000" i="1" dirty="0">
                <a:latin typeface="+mj-lt"/>
              </a:rPr>
              <a:t> Kĩ sư cơ khí: thiết kế, giám sát, tham gia vận hành, sửa chữa máy móc, thiết bị cơ khí.</a:t>
            </a:r>
          </a:p>
          <a:p>
            <a:pPr algn="just"/>
            <a:r>
              <a:rPr lang="en-US" sz="4000" i="1" dirty="0">
                <a:latin typeface="+mj-lt"/>
              </a:rPr>
              <a:t>-</a:t>
            </a:r>
            <a:r>
              <a:rPr lang="vi-VN" sz="4000" i="1" dirty="0">
                <a:latin typeface="+mj-lt"/>
              </a:rPr>
              <a:t> Kĩ thuật viên cơ khí: hỗ trợ kĩ thuật, lắp ráp, sửa chữa, gia công cơ khí.</a:t>
            </a:r>
          </a:p>
          <a:p>
            <a:pPr algn="just"/>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Thợ</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cơ</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khí</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và</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sửa</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chữa</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máy</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móc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trực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tiếp</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lắp</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ráp</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lắp</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đặt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bảo</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trì</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sửa</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chữa</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động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cơ</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xe</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cộ</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máy</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móc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và</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thiết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bị</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cơ</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khí</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tương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tự</a:t>
            </a:r>
            <a:r>
              <a:rPr lang="en-US" sz="4000" i="1" dirty="0">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xmlns="" id="{AE014B6E-A1DD-7217-A73A-0BBDEF6EE543}"/>
              </a:ext>
            </a:extLst>
          </p:cNvPr>
          <p:cNvSpPr txBox="1"/>
          <p:nvPr/>
        </p:nvSpPr>
        <p:spPr>
          <a:xfrm>
            <a:off x="486852" y="5632311"/>
            <a:ext cx="11705148" cy="1323439"/>
          </a:xfrm>
          <a:prstGeom prst="rect">
            <a:avLst/>
          </a:prstGeom>
          <a:noFill/>
        </p:spPr>
        <p:txBody>
          <a:bodyPr wrap="square" rtlCol="0">
            <a:spAutoFit/>
          </a:bodyPr>
          <a:lstStyle/>
          <a:p>
            <a:r>
              <a:rPr lang="en-US" sz="4000" b="1" dirty="0">
                <a:solidFill>
                  <a:srgbClr val="0000FF"/>
                </a:solidFill>
                <a:latin typeface="Times New Roman" panose="02020603050405020304" pitchFamily="18" charset="0"/>
                <a:cs typeface="Times New Roman" panose="02020603050405020304" pitchFamily="18" charset="0"/>
              </a:rPr>
              <a:t>2. </a:t>
            </a:r>
            <a:r>
              <a:rPr lang="en-US" sz="4000" b="1" dirty="0" err="1">
                <a:solidFill>
                  <a:srgbClr val="0000FF"/>
                </a:solidFill>
                <a:latin typeface="Times New Roman" panose="02020603050405020304" pitchFamily="18" charset="0"/>
                <a:cs typeface="Times New Roman" panose="02020603050405020304" pitchFamily="18" charset="0"/>
              </a:rPr>
              <a:t>Một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số</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yêu</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cầu</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của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người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lao</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động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trong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lĩnh</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vực</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cơ</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khí</a:t>
            </a:r>
            <a:r>
              <a:rPr lang="en-US" sz="40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0813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941" y="140159"/>
            <a:ext cx="11487956" cy="954107"/>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Người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lao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động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trong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lĩnh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khí</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cần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những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phẩm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chất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như</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thế</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nào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hiện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được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công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việc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như</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trong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xmlns="" id="{663F7BB9-0169-43D3-0830-D21B8C10AD31}"/>
              </a:ext>
            </a:extLst>
          </p:cNvPr>
          <p:cNvPicPr>
            <a:picLocks noChangeAspect="1"/>
          </p:cNvPicPr>
          <p:nvPr/>
        </p:nvPicPr>
        <p:blipFill rotWithShape="1">
          <a:blip r:embed="rId2"/>
          <a:srcRect r="53955"/>
          <a:stretch/>
        </p:blipFill>
        <p:spPr>
          <a:xfrm>
            <a:off x="218942" y="1094266"/>
            <a:ext cx="3618962" cy="5623575"/>
          </a:xfrm>
          <a:prstGeom prst="rect">
            <a:avLst/>
          </a:prstGeom>
        </p:spPr>
      </p:pic>
      <p:sp>
        <p:nvSpPr>
          <p:cNvPr id="7" name="TextBox 6">
            <a:extLst>
              <a:ext uri="{FF2B5EF4-FFF2-40B4-BE49-F238E27FC236}">
                <a16:creationId xmlns:a16="http://schemas.microsoft.com/office/drawing/2014/main" xmlns="" id="{F6691633-79D7-A565-DAE7-DBE385C6BCBA}"/>
              </a:ext>
            </a:extLst>
          </p:cNvPr>
          <p:cNvSpPr txBox="1"/>
          <p:nvPr/>
        </p:nvSpPr>
        <p:spPr>
          <a:xfrm>
            <a:off x="7145298" y="1350491"/>
            <a:ext cx="4899014" cy="4832092"/>
          </a:xfrm>
          <a:prstGeom prst="rect">
            <a:avLst/>
          </a:prstGeom>
          <a:noFill/>
        </p:spPr>
        <p:txBody>
          <a:bodyPr wrap="square">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lĩnh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nhẹn</a:t>
            </a:r>
            <a:r>
              <a:rPr lang="en-US" sz="2800" dirty="0">
                <a:latin typeface="Times New Roman" panose="02020603050405020304" pitchFamily="18" charset="0"/>
                <a:cs typeface="Times New Roman" panose="02020603050405020304" pitchFamily="18" charset="0"/>
              </a:rPr>
              <a:t>.</a:t>
            </a:r>
          </a:p>
        </p:txBody>
      </p:sp>
      <p:pic>
        <p:nvPicPr>
          <p:cNvPr id="8" name="Picture 7">
            <a:extLst>
              <a:ext uri="{FF2B5EF4-FFF2-40B4-BE49-F238E27FC236}">
                <a16:creationId xmlns:a16="http://schemas.microsoft.com/office/drawing/2014/main" xmlns="" id="{1D33BE2C-4E15-9FFF-316D-504B819808ED}"/>
              </a:ext>
            </a:extLst>
          </p:cNvPr>
          <p:cNvPicPr>
            <a:picLocks noChangeAspect="1"/>
          </p:cNvPicPr>
          <p:nvPr/>
        </p:nvPicPr>
        <p:blipFill rotWithShape="1">
          <a:blip r:embed="rId2"/>
          <a:srcRect l="56860"/>
          <a:stretch/>
        </p:blipFill>
        <p:spPr>
          <a:xfrm>
            <a:off x="3683358" y="1094266"/>
            <a:ext cx="3390686" cy="5623575"/>
          </a:xfrm>
          <a:prstGeom prst="rect">
            <a:avLst/>
          </a:prstGeom>
        </p:spPr>
      </p:pic>
      <p:pic>
        <p:nvPicPr>
          <p:cNvPr id="9" name="Picture 8">
            <a:extLst>
              <a:ext uri="{FF2B5EF4-FFF2-40B4-BE49-F238E27FC236}">
                <a16:creationId xmlns:a16="http://schemas.microsoft.com/office/drawing/2014/main" xmlns="" id="{7DDF33FD-DA8F-EE1E-76FB-A699EB1D8AEE}"/>
              </a:ext>
            </a:extLst>
          </p:cNvPr>
          <p:cNvPicPr>
            <a:picLocks noChangeAspect="1"/>
          </p:cNvPicPr>
          <p:nvPr/>
        </p:nvPicPr>
        <p:blipFill rotWithShape="1">
          <a:blip r:embed="rId2"/>
          <a:srcRect l="13273" t="93446" r="8566"/>
          <a:stretch/>
        </p:blipFill>
        <p:spPr>
          <a:xfrm>
            <a:off x="766293" y="6370112"/>
            <a:ext cx="6143222" cy="368556"/>
          </a:xfrm>
          <a:prstGeom prst="rect">
            <a:avLst/>
          </a:prstGeom>
        </p:spPr>
      </p:pic>
    </p:spTree>
    <p:extLst>
      <p:ext uri="{BB962C8B-B14F-4D97-AF65-F5344CB8AC3E}">
        <p14:creationId xmlns:p14="http://schemas.microsoft.com/office/powerpoint/2010/main" val="342736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iterate type="wd">
                                    <p:tmAbs val="100"/>
                                  </p:iterate>
                                  <p:childTnLst>
                                    <p:set>
                                      <p:cBhvr>
                                        <p:cTn id="13"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iterate type="wd">
                                    <p:tmAbs val="100"/>
                                  </p:iterate>
                                  <p:childTnLst>
                                    <p:set>
                                      <p:cBhvr>
                                        <p:cTn id="17"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iterate type="wd">
                                    <p:tmAbs val="100"/>
                                  </p:iterate>
                                  <p:childTnLst>
                                    <p:set>
                                      <p:cBhvr>
                                        <p:cTn id="21"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iterate type="wd">
                                    <p:tmAbs val="100"/>
                                  </p:iterate>
                                  <p:childTnLst>
                                    <p:set>
                                      <p:cBhvr>
                                        <p:cTn id="25"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00065"/>
            <a:ext cx="11582400" cy="5016758"/>
          </a:xfrm>
          <a:prstGeom prst="rect">
            <a:avLst/>
          </a:prstGeom>
        </p:spPr>
        <p:txBody>
          <a:bodyPr wrap="square">
            <a:spAutoFit/>
          </a:bodyPr>
          <a:lstStyle/>
          <a:p>
            <a:r>
              <a:rPr lang="en-US" sz="4000" b="1" dirty="0">
                <a:solidFill>
                  <a:srgbClr val="0000FF"/>
                </a:solidFill>
                <a:latin typeface="Times New Roman" panose="02020603050405020304" pitchFamily="18" charset="0"/>
                <a:cs typeface="Times New Roman" panose="02020603050405020304" pitchFamily="18" charset="0"/>
              </a:rPr>
              <a:t>2. </a:t>
            </a:r>
            <a:r>
              <a:rPr lang="en-US" sz="4000" b="1" dirty="0" err="1">
                <a:solidFill>
                  <a:srgbClr val="0000FF"/>
                </a:solidFill>
                <a:latin typeface="Times New Roman" panose="02020603050405020304" pitchFamily="18" charset="0"/>
                <a:cs typeface="Times New Roman" panose="02020603050405020304" pitchFamily="18" charset="0"/>
              </a:rPr>
              <a:t>Các</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yêu</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cầu</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của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người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làm</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nghề</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trong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lĩnh</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vực</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cơ</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khí</a:t>
            </a:r>
            <a:r>
              <a:rPr lang="en-US" sz="4000" b="1" dirty="0">
                <a:solidFill>
                  <a:srgbClr val="0000FF"/>
                </a:solidFill>
                <a:latin typeface="Times New Roman" panose="02020603050405020304" pitchFamily="18" charset="0"/>
                <a:cs typeface="Times New Roman" panose="02020603050405020304" pitchFamily="18" charset="0"/>
              </a:rPr>
              <a:t>.</a:t>
            </a:r>
          </a:p>
          <a:p>
            <a:r>
              <a:rPr lang="en-US" sz="4000" i="1" dirty="0">
                <a:latin typeface="Times New Roman" panose="02020603050405020304" pitchFamily="18" charset="0"/>
                <a:cs typeface="Times New Roman" panose="02020603050405020304" pitchFamily="18" charset="0"/>
              </a:rPr>
              <a:t> - </a:t>
            </a:r>
            <a:r>
              <a:rPr lang="en-US" sz="4000" i="1" dirty="0" err="1">
                <a:latin typeface="Times New Roman" panose="02020603050405020304" pitchFamily="18" charset="0"/>
                <a:cs typeface="Times New Roman" panose="02020603050405020304" pitchFamily="18" charset="0"/>
              </a:rPr>
              <a:t>Biết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sử</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dụng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vận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hành</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các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loại</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dụng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cụ</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thiết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bị</a:t>
            </a:r>
            <a:r>
              <a:rPr lang="en-US" sz="4000" i="1" dirty="0">
                <a:latin typeface="Times New Roman" panose="02020603050405020304" pitchFamily="18" charset="0"/>
                <a:cs typeface="Times New Roman" panose="02020603050405020304" pitchFamily="18" charset="0"/>
              </a:rPr>
              <a:t>.</a:t>
            </a:r>
          </a:p>
          <a:p>
            <a:r>
              <a:rPr lang="en-US" sz="4000" i="1" dirty="0">
                <a:latin typeface="Times New Roman" panose="02020603050405020304" pitchFamily="18" charset="0"/>
                <a:cs typeface="Times New Roman" panose="02020603050405020304" pitchFamily="18" charset="0"/>
              </a:rPr>
              <a:t> - </a:t>
            </a:r>
            <a:r>
              <a:rPr lang="en-US" sz="4000" i="1" dirty="0" err="1">
                <a:latin typeface="Times New Roman" panose="02020603050405020304" pitchFamily="18" charset="0"/>
                <a:cs typeface="Times New Roman" panose="02020603050405020304" pitchFamily="18" charset="0"/>
              </a:rPr>
              <a:t>Biết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đọc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bản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vẽ</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và</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phân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tích</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kĩ</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thuật</a:t>
            </a:r>
            <a:r>
              <a:rPr lang="en-US" sz="4000" i="1" dirty="0">
                <a:latin typeface="Times New Roman" panose="02020603050405020304" pitchFamily="18" charset="0"/>
                <a:cs typeface="Times New Roman" panose="02020603050405020304" pitchFamily="18" charset="0"/>
              </a:rPr>
              <a:t>.</a:t>
            </a:r>
          </a:p>
          <a:p>
            <a:r>
              <a:rPr lang="en-US" sz="4000" i="1" dirty="0">
                <a:latin typeface="Times New Roman" panose="02020603050405020304" pitchFamily="18" charset="0"/>
                <a:cs typeface="Times New Roman" panose="02020603050405020304" pitchFamily="18" charset="0"/>
              </a:rPr>
              <a:t> - </a:t>
            </a:r>
            <a:r>
              <a:rPr lang="en-US" sz="4000" i="1" dirty="0" err="1">
                <a:latin typeface="Times New Roman" panose="02020603050405020304" pitchFamily="18" charset="0"/>
                <a:cs typeface="Times New Roman" panose="02020603050405020304" pitchFamily="18" charset="0"/>
              </a:rPr>
              <a:t>Biết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giải</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quyết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các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vấn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đề</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chuyên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môn</a:t>
            </a:r>
            <a:r>
              <a:rPr lang="en-US" sz="4000" i="1" dirty="0">
                <a:latin typeface="Times New Roman" panose="02020603050405020304" pitchFamily="18" charset="0"/>
                <a:cs typeface="Times New Roman" panose="02020603050405020304" pitchFamily="18" charset="0"/>
              </a:rPr>
              <a:t>.</a:t>
            </a:r>
          </a:p>
          <a:p>
            <a:r>
              <a:rPr lang="en-US" sz="4000" i="1" dirty="0">
                <a:latin typeface="Times New Roman" panose="02020603050405020304" pitchFamily="18" charset="0"/>
                <a:cs typeface="Times New Roman" panose="02020603050405020304" pitchFamily="18" charset="0"/>
              </a:rPr>
              <a:t> - </a:t>
            </a:r>
            <a:r>
              <a:rPr lang="en-US" sz="4000" i="1" dirty="0" err="1">
                <a:latin typeface="Times New Roman" panose="02020603050405020304" pitchFamily="18" charset="0"/>
                <a:cs typeface="Times New Roman" panose="02020603050405020304" pitchFamily="18" charset="0"/>
              </a:rPr>
              <a:t>Biết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sử</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dụng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phần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mềm</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phục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vụ</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lĩnh</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vực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cơ</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khí</a:t>
            </a:r>
            <a:r>
              <a:rPr lang="en-US" sz="4000" i="1" dirty="0">
                <a:latin typeface="Times New Roman" panose="02020603050405020304" pitchFamily="18" charset="0"/>
                <a:cs typeface="Times New Roman" panose="02020603050405020304" pitchFamily="18" charset="0"/>
              </a:rPr>
              <a:t>.</a:t>
            </a:r>
          </a:p>
          <a:p>
            <a:r>
              <a:rPr lang="en-US" sz="4000" i="1" dirty="0">
                <a:latin typeface="Times New Roman" panose="02020603050405020304" pitchFamily="18" charset="0"/>
                <a:cs typeface="Times New Roman" panose="02020603050405020304" pitchFamily="18" charset="0"/>
              </a:rPr>
              <a:t> - </a:t>
            </a:r>
            <a:r>
              <a:rPr lang="en-US" sz="4000" i="1" dirty="0" err="1">
                <a:latin typeface="Times New Roman" panose="02020603050405020304" pitchFamily="18" charset="0"/>
                <a:cs typeface="Times New Roman" panose="02020603050405020304" pitchFamily="18" charset="0"/>
              </a:rPr>
              <a:t>Có</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sức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khoẻ</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đam</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mê</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với</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công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việc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cẩn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thận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kiên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trì</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có</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tinh</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thần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hợp</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tác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tốt</a:t>
            </a:r>
            <a:r>
              <a:rPr lang="en-US" sz="40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5780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26F94D2-BEAF-71D8-5AB6-D06F1EB932C4}"/>
              </a:ext>
            </a:extLst>
          </p:cNvPr>
          <p:cNvSpPr txBox="1"/>
          <p:nvPr/>
        </p:nvSpPr>
        <p:spPr>
          <a:xfrm>
            <a:off x="-1" y="239900"/>
            <a:ext cx="12198563"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LUYỆN TẬP: </a:t>
            </a:r>
            <a:r>
              <a:rPr lang="en-US" sz="2800" b="1" dirty="0">
                <a:solidFill>
                  <a:srgbClr val="0000FF"/>
                </a:solidFill>
                <a:latin typeface="Times New Roman" panose="02020603050405020304" pitchFamily="18" charset="0"/>
                <a:cs typeface="Times New Roman" panose="02020603050405020304" pitchFamily="18" charset="0"/>
              </a:rPr>
              <a:t>Cho </a:t>
            </a:r>
            <a:r>
              <a:rPr lang="en-US" sz="2800" b="1" dirty="0" err="1">
                <a:solidFill>
                  <a:srgbClr val="0000FF"/>
                </a:solidFill>
                <a:latin typeface="Times New Roman" panose="02020603050405020304" pitchFamily="18" charset="0"/>
                <a:cs typeface="Times New Roman" panose="02020603050405020304" pitchFamily="18" charset="0"/>
              </a:rPr>
              <a:t>các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yêu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cầu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đối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với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người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làm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việc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trong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lĩnh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khí</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E790A578-8FD6-DEDE-A14F-9C8F133EBD23}"/>
              </a:ext>
            </a:extLst>
          </p:cNvPr>
          <p:cNvSpPr txBox="1"/>
          <p:nvPr/>
        </p:nvSpPr>
        <p:spPr>
          <a:xfrm>
            <a:off x="277090" y="812585"/>
            <a:ext cx="11804074" cy="3970318"/>
          </a:xfrm>
          <a:prstGeom prst="rect">
            <a:avLst/>
          </a:prstGeom>
          <a:noFill/>
        </p:spPr>
        <p:txBody>
          <a:bodyPr wrap="square" rtlCol="0">
            <a:spAutoFit/>
          </a:bodyPr>
          <a:lstStyle/>
          <a:p>
            <a:pPr marL="342900" indent="-342900">
              <a:buAutoNum type="arabicPeriod"/>
            </a:pP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a:t>
            </a:r>
          </a:p>
          <a:p>
            <a:pPr marL="342900" indent="-342900">
              <a:buAutoNum type="arabicPeriod"/>
            </a:pP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a:t>
            </a:r>
          </a:p>
          <a:p>
            <a:pPr marL="342900" indent="-342900">
              <a:buAutoNum type="arabicPeriod"/>
            </a:pP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a:t>
            </a:r>
          </a:p>
          <a:p>
            <a:pPr marL="342900" indent="-342900">
              <a:buAutoNum type="arabicPeriod"/>
            </a:pP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a:t>
            </a:r>
          </a:p>
          <a:p>
            <a:pPr marL="342900" indent="-342900">
              <a:buAutoNum type="arabicPeriod"/>
            </a:pP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a:t>
            </a:r>
          </a:p>
          <a:p>
            <a:pPr marL="342900" indent="-342900">
              <a:buAutoNum type="arabicPeriod"/>
            </a:pP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a:t>
            </a:r>
          </a:p>
          <a:p>
            <a:pPr marL="342900" indent="-342900">
              <a:buAutoNum type="arabicPeriod"/>
            </a:pP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a:t>
            </a:r>
          </a:p>
          <a:p>
            <a:pPr marL="342900" indent="-342900">
              <a:buAutoNum type="arabicPeriod"/>
            </a:pP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xmlns="" id="{DCD66DC2-201B-A530-E820-02AC54C13FE5}"/>
              </a:ext>
            </a:extLst>
          </p:cNvPr>
          <p:cNvSpPr txBox="1"/>
          <p:nvPr/>
        </p:nvSpPr>
        <p:spPr>
          <a:xfrm>
            <a:off x="159690" y="4782903"/>
            <a:ext cx="12038873" cy="523220"/>
          </a:xfrm>
          <a:prstGeom prst="rect">
            <a:avLst/>
          </a:prstGeom>
          <a:noFill/>
        </p:spPr>
        <p:txBody>
          <a:bodyPr wrap="non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Hãy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định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yêu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cầu</a:t>
            </a:r>
            <a:r>
              <a:rPr lang="en-US" sz="2800" dirty="0">
                <a:solidFill>
                  <a:srgbClr val="FF0000"/>
                </a:solidFill>
                <a:latin typeface="Times New Roman" panose="02020603050405020304" pitchFamily="18" charset="0"/>
                <a:cs typeface="Times New Roman" panose="02020603050405020304" pitchFamily="18" charset="0"/>
              </a:rPr>
              <a:t> ở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lĩnh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sau</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xmlns="" id="{A2CE1BB7-90AB-337B-9FFC-F87CE3EC9A36}"/>
              </a:ext>
            </a:extLst>
          </p:cNvPr>
          <p:cNvSpPr txBox="1"/>
          <p:nvPr/>
        </p:nvSpPr>
        <p:spPr>
          <a:xfrm>
            <a:off x="153127" y="5306123"/>
            <a:ext cx="2052165" cy="523220"/>
          </a:xfrm>
          <a:prstGeom prst="rect">
            <a:avLst/>
          </a:prstGeom>
          <a:noFill/>
        </p:spPr>
        <p:txBody>
          <a:bodyPr wrap="none" rtlCol="0">
            <a:spAutoFit/>
          </a:bodyPr>
          <a:lstStyle/>
          <a:p>
            <a:r>
              <a:rPr lang="en-US" sz="2800" dirty="0" err="1">
                <a:solidFill>
                  <a:srgbClr val="0000FF"/>
                </a:solidFill>
                <a:latin typeface="Times New Roman" panose="02020603050405020304" pitchFamily="18" charset="0"/>
                <a:cs typeface="Times New Roman" panose="02020603050405020304" pitchFamily="18" charset="0"/>
              </a:rPr>
              <a:t>Kĩ</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sư</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cơ</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khí</a:t>
            </a:r>
            <a:r>
              <a:rPr lang="en-US" sz="2800" dirty="0">
                <a:solidFill>
                  <a:srgbClr val="0000FF"/>
                </a:solidFill>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xmlns="" id="{CF704D24-C4DE-5905-AFA6-09B4719608AE}"/>
              </a:ext>
            </a:extLst>
          </p:cNvPr>
          <p:cNvSpPr txBox="1"/>
          <p:nvPr/>
        </p:nvSpPr>
        <p:spPr>
          <a:xfrm>
            <a:off x="153126" y="5783805"/>
            <a:ext cx="4349601" cy="523220"/>
          </a:xfrm>
          <a:prstGeom prst="rect">
            <a:avLst/>
          </a:prstGeom>
          <a:noFill/>
        </p:spPr>
        <p:txBody>
          <a:bodyPr wrap="square" rtlCol="0">
            <a:spAutoFit/>
          </a:bodyPr>
          <a:lstStyle/>
          <a:p>
            <a:r>
              <a:rPr lang="en-US" sz="2800" dirty="0" err="1">
                <a:solidFill>
                  <a:srgbClr val="0000FF"/>
                </a:solidFill>
                <a:latin typeface="Times New Roman" panose="02020603050405020304" pitchFamily="18" charset="0"/>
                <a:cs typeface="Times New Roman" panose="02020603050405020304" pitchFamily="18" charset="0"/>
              </a:rPr>
              <a:t>Kĩ</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thuật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viên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kĩ</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thuật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cơ</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khí</a:t>
            </a:r>
            <a:r>
              <a:rPr lang="en-US" sz="2800" dirty="0">
                <a:solidFill>
                  <a:srgbClr val="0000FF"/>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xmlns="" id="{CEBDA661-D94A-DD2B-8519-30C809293635}"/>
              </a:ext>
            </a:extLst>
          </p:cNvPr>
          <p:cNvSpPr txBox="1"/>
          <p:nvPr/>
        </p:nvSpPr>
        <p:spPr>
          <a:xfrm>
            <a:off x="153125" y="6261487"/>
            <a:ext cx="5153166" cy="523220"/>
          </a:xfrm>
          <a:prstGeom prst="rect">
            <a:avLst/>
          </a:prstGeom>
          <a:noFill/>
        </p:spPr>
        <p:txBody>
          <a:bodyPr wrap="square" rtlCol="0">
            <a:spAutoFit/>
          </a:bodyPr>
          <a:lstStyle/>
          <a:p>
            <a:r>
              <a:rPr lang="en-US" sz="2800" dirty="0" err="1">
                <a:solidFill>
                  <a:srgbClr val="0000FF"/>
                </a:solidFill>
                <a:latin typeface="Times New Roman" panose="02020603050405020304" pitchFamily="18" charset="0"/>
                <a:cs typeface="Times New Roman" panose="02020603050405020304" pitchFamily="18" charset="0"/>
              </a:rPr>
              <a:t>Thợ</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cơ</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khí</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sửa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chữa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máy</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móc</a:t>
            </a:r>
            <a:r>
              <a:rPr lang="en-US" sz="2800" dirty="0">
                <a:solidFill>
                  <a:srgbClr val="0000FF"/>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xmlns="" id="{788D8C38-47C7-83C1-54A3-65987F9039F1}"/>
              </a:ext>
            </a:extLst>
          </p:cNvPr>
          <p:cNvSpPr txBox="1"/>
          <p:nvPr/>
        </p:nvSpPr>
        <p:spPr>
          <a:xfrm>
            <a:off x="2211855" y="5279933"/>
            <a:ext cx="2159566" cy="523220"/>
          </a:xfrm>
          <a:prstGeom prst="rect">
            <a:avLst/>
          </a:prstGeom>
          <a:noFill/>
        </p:spPr>
        <p:txBody>
          <a:bodyPr wrap="none" rtlCol="0">
            <a:spAutoFit/>
          </a:bodyPr>
          <a:lstStyle/>
          <a:p>
            <a:r>
              <a:rPr lang="en-US" sz="2800" dirty="0">
                <a:solidFill>
                  <a:srgbClr val="0000FF"/>
                </a:solidFill>
                <a:latin typeface="Times New Roman" panose="02020603050405020304" pitchFamily="18" charset="0"/>
                <a:cs typeface="Times New Roman" panose="02020603050405020304" pitchFamily="18" charset="0"/>
              </a:rPr>
              <a:t>1, 2, 3, 4, 7, 8</a:t>
            </a:r>
          </a:p>
        </p:txBody>
      </p:sp>
      <p:sp>
        <p:nvSpPr>
          <p:cNvPr id="11" name="TextBox 10">
            <a:extLst>
              <a:ext uri="{FF2B5EF4-FFF2-40B4-BE49-F238E27FC236}">
                <a16:creationId xmlns:a16="http://schemas.microsoft.com/office/drawing/2014/main" xmlns="" id="{B2657B95-2516-FB28-DB19-D8923CFFE0A1}"/>
              </a:ext>
            </a:extLst>
          </p:cNvPr>
          <p:cNvSpPr txBox="1"/>
          <p:nvPr/>
        </p:nvSpPr>
        <p:spPr>
          <a:xfrm>
            <a:off x="4371421" y="5769568"/>
            <a:ext cx="1441420" cy="523220"/>
          </a:xfrm>
          <a:prstGeom prst="rect">
            <a:avLst/>
          </a:prstGeom>
          <a:noFill/>
        </p:spPr>
        <p:txBody>
          <a:bodyPr wrap="none" rtlCol="0">
            <a:spAutoFit/>
          </a:bodyPr>
          <a:lstStyle/>
          <a:p>
            <a:r>
              <a:rPr lang="en-US" sz="2800" dirty="0">
                <a:solidFill>
                  <a:srgbClr val="0000FF"/>
                </a:solidFill>
                <a:latin typeface="Times New Roman" panose="02020603050405020304" pitchFamily="18" charset="0"/>
                <a:cs typeface="Times New Roman" panose="02020603050405020304" pitchFamily="18" charset="0"/>
              </a:rPr>
              <a:t>1, 3, 6, 7</a:t>
            </a:r>
          </a:p>
        </p:txBody>
      </p:sp>
      <p:sp>
        <p:nvSpPr>
          <p:cNvPr id="12" name="TextBox 11">
            <a:extLst>
              <a:ext uri="{FF2B5EF4-FFF2-40B4-BE49-F238E27FC236}">
                <a16:creationId xmlns:a16="http://schemas.microsoft.com/office/drawing/2014/main" xmlns="" id="{D858DAC2-A5F8-133C-E058-69174396C645}"/>
              </a:ext>
            </a:extLst>
          </p:cNvPr>
          <p:cNvSpPr txBox="1"/>
          <p:nvPr/>
        </p:nvSpPr>
        <p:spPr>
          <a:xfrm>
            <a:off x="5092131" y="6277138"/>
            <a:ext cx="1441420" cy="523220"/>
          </a:xfrm>
          <a:prstGeom prst="rect">
            <a:avLst/>
          </a:prstGeom>
          <a:noFill/>
        </p:spPr>
        <p:txBody>
          <a:bodyPr wrap="none" rtlCol="0">
            <a:spAutoFit/>
          </a:bodyPr>
          <a:lstStyle/>
          <a:p>
            <a:r>
              <a:rPr lang="en-US" sz="2800" dirty="0">
                <a:solidFill>
                  <a:srgbClr val="0000FF"/>
                </a:solidFill>
                <a:latin typeface="Times New Roman" panose="02020603050405020304" pitchFamily="18" charset="0"/>
                <a:cs typeface="Times New Roman" panose="02020603050405020304" pitchFamily="18" charset="0"/>
              </a:rPr>
              <a:t>1, 2, 5, 7</a:t>
            </a:r>
          </a:p>
        </p:txBody>
      </p:sp>
    </p:spTree>
    <p:extLst>
      <p:ext uri="{BB962C8B-B14F-4D97-AF65-F5344CB8AC3E}">
        <p14:creationId xmlns:p14="http://schemas.microsoft.com/office/powerpoint/2010/main" val="325684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05DD518-5E1B-C3DD-8302-F7D7F54E6D02}"/>
              </a:ext>
            </a:extLst>
          </p:cNvPr>
          <p:cNvSpPr txBox="1"/>
          <p:nvPr/>
        </p:nvSpPr>
        <p:spPr>
          <a:xfrm>
            <a:off x="207818" y="101354"/>
            <a:ext cx="11804074" cy="1077218"/>
          </a:xfrm>
          <a:prstGeom prst="rect">
            <a:avLst/>
          </a:prstGeom>
          <a:noFill/>
        </p:spPr>
        <p:txBody>
          <a:bodyPr wrap="square" rtlCol="0">
            <a:spAutoFit/>
          </a:bodyPr>
          <a:lstStyle/>
          <a:p>
            <a:pPr algn="just"/>
            <a:r>
              <a:rPr lang="en-US" sz="3200" b="1" dirty="0">
                <a:solidFill>
                  <a:srgbClr val="FF0000"/>
                </a:solidFill>
                <a:latin typeface="Times New Roman" panose="02020603050405020304" pitchFamily="18" charset="0"/>
                <a:cs typeface="Times New Roman" panose="02020603050405020304" pitchFamily="18" charset="0"/>
              </a:rPr>
              <a:t>LUYỆN TẬP: </a:t>
            </a:r>
            <a:r>
              <a:rPr lang="en-US" sz="3200" dirty="0" err="1">
                <a:solidFill>
                  <a:srgbClr val="0000FF"/>
                </a:solidFill>
                <a:latin typeface="Times New Roman" panose="02020603050405020304" pitchFamily="18" charset="0"/>
                <a:cs typeface="Times New Roman" panose="02020603050405020304" pitchFamily="18" charset="0"/>
              </a:rPr>
              <a:t>Câu</a:t>
            </a:r>
            <a:r>
              <a:rPr lang="en-US" sz="3200" dirty="0">
                <a:solidFill>
                  <a:srgbClr val="0000FF"/>
                </a:solidFill>
                <a:latin typeface="Times New Roman" panose="02020603050405020304" pitchFamily="18" charset="0"/>
                <a:cs typeface="Times New Roman" panose="02020603050405020304" pitchFamily="18" charset="0"/>
              </a:rPr>
              <a:t> 2.</a:t>
            </a:r>
            <a:r>
              <a:rPr lang="en-US" sz="3200" b="1" dirty="0">
                <a:solidFill>
                  <a:srgbClr val="0000FF"/>
                </a:solidFill>
                <a:latin typeface="Times New Roman" panose="02020603050405020304" pitchFamily="18" charset="0"/>
                <a:cs typeface="Times New Roman" panose="02020603050405020304" pitchFamily="18" charset="0"/>
              </a:rPr>
              <a:t> </a:t>
            </a:r>
            <a:r>
              <a:rPr lang="vi-VN" sz="3200" b="0" i="0" dirty="0">
                <a:solidFill>
                  <a:srgbClr val="0000FF"/>
                </a:solidFill>
                <a:effectLst/>
                <a:latin typeface="Times New Roman" panose="02020603050405020304" pitchFamily="18" charset="0"/>
                <a:cs typeface="Times New Roman" panose="02020603050405020304" pitchFamily="18" charset="0"/>
              </a:rPr>
              <a:t>Nêu tên và mô tả đặc điểm cơ bản của các ngành nghề được minh họa trong </a:t>
            </a:r>
            <a:r>
              <a:rPr lang="en-US" sz="3200" dirty="0" err="1">
                <a:solidFill>
                  <a:srgbClr val="0000FF"/>
                </a:solidFill>
                <a:latin typeface="Times New Roman" panose="02020603050405020304" pitchFamily="18" charset="0"/>
                <a:cs typeface="Times New Roman" panose="02020603050405020304" pitchFamily="18" charset="0"/>
              </a:rPr>
              <a:t>sau</a:t>
            </a:r>
            <a:r>
              <a:rPr lang="en-US" sz="3200" dirty="0">
                <a:solidFill>
                  <a:srgbClr val="0000FF"/>
                </a:solidFill>
                <a:latin typeface="Times New Roman" panose="02020603050405020304" pitchFamily="18" charset="0"/>
                <a:cs typeface="Times New Roman" panose="02020603050405020304" pitchFamily="18" charset="0"/>
              </a:rPr>
              <a:t>?</a:t>
            </a:r>
            <a:endParaRPr lang="vi-VN" sz="3200" b="0" i="0" dirty="0">
              <a:solidFill>
                <a:srgbClr val="0000FF"/>
              </a:solidFill>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55303935-0E06-A087-0C42-1A849385609A}"/>
              </a:ext>
            </a:extLst>
          </p:cNvPr>
          <p:cNvSpPr txBox="1"/>
          <p:nvPr/>
        </p:nvSpPr>
        <p:spPr>
          <a:xfrm>
            <a:off x="7691293" y="1993373"/>
            <a:ext cx="4182053" cy="3785652"/>
          </a:xfrm>
          <a:prstGeom prst="rect">
            <a:avLst/>
          </a:prstGeom>
          <a:noFill/>
        </p:spPr>
        <p:txBody>
          <a:bodyPr wrap="square">
            <a:spAutoFit/>
          </a:bodyPr>
          <a:lstStyle/>
          <a:p>
            <a:pPr algn="just"/>
            <a:r>
              <a:rPr lang="en-US" sz="4000" b="0" i="1" dirty="0">
                <a:solidFill>
                  <a:srgbClr val="212529"/>
                </a:solidFill>
                <a:effectLst/>
                <a:latin typeface="Times New Roman" panose="02020603050405020304" pitchFamily="18" charset="0"/>
                <a:cs typeface="Times New Roman" panose="02020603050405020304" pitchFamily="18" charset="0"/>
              </a:rPr>
              <a:t>- </a:t>
            </a:r>
            <a:r>
              <a:rPr lang="vi-VN" sz="4000" b="0" i="1" dirty="0">
                <a:solidFill>
                  <a:srgbClr val="212529"/>
                </a:solidFill>
                <a:effectLst/>
                <a:latin typeface="Times New Roman" panose="02020603050405020304" pitchFamily="18" charset="0"/>
                <a:cs typeface="Times New Roman" panose="02020603050405020304" pitchFamily="18" charset="0"/>
              </a:rPr>
              <a:t>Thợ cơ khí: trực tiếp lắp ráp, sửa chữa, động cơ và các thiết bị cơ khí của các loại xe cơ giới.</a:t>
            </a:r>
            <a:endParaRPr lang="en-US" sz="4000" i="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53A61D28-36BD-D8F0-BCF7-975B54A616B3}"/>
              </a:ext>
            </a:extLst>
          </p:cNvPr>
          <p:cNvPicPr>
            <a:picLocks noChangeAspect="1"/>
          </p:cNvPicPr>
          <p:nvPr/>
        </p:nvPicPr>
        <p:blipFill>
          <a:blip r:embed="rId2"/>
          <a:stretch>
            <a:fillRect/>
          </a:stretch>
        </p:blipFill>
        <p:spPr>
          <a:xfrm>
            <a:off x="318654" y="1304826"/>
            <a:ext cx="7024603" cy="5154036"/>
          </a:xfrm>
          <a:prstGeom prst="rect">
            <a:avLst/>
          </a:prstGeom>
        </p:spPr>
      </p:pic>
    </p:spTree>
    <p:extLst>
      <p:ext uri="{BB962C8B-B14F-4D97-AF65-F5344CB8AC3E}">
        <p14:creationId xmlns:p14="http://schemas.microsoft.com/office/powerpoint/2010/main" val="132385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8AC70D52-D3BC-C840-3DDE-F1FC9FE77091}"/>
              </a:ext>
            </a:extLst>
          </p:cNvPr>
          <p:cNvSpPr txBox="1"/>
          <p:nvPr/>
        </p:nvSpPr>
        <p:spPr>
          <a:xfrm>
            <a:off x="8468412" y="2565423"/>
            <a:ext cx="3491337" cy="3170099"/>
          </a:xfrm>
          <a:prstGeom prst="rect">
            <a:avLst/>
          </a:prstGeom>
          <a:noFill/>
        </p:spPr>
        <p:txBody>
          <a:bodyPr wrap="square">
            <a:spAutoFit/>
          </a:bodyPr>
          <a:lstStyle/>
          <a:p>
            <a:pPr algn="just"/>
            <a:r>
              <a:rPr lang="en-US" sz="4000" b="0" i="1" dirty="0">
                <a:solidFill>
                  <a:srgbClr val="212529"/>
                </a:solidFill>
                <a:effectLst/>
                <a:latin typeface="Times New Roman" panose="02020603050405020304" pitchFamily="18" charset="0"/>
                <a:cs typeface="Times New Roman" panose="02020603050405020304" pitchFamily="18" charset="0"/>
              </a:rPr>
              <a:t>- </a:t>
            </a:r>
            <a:r>
              <a:rPr lang="vi-VN" sz="4000" b="0" i="1" dirty="0">
                <a:solidFill>
                  <a:srgbClr val="212529"/>
                </a:solidFill>
                <a:effectLst/>
                <a:latin typeface="Times New Roman" panose="02020603050405020304" pitchFamily="18" charset="0"/>
                <a:cs typeface="Times New Roman" panose="02020603050405020304" pitchFamily="18" charset="0"/>
              </a:rPr>
              <a:t>Kĩ thuật viên cơ khí: hỗ trợ kĩ thuật, lắp ráp, sửa chữa, gia công cơ khí.</a:t>
            </a:r>
            <a:endParaRPr lang="en-US" sz="4000" i="1" dirty="0">
              <a:latin typeface="Times New Roman" panose="02020603050405020304" pitchFamily="18" charset="0"/>
              <a:cs typeface="Times New Roman" panose="02020603050405020304" pitchFamily="18" charset="0"/>
            </a:endParaRPr>
          </a:p>
        </p:txBody>
      </p:sp>
      <p:pic>
        <p:nvPicPr>
          <p:cNvPr id="4098" name="Picture 2" descr="Ngành kỹ thuật cơ khí và kỹ thuật cơ điện tử thuộc lĩnh vực nào ? - Cơ Khí  Chế Tạo Máy">
            <a:extLst>
              <a:ext uri="{FF2B5EF4-FFF2-40B4-BE49-F238E27FC236}">
                <a16:creationId xmlns:a16="http://schemas.microsoft.com/office/drawing/2014/main" xmlns="" id="{6F32DD6C-776E-772D-2547-2DB3C444EF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65" y="1320787"/>
            <a:ext cx="8094335" cy="5334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987D5D80-8791-9404-8271-ED24B2A9049B}"/>
              </a:ext>
            </a:extLst>
          </p:cNvPr>
          <p:cNvSpPr txBox="1"/>
          <p:nvPr/>
        </p:nvSpPr>
        <p:spPr>
          <a:xfrm>
            <a:off x="207818" y="101354"/>
            <a:ext cx="11804074" cy="1077218"/>
          </a:xfrm>
          <a:prstGeom prst="rect">
            <a:avLst/>
          </a:prstGeom>
          <a:noFill/>
        </p:spPr>
        <p:txBody>
          <a:bodyPr wrap="square" rtlCol="0">
            <a:spAutoFit/>
          </a:bodyPr>
          <a:lstStyle/>
          <a:p>
            <a:pPr algn="just"/>
            <a:r>
              <a:rPr lang="en-US" sz="3200" b="1" dirty="0">
                <a:solidFill>
                  <a:srgbClr val="FF0000"/>
                </a:solidFill>
                <a:latin typeface="Times New Roman" panose="02020603050405020304" pitchFamily="18" charset="0"/>
                <a:cs typeface="Times New Roman" panose="02020603050405020304" pitchFamily="18" charset="0"/>
              </a:rPr>
              <a:t>LUYỆN TẬP: </a:t>
            </a:r>
            <a:r>
              <a:rPr lang="en-US" sz="3200" dirty="0" err="1">
                <a:solidFill>
                  <a:srgbClr val="0000FF"/>
                </a:solidFill>
                <a:latin typeface="Times New Roman" panose="02020603050405020304" pitchFamily="18" charset="0"/>
                <a:cs typeface="Times New Roman" panose="02020603050405020304" pitchFamily="18" charset="0"/>
              </a:rPr>
              <a:t>Câu</a:t>
            </a:r>
            <a:r>
              <a:rPr lang="en-US" sz="3200" dirty="0">
                <a:solidFill>
                  <a:srgbClr val="0000FF"/>
                </a:solidFill>
                <a:latin typeface="Times New Roman" panose="02020603050405020304" pitchFamily="18" charset="0"/>
                <a:cs typeface="Times New Roman" panose="02020603050405020304" pitchFamily="18" charset="0"/>
              </a:rPr>
              <a:t> 2.</a:t>
            </a:r>
            <a:r>
              <a:rPr lang="en-US" sz="3200" b="1" dirty="0">
                <a:solidFill>
                  <a:srgbClr val="0000FF"/>
                </a:solidFill>
                <a:latin typeface="Times New Roman" panose="02020603050405020304" pitchFamily="18" charset="0"/>
                <a:cs typeface="Times New Roman" panose="02020603050405020304" pitchFamily="18" charset="0"/>
              </a:rPr>
              <a:t> </a:t>
            </a:r>
            <a:r>
              <a:rPr lang="vi-VN" sz="3200" b="0" i="0" dirty="0">
                <a:solidFill>
                  <a:srgbClr val="0000FF"/>
                </a:solidFill>
                <a:effectLst/>
                <a:latin typeface="Times New Roman" panose="02020603050405020304" pitchFamily="18" charset="0"/>
                <a:cs typeface="Times New Roman" panose="02020603050405020304" pitchFamily="18" charset="0"/>
              </a:rPr>
              <a:t>Nêu tên và mô tả đặc điểm cơ bản của các ngành nghề được minh họa trong </a:t>
            </a:r>
            <a:r>
              <a:rPr lang="en-US" sz="3200" dirty="0" err="1">
                <a:solidFill>
                  <a:srgbClr val="0000FF"/>
                </a:solidFill>
                <a:latin typeface="Times New Roman" panose="02020603050405020304" pitchFamily="18" charset="0"/>
                <a:cs typeface="Times New Roman" panose="02020603050405020304" pitchFamily="18" charset="0"/>
              </a:rPr>
              <a:t>sau</a:t>
            </a:r>
            <a:r>
              <a:rPr lang="en-US" sz="3200" dirty="0">
                <a:solidFill>
                  <a:srgbClr val="0000FF"/>
                </a:solidFill>
                <a:latin typeface="Times New Roman" panose="02020603050405020304" pitchFamily="18" charset="0"/>
                <a:cs typeface="Times New Roman" panose="02020603050405020304" pitchFamily="18" charset="0"/>
              </a:rPr>
              <a:t>?</a:t>
            </a:r>
            <a:endParaRPr lang="vi-VN" sz="3200" b="0" i="0" dirty="0">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305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75A341-4903-5C7A-B7B1-BA333AD519A5}"/>
              </a:ext>
            </a:extLst>
          </p:cNvPr>
          <p:cNvSpPr txBox="1"/>
          <p:nvPr/>
        </p:nvSpPr>
        <p:spPr>
          <a:xfrm>
            <a:off x="8043620" y="2074783"/>
            <a:ext cx="3893128" cy="3785652"/>
          </a:xfrm>
          <a:prstGeom prst="rect">
            <a:avLst/>
          </a:prstGeom>
          <a:noFill/>
        </p:spPr>
        <p:txBody>
          <a:bodyPr wrap="square">
            <a:spAutoFit/>
          </a:bodyPr>
          <a:lstStyle/>
          <a:p>
            <a:pPr algn="just"/>
            <a:r>
              <a:rPr lang="en-US" sz="4000" b="0" i="1" dirty="0">
                <a:solidFill>
                  <a:srgbClr val="212529"/>
                </a:solidFill>
                <a:effectLst/>
                <a:latin typeface="Times New Roman" panose="02020603050405020304" pitchFamily="18" charset="0"/>
                <a:cs typeface="Times New Roman" panose="02020603050405020304" pitchFamily="18" charset="0"/>
              </a:rPr>
              <a:t>- </a:t>
            </a:r>
            <a:r>
              <a:rPr lang="vi-VN" sz="4000" b="0" i="1" dirty="0">
                <a:solidFill>
                  <a:srgbClr val="212529"/>
                </a:solidFill>
                <a:effectLst/>
                <a:latin typeface="Times New Roman" panose="02020603050405020304" pitchFamily="18" charset="0"/>
                <a:cs typeface="Times New Roman" panose="02020603050405020304" pitchFamily="18" charset="0"/>
              </a:rPr>
              <a:t>Kĩ sư cơ khí: thiết kế, giám sát, tham gia vận hành, sửa chữa máy móc, thiết bị cơ khí.</a:t>
            </a:r>
            <a:endParaRPr lang="en-US" sz="4000" i="1" dirty="0">
              <a:latin typeface="Times New Roman" panose="02020603050405020304" pitchFamily="18" charset="0"/>
              <a:cs typeface="Times New Roman" panose="02020603050405020304" pitchFamily="18" charset="0"/>
            </a:endParaRPr>
          </a:p>
        </p:txBody>
      </p:sp>
      <p:pic>
        <p:nvPicPr>
          <p:cNvPr id="5122" name="Picture 2" descr="Với kỹ sư Cơ khí thì việc sử dụng phần mềm có quan trọng không? – Trung tâm  Đào tạo Solidworks STDC">
            <a:extLst>
              <a:ext uri="{FF2B5EF4-FFF2-40B4-BE49-F238E27FC236}">
                <a16:creationId xmlns:a16="http://schemas.microsoft.com/office/drawing/2014/main" xmlns="" id="{A21A4871-7954-3DCC-2C3C-0F5106E94E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35" y="1193131"/>
            <a:ext cx="7789856" cy="55489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62DE1A96-D02D-BAAA-7DC9-F6320F5BC256}"/>
              </a:ext>
            </a:extLst>
          </p:cNvPr>
          <p:cNvSpPr txBox="1"/>
          <p:nvPr/>
        </p:nvSpPr>
        <p:spPr>
          <a:xfrm>
            <a:off x="207818" y="101354"/>
            <a:ext cx="11804074" cy="1077218"/>
          </a:xfrm>
          <a:prstGeom prst="rect">
            <a:avLst/>
          </a:prstGeom>
          <a:noFill/>
        </p:spPr>
        <p:txBody>
          <a:bodyPr wrap="square" rtlCol="0">
            <a:spAutoFit/>
          </a:bodyPr>
          <a:lstStyle/>
          <a:p>
            <a:pPr algn="just"/>
            <a:r>
              <a:rPr lang="en-US" sz="3200" b="1" dirty="0">
                <a:solidFill>
                  <a:srgbClr val="FF0000"/>
                </a:solidFill>
                <a:latin typeface="Times New Roman" panose="02020603050405020304" pitchFamily="18" charset="0"/>
                <a:cs typeface="Times New Roman" panose="02020603050405020304" pitchFamily="18" charset="0"/>
              </a:rPr>
              <a:t>LUYỆN TẬP: </a:t>
            </a:r>
            <a:r>
              <a:rPr lang="en-US" sz="3200" dirty="0" err="1">
                <a:solidFill>
                  <a:srgbClr val="0000FF"/>
                </a:solidFill>
                <a:latin typeface="Times New Roman" panose="02020603050405020304" pitchFamily="18" charset="0"/>
                <a:cs typeface="Times New Roman" panose="02020603050405020304" pitchFamily="18" charset="0"/>
              </a:rPr>
              <a:t>Câu</a:t>
            </a:r>
            <a:r>
              <a:rPr lang="en-US" sz="3200" dirty="0">
                <a:solidFill>
                  <a:srgbClr val="0000FF"/>
                </a:solidFill>
                <a:latin typeface="Times New Roman" panose="02020603050405020304" pitchFamily="18" charset="0"/>
                <a:cs typeface="Times New Roman" panose="02020603050405020304" pitchFamily="18" charset="0"/>
              </a:rPr>
              <a:t> 2.</a:t>
            </a:r>
            <a:r>
              <a:rPr lang="en-US" sz="3200" b="1" dirty="0">
                <a:solidFill>
                  <a:srgbClr val="0000FF"/>
                </a:solidFill>
                <a:latin typeface="Times New Roman" panose="02020603050405020304" pitchFamily="18" charset="0"/>
                <a:cs typeface="Times New Roman" panose="02020603050405020304" pitchFamily="18" charset="0"/>
              </a:rPr>
              <a:t> </a:t>
            </a:r>
            <a:r>
              <a:rPr lang="vi-VN" sz="3200" b="0" i="0" dirty="0">
                <a:solidFill>
                  <a:srgbClr val="0000FF"/>
                </a:solidFill>
                <a:effectLst/>
                <a:latin typeface="Times New Roman" panose="02020603050405020304" pitchFamily="18" charset="0"/>
                <a:cs typeface="Times New Roman" panose="02020603050405020304" pitchFamily="18" charset="0"/>
              </a:rPr>
              <a:t>Nêu tên và mô tả đặc điểm cơ bản của các ngành nghề được minh họa trong </a:t>
            </a:r>
            <a:r>
              <a:rPr lang="en-US" sz="3200" dirty="0" err="1">
                <a:solidFill>
                  <a:srgbClr val="0000FF"/>
                </a:solidFill>
                <a:latin typeface="Times New Roman" panose="02020603050405020304" pitchFamily="18" charset="0"/>
                <a:cs typeface="Times New Roman" panose="02020603050405020304" pitchFamily="18" charset="0"/>
              </a:rPr>
              <a:t>sau</a:t>
            </a:r>
            <a:r>
              <a:rPr lang="en-US" sz="3200" dirty="0">
                <a:solidFill>
                  <a:srgbClr val="0000FF"/>
                </a:solidFill>
                <a:latin typeface="Times New Roman" panose="02020603050405020304" pitchFamily="18" charset="0"/>
                <a:cs typeface="Times New Roman" panose="02020603050405020304" pitchFamily="18" charset="0"/>
              </a:rPr>
              <a:t>?</a:t>
            </a:r>
            <a:endParaRPr lang="vi-VN" sz="3200" b="0" i="0" dirty="0">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057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11B5392-CD45-3BA8-5F76-753610FE0C9F}"/>
              </a:ext>
            </a:extLst>
          </p:cNvPr>
          <p:cNvSpPr txBox="1"/>
          <p:nvPr/>
        </p:nvSpPr>
        <p:spPr>
          <a:xfrm>
            <a:off x="180109" y="224090"/>
            <a:ext cx="11790218" cy="1200329"/>
          </a:xfrm>
          <a:prstGeom prst="rect">
            <a:avLst/>
          </a:prstGeom>
          <a:noFill/>
        </p:spPr>
        <p:txBody>
          <a:bodyPr wrap="square">
            <a:spAutoFit/>
          </a:bodyPr>
          <a:lstStyle/>
          <a:p>
            <a:pPr algn="just"/>
            <a:r>
              <a:rPr lang="en-US" sz="3600" b="1" dirty="0">
                <a:solidFill>
                  <a:srgbClr val="0000FF"/>
                </a:solidFill>
                <a:latin typeface="Times New Roman" panose="02020603050405020304" pitchFamily="18" charset="0"/>
                <a:cs typeface="Times New Roman" panose="02020603050405020304" pitchFamily="18" charset="0"/>
              </a:rPr>
              <a:t>3. </a:t>
            </a:r>
            <a:r>
              <a:rPr lang="en-US" sz="3600" b="1" dirty="0" err="1">
                <a:solidFill>
                  <a:srgbClr val="0000FF"/>
                </a:solidFill>
                <a:latin typeface="Times New Roman" panose="02020603050405020304" pitchFamily="18" charset="0"/>
                <a:cs typeface="Times New Roman" panose="02020603050405020304" pitchFamily="18" charset="0"/>
              </a:rPr>
              <a:t>Tìm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hiểu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về</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sự</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phù</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hợp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của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bản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thân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với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ngành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nghề</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trong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lĩnh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vực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cơ</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khí</a:t>
            </a:r>
            <a:r>
              <a:rPr lang="en-US" sz="36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96550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461" y="93506"/>
            <a:ext cx="11787674"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Dựa vào Bảng 9.3, khi xem xét về sự phù hợp của bản thân với những ngành nghề trong lĩnh vực cơ khí cần tìm hiểu những sở thích và khả năng gì?</a:t>
            </a:r>
            <a:endParaRPr lang="en-US" sz="2800" b="1">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395888994"/>
              </p:ext>
            </p:extLst>
          </p:nvPr>
        </p:nvGraphicFramePr>
        <p:xfrm>
          <a:off x="323461" y="1047613"/>
          <a:ext cx="11451772" cy="5741357"/>
        </p:xfrm>
        <a:graphic>
          <a:graphicData uri="http://schemas.openxmlformats.org/drawingml/2006/table">
            <a:tbl>
              <a:tblPr firstRow="1" firstCol="1" bandRow="1"/>
              <a:tblGrid>
                <a:gridCol w="3990998">
                  <a:extLst>
                    <a:ext uri="{9D8B030D-6E8A-4147-A177-3AD203B41FA5}">
                      <a16:colId xmlns:a16="http://schemas.microsoft.com/office/drawing/2014/main" xmlns="" val="1714095217"/>
                    </a:ext>
                  </a:extLst>
                </a:gridCol>
                <a:gridCol w="7460774">
                  <a:extLst>
                    <a:ext uri="{9D8B030D-6E8A-4147-A177-3AD203B41FA5}">
                      <a16:colId xmlns:a16="http://schemas.microsoft.com/office/drawing/2014/main" xmlns="" val="80520382"/>
                    </a:ext>
                  </a:extLst>
                </a:gridCol>
              </a:tblGrid>
              <a:tr h="620717">
                <a:tc>
                  <a:txBody>
                    <a:bodyPr/>
                    <a:lstStyle/>
                    <a:p>
                      <a:pPr marL="0" marR="0" algn="ctr">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Sở thích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Khả năng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92372208"/>
                  </a:ext>
                </a:extLst>
              </a:tr>
              <a:tr h="4965735">
                <a:tc>
                  <a:txBody>
                    <a:bodyPr/>
                    <a:lstStyle/>
                    <a:p>
                      <a:pPr marL="0" marR="0">
                        <a:spcBef>
                          <a:spcPts val="0"/>
                        </a:spcBef>
                        <a:spcAft>
                          <a:spcPts val="0"/>
                        </a:spcAft>
                      </a:pP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lĩnh</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đuổi</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lĩnh</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mong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chuyên</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lĩnh</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dàng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khiếu</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đế</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Vễ</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lĩnh</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duy</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99651034"/>
                  </a:ext>
                </a:extLst>
              </a:tr>
            </a:tbl>
          </a:graphicData>
        </a:graphic>
      </p:graphicFrame>
    </p:spTree>
    <p:extLst>
      <p:ext uri="{BB962C8B-B14F-4D97-AF65-F5344CB8AC3E}">
        <p14:creationId xmlns:p14="http://schemas.microsoft.com/office/powerpoint/2010/main" val="363614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4832" y="5621312"/>
            <a:ext cx="5580233" cy="1077218"/>
          </a:xfrm>
          <a:prstGeom prst="rect">
            <a:avLst/>
          </a:prstGeom>
          <a:noFill/>
        </p:spPr>
        <p:txBody>
          <a:bodyPr wrap="square" rtlCol="0">
            <a:spAutoFit/>
          </a:bodyPr>
          <a:lstStyle/>
          <a:p>
            <a:r>
              <a:rPr lang="en-US" sz="3200" b="1" i="1" dirty="0" err="1">
                <a:latin typeface="Times New Roman" panose="02020603050405020304" pitchFamily="18" charset="0"/>
                <a:cs typeface="Times New Roman" panose="02020603050405020304" pitchFamily="18" charset="0"/>
              </a:rPr>
              <a:t>Hình</a:t>
            </a:r>
            <a:r>
              <a:rPr lang="en-US" sz="3200" b="1" i="1" dirty="0">
                <a:latin typeface="Times New Roman" panose="02020603050405020304" pitchFamily="18" charset="0"/>
                <a:cs typeface="Times New Roman" panose="02020603050405020304" pitchFamily="18" charset="0"/>
              </a:rPr>
              <a:t> 9.1. </a:t>
            </a:r>
            <a:r>
              <a:rPr lang="en-US" sz="3200" b="1" i="1" dirty="0" err="1">
                <a:latin typeface="Times New Roman" panose="02020603050405020304" pitchFamily="18" charset="0"/>
                <a:cs typeface="Times New Roman" panose="02020603050405020304" pitchFamily="18" charset="0"/>
              </a:rPr>
              <a:t>Một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công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việc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trong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nghề</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cơ</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khí</a:t>
            </a:r>
            <a:endParaRPr lang="en-US" sz="3200" b="1" i="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7221" y="159470"/>
            <a:ext cx="6595673" cy="5356910"/>
          </a:xfrm>
          <a:prstGeom prst="rect">
            <a:avLst/>
          </a:prstGeom>
        </p:spPr>
      </p:pic>
      <p:sp>
        <p:nvSpPr>
          <p:cNvPr id="7" name="Cloud Callout 1">
            <a:extLst>
              <a:ext uri="{FF2B5EF4-FFF2-40B4-BE49-F238E27FC236}">
                <a16:creationId xmlns:a16="http://schemas.microsoft.com/office/drawing/2014/main" xmlns="" id="{4C27EEF5-EF79-C3EF-660C-01D6648E1FD8}"/>
              </a:ext>
            </a:extLst>
          </p:cNvPr>
          <p:cNvSpPr/>
          <p:nvPr/>
        </p:nvSpPr>
        <p:spPr>
          <a:xfrm>
            <a:off x="6355830" y="367776"/>
            <a:ext cx="5708949" cy="4255739"/>
          </a:xfrm>
          <a:prstGeom prst="cloudCallout">
            <a:avLst>
              <a:gd name="adj1" fmla="val -71924"/>
              <a:gd name="adj2" fmla="val 57856"/>
            </a:avLst>
          </a:prstGeom>
          <a:solidFill>
            <a:srgbClr val="0000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058558A7-E896-7C2B-421B-C673242D4B74}"/>
              </a:ext>
            </a:extLst>
          </p:cNvPr>
          <p:cNvSpPr txBox="1"/>
          <p:nvPr/>
        </p:nvSpPr>
        <p:spPr>
          <a:xfrm>
            <a:off x="7022514" y="802298"/>
            <a:ext cx="4742645" cy="3046988"/>
          </a:xfrm>
          <a:prstGeom prst="rect">
            <a:avLst/>
          </a:prstGeom>
          <a:noFill/>
        </p:spPr>
        <p:txBody>
          <a:bodyPr wrap="square">
            <a:spAutoFit/>
          </a:bodyPr>
          <a:lstStyle/>
          <a:p>
            <a:pPr algn="just"/>
            <a:r>
              <a:rPr lang="en-US" sz="3200" b="1" i="1" dirty="0">
                <a:solidFill>
                  <a:schemeClr val="bg1"/>
                </a:solidFill>
                <a:latin typeface="Times New Roman" panose="02020603050405020304" pitchFamily="18" charset="0"/>
                <a:cs typeface="Times New Roman" panose="02020603050405020304" pitchFamily="18" charset="0"/>
              </a:rPr>
              <a:t>Quan </a:t>
            </a:r>
            <a:r>
              <a:rPr lang="en-US" sz="3200" b="1" i="1" dirty="0" err="1">
                <a:solidFill>
                  <a:schemeClr val="bg1"/>
                </a:solidFill>
                <a:latin typeface="Times New Roman" panose="02020603050405020304" pitchFamily="18" charset="0"/>
                <a:cs typeface="Times New Roman" panose="02020603050405020304" pitchFamily="18" charset="0"/>
              </a:rPr>
              <a:t>sát</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Hình</a:t>
            </a:r>
            <a:r>
              <a:rPr lang="en-US" sz="3200" b="1" i="1" dirty="0">
                <a:solidFill>
                  <a:schemeClr val="bg1"/>
                </a:solidFill>
                <a:latin typeface="Times New Roman" panose="02020603050405020304" pitchFamily="18" charset="0"/>
                <a:cs typeface="Times New Roman" panose="02020603050405020304" pitchFamily="18" charset="0"/>
              </a:rPr>
              <a:t> 9.1 </a:t>
            </a:r>
            <a:r>
              <a:rPr lang="en-US" sz="3200" b="1" i="1" dirty="0" err="1">
                <a:solidFill>
                  <a:schemeClr val="bg1"/>
                </a:solidFill>
                <a:latin typeface="Times New Roman" panose="02020603050405020304" pitchFamily="18" charset="0"/>
                <a:cs typeface="Times New Roman" panose="02020603050405020304" pitchFamily="18" charset="0"/>
              </a:rPr>
              <a:t>và</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cho</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biết</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Người</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công</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nhân</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đang</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làm</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công</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việc</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gì</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trong</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nghề</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cơ</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khí</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Em</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có</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nhận</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xét</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gì</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về</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đặc</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điểm</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của</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nghề</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đó</a:t>
            </a:r>
            <a:r>
              <a:rPr lang="en-US" sz="3200" b="1" i="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461" y="93506"/>
            <a:ext cx="11787674"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Dựa vào Bảng 9.3, khi xem xét về sự phù hợp của bản thân với những ngành nghề trong lĩnh vực cơ khí cần tìm hiểu những sở thích và khả năng gì?</a:t>
            </a:r>
            <a:endParaRPr lang="en-US" sz="2800" b="1">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788497946"/>
              </p:ext>
            </p:extLst>
          </p:nvPr>
        </p:nvGraphicFramePr>
        <p:xfrm>
          <a:off x="323461" y="1047613"/>
          <a:ext cx="11451772" cy="3235138"/>
        </p:xfrm>
        <a:graphic>
          <a:graphicData uri="http://schemas.openxmlformats.org/drawingml/2006/table">
            <a:tbl>
              <a:tblPr firstRow="1" firstCol="1" bandRow="1"/>
              <a:tblGrid>
                <a:gridCol w="4267200">
                  <a:extLst>
                    <a:ext uri="{9D8B030D-6E8A-4147-A177-3AD203B41FA5}">
                      <a16:colId xmlns:a16="http://schemas.microsoft.com/office/drawing/2014/main" xmlns="" val="1714095217"/>
                    </a:ext>
                  </a:extLst>
                </a:gridCol>
                <a:gridCol w="7184572">
                  <a:extLst>
                    <a:ext uri="{9D8B030D-6E8A-4147-A177-3AD203B41FA5}">
                      <a16:colId xmlns:a16="http://schemas.microsoft.com/office/drawing/2014/main" xmlns="" val="80520382"/>
                    </a:ext>
                  </a:extLst>
                </a:gridCol>
              </a:tblGrid>
              <a:tr h="359460">
                <a:tc>
                  <a:txBody>
                    <a:bodyPr/>
                    <a:lstStyle/>
                    <a:p>
                      <a:pPr marL="0" marR="0" algn="ctr">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Sở thích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Khả năng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92372208"/>
                  </a:ext>
                </a:extLst>
              </a:tr>
              <a:tr h="2875678">
                <a:tc>
                  <a:txBody>
                    <a:bodyPr/>
                    <a:lstStyle/>
                    <a:p>
                      <a:pPr marL="0" marR="0">
                        <a:spcBef>
                          <a:spcPts val="0"/>
                        </a:spcBef>
                        <a:spcAft>
                          <a:spcPts val="0"/>
                        </a:spcAft>
                      </a:pP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lĩnh</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đuổi</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lĩnh</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mong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chuyên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lĩnh</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dàng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khiếu</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đế</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Vễ</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lĩnh</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duy</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99651034"/>
                  </a:ext>
                </a:extLst>
              </a:tr>
            </a:tbl>
          </a:graphicData>
        </a:graphic>
      </p:graphicFrame>
      <p:sp>
        <p:nvSpPr>
          <p:cNvPr id="2" name="Rectangle 1"/>
          <p:cNvSpPr/>
          <p:nvPr/>
        </p:nvSpPr>
        <p:spPr>
          <a:xfrm>
            <a:off x="499045" y="4442729"/>
            <a:ext cx="11276188" cy="2062103"/>
          </a:xfrm>
          <a:prstGeom prst="rect">
            <a:avLst/>
          </a:prstGeom>
        </p:spPr>
        <p:txBody>
          <a:bodyPr wrap="square">
            <a:spAutoFit/>
          </a:bodyPr>
          <a:lstStyle/>
          <a:p>
            <a:pPr algn="just"/>
            <a:r>
              <a:rPr lang="vi-VN" sz="3200" i="1" dirty="0">
                <a:solidFill>
                  <a:srgbClr val="0000FF"/>
                </a:solidFill>
                <a:latin typeface="Times New Roman" panose="02020603050405020304" pitchFamily="18" charset="0"/>
                <a:cs typeface="Times New Roman" panose="02020603050405020304" pitchFamily="18" charset="0"/>
              </a:rPr>
              <a:t>- Sở thích: có niềm đam mê với máy móc và lắp ráp tạo ra sản phẩm, sự quyết tâm theo đuổi nghề</a:t>
            </a:r>
            <a:r>
              <a:rPr lang="en-US" sz="3200" i="1" dirty="0">
                <a:solidFill>
                  <a:srgbClr val="0000FF"/>
                </a:solidFill>
                <a:latin typeface="Times New Roman" panose="02020603050405020304" pitchFamily="18" charset="0"/>
                <a:cs typeface="Times New Roman" panose="02020603050405020304" pitchFamily="18" charset="0"/>
              </a:rPr>
              <a:t>.</a:t>
            </a:r>
            <a:endParaRPr lang="vi-VN" sz="3200" i="1" dirty="0">
              <a:solidFill>
                <a:srgbClr val="0000FF"/>
              </a:solidFill>
              <a:latin typeface="Times New Roman" panose="02020603050405020304" pitchFamily="18" charset="0"/>
              <a:cs typeface="Times New Roman" panose="02020603050405020304" pitchFamily="18" charset="0"/>
            </a:endParaRPr>
          </a:p>
          <a:p>
            <a:pPr algn="just"/>
            <a:r>
              <a:rPr lang="vi-VN" sz="3200" i="1" dirty="0">
                <a:solidFill>
                  <a:srgbClr val="0000FF"/>
                </a:solidFill>
                <a:latin typeface="Times New Roman" panose="02020603050405020304" pitchFamily="18" charset="0"/>
                <a:cs typeface="Times New Roman" panose="02020603050405020304" pitchFamily="18" charset="0"/>
              </a:rPr>
              <a:t>- Khả năng: Có năng lực về những nội dung liên quan đến cơ khí, có khả năng trình bày, sáng tạo/giải quyết vấn đề</a:t>
            </a:r>
            <a:r>
              <a:rPr lang="en-US" sz="3200" i="1" dirty="0">
                <a:solidFill>
                  <a:srgbClr val="0000FF"/>
                </a:solidFill>
                <a:latin typeface="Times New Roman" panose="02020603050405020304" pitchFamily="18" charset="0"/>
                <a:cs typeface="Times New Roman" panose="02020603050405020304" pitchFamily="18" charset="0"/>
              </a:rPr>
              <a:t>.</a:t>
            </a:r>
            <a:endParaRPr lang="vi-VN" sz="3200"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453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364537"/>
            <a:ext cx="11582400" cy="4401205"/>
          </a:xfrm>
          <a:prstGeom prst="rect">
            <a:avLst/>
          </a:prstGeom>
        </p:spPr>
        <p:txBody>
          <a:bodyPr wrap="square">
            <a:spAutoFit/>
          </a:bodyPr>
          <a:lstStyle/>
          <a:p>
            <a:pPr algn="just"/>
            <a:r>
              <a:rPr lang="en-US" sz="4000" b="1" dirty="0">
                <a:solidFill>
                  <a:srgbClr val="0000FF"/>
                </a:solidFill>
                <a:latin typeface="Times New Roman" panose="02020603050405020304" pitchFamily="18" charset="0"/>
                <a:cs typeface="Times New Roman" panose="02020603050405020304" pitchFamily="18" charset="0"/>
              </a:rPr>
              <a:t>3. </a:t>
            </a:r>
            <a:r>
              <a:rPr lang="en-US" sz="4000" b="1" dirty="0" err="1">
                <a:solidFill>
                  <a:srgbClr val="0000FF"/>
                </a:solidFill>
                <a:latin typeface="Times New Roman" panose="02020603050405020304" pitchFamily="18" charset="0"/>
                <a:cs typeface="Times New Roman" panose="02020603050405020304" pitchFamily="18" charset="0"/>
              </a:rPr>
              <a:t>Tìm</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hiểu</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về</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sự</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phù</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hợp</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của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bản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thân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với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ngành</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nghề</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trong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lĩnh</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vực</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cơ</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khí</a:t>
            </a:r>
            <a:r>
              <a:rPr lang="en-US" sz="4000" b="1" dirty="0">
                <a:solidFill>
                  <a:srgbClr val="0000FF"/>
                </a:solidFill>
                <a:latin typeface="Times New Roman" panose="02020603050405020304" pitchFamily="18" charset="0"/>
                <a:cs typeface="Times New Roman" panose="02020603050405020304" pitchFamily="18" charset="0"/>
              </a:rPr>
              <a:t>.</a:t>
            </a:r>
          </a:p>
          <a:p>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Sở</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thích</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có</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niềm</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đam</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mê</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với</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máy</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móc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và</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lắp</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ráp</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tạo</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ra</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sản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phẩm</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sự</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quyết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tâm</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theo</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đuổi</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nghề</a:t>
            </a:r>
            <a:endParaRPr lang="en-US" sz="4000" i="1" dirty="0">
              <a:latin typeface="Times New Roman" panose="02020603050405020304" pitchFamily="18" charset="0"/>
              <a:cs typeface="Times New Roman" panose="02020603050405020304" pitchFamily="18" charset="0"/>
            </a:endParaRPr>
          </a:p>
          <a:p>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Khả</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năng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Có</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năng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lực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về</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những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nội</a:t>
            </a:r>
            <a:r>
              <a:rPr lang="en-US" sz="4000" i="1" dirty="0">
                <a:latin typeface="Times New Roman" panose="02020603050405020304" pitchFamily="18" charset="0"/>
                <a:cs typeface="Times New Roman" panose="02020603050405020304" pitchFamily="18" charset="0"/>
              </a:rPr>
              <a:t> dung </a:t>
            </a:r>
            <a:r>
              <a:rPr lang="en-US" sz="4000" i="1" dirty="0" err="1">
                <a:latin typeface="Times New Roman" panose="02020603050405020304" pitchFamily="18" charset="0"/>
                <a:cs typeface="Times New Roman" panose="02020603050405020304" pitchFamily="18" charset="0"/>
              </a:rPr>
              <a:t>liên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quan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đến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cơ</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khí</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có</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khả</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năng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trình</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bày</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sáng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tạo</a:t>
            </a:r>
            <a:r>
              <a:rPr lang="en-US" sz="4000" i="1" dirty="0">
                <a:latin typeface="Times New Roman" panose="02020603050405020304" pitchFamily="18" charset="0"/>
                <a:cs typeface="Times New Roman" panose="02020603050405020304" pitchFamily="18" charset="0"/>
              </a:rPr>
              <a:t>/</a:t>
            </a:r>
            <a:r>
              <a:rPr lang="en-US" sz="4000" i="1" dirty="0" err="1">
                <a:latin typeface="Times New Roman" panose="02020603050405020304" pitchFamily="18" charset="0"/>
                <a:cs typeface="Times New Roman" panose="02020603050405020304" pitchFamily="18" charset="0"/>
              </a:rPr>
              <a:t>giải</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quyết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vấn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đề</a:t>
            </a:r>
            <a:r>
              <a:rPr lang="en-US" sz="4000"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9023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142847" y="169868"/>
            <a:ext cx="4100608"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90965" y="1039095"/>
            <a:ext cx="11651979" cy="1981735"/>
          </a:xfrm>
          <a:prstGeom prst="rect">
            <a:avLst/>
          </a:prstGeom>
        </p:spPr>
        <p:txBody>
          <a:bodyPr wrap="square">
            <a:spAutoFit/>
          </a:bodyPr>
          <a:lstStyle/>
          <a:p>
            <a:pPr algn="just"/>
            <a:r>
              <a:rPr lang="en-US" sz="4000" b="1" i="1" dirty="0" err="1">
                <a:solidFill>
                  <a:srgbClr val="0000FF"/>
                </a:solidFill>
                <a:latin typeface="Times New Roman" panose="02020603050405020304" pitchFamily="18" charset="0"/>
                <a:cs typeface="Times New Roman" panose="02020603050405020304" pitchFamily="18" charset="0"/>
              </a:rPr>
              <a:t>Bài</a:t>
            </a:r>
            <a:r>
              <a:rPr lang="en-US" sz="4000" b="1" i="1" dirty="0">
                <a:solidFill>
                  <a:srgbClr val="0000FF"/>
                </a:solidFill>
                <a:latin typeface="Times New Roman" panose="02020603050405020304" pitchFamily="18" charset="0"/>
                <a:cs typeface="Times New Roman" panose="02020603050405020304" pitchFamily="18" charset="0"/>
              </a:rPr>
              <a:t> 1. </a:t>
            </a:r>
            <a:r>
              <a:rPr lang="en-US" sz="4000" b="1" i="1" dirty="0" err="1">
                <a:solidFill>
                  <a:srgbClr val="0000FF"/>
                </a:solidFill>
                <a:latin typeface="Times New Roman" panose="02020603050405020304" pitchFamily="18" charset="0"/>
                <a:cs typeface="Times New Roman" panose="02020603050405020304" pitchFamily="18" charset="0"/>
              </a:rPr>
              <a:t>Dựa</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vào</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một</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số</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gợi</a:t>
            </a:r>
            <a:r>
              <a:rPr lang="en-US" sz="4000" b="1" i="1" dirty="0">
                <a:solidFill>
                  <a:srgbClr val="0000FF"/>
                </a:solidFill>
                <a:latin typeface="Times New Roman" panose="02020603050405020304" pitchFamily="18" charset="0"/>
                <a:cs typeface="Times New Roman" panose="02020603050405020304" pitchFamily="18" charset="0"/>
              </a:rPr>
              <a:t> ý ở </a:t>
            </a:r>
            <a:r>
              <a:rPr lang="en-US" sz="4000" b="1" i="1" dirty="0" err="1">
                <a:solidFill>
                  <a:srgbClr val="0000FF"/>
                </a:solidFill>
                <a:latin typeface="Times New Roman" panose="02020603050405020304" pitchFamily="18" charset="0"/>
                <a:cs typeface="Times New Roman" panose="02020603050405020304" pitchFamily="18" charset="0"/>
              </a:rPr>
              <a:t>Bảng</a:t>
            </a:r>
            <a:r>
              <a:rPr lang="en-US" sz="4000" b="1" i="1" dirty="0">
                <a:solidFill>
                  <a:srgbClr val="0000FF"/>
                </a:solidFill>
                <a:latin typeface="Times New Roman" panose="02020603050405020304" pitchFamily="18" charset="0"/>
                <a:cs typeface="Times New Roman" panose="02020603050405020304" pitchFamily="18" charset="0"/>
              </a:rPr>
              <a:t> 9.4, </a:t>
            </a:r>
            <a:r>
              <a:rPr lang="en-US" sz="4000" b="1" i="1" dirty="0" err="1">
                <a:solidFill>
                  <a:srgbClr val="0000FF"/>
                </a:solidFill>
                <a:latin typeface="Times New Roman" panose="02020603050405020304" pitchFamily="18" charset="0"/>
                <a:cs typeface="Times New Roman" panose="02020603050405020304" pitchFamily="18" charset="0"/>
              </a:rPr>
              <a:t>hãy</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lập</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bảng</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liệt</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kê</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những</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sở</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thích</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và</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khả</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năng</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của</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bản</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thân</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có</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thể</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phù</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hợp</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đối</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với</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ngành</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nghề</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trong</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lĩnh</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vực</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cơ</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khí</a:t>
            </a:r>
            <a:r>
              <a:rPr lang="en-US" sz="4000" b="1" i="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1820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C0EF2C58-B796-8A40-56BB-27526F0CECDD}"/>
              </a:ext>
            </a:extLst>
          </p:cNvPr>
          <p:cNvGraphicFramePr>
            <a:graphicFrameLocks noGrp="1"/>
          </p:cNvGraphicFramePr>
          <p:nvPr>
            <p:extLst>
              <p:ext uri="{D42A27DB-BD31-4B8C-83A1-F6EECF244321}">
                <p14:modId xmlns:p14="http://schemas.microsoft.com/office/powerpoint/2010/main" val="4154894410"/>
              </p:ext>
            </p:extLst>
          </p:nvPr>
        </p:nvGraphicFramePr>
        <p:xfrm>
          <a:off x="235602" y="301625"/>
          <a:ext cx="11707016" cy="6272700"/>
        </p:xfrm>
        <a:graphic>
          <a:graphicData uri="http://schemas.openxmlformats.org/drawingml/2006/table">
            <a:tbl>
              <a:tblPr>
                <a:tableStyleId>{5940675A-B579-460E-94D1-54222C63F5DA}</a:tableStyleId>
              </a:tblPr>
              <a:tblGrid>
                <a:gridCol w="942034">
                  <a:extLst>
                    <a:ext uri="{9D8B030D-6E8A-4147-A177-3AD203B41FA5}">
                      <a16:colId xmlns:a16="http://schemas.microsoft.com/office/drawing/2014/main" xmlns="" val="1137850285"/>
                    </a:ext>
                  </a:extLst>
                </a:gridCol>
                <a:gridCol w="8756073">
                  <a:extLst>
                    <a:ext uri="{9D8B030D-6E8A-4147-A177-3AD203B41FA5}">
                      <a16:colId xmlns:a16="http://schemas.microsoft.com/office/drawing/2014/main" xmlns="" val="4068282906"/>
                    </a:ext>
                  </a:extLst>
                </a:gridCol>
                <a:gridCol w="845127">
                  <a:extLst>
                    <a:ext uri="{9D8B030D-6E8A-4147-A177-3AD203B41FA5}">
                      <a16:colId xmlns:a16="http://schemas.microsoft.com/office/drawing/2014/main" xmlns="" val="3348656356"/>
                    </a:ext>
                  </a:extLst>
                </a:gridCol>
                <a:gridCol w="1163782">
                  <a:extLst>
                    <a:ext uri="{9D8B030D-6E8A-4147-A177-3AD203B41FA5}">
                      <a16:colId xmlns:a16="http://schemas.microsoft.com/office/drawing/2014/main" xmlns="" val="3302071467"/>
                    </a:ext>
                  </a:extLst>
                </a:gridCol>
              </a:tblGrid>
              <a:tr h="298621">
                <a:tc gridSpan="2">
                  <a:txBody>
                    <a:bodyPr/>
                    <a:lstStyle/>
                    <a:p>
                      <a:pPr algn="ctr"/>
                      <a:r>
                        <a:rPr lang="vi-VN" sz="2800" dirty="0">
                          <a:solidFill>
                            <a:srgbClr val="000000"/>
                          </a:solidFill>
                          <a:effectLst/>
                          <a:latin typeface="+mj-lt"/>
                        </a:rPr>
                        <a:t>Một số sở thích, khả năng phù hợp với ngành nghề trong lĩnh vực cơ khí</a:t>
                      </a:r>
                    </a:p>
                  </a:txBody>
                  <a:tcPr marL="42660" marR="42660" marT="21330" marB="21330"/>
                </a:tc>
                <a:tc hMerge="1">
                  <a:txBody>
                    <a:bodyPr/>
                    <a:lstStyle/>
                    <a:p>
                      <a:endParaRPr lang="en-US"/>
                    </a:p>
                  </a:txBody>
                  <a:tcPr/>
                </a:tc>
                <a:tc>
                  <a:txBody>
                    <a:bodyPr/>
                    <a:lstStyle/>
                    <a:p>
                      <a:pPr algn="just"/>
                      <a:r>
                        <a:rPr lang="en-US" sz="2800" dirty="0" err="1">
                          <a:solidFill>
                            <a:srgbClr val="000000"/>
                          </a:solidFill>
                          <a:effectLst/>
                          <a:latin typeface="Times New Roman" panose="02020603050405020304" pitchFamily="18" charset="0"/>
                          <a:cs typeface="Times New Roman" panose="02020603050405020304" pitchFamily="18" charset="0"/>
                        </a:rPr>
                        <a:t>Có</a:t>
                      </a:r>
                      <a:endParaRPr lang="en-US" sz="2800" dirty="0">
                        <a:solidFill>
                          <a:srgbClr val="000000"/>
                        </a:solidFill>
                        <a:effectLst/>
                        <a:latin typeface="Times New Roman" panose="02020603050405020304" pitchFamily="18" charset="0"/>
                        <a:cs typeface="Times New Roman" panose="02020603050405020304" pitchFamily="18" charset="0"/>
                      </a:endParaRPr>
                    </a:p>
                  </a:txBody>
                  <a:tcPr marL="42660" marR="42660" marT="21330" marB="21330"/>
                </a:tc>
                <a:tc>
                  <a:txBody>
                    <a:bodyPr/>
                    <a:lstStyle/>
                    <a:p>
                      <a:pPr algn="just"/>
                      <a:r>
                        <a:rPr lang="en-US" sz="2800" dirty="0" err="1">
                          <a:solidFill>
                            <a:srgbClr val="000000"/>
                          </a:solidFill>
                          <a:effectLst/>
                          <a:latin typeface="Times New Roman" panose="02020603050405020304" pitchFamily="18" charset="0"/>
                          <a:cs typeface="Times New Roman" panose="02020603050405020304" pitchFamily="18" charset="0"/>
                        </a:rPr>
                        <a:t>Không</a:t>
                      </a:r>
                      <a:endParaRPr lang="en-US" sz="2800" dirty="0">
                        <a:solidFill>
                          <a:srgbClr val="000000"/>
                        </a:solidFill>
                        <a:effectLst/>
                        <a:latin typeface="Times New Roman" panose="02020603050405020304" pitchFamily="18" charset="0"/>
                        <a:cs typeface="Times New Roman" panose="02020603050405020304" pitchFamily="18" charset="0"/>
                      </a:endParaRPr>
                    </a:p>
                  </a:txBody>
                  <a:tcPr marL="42660" marR="42660" marT="21330" marB="21330"/>
                </a:tc>
                <a:extLst>
                  <a:ext uri="{0D108BD9-81ED-4DB2-BD59-A6C34878D82A}">
                    <a16:rowId xmlns:a16="http://schemas.microsoft.com/office/drawing/2014/main" xmlns="" val="3739315666"/>
                  </a:ext>
                </a:extLst>
              </a:tr>
              <a:tr h="298621">
                <a:tc rowSpan="6">
                  <a:txBody>
                    <a:bodyPr/>
                    <a:lstStyle/>
                    <a:p>
                      <a:pPr algn="ctr"/>
                      <a:r>
                        <a:rPr lang="en-US" sz="2800" dirty="0" err="1">
                          <a:solidFill>
                            <a:srgbClr val="000000"/>
                          </a:solidFill>
                          <a:effectLst/>
                          <a:latin typeface="Times New Roman" panose="02020603050405020304" pitchFamily="18" charset="0"/>
                          <a:cs typeface="Times New Roman" panose="02020603050405020304" pitchFamily="18" charset="0"/>
                        </a:rPr>
                        <a:t>Sở</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thích</a:t>
                      </a:r>
                      <a:endParaRPr lang="en-US" sz="2800" dirty="0">
                        <a:solidFill>
                          <a:srgbClr val="000000"/>
                        </a:solidFill>
                        <a:effectLst/>
                        <a:latin typeface="Times New Roman" panose="02020603050405020304" pitchFamily="18" charset="0"/>
                        <a:cs typeface="Times New Roman" panose="02020603050405020304" pitchFamily="18" charset="0"/>
                      </a:endParaRPr>
                    </a:p>
                  </a:txBody>
                  <a:tcPr marL="42660" marR="42660" marT="21330" marB="21330" anchor="ctr"/>
                </a:tc>
                <a:tc>
                  <a:txBody>
                    <a:bodyPr/>
                    <a:lstStyle/>
                    <a:p>
                      <a:pPr algn="just"/>
                      <a:r>
                        <a:rPr lang="vi-VN" sz="2800">
                          <a:solidFill>
                            <a:srgbClr val="000000"/>
                          </a:solidFill>
                          <a:effectLst/>
                          <a:latin typeface="+mj-lt"/>
                        </a:rPr>
                        <a:t>Có quan tâm hoặc muốn tìm hiểu về các nghề liên quan đến cơ khí không?</a:t>
                      </a:r>
                    </a:p>
                  </a:txBody>
                  <a:tcPr marL="42660" marR="42660" marT="21330" marB="21330"/>
                </a:tc>
                <a:tc>
                  <a:txBody>
                    <a:bodyPr/>
                    <a:lstStyle/>
                    <a:p>
                      <a:pPr algn="just"/>
                      <a:endParaRPr lang="en-US" sz="2800" dirty="0">
                        <a:solidFill>
                          <a:srgbClr val="000000"/>
                        </a:solidFill>
                        <a:effectLst/>
                        <a:latin typeface="+mj-lt"/>
                      </a:endParaRPr>
                    </a:p>
                  </a:txBody>
                  <a:tcPr marL="42660" marR="42660" marT="21330" marB="21330"/>
                </a:tc>
                <a:tc>
                  <a:txBody>
                    <a:bodyPr/>
                    <a:lstStyle/>
                    <a:p>
                      <a:pPr algn="just"/>
                      <a:r>
                        <a:rPr lang="en-US" sz="2800" dirty="0">
                          <a:solidFill>
                            <a:srgbClr val="000000"/>
                          </a:solidFill>
                          <a:effectLst/>
                          <a:latin typeface="+mj-lt"/>
                        </a:rPr>
                        <a:t> </a:t>
                      </a:r>
                    </a:p>
                  </a:txBody>
                  <a:tcPr marL="42660" marR="42660" marT="21330" marB="21330"/>
                </a:tc>
                <a:extLst>
                  <a:ext uri="{0D108BD9-81ED-4DB2-BD59-A6C34878D82A}">
                    <a16:rowId xmlns:a16="http://schemas.microsoft.com/office/drawing/2014/main" xmlns="" val="3636124017"/>
                  </a:ext>
                </a:extLst>
              </a:tr>
              <a:tr h="426602">
                <a:tc vMerge="1">
                  <a:txBody>
                    <a:bodyPr/>
                    <a:lstStyle/>
                    <a:p>
                      <a:endParaRPr lang="en-US"/>
                    </a:p>
                  </a:txBody>
                  <a:tcPr/>
                </a:tc>
                <a:tc>
                  <a:txBody>
                    <a:bodyPr/>
                    <a:lstStyle/>
                    <a:p>
                      <a:pPr algn="just"/>
                      <a:r>
                        <a:rPr lang="vi-VN" sz="2800">
                          <a:solidFill>
                            <a:srgbClr val="000000"/>
                          </a:solidFill>
                          <a:effectLst/>
                          <a:latin typeface="+mj-lt"/>
                        </a:rPr>
                        <a:t>Có thích và muốn tương lai sẽ làm một nghề nghiệp cụ thể thuộc lĩnh vực cơ khí không?</a:t>
                      </a:r>
                    </a:p>
                  </a:txBody>
                  <a:tcPr marL="42660" marR="42660" marT="21330" marB="21330"/>
                </a:tc>
                <a:tc>
                  <a:txBody>
                    <a:bodyPr/>
                    <a:lstStyle/>
                    <a:p>
                      <a:pPr algn="just"/>
                      <a:endParaRPr lang="en-US" sz="2800" dirty="0">
                        <a:solidFill>
                          <a:srgbClr val="000000"/>
                        </a:solidFill>
                        <a:effectLst/>
                        <a:latin typeface="+mj-lt"/>
                      </a:endParaRPr>
                    </a:p>
                  </a:txBody>
                  <a:tcPr marL="42660" marR="42660" marT="21330" marB="21330"/>
                </a:tc>
                <a:tc>
                  <a:txBody>
                    <a:bodyPr/>
                    <a:lstStyle/>
                    <a:p>
                      <a:pPr algn="just"/>
                      <a:r>
                        <a:rPr lang="en-US" sz="2800">
                          <a:solidFill>
                            <a:srgbClr val="000000"/>
                          </a:solidFill>
                          <a:effectLst/>
                          <a:latin typeface="+mj-lt"/>
                        </a:rPr>
                        <a:t> </a:t>
                      </a:r>
                    </a:p>
                  </a:txBody>
                  <a:tcPr marL="42660" marR="42660" marT="21330" marB="21330"/>
                </a:tc>
                <a:extLst>
                  <a:ext uri="{0D108BD9-81ED-4DB2-BD59-A6C34878D82A}">
                    <a16:rowId xmlns:a16="http://schemas.microsoft.com/office/drawing/2014/main" xmlns="" val="1123304202"/>
                  </a:ext>
                </a:extLst>
              </a:tr>
              <a:tr h="426602">
                <a:tc vMerge="1">
                  <a:txBody>
                    <a:bodyPr/>
                    <a:lstStyle/>
                    <a:p>
                      <a:endParaRPr lang="en-US"/>
                    </a:p>
                  </a:txBody>
                  <a:tcPr/>
                </a:tc>
                <a:tc>
                  <a:txBody>
                    <a:bodyPr/>
                    <a:lstStyle/>
                    <a:p>
                      <a:pPr algn="just"/>
                      <a:r>
                        <a:rPr lang="vi-VN" sz="2800">
                          <a:solidFill>
                            <a:srgbClr val="000000"/>
                          </a:solidFill>
                          <a:effectLst/>
                          <a:latin typeface="+mj-lt"/>
                        </a:rPr>
                        <a:t>Có thích quan sát, tìm hiểu về cách sử dụng và sửa chữa các đồ dùng cơ khí trong gia đình không?</a:t>
                      </a:r>
                    </a:p>
                  </a:txBody>
                  <a:tcPr marL="42660" marR="42660" marT="21330" marB="21330"/>
                </a:tc>
                <a:tc>
                  <a:txBody>
                    <a:bodyPr/>
                    <a:lstStyle/>
                    <a:p>
                      <a:pPr algn="just"/>
                      <a:endParaRPr lang="en-US" sz="2800" dirty="0">
                        <a:solidFill>
                          <a:srgbClr val="000000"/>
                        </a:solidFill>
                        <a:effectLst/>
                        <a:latin typeface="+mj-lt"/>
                      </a:endParaRPr>
                    </a:p>
                  </a:txBody>
                  <a:tcPr marL="42660" marR="42660" marT="21330" marB="21330"/>
                </a:tc>
                <a:tc>
                  <a:txBody>
                    <a:bodyPr/>
                    <a:lstStyle/>
                    <a:p>
                      <a:pPr algn="just"/>
                      <a:r>
                        <a:rPr lang="en-US" sz="2800">
                          <a:solidFill>
                            <a:srgbClr val="000000"/>
                          </a:solidFill>
                          <a:effectLst/>
                          <a:latin typeface="+mj-lt"/>
                        </a:rPr>
                        <a:t> </a:t>
                      </a:r>
                    </a:p>
                  </a:txBody>
                  <a:tcPr marL="42660" marR="42660" marT="21330" marB="21330"/>
                </a:tc>
                <a:extLst>
                  <a:ext uri="{0D108BD9-81ED-4DB2-BD59-A6C34878D82A}">
                    <a16:rowId xmlns:a16="http://schemas.microsoft.com/office/drawing/2014/main" xmlns="" val="1949152938"/>
                  </a:ext>
                </a:extLst>
              </a:tr>
              <a:tr h="298621">
                <a:tc vMerge="1">
                  <a:txBody>
                    <a:bodyPr/>
                    <a:lstStyle/>
                    <a:p>
                      <a:endParaRPr lang="en-US"/>
                    </a:p>
                  </a:txBody>
                  <a:tcPr/>
                </a:tc>
                <a:tc>
                  <a:txBody>
                    <a:bodyPr/>
                    <a:lstStyle/>
                    <a:p>
                      <a:pPr algn="just"/>
                      <a:r>
                        <a:rPr lang="vi-VN" sz="2800">
                          <a:solidFill>
                            <a:srgbClr val="000000"/>
                          </a:solidFill>
                          <a:effectLst/>
                          <a:latin typeface="+mj-lt"/>
                        </a:rPr>
                        <a:t>Có thấy các hoạt động của máy móc cơ khí là hữu ích hay không?</a:t>
                      </a:r>
                    </a:p>
                  </a:txBody>
                  <a:tcPr marL="42660" marR="42660" marT="21330" marB="21330"/>
                </a:tc>
                <a:tc>
                  <a:txBody>
                    <a:bodyPr/>
                    <a:lstStyle/>
                    <a:p>
                      <a:pPr algn="just"/>
                      <a:endParaRPr lang="en-US" sz="2800" dirty="0">
                        <a:solidFill>
                          <a:srgbClr val="000000"/>
                        </a:solidFill>
                        <a:effectLst/>
                        <a:latin typeface="+mj-lt"/>
                      </a:endParaRPr>
                    </a:p>
                  </a:txBody>
                  <a:tcPr marL="42660" marR="42660" marT="21330" marB="21330"/>
                </a:tc>
                <a:tc>
                  <a:txBody>
                    <a:bodyPr/>
                    <a:lstStyle/>
                    <a:p>
                      <a:pPr algn="just"/>
                      <a:r>
                        <a:rPr lang="en-US" sz="2800">
                          <a:solidFill>
                            <a:srgbClr val="000000"/>
                          </a:solidFill>
                          <a:effectLst/>
                          <a:latin typeface="+mj-lt"/>
                        </a:rPr>
                        <a:t> </a:t>
                      </a:r>
                    </a:p>
                  </a:txBody>
                  <a:tcPr marL="42660" marR="42660" marT="21330" marB="21330"/>
                </a:tc>
                <a:extLst>
                  <a:ext uri="{0D108BD9-81ED-4DB2-BD59-A6C34878D82A}">
                    <a16:rowId xmlns:a16="http://schemas.microsoft.com/office/drawing/2014/main" xmlns="" val="498559323"/>
                  </a:ext>
                </a:extLst>
              </a:tr>
              <a:tr h="298621">
                <a:tc vMerge="1">
                  <a:txBody>
                    <a:bodyPr/>
                    <a:lstStyle/>
                    <a:p>
                      <a:endParaRPr lang="en-US"/>
                    </a:p>
                  </a:txBody>
                  <a:tcPr/>
                </a:tc>
                <a:tc>
                  <a:txBody>
                    <a:bodyPr/>
                    <a:lstStyle/>
                    <a:p>
                      <a:pPr algn="just"/>
                      <a:r>
                        <a:rPr lang="vi-VN" sz="2800">
                          <a:solidFill>
                            <a:srgbClr val="000000"/>
                          </a:solidFill>
                          <a:effectLst/>
                          <a:latin typeface="+mj-lt"/>
                        </a:rPr>
                        <a:t>Có hứng thú khi tham gia các hoạt động gia công cơ khí không?</a:t>
                      </a:r>
                    </a:p>
                  </a:txBody>
                  <a:tcPr marL="42660" marR="42660" marT="21330" marB="21330"/>
                </a:tc>
                <a:tc>
                  <a:txBody>
                    <a:bodyPr/>
                    <a:lstStyle/>
                    <a:p>
                      <a:pPr algn="just"/>
                      <a:endParaRPr lang="en-US" sz="2800" dirty="0">
                        <a:solidFill>
                          <a:srgbClr val="000000"/>
                        </a:solidFill>
                        <a:effectLst/>
                        <a:latin typeface="+mj-lt"/>
                      </a:endParaRPr>
                    </a:p>
                  </a:txBody>
                  <a:tcPr marL="42660" marR="42660" marT="21330" marB="21330"/>
                </a:tc>
                <a:tc>
                  <a:txBody>
                    <a:bodyPr/>
                    <a:lstStyle/>
                    <a:p>
                      <a:pPr algn="just"/>
                      <a:r>
                        <a:rPr lang="en-US" sz="2800">
                          <a:solidFill>
                            <a:srgbClr val="000000"/>
                          </a:solidFill>
                          <a:effectLst/>
                          <a:latin typeface="+mj-lt"/>
                        </a:rPr>
                        <a:t> </a:t>
                      </a:r>
                    </a:p>
                  </a:txBody>
                  <a:tcPr marL="42660" marR="42660" marT="21330" marB="21330"/>
                </a:tc>
                <a:extLst>
                  <a:ext uri="{0D108BD9-81ED-4DB2-BD59-A6C34878D82A}">
                    <a16:rowId xmlns:a16="http://schemas.microsoft.com/office/drawing/2014/main" xmlns="" val="1469151164"/>
                  </a:ext>
                </a:extLst>
              </a:tr>
              <a:tr h="426602">
                <a:tc vMerge="1">
                  <a:txBody>
                    <a:bodyPr/>
                    <a:lstStyle/>
                    <a:p>
                      <a:endParaRPr lang="en-US"/>
                    </a:p>
                  </a:txBody>
                  <a:tcPr/>
                </a:tc>
                <a:tc>
                  <a:txBody>
                    <a:bodyPr/>
                    <a:lstStyle/>
                    <a:p>
                      <a:pPr algn="just"/>
                      <a:r>
                        <a:rPr lang="vi-VN" sz="2800" dirty="0">
                          <a:solidFill>
                            <a:srgbClr val="000000"/>
                          </a:solidFill>
                          <a:effectLst/>
                          <a:latin typeface="+mj-lt"/>
                        </a:rPr>
                        <a:t>Có thích tìm tòi, mở rộng các kiến thức liên quan và những ứng dụng của thiết bị cơ khí không?</a:t>
                      </a:r>
                    </a:p>
                  </a:txBody>
                  <a:tcPr marL="42660" marR="42660" marT="21330" marB="21330"/>
                </a:tc>
                <a:tc>
                  <a:txBody>
                    <a:bodyPr/>
                    <a:lstStyle/>
                    <a:p>
                      <a:pPr algn="just"/>
                      <a:endParaRPr lang="en-US" sz="2800" dirty="0">
                        <a:solidFill>
                          <a:srgbClr val="000000"/>
                        </a:solidFill>
                        <a:effectLst/>
                        <a:latin typeface="+mj-lt"/>
                      </a:endParaRPr>
                    </a:p>
                  </a:txBody>
                  <a:tcPr marL="42660" marR="42660" marT="21330" marB="21330"/>
                </a:tc>
                <a:tc>
                  <a:txBody>
                    <a:bodyPr/>
                    <a:lstStyle/>
                    <a:p>
                      <a:pPr algn="just"/>
                      <a:r>
                        <a:rPr lang="en-US" sz="2800" dirty="0">
                          <a:solidFill>
                            <a:srgbClr val="000000"/>
                          </a:solidFill>
                          <a:effectLst/>
                          <a:latin typeface="+mj-lt"/>
                        </a:rPr>
                        <a:t> </a:t>
                      </a:r>
                    </a:p>
                  </a:txBody>
                  <a:tcPr marL="42660" marR="42660" marT="21330" marB="21330"/>
                </a:tc>
                <a:extLst>
                  <a:ext uri="{0D108BD9-81ED-4DB2-BD59-A6C34878D82A}">
                    <a16:rowId xmlns:a16="http://schemas.microsoft.com/office/drawing/2014/main" xmlns="" val="669070398"/>
                  </a:ext>
                </a:extLst>
              </a:tr>
            </a:tbl>
          </a:graphicData>
        </a:graphic>
      </p:graphicFrame>
      <p:sp>
        <p:nvSpPr>
          <p:cNvPr id="2" name="TextBox 1">
            <a:extLst>
              <a:ext uri="{FF2B5EF4-FFF2-40B4-BE49-F238E27FC236}">
                <a16:creationId xmlns:a16="http://schemas.microsoft.com/office/drawing/2014/main" xmlns="" id="{16D4BB9B-B65C-85C3-C314-C839B01618B0}"/>
              </a:ext>
            </a:extLst>
          </p:cNvPr>
          <p:cNvSpPr txBox="1"/>
          <p:nvPr/>
        </p:nvSpPr>
        <p:spPr>
          <a:xfrm>
            <a:off x="10127674" y="1371599"/>
            <a:ext cx="304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p>
        </p:txBody>
      </p:sp>
      <p:sp>
        <p:nvSpPr>
          <p:cNvPr id="3" name="TextBox 2">
            <a:extLst>
              <a:ext uri="{FF2B5EF4-FFF2-40B4-BE49-F238E27FC236}">
                <a16:creationId xmlns:a16="http://schemas.microsoft.com/office/drawing/2014/main" xmlns="" id="{FA94E996-7976-B7A9-FF5C-7BAEB5046258}"/>
              </a:ext>
            </a:extLst>
          </p:cNvPr>
          <p:cNvSpPr txBox="1"/>
          <p:nvPr/>
        </p:nvSpPr>
        <p:spPr>
          <a:xfrm>
            <a:off x="10127674" y="2244435"/>
            <a:ext cx="304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p>
        </p:txBody>
      </p:sp>
      <p:sp>
        <p:nvSpPr>
          <p:cNvPr id="5" name="TextBox 4">
            <a:extLst>
              <a:ext uri="{FF2B5EF4-FFF2-40B4-BE49-F238E27FC236}">
                <a16:creationId xmlns:a16="http://schemas.microsoft.com/office/drawing/2014/main" xmlns="" id="{DC07D8CF-368D-82E7-5B85-4D814CC9B827}"/>
              </a:ext>
            </a:extLst>
          </p:cNvPr>
          <p:cNvSpPr txBox="1"/>
          <p:nvPr/>
        </p:nvSpPr>
        <p:spPr>
          <a:xfrm>
            <a:off x="10127674" y="3117271"/>
            <a:ext cx="304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p>
        </p:txBody>
      </p:sp>
      <p:sp>
        <p:nvSpPr>
          <p:cNvPr id="6" name="TextBox 5">
            <a:extLst>
              <a:ext uri="{FF2B5EF4-FFF2-40B4-BE49-F238E27FC236}">
                <a16:creationId xmlns:a16="http://schemas.microsoft.com/office/drawing/2014/main" xmlns="" id="{BD80435D-4DE7-4296-51A2-6C26D4BCAEB9}"/>
              </a:ext>
            </a:extLst>
          </p:cNvPr>
          <p:cNvSpPr txBox="1"/>
          <p:nvPr/>
        </p:nvSpPr>
        <p:spPr>
          <a:xfrm>
            <a:off x="10127674" y="3990107"/>
            <a:ext cx="304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p>
        </p:txBody>
      </p:sp>
      <p:sp>
        <p:nvSpPr>
          <p:cNvPr id="7" name="TextBox 6">
            <a:extLst>
              <a:ext uri="{FF2B5EF4-FFF2-40B4-BE49-F238E27FC236}">
                <a16:creationId xmlns:a16="http://schemas.microsoft.com/office/drawing/2014/main" xmlns="" id="{7950D2FF-DC2D-1EEB-DA48-670E41CFF439}"/>
              </a:ext>
            </a:extLst>
          </p:cNvPr>
          <p:cNvSpPr txBox="1"/>
          <p:nvPr/>
        </p:nvSpPr>
        <p:spPr>
          <a:xfrm>
            <a:off x="10127674" y="4862943"/>
            <a:ext cx="304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p>
        </p:txBody>
      </p:sp>
      <p:sp>
        <p:nvSpPr>
          <p:cNvPr id="8" name="TextBox 7">
            <a:extLst>
              <a:ext uri="{FF2B5EF4-FFF2-40B4-BE49-F238E27FC236}">
                <a16:creationId xmlns:a16="http://schemas.microsoft.com/office/drawing/2014/main" xmlns="" id="{1E2593D5-AB68-1E79-CAEE-CC37E4A545F4}"/>
              </a:ext>
            </a:extLst>
          </p:cNvPr>
          <p:cNvSpPr txBox="1"/>
          <p:nvPr/>
        </p:nvSpPr>
        <p:spPr>
          <a:xfrm>
            <a:off x="10127674" y="5735779"/>
            <a:ext cx="304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p>
        </p:txBody>
      </p:sp>
    </p:spTree>
    <p:extLst>
      <p:ext uri="{BB962C8B-B14F-4D97-AF65-F5344CB8AC3E}">
        <p14:creationId xmlns:p14="http://schemas.microsoft.com/office/powerpoint/2010/main" val="393232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C0EF2C58-B796-8A40-56BB-27526F0CECDD}"/>
              </a:ext>
            </a:extLst>
          </p:cNvPr>
          <p:cNvGraphicFramePr>
            <a:graphicFrameLocks noGrp="1"/>
          </p:cNvGraphicFramePr>
          <p:nvPr>
            <p:extLst>
              <p:ext uri="{D42A27DB-BD31-4B8C-83A1-F6EECF244321}">
                <p14:modId xmlns:p14="http://schemas.microsoft.com/office/powerpoint/2010/main" val="97495836"/>
              </p:ext>
            </p:extLst>
          </p:nvPr>
        </p:nvGraphicFramePr>
        <p:xfrm>
          <a:off x="152400" y="131100"/>
          <a:ext cx="11887199" cy="6595800"/>
        </p:xfrm>
        <a:graphic>
          <a:graphicData uri="http://schemas.openxmlformats.org/drawingml/2006/table">
            <a:tbl>
              <a:tblPr>
                <a:tableStyleId>{5940675A-B579-460E-94D1-54222C63F5DA}</a:tableStyleId>
              </a:tblPr>
              <a:tblGrid>
                <a:gridCol w="983672">
                  <a:extLst>
                    <a:ext uri="{9D8B030D-6E8A-4147-A177-3AD203B41FA5}">
                      <a16:colId xmlns:a16="http://schemas.microsoft.com/office/drawing/2014/main" xmlns="" val="1137850285"/>
                    </a:ext>
                  </a:extLst>
                </a:gridCol>
                <a:gridCol w="8769928">
                  <a:extLst>
                    <a:ext uri="{9D8B030D-6E8A-4147-A177-3AD203B41FA5}">
                      <a16:colId xmlns:a16="http://schemas.microsoft.com/office/drawing/2014/main" xmlns="" val="4068282906"/>
                    </a:ext>
                  </a:extLst>
                </a:gridCol>
                <a:gridCol w="845127">
                  <a:extLst>
                    <a:ext uri="{9D8B030D-6E8A-4147-A177-3AD203B41FA5}">
                      <a16:colId xmlns:a16="http://schemas.microsoft.com/office/drawing/2014/main" xmlns="" val="3348656356"/>
                    </a:ext>
                  </a:extLst>
                </a:gridCol>
                <a:gridCol w="1288472">
                  <a:extLst>
                    <a:ext uri="{9D8B030D-6E8A-4147-A177-3AD203B41FA5}">
                      <a16:colId xmlns:a16="http://schemas.microsoft.com/office/drawing/2014/main" xmlns="" val="3302071467"/>
                    </a:ext>
                  </a:extLst>
                </a:gridCol>
              </a:tblGrid>
              <a:tr h="298621">
                <a:tc gridSpan="2">
                  <a:txBody>
                    <a:bodyPr/>
                    <a:lstStyle/>
                    <a:p>
                      <a:pPr algn="ctr"/>
                      <a:r>
                        <a:rPr lang="vi-VN" sz="3200" dirty="0">
                          <a:solidFill>
                            <a:srgbClr val="000000"/>
                          </a:solidFill>
                          <a:effectLst/>
                          <a:latin typeface="+mj-lt"/>
                        </a:rPr>
                        <a:t>Một số sở thích, khả năng phù hợp với ngành nghề trong lĩnh vực cơ khí</a:t>
                      </a:r>
                    </a:p>
                  </a:txBody>
                  <a:tcPr marL="42660" marR="42660" marT="21330" marB="21330"/>
                </a:tc>
                <a:tc hMerge="1">
                  <a:txBody>
                    <a:bodyPr/>
                    <a:lstStyle/>
                    <a:p>
                      <a:endParaRPr lang="en-US"/>
                    </a:p>
                  </a:txBody>
                  <a:tcPr/>
                </a:tc>
                <a:tc>
                  <a:txBody>
                    <a:bodyPr/>
                    <a:lstStyle/>
                    <a:p>
                      <a:pPr algn="just"/>
                      <a:r>
                        <a:rPr lang="en-US" sz="3200" dirty="0" err="1">
                          <a:solidFill>
                            <a:srgbClr val="000000"/>
                          </a:solidFill>
                          <a:effectLst/>
                          <a:latin typeface="Times New Roman" panose="02020603050405020304" pitchFamily="18" charset="0"/>
                          <a:cs typeface="Times New Roman" panose="02020603050405020304" pitchFamily="18" charset="0"/>
                        </a:rPr>
                        <a:t>Có</a:t>
                      </a:r>
                      <a:endParaRPr lang="en-US" sz="3200" dirty="0">
                        <a:solidFill>
                          <a:srgbClr val="000000"/>
                        </a:solidFill>
                        <a:effectLst/>
                        <a:latin typeface="Times New Roman" panose="02020603050405020304" pitchFamily="18" charset="0"/>
                        <a:cs typeface="Times New Roman" panose="02020603050405020304" pitchFamily="18" charset="0"/>
                      </a:endParaRPr>
                    </a:p>
                  </a:txBody>
                  <a:tcPr marL="42660" marR="42660" marT="21330" marB="21330"/>
                </a:tc>
                <a:tc>
                  <a:txBody>
                    <a:bodyPr/>
                    <a:lstStyle/>
                    <a:p>
                      <a:pPr algn="just"/>
                      <a:r>
                        <a:rPr lang="en-US" sz="3200" dirty="0" err="1">
                          <a:solidFill>
                            <a:srgbClr val="000000"/>
                          </a:solidFill>
                          <a:effectLst/>
                          <a:latin typeface="Times New Roman" panose="02020603050405020304" pitchFamily="18" charset="0"/>
                          <a:cs typeface="Times New Roman" panose="02020603050405020304" pitchFamily="18" charset="0"/>
                        </a:rPr>
                        <a:t>Không</a:t>
                      </a:r>
                      <a:endParaRPr lang="en-US" sz="3200" dirty="0">
                        <a:solidFill>
                          <a:srgbClr val="000000"/>
                        </a:solidFill>
                        <a:effectLst/>
                        <a:latin typeface="Times New Roman" panose="02020603050405020304" pitchFamily="18" charset="0"/>
                        <a:cs typeface="Times New Roman" panose="02020603050405020304" pitchFamily="18" charset="0"/>
                      </a:endParaRPr>
                    </a:p>
                  </a:txBody>
                  <a:tcPr marL="42660" marR="42660" marT="21330" marB="21330"/>
                </a:tc>
                <a:extLst>
                  <a:ext uri="{0D108BD9-81ED-4DB2-BD59-A6C34878D82A}">
                    <a16:rowId xmlns:a16="http://schemas.microsoft.com/office/drawing/2014/main" xmlns="" val="3739315666"/>
                  </a:ext>
                </a:extLst>
              </a:tr>
              <a:tr h="426602">
                <a:tc rowSpan="5">
                  <a:txBody>
                    <a:bodyPr/>
                    <a:lstStyle/>
                    <a:p>
                      <a:pPr algn="ctr"/>
                      <a:r>
                        <a:rPr lang="en-US" sz="3200" dirty="0" err="1">
                          <a:solidFill>
                            <a:srgbClr val="000000"/>
                          </a:solidFill>
                          <a:effectLst/>
                          <a:latin typeface="Times New Roman" panose="02020603050405020304" pitchFamily="18" charset="0"/>
                          <a:cs typeface="Times New Roman" panose="02020603050405020304" pitchFamily="18" charset="0"/>
                        </a:rPr>
                        <a:t>Khả</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năng</a:t>
                      </a:r>
                      <a:endParaRPr lang="en-US" sz="3200" dirty="0">
                        <a:solidFill>
                          <a:srgbClr val="000000"/>
                        </a:solidFill>
                        <a:effectLst/>
                        <a:latin typeface="Times New Roman" panose="02020603050405020304" pitchFamily="18" charset="0"/>
                        <a:cs typeface="Times New Roman" panose="02020603050405020304" pitchFamily="18" charset="0"/>
                      </a:endParaRPr>
                    </a:p>
                  </a:txBody>
                  <a:tcPr marL="42660" marR="42660" marT="21330" marB="21330" anchor="ctr"/>
                </a:tc>
                <a:tc>
                  <a:txBody>
                    <a:bodyPr/>
                    <a:lstStyle/>
                    <a:p>
                      <a:pPr algn="just"/>
                      <a:r>
                        <a:rPr lang="vi-VN" sz="3200">
                          <a:solidFill>
                            <a:srgbClr val="000000"/>
                          </a:solidFill>
                          <a:effectLst/>
                          <a:latin typeface="+mj-lt"/>
                        </a:rPr>
                        <a:t>Có dễ dàng hoàn thành công việc sử dụng các dụng cụ cơ khí cầm tay (mài, khoan, …) giúp bố mẹ không?</a:t>
                      </a:r>
                    </a:p>
                  </a:txBody>
                  <a:tcPr marL="42660" marR="42660" marT="21330" marB="21330"/>
                </a:tc>
                <a:tc>
                  <a:txBody>
                    <a:bodyPr/>
                    <a:lstStyle/>
                    <a:p>
                      <a:pPr algn="just"/>
                      <a:r>
                        <a:rPr lang="en-US" sz="3200">
                          <a:solidFill>
                            <a:srgbClr val="000000"/>
                          </a:solidFill>
                          <a:effectLst/>
                          <a:latin typeface="+mj-lt"/>
                        </a:rPr>
                        <a:t> </a:t>
                      </a:r>
                    </a:p>
                  </a:txBody>
                  <a:tcPr marL="42660" marR="42660" marT="21330" marB="21330"/>
                </a:tc>
                <a:tc>
                  <a:txBody>
                    <a:bodyPr/>
                    <a:lstStyle/>
                    <a:p>
                      <a:pPr algn="just"/>
                      <a:endParaRPr lang="en-US" sz="3200" dirty="0">
                        <a:solidFill>
                          <a:srgbClr val="000000"/>
                        </a:solidFill>
                        <a:effectLst/>
                        <a:latin typeface="+mj-lt"/>
                      </a:endParaRPr>
                    </a:p>
                  </a:txBody>
                  <a:tcPr marL="42660" marR="42660" marT="21330" marB="21330"/>
                </a:tc>
                <a:extLst>
                  <a:ext uri="{0D108BD9-81ED-4DB2-BD59-A6C34878D82A}">
                    <a16:rowId xmlns:a16="http://schemas.microsoft.com/office/drawing/2014/main" xmlns="" val="3512337427"/>
                  </a:ext>
                </a:extLst>
              </a:tr>
              <a:tr h="426602">
                <a:tc vMerge="1">
                  <a:txBody>
                    <a:bodyPr/>
                    <a:lstStyle/>
                    <a:p>
                      <a:endParaRPr lang="en-US"/>
                    </a:p>
                  </a:txBody>
                  <a:tcPr/>
                </a:tc>
                <a:tc>
                  <a:txBody>
                    <a:bodyPr/>
                    <a:lstStyle/>
                    <a:p>
                      <a:pPr algn="just"/>
                      <a:r>
                        <a:rPr lang="vi-VN" sz="3200">
                          <a:solidFill>
                            <a:srgbClr val="000000"/>
                          </a:solidFill>
                          <a:effectLst/>
                          <a:latin typeface="+mj-lt"/>
                        </a:rPr>
                        <a:t>Có hiểu và dễ dàng trình bày về các nội dung liên quan đến lắp đặt các thiết bị cơ khí đơn giản không?</a:t>
                      </a:r>
                    </a:p>
                  </a:txBody>
                  <a:tcPr marL="42660" marR="42660" marT="21330" marB="21330"/>
                </a:tc>
                <a:tc>
                  <a:txBody>
                    <a:bodyPr/>
                    <a:lstStyle/>
                    <a:p>
                      <a:pPr algn="just"/>
                      <a:endParaRPr lang="en-US" sz="3200" dirty="0">
                        <a:solidFill>
                          <a:srgbClr val="000000"/>
                        </a:solidFill>
                        <a:effectLst/>
                        <a:latin typeface="+mj-lt"/>
                      </a:endParaRPr>
                    </a:p>
                  </a:txBody>
                  <a:tcPr marL="42660" marR="42660" marT="21330" marB="21330"/>
                </a:tc>
                <a:tc>
                  <a:txBody>
                    <a:bodyPr/>
                    <a:lstStyle/>
                    <a:p>
                      <a:pPr algn="just"/>
                      <a:r>
                        <a:rPr lang="en-US" sz="3200">
                          <a:solidFill>
                            <a:srgbClr val="000000"/>
                          </a:solidFill>
                          <a:effectLst/>
                          <a:latin typeface="+mj-lt"/>
                        </a:rPr>
                        <a:t> </a:t>
                      </a:r>
                    </a:p>
                  </a:txBody>
                  <a:tcPr marL="42660" marR="42660" marT="21330" marB="21330"/>
                </a:tc>
                <a:extLst>
                  <a:ext uri="{0D108BD9-81ED-4DB2-BD59-A6C34878D82A}">
                    <a16:rowId xmlns:a16="http://schemas.microsoft.com/office/drawing/2014/main" xmlns="" val="2249367961"/>
                  </a:ext>
                </a:extLst>
              </a:tr>
              <a:tr h="298621">
                <a:tc vMerge="1">
                  <a:txBody>
                    <a:bodyPr/>
                    <a:lstStyle/>
                    <a:p>
                      <a:endParaRPr lang="en-US"/>
                    </a:p>
                  </a:txBody>
                  <a:tcPr/>
                </a:tc>
                <a:tc>
                  <a:txBody>
                    <a:bodyPr/>
                    <a:lstStyle/>
                    <a:p>
                      <a:pPr algn="just"/>
                      <a:r>
                        <a:rPr lang="vi-VN" sz="3200">
                          <a:solidFill>
                            <a:srgbClr val="000000"/>
                          </a:solidFill>
                          <a:effectLst/>
                          <a:latin typeface="+mj-lt"/>
                        </a:rPr>
                        <a:t>Có khả năng sửa chữa một số vật dụng cơ khí thiết yếu trong gia đình không?</a:t>
                      </a:r>
                    </a:p>
                  </a:txBody>
                  <a:tcPr marL="42660" marR="42660" marT="21330" marB="21330"/>
                </a:tc>
                <a:tc>
                  <a:txBody>
                    <a:bodyPr/>
                    <a:lstStyle/>
                    <a:p>
                      <a:pPr algn="just"/>
                      <a:r>
                        <a:rPr lang="en-US" sz="3200">
                          <a:solidFill>
                            <a:srgbClr val="000000"/>
                          </a:solidFill>
                          <a:effectLst/>
                          <a:latin typeface="+mj-lt"/>
                        </a:rPr>
                        <a:t> </a:t>
                      </a:r>
                    </a:p>
                  </a:txBody>
                  <a:tcPr marL="42660" marR="42660" marT="21330" marB="21330"/>
                </a:tc>
                <a:tc>
                  <a:txBody>
                    <a:bodyPr/>
                    <a:lstStyle/>
                    <a:p>
                      <a:pPr algn="just"/>
                      <a:endParaRPr lang="en-US" sz="3200" dirty="0">
                        <a:solidFill>
                          <a:srgbClr val="000000"/>
                        </a:solidFill>
                        <a:effectLst/>
                        <a:latin typeface="+mj-lt"/>
                      </a:endParaRPr>
                    </a:p>
                  </a:txBody>
                  <a:tcPr marL="42660" marR="42660" marT="21330" marB="21330"/>
                </a:tc>
                <a:extLst>
                  <a:ext uri="{0D108BD9-81ED-4DB2-BD59-A6C34878D82A}">
                    <a16:rowId xmlns:a16="http://schemas.microsoft.com/office/drawing/2014/main" xmlns="" val="1345593358"/>
                  </a:ext>
                </a:extLst>
              </a:tr>
              <a:tr h="298621">
                <a:tc vMerge="1">
                  <a:txBody>
                    <a:bodyPr/>
                    <a:lstStyle/>
                    <a:p>
                      <a:endParaRPr lang="en-US"/>
                    </a:p>
                  </a:txBody>
                  <a:tcPr/>
                </a:tc>
                <a:tc>
                  <a:txBody>
                    <a:bodyPr/>
                    <a:lstStyle/>
                    <a:p>
                      <a:pPr algn="just"/>
                      <a:r>
                        <a:rPr lang="vi-VN" sz="3200" dirty="0">
                          <a:solidFill>
                            <a:srgbClr val="000000"/>
                          </a:solidFill>
                          <a:effectLst/>
                          <a:latin typeface="+mj-lt"/>
                        </a:rPr>
                        <a:t>Có khả năng làm việc ở điều kiện môi trường khắc nghiệt không?</a:t>
                      </a:r>
                    </a:p>
                  </a:txBody>
                  <a:tcPr marL="42660" marR="42660" marT="21330" marB="21330"/>
                </a:tc>
                <a:tc>
                  <a:txBody>
                    <a:bodyPr/>
                    <a:lstStyle/>
                    <a:p>
                      <a:pPr algn="just"/>
                      <a:endParaRPr lang="en-US" sz="3200" dirty="0">
                        <a:solidFill>
                          <a:srgbClr val="000000"/>
                        </a:solidFill>
                        <a:effectLst/>
                        <a:latin typeface="+mj-lt"/>
                      </a:endParaRPr>
                    </a:p>
                  </a:txBody>
                  <a:tcPr marL="42660" marR="42660" marT="21330" marB="21330"/>
                </a:tc>
                <a:tc>
                  <a:txBody>
                    <a:bodyPr/>
                    <a:lstStyle/>
                    <a:p>
                      <a:pPr algn="just"/>
                      <a:r>
                        <a:rPr lang="en-US" sz="3200">
                          <a:solidFill>
                            <a:srgbClr val="000000"/>
                          </a:solidFill>
                          <a:effectLst/>
                          <a:latin typeface="+mj-lt"/>
                        </a:rPr>
                        <a:t> </a:t>
                      </a:r>
                    </a:p>
                  </a:txBody>
                  <a:tcPr marL="42660" marR="42660" marT="21330" marB="21330"/>
                </a:tc>
                <a:extLst>
                  <a:ext uri="{0D108BD9-81ED-4DB2-BD59-A6C34878D82A}">
                    <a16:rowId xmlns:a16="http://schemas.microsoft.com/office/drawing/2014/main" xmlns="" val="1950442836"/>
                  </a:ext>
                </a:extLst>
              </a:tr>
              <a:tr h="426602">
                <a:tc vMerge="1">
                  <a:txBody>
                    <a:bodyPr/>
                    <a:lstStyle/>
                    <a:p>
                      <a:endParaRPr lang="en-US"/>
                    </a:p>
                  </a:txBody>
                  <a:tcPr/>
                </a:tc>
                <a:tc>
                  <a:txBody>
                    <a:bodyPr/>
                    <a:lstStyle/>
                    <a:p>
                      <a:pPr algn="just"/>
                      <a:r>
                        <a:rPr lang="en-US" sz="3200" dirty="0" err="1">
                          <a:solidFill>
                            <a:srgbClr val="000000"/>
                          </a:solidFill>
                          <a:effectLst/>
                          <a:latin typeface="Times New Roman" panose="02020603050405020304" pitchFamily="18" charset="0"/>
                          <a:cs typeface="Times New Roman" panose="02020603050405020304" pitchFamily="18" charset="0"/>
                        </a:rPr>
                        <a:t>Có</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khả</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năng</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tổ</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chức</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quản</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lí</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và</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phân</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công</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công</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việc</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phù</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hợp</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trong</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hoạt</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động</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nhóm</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không</a:t>
                      </a:r>
                      <a:endParaRPr lang="en-US" sz="3200" dirty="0">
                        <a:solidFill>
                          <a:srgbClr val="000000"/>
                        </a:solidFill>
                        <a:effectLst/>
                        <a:latin typeface="Times New Roman" panose="02020603050405020304" pitchFamily="18" charset="0"/>
                        <a:cs typeface="Times New Roman" panose="02020603050405020304" pitchFamily="18" charset="0"/>
                      </a:endParaRPr>
                    </a:p>
                  </a:txBody>
                  <a:tcPr marL="42660" marR="42660" marT="21330" marB="21330"/>
                </a:tc>
                <a:tc>
                  <a:txBody>
                    <a:bodyPr/>
                    <a:lstStyle/>
                    <a:p>
                      <a:pPr algn="just"/>
                      <a:endParaRPr lang="en-US" sz="3200" dirty="0">
                        <a:solidFill>
                          <a:srgbClr val="000000"/>
                        </a:solidFill>
                        <a:effectLst/>
                        <a:latin typeface="+mj-lt"/>
                      </a:endParaRPr>
                    </a:p>
                  </a:txBody>
                  <a:tcPr marL="42660" marR="42660" marT="21330" marB="21330"/>
                </a:tc>
                <a:tc>
                  <a:txBody>
                    <a:bodyPr/>
                    <a:lstStyle/>
                    <a:p>
                      <a:pPr algn="just"/>
                      <a:r>
                        <a:rPr lang="en-US" sz="3200" dirty="0">
                          <a:solidFill>
                            <a:srgbClr val="000000"/>
                          </a:solidFill>
                          <a:effectLst/>
                          <a:latin typeface="+mj-lt"/>
                        </a:rPr>
                        <a:t> </a:t>
                      </a:r>
                    </a:p>
                  </a:txBody>
                  <a:tcPr marL="42660" marR="42660" marT="21330" marB="21330"/>
                </a:tc>
                <a:extLst>
                  <a:ext uri="{0D108BD9-81ED-4DB2-BD59-A6C34878D82A}">
                    <a16:rowId xmlns:a16="http://schemas.microsoft.com/office/drawing/2014/main" xmlns="" val="3525481513"/>
                  </a:ext>
                </a:extLst>
              </a:tr>
            </a:tbl>
          </a:graphicData>
        </a:graphic>
      </p:graphicFrame>
      <p:sp>
        <p:nvSpPr>
          <p:cNvPr id="5" name="TextBox 4">
            <a:extLst>
              <a:ext uri="{FF2B5EF4-FFF2-40B4-BE49-F238E27FC236}">
                <a16:creationId xmlns:a16="http://schemas.microsoft.com/office/drawing/2014/main" xmlns="" id="{BDC2AD0A-F50F-8950-AE30-4DAD46A9AC35}"/>
              </a:ext>
            </a:extLst>
          </p:cNvPr>
          <p:cNvSpPr txBox="1"/>
          <p:nvPr/>
        </p:nvSpPr>
        <p:spPr>
          <a:xfrm>
            <a:off x="11166765" y="1593272"/>
            <a:ext cx="304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p>
        </p:txBody>
      </p:sp>
      <p:sp>
        <p:nvSpPr>
          <p:cNvPr id="6" name="TextBox 5">
            <a:extLst>
              <a:ext uri="{FF2B5EF4-FFF2-40B4-BE49-F238E27FC236}">
                <a16:creationId xmlns:a16="http://schemas.microsoft.com/office/drawing/2014/main" xmlns="" id="{23F33816-E3F6-BB28-44EB-64A6A4C12660}"/>
              </a:ext>
            </a:extLst>
          </p:cNvPr>
          <p:cNvSpPr txBox="1"/>
          <p:nvPr/>
        </p:nvSpPr>
        <p:spPr>
          <a:xfrm>
            <a:off x="10044546" y="2905780"/>
            <a:ext cx="304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p>
        </p:txBody>
      </p:sp>
      <p:sp>
        <p:nvSpPr>
          <p:cNvPr id="7" name="TextBox 6">
            <a:extLst>
              <a:ext uri="{FF2B5EF4-FFF2-40B4-BE49-F238E27FC236}">
                <a16:creationId xmlns:a16="http://schemas.microsoft.com/office/drawing/2014/main" xmlns="" id="{8943B32B-88AA-100E-B8BB-580D680C9AC9}"/>
              </a:ext>
            </a:extLst>
          </p:cNvPr>
          <p:cNvSpPr txBox="1"/>
          <p:nvPr/>
        </p:nvSpPr>
        <p:spPr>
          <a:xfrm>
            <a:off x="11166765" y="3898476"/>
            <a:ext cx="304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p>
        </p:txBody>
      </p:sp>
      <p:sp>
        <p:nvSpPr>
          <p:cNvPr id="8" name="TextBox 7">
            <a:extLst>
              <a:ext uri="{FF2B5EF4-FFF2-40B4-BE49-F238E27FC236}">
                <a16:creationId xmlns:a16="http://schemas.microsoft.com/office/drawing/2014/main" xmlns="" id="{C2373DED-8880-EA92-DD54-CF30B8B9BFD0}"/>
              </a:ext>
            </a:extLst>
          </p:cNvPr>
          <p:cNvSpPr txBox="1"/>
          <p:nvPr/>
        </p:nvSpPr>
        <p:spPr>
          <a:xfrm>
            <a:off x="10044546" y="4946071"/>
            <a:ext cx="304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p>
        </p:txBody>
      </p:sp>
      <p:sp>
        <p:nvSpPr>
          <p:cNvPr id="9" name="TextBox 8">
            <a:extLst>
              <a:ext uri="{FF2B5EF4-FFF2-40B4-BE49-F238E27FC236}">
                <a16:creationId xmlns:a16="http://schemas.microsoft.com/office/drawing/2014/main" xmlns="" id="{7F7F4D98-9D11-BFFB-CBDE-D6880E4FCE8F}"/>
              </a:ext>
            </a:extLst>
          </p:cNvPr>
          <p:cNvSpPr txBox="1"/>
          <p:nvPr/>
        </p:nvSpPr>
        <p:spPr>
          <a:xfrm>
            <a:off x="10044546" y="5942070"/>
            <a:ext cx="304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p>
        </p:txBody>
      </p:sp>
    </p:spTree>
    <p:extLst>
      <p:ext uri="{BB962C8B-B14F-4D97-AF65-F5344CB8AC3E}">
        <p14:creationId xmlns:p14="http://schemas.microsoft.com/office/powerpoint/2010/main" val="428877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223270" y="223685"/>
            <a:ext cx="5059275"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00428" y="863773"/>
            <a:ext cx="11537795" cy="1938992"/>
          </a:xfrm>
          <a:prstGeom prst="rect">
            <a:avLst/>
          </a:prstGeom>
        </p:spPr>
        <p:txBody>
          <a:bodyPr wrap="square">
            <a:spAutoFit/>
          </a:bodyPr>
          <a:lstStyle/>
          <a:p>
            <a:pPr algn="just"/>
            <a:r>
              <a:rPr lang="vi-VN" sz="4000" dirty="0"/>
              <a:t> </a:t>
            </a:r>
            <a:r>
              <a:rPr lang="en-US" sz="4000" b="1" dirty="0">
                <a:latin typeface="Times New Roman" panose="02020603050405020304" pitchFamily="18" charset="0"/>
                <a:cs typeface="Times New Roman" panose="02020603050405020304" pitchFamily="18" charset="0"/>
              </a:rPr>
              <a:t>1. </a:t>
            </a:r>
            <a:r>
              <a:rPr lang="en-US" sz="4000" b="1" dirty="0" err="1">
                <a:latin typeface="Times New Roman" panose="02020603050405020304" pitchFamily="18" charset="0"/>
                <a:cs typeface="Times New Roman" panose="02020603050405020304" pitchFamily="18" charset="0"/>
              </a:rPr>
              <a:t>Kể</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tên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một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số</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công</a:t>
            </a:r>
            <a:r>
              <a:rPr lang="en-US" sz="4000" b="1" dirty="0">
                <a:latin typeface="Times New Roman" panose="02020603050405020304" pitchFamily="18" charset="0"/>
                <a:cs typeface="Times New Roman" panose="02020603050405020304" pitchFamily="18" charset="0"/>
              </a:rPr>
              <a:t> ty, </a:t>
            </a:r>
            <a:r>
              <a:rPr lang="en-US" sz="4000" b="1" dirty="0" err="1">
                <a:latin typeface="Times New Roman" panose="02020603050405020304" pitchFamily="18" charset="0"/>
                <a:cs typeface="Times New Roman" panose="02020603050405020304" pitchFamily="18" charset="0"/>
              </a:rPr>
              <a:t>xí</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nghiệp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hoạt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động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trong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lĩnh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vực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cơ</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khí</a:t>
            </a:r>
            <a:r>
              <a:rPr lang="en-US" sz="4000" b="1" dirty="0">
                <a:latin typeface="Times New Roman" panose="02020603050405020304" pitchFamily="18" charset="0"/>
                <a:cs typeface="Times New Roman" panose="02020603050405020304" pitchFamily="18" charset="0"/>
              </a:rPr>
              <a:t>.</a:t>
            </a:r>
          </a:p>
          <a:p>
            <a:pPr algn="just"/>
            <a:r>
              <a:rPr lang="en-US" sz="4000" b="1" dirty="0">
                <a:latin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a16="http://schemas.microsoft.com/office/drawing/2014/main" xmlns="" id="{B8679E14-36DE-EAD6-2C00-3982764F81BF}"/>
              </a:ext>
            </a:extLst>
          </p:cNvPr>
          <p:cNvSpPr txBox="1"/>
          <p:nvPr/>
        </p:nvSpPr>
        <p:spPr>
          <a:xfrm>
            <a:off x="460915" y="2176532"/>
            <a:ext cx="11416822" cy="4524315"/>
          </a:xfrm>
          <a:prstGeom prst="rect">
            <a:avLst/>
          </a:prstGeom>
          <a:noFill/>
        </p:spPr>
        <p:txBody>
          <a:bodyPr wrap="square">
            <a:spAutoFit/>
          </a:bodyPr>
          <a:lstStyle/>
          <a:p>
            <a:pPr algn="just"/>
            <a:r>
              <a:rPr lang="vi-VN" sz="3600" dirty="0">
                <a:solidFill>
                  <a:srgbClr val="0000FF"/>
                </a:solidFill>
                <a:latin typeface="Times New Roman" panose="02020603050405020304" pitchFamily="18" charset="0"/>
                <a:cs typeface="Times New Roman" panose="02020603050405020304" pitchFamily="18" charset="0"/>
              </a:rPr>
              <a:t>1.</a:t>
            </a:r>
            <a:r>
              <a:rPr lang="en-US" sz="3600" dirty="0">
                <a:solidFill>
                  <a:srgbClr val="0000FF"/>
                </a:solidFill>
                <a:latin typeface="Times New Roman" panose="02020603050405020304" pitchFamily="18" charset="0"/>
                <a:cs typeface="Times New Roman" panose="02020603050405020304" pitchFamily="18" charset="0"/>
              </a:rPr>
              <a:t> </a:t>
            </a:r>
            <a:r>
              <a:rPr lang="vi-VN" sz="3600" dirty="0">
                <a:solidFill>
                  <a:srgbClr val="0000FF"/>
                </a:solidFill>
                <a:latin typeface="Times New Roman" panose="02020603050405020304" pitchFamily="18" charset="0"/>
                <a:cs typeface="Times New Roman" panose="02020603050405020304" pitchFamily="18" charset="0"/>
              </a:rPr>
              <a:t>PROSTEEL TECHNO Việt Nam – Công Ty TNHH PROSTEEL TECHNO Việt Nam</a:t>
            </a:r>
          </a:p>
          <a:p>
            <a:pPr algn="just"/>
            <a:r>
              <a:rPr lang="en-US" sz="3600" dirty="0">
                <a:solidFill>
                  <a:srgbClr val="0000FF"/>
                </a:solidFill>
                <a:latin typeface="Times New Roman" panose="02020603050405020304" pitchFamily="18" charset="0"/>
                <a:cs typeface="Times New Roman" panose="02020603050405020304" pitchFamily="18" charset="0"/>
              </a:rPr>
              <a:t>2. </a:t>
            </a:r>
            <a:r>
              <a:rPr lang="vi-VN" sz="3600" dirty="0">
                <a:solidFill>
                  <a:srgbClr val="0000FF"/>
                </a:solidFill>
                <a:latin typeface="Times New Roman" panose="02020603050405020304" pitchFamily="18" charset="0"/>
                <a:cs typeface="Times New Roman" panose="02020603050405020304" pitchFamily="18" charset="0"/>
              </a:rPr>
              <a:t>Cơ Khí Thông Phát – Công Ty TNHH Cơ Khí Thông Phát</a:t>
            </a:r>
          </a:p>
          <a:p>
            <a:pPr algn="just"/>
            <a:r>
              <a:rPr lang="en-US" sz="3600" dirty="0">
                <a:solidFill>
                  <a:srgbClr val="0000FF"/>
                </a:solidFill>
                <a:latin typeface="Times New Roman" panose="02020603050405020304" pitchFamily="18" charset="0"/>
                <a:cs typeface="Times New Roman" panose="02020603050405020304" pitchFamily="18" charset="0"/>
              </a:rPr>
              <a:t>3. </a:t>
            </a:r>
            <a:r>
              <a:rPr lang="vi-VN" sz="3600" dirty="0">
                <a:solidFill>
                  <a:srgbClr val="0000FF"/>
                </a:solidFill>
                <a:latin typeface="Times New Roman" panose="02020603050405020304" pitchFamily="18" charset="0"/>
                <a:cs typeface="Times New Roman" panose="02020603050405020304" pitchFamily="18" charset="0"/>
              </a:rPr>
              <a:t>Cơ Khí Công Nghiệp Long Thành – Công Ty Cổ Phần Cơ Khí Công Nghiệp Long Thành</a:t>
            </a:r>
          </a:p>
          <a:p>
            <a:pPr algn="just"/>
            <a:r>
              <a:rPr lang="en-US" sz="3600" dirty="0">
                <a:solidFill>
                  <a:srgbClr val="0000FF"/>
                </a:solidFill>
                <a:latin typeface="Times New Roman" panose="02020603050405020304" pitchFamily="18" charset="0"/>
                <a:cs typeface="Times New Roman" panose="02020603050405020304" pitchFamily="18" charset="0"/>
              </a:rPr>
              <a:t>4. </a:t>
            </a:r>
            <a:r>
              <a:rPr lang="vi-VN" sz="3600" dirty="0">
                <a:solidFill>
                  <a:srgbClr val="0000FF"/>
                </a:solidFill>
                <a:latin typeface="Times New Roman" panose="02020603050405020304" pitchFamily="18" charset="0"/>
                <a:cs typeface="Times New Roman" panose="02020603050405020304" pitchFamily="18" charset="0"/>
              </a:rPr>
              <a:t>Cơ Khí Quang Khôi – Công Ty TNHH Thương Mại Kĩ Thuật Quang Khôi</a:t>
            </a:r>
          </a:p>
          <a:p>
            <a:pPr algn="just"/>
            <a:r>
              <a:rPr lang="en-US" sz="3600" dirty="0">
                <a:solidFill>
                  <a:srgbClr val="0000FF"/>
                </a:solidFill>
                <a:latin typeface="Times New Roman" panose="02020603050405020304" pitchFamily="18" charset="0"/>
                <a:cs typeface="Times New Roman" panose="02020603050405020304" pitchFamily="18" charset="0"/>
              </a:rPr>
              <a:t>5. </a:t>
            </a:r>
            <a:r>
              <a:rPr lang="vi-VN" sz="3600" dirty="0">
                <a:solidFill>
                  <a:srgbClr val="0000FF"/>
                </a:solidFill>
                <a:latin typeface="Times New Roman" panose="02020603050405020304" pitchFamily="18" charset="0"/>
                <a:cs typeface="Times New Roman" panose="02020603050405020304" pitchFamily="18" charset="0"/>
              </a:rPr>
              <a:t>Cơ Khí Vạn Kim Bảo – Công Ty TNHH Vạn Kim Bảo</a:t>
            </a:r>
          </a:p>
        </p:txBody>
      </p:sp>
    </p:spTree>
    <p:extLst>
      <p:ext uri="{BB962C8B-B14F-4D97-AF65-F5344CB8AC3E}">
        <p14:creationId xmlns:p14="http://schemas.microsoft.com/office/powerpoint/2010/main" val="45834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5051" y="15211"/>
            <a:ext cx="4311129"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180110" y="584775"/>
            <a:ext cx="11818602" cy="1754326"/>
          </a:xfrm>
          <a:prstGeom prst="rect">
            <a:avLst/>
          </a:prstGeom>
        </p:spPr>
        <p:txBody>
          <a:bodyPr wrap="square">
            <a:spAutoFit/>
          </a:bodyPr>
          <a:lstStyle/>
          <a:p>
            <a:pPr algn="just"/>
            <a:r>
              <a:rPr lang="vi-VN" sz="3600" dirty="0"/>
              <a:t> </a:t>
            </a:r>
            <a:r>
              <a:rPr lang="en-US" sz="3600" b="1" dirty="0">
                <a:latin typeface="Times New Roman" panose="02020603050405020304" pitchFamily="18" charset="0"/>
                <a:cs typeface="Times New Roman" panose="02020603050405020304" pitchFamily="18" charset="0"/>
              </a:rPr>
              <a:t>2. </a:t>
            </a:r>
            <a:r>
              <a:rPr lang="en-US" sz="3600" b="1" dirty="0" err="1">
                <a:latin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hãy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một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số</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trường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cao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đẳng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trung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cấp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địa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phương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cs typeface="Times New Roman" panose="02020603050405020304" pitchFamily="18" charset="0"/>
              </a:rPr>
              <a:t> ở </a:t>
            </a:r>
            <a:r>
              <a:rPr lang="en-US" sz="3600" b="1" dirty="0" err="1">
                <a:latin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đào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tạo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ngành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nghề</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thuộc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lĩnh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vực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cơ</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khí</a:t>
            </a:r>
            <a:r>
              <a:rPr lang="en-US" sz="3600" b="1" dirty="0">
                <a:latin typeface="Times New Roman" panose="02020603050405020304" pitchFamily="18" charset="0"/>
                <a:cs typeface="Times New Roman" panose="02020603050405020304" pitchFamily="18" charset="0"/>
              </a:rPr>
              <a:t>.</a:t>
            </a:r>
          </a:p>
        </p:txBody>
      </p:sp>
      <p:sp>
        <p:nvSpPr>
          <p:cNvPr id="2" name="Rectangle 1"/>
          <p:cNvSpPr/>
          <p:nvPr/>
        </p:nvSpPr>
        <p:spPr>
          <a:xfrm>
            <a:off x="2756379" y="2256742"/>
            <a:ext cx="8396530" cy="4524315"/>
          </a:xfrm>
          <a:prstGeom prst="rect">
            <a:avLst/>
          </a:prstGeom>
        </p:spPr>
        <p:txBody>
          <a:bodyPr wrap="square">
            <a:spAutoFit/>
          </a:bodyPr>
          <a:lstStyle/>
          <a:p>
            <a:r>
              <a:rPr lang="en-US" sz="3600" dirty="0">
                <a:solidFill>
                  <a:srgbClr val="0000FF"/>
                </a:solidFill>
                <a:latin typeface="Times New Roman" panose="02020603050405020304" pitchFamily="18" charset="0"/>
                <a:cs typeface="Times New Roman" panose="02020603050405020304" pitchFamily="18" charset="0"/>
              </a:rPr>
              <a:t>1</a:t>
            </a:r>
            <a:r>
              <a:rPr lang="vi-VN" sz="3600" dirty="0">
                <a:solidFill>
                  <a:srgbClr val="0000FF"/>
                </a:solidFill>
                <a:latin typeface="Times New Roman" panose="02020603050405020304" pitchFamily="18" charset="0"/>
                <a:cs typeface="Times New Roman" panose="02020603050405020304" pitchFamily="18" charset="0"/>
              </a:rPr>
              <a:t>. ĐH Bách Khoa Hà Nội.</a:t>
            </a:r>
          </a:p>
          <a:p>
            <a:r>
              <a:rPr lang="en-US" sz="3600" dirty="0">
                <a:solidFill>
                  <a:srgbClr val="0000FF"/>
                </a:solidFill>
                <a:latin typeface="Times New Roman" panose="02020603050405020304" pitchFamily="18" charset="0"/>
                <a:cs typeface="Times New Roman" panose="02020603050405020304" pitchFamily="18" charset="0"/>
              </a:rPr>
              <a:t>2.</a:t>
            </a:r>
            <a:r>
              <a:rPr lang="vi-VN" sz="3600" dirty="0">
                <a:solidFill>
                  <a:srgbClr val="0000FF"/>
                </a:solidFill>
                <a:latin typeface="Times New Roman" panose="02020603050405020304" pitchFamily="18" charset="0"/>
                <a:cs typeface="Times New Roman" panose="02020603050405020304" pitchFamily="18" charset="0"/>
              </a:rPr>
              <a:t> ĐH Hàng Hải Việt Nam.</a:t>
            </a:r>
          </a:p>
          <a:p>
            <a:r>
              <a:rPr lang="en-US" sz="3600" dirty="0">
                <a:solidFill>
                  <a:srgbClr val="0000FF"/>
                </a:solidFill>
                <a:latin typeface="Times New Roman" panose="02020603050405020304" pitchFamily="18" charset="0"/>
                <a:cs typeface="Times New Roman" panose="02020603050405020304" pitchFamily="18" charset="0"/>
              </a:rPr>
              <a:t>3.</a:t>
            </a:r>
            <a:r>
              <a:rPr lang="vi-VN" sz="3600" dirty="0">
                <a:solidFill>
                  <a:srgbClr val="0000FF"/>
                </a:solidFill>
                <a:latin typeface="Times New Roman" panose="02020603050405020304" pitchFamily="18" charset="0"/>
                <a:cs typeface="Times New Roman" panose="02020603050405020304" pitchFamily="18" charset="0"/>
              </a:rPr>
              <a:t> ĐH Sư phạm Kỹ thuật TPHCM.</a:t>
            </a:r>
          </a:p>
          <a:p>
            <a:r>
              <a:rPr lang="en-US" sz="3600" dirty="0">
                <a:solidFill>
                  <a:srgbClr val="0000FF"/>
                </a:solidFill>
                <a:latin typeface="Times New Roman" panose="02020603050405020304" pitchFamily="18" charset="0"/>
                <a:cs typeface="Times New Roman" panose="02020603050405020304" pitchFamily="18" charset="0"/>
              </a:rPr>
              <a:t>4.</a:t>
            </a:r>
            <a:r>
              <a:rPr lang="vi-VN" sz="3600" dirty="0">
                <a:solidFill>
                  <a:srgbClr val="0000FF"/>
                </a:solidFill>
                <a:latin typeface="Times New Roman" panose="02020603050405020304" pitchFamily="18" charset="0"/>
                <a:cs typeface="Times New Roman" panose="02020603050405020304" pitchFamily="18" charset="0"/>
              </a:rPr>
              <a:t> ĐH Công nghiệp TPHCM.</a:t>
            </a:r>
          </a:p>
          <a:p>
            <a:r>
              <a:rPr lang="en-US" sz="3600" dirty="0">
                <a:solidFill>
                  <a:srgbClr val="0000FF"/>
                </a:solidFill>
                <a:latin typeface="Times New Roman" panose="02020603050405020304" pitchFamily="18" charset="0"/>
                <a:cs typeface="Times New Roman" panose="02020603050405020304" pitchFamily="18" charset="0"/>
              </a:rPr>
              <a:t>5.</a:t>
            </a:r>
            <a:r>
              <a:rPr lang="vi-VN" sz="3600" dirty="0">
                <a:solidFill>
                  <a:srgbClr val="0000FF"/>
                </a:solidFill>
                <a:latin typeface="Times New Roman" panose="02020603050405020304" pitchFamily="18" charset="0"/>
                <a:cs typeface="Times New Roman" panose="02020603050405020304" pitchFamily="18" charset="0"/>
              </a:rPr>
              <a:t> ĐH Giao thông Vận tải.</a:t>
            </a:r>
          </a:p>
          <a:p>
            <a:r>
              <a:rPr lang="en-US" sz="3600" dirty="0">
                <a:solidFill>
                  <a:srgbClr val="0000FF"/>
                </a:solidFill>
                <a:latin typeface="Times New Roman" panose="02020603050405020304" pitchFamily="18" charset="0"/>
                <a:cs typeface="Times New Roman" panose="02020603050405020304" pitchFamily="18" charset="0"/>
              </a:rPr>
              <a:t>6.</a:t>
            </a:r>
            <a:r>
              <a:rPr lang="vi-VN" sz="3600" dirty="0">
                <a:solidFill>
                  <a:srgbClr val="0000FF"/>
                </a:solidFill>
                <a:latin typeface="Times New Roman" panose="02020603050405020304" pitchFamily="18" charset="0"/>
                <a:cs typeface="Times New Roman" panose="02020603050405020304" pitchFamily="18" charset="0"/>
              </a:rPr>
              <a:t> CĐ Kinh tế - Kĩ thuật Vinatex TP. HCM.</a:t>
            </a:r>
          </a:p>
          <a:p>
            <a:r>
              <a:rPr lang="en-US" sz="3600" dirty="0">
                <a:solidFill>
                  <a:srgbClr val="0000FF"/>
                </a:solidFill>
                <a:latin typeface="Times New Roman" panose="02020603050405020304" pitchFamily="18" charset="0"/>
                <a:cs typeface="Times New Roman" panose="02020603050405020304" pitchFamily="18" charset="0"/>
              </a:rPr>
              <a:t>7.</a:t>
            </a:r>
            <a:r>
              <a:rPr lang="vi-VN" sz="3600" dirty="0">
                <a:solidFill>
                  <a:srgbClr val="0000FF"/>
                </a:solidFill>
                <a:latin typeface="Times New Roman" panose="02020603050405020304" pitchFamily="18" charset="0"/>
                <a:cs typeface="Times New Roman" panose="02020603050405020304" pitchFamily="18" charset="0"/>
              </a:rPr>
              <a:t> CĐ Kĩ thuật cao Thắng.</a:t>
            </a:r>
          </a:p>
          <a:p>
            <a:r>
              <a:rPr lang="en-US" sz="3600" dirty="0">
                <a:solidFill>
                  <a:srgbClr val="0000FF"/>
                </a:solidFill>
                <a:latin typeface="Times New Roman" panose="02020603050405020304" pitchFamily="18" charset="0"/>
                <a:cs typeface="Times New Roman" panose="02020603050405020304" pitchFamily="18" charset="0"/>
              </a:rPr>
              <a:t>8.</a:t>
            </a:r>
            <a:r>
              <a:rPr lang="vi-VN" sz="3600" dirty="0">
                <a:solidFill>
                  <a:srgbClr val="0000FF"/>
                </a:solidFill>
                <a:latin typeface="Times New Roman" panose="02020603050405020304" pitchFamily="18" charset="0"/>
                <a:cs typeface="Times New Roman" panose="02020603050405020304" pitchFamily="18" charset="0"/>
              </a:rPr>
              <a:t> CĐ Công nghệ Hà Nội.</a:t>
            </a:r>
          </a:p>
        </p:txBody>
      </p:sp>
    </p:spTree>
    <p:extLst>
      <p:ext uri="{BB962C8B-B14F-4D97-AF65-F5344CB8AC3E}">
        <p14:creationId xmlns:p14="http://schemas.microsoft.com/office/powerpoint/2010/main" val="31998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292544" y="13855"/>
            <a:ext cx="4172584"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327091" y="887995"/>
            <a:ext cx="11537795" cy="3170099"/>
          </a:xfrm>
          <a:prstGeom prst="rect">
            <a:avLst/>
          </a:prstGeom>
        </p:spPr>
        <p:txBody>
          <a:bodyPr wrap="square">
            <a:spAutoFit/>
          </a:bodyPr>
          <a:lstStyle/>
          <a:p>
            <a:pPr algn="just"/>
            <a:r>
              <a:rPr lang="en-US" sz="4000" b="1" dirty="0">
                <a:latin typeface="Times New Roman" panose="02020603050405020304" pitchFamily="18" charset="0"/>
                <a:cs typeface="Times New Roman" panose="02020603050405020304" pitchFamily="18" charset="0"/>
              </a:rPr>
              <a:t>3. </a:t>
            </a:r>
            <a:r>
              <a:rPr lang="en-US" sz="4000" b="1" dirty="0" err="1">
                <a:latin typeface="Times New Roman" panose="02020603050405020304" pitchFamily="18" charset="0"/>
                <a:cs typeface="Times New Roman" panose="02020603050405020304" pitchFamily="18" charset="0"/>
              </a:rPr>
              <a:t>Em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hãy</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lựa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chọn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tìm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hiểu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yêu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cầu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của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một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ngành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nghề</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cụ</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thể</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thuộc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lĩnh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vực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cơ</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khí</a:t>
            </a:r>
            <a:r>
              <a:rPr lang="en-US" sz="4000" b="1" dirty="0">
                <a:latin typeface="Times New Roman" panose="02020603050405020304" pitchFamily="18" charset="0"/>
                <a:cs typeface="Times New Roman" panose="02020603050405020304" pitchFamily="18" charset="0"/>
              </a:rPr>
              <a:t>. Sau </a:t>
            </a:r>
            <a:r>
              <a:rPr lang="en-US" sz="4000" b="1" dirty="0" err="1">
                <a:latin typeface="Times New Roman" panose="02020603050405020304" pitchFamily="18" charset="0"/>
                <a:cs typeface="Times New Roman" panose="02020603050405020304" pitchFamily="18" charset="0"/>
              </a:rPr>
              <a:t>đó</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tự</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đánh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giá</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sự</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phù</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hợp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của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bản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thân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với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ngành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nghề</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đó</a:t>
            </a:r>
            <a:r>
              <a:rPr lang="en-US" sz="4000" b="1" dirty="0">
                <a:latin typeface="Times New Roman" panose="02020603050405020304" pitchFamily="18" charset="0"/>
                <a:cs typeface="Times New Roman" panose="02020603050405020304" pitchFamily="18" charset="0"/>
              </a:rPr>
              <a:t>.</a:t>
            </a:r>
          </a:p>
          <a:p>
            <a:pPr algn="just"/>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3781" y="5642305"/>
            <a:ext cx="5589036" cy="1077218"/>
          </a:xfrm>
          <a:prstGeom prst="rect">
            <a:avLst/>
          </a:prstGeom>
          <a:noFill/>
        </p:spPr>
        <p:txBody>
          <a:bodyPr wrap="square" rtlCol="0">
            <a:spAutoFit/>
          </a:bodyPr>
          <a:lstStyle/>
          <a:p>
            <a:r>
              <a:rPr lang="en-US" sz="3200" b="1" i="1" dirty="0" err="1">
                <a:latin typeface="Times New Roman" panose="02020603050405020304" pitchFamily="18" charset="0"/>
                <a:cs typeface="Times New Roman" panose="02020603050405020304" pitchFamily="18" charset="0"/>
              </a:rPr>
              <a:t>Hình</a:t>
            </a:r>
            <a:r>
              <a:rPr lang="en-US" sz="3200" b="1" i="1" dirty="0">
                <a:latin typeface="Times New Roman" panose="02020603050405020304" pitchFamily="18" charset="0"/>
                <a:cs typeface="Times New Roman" panose="02020603050405020304" pitchFamily="18" charset="0"/>
              </a:rPr>
              <a:t> 9.1. </a:t>
            </a:r>
            <a:r>
              <a:rPr lang="en-US" sz="3200" b="1" i="1" dirty="0" err="1">
                <a:latin typeface="Times New Roman" panose="02020603050405020304" pitchFamily="18" charset="0"/>
                <a:cs typeface="Times New Roman" panose="02020603050405020304" pitchFamily="18" charset="0"/>
              </a:rPr>
              <a:t>Một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công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việc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trong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nghề</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cơ</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khí</a:t>
            </a:r>
            <a:endParaRPr lang="en-US" sz="3200" b="1" i="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11233" y="230581"/>
            <a:ext cx="5794131" cy="5411723"/>
          </a:xfrm>
          <a:prstGeom prst="rect">
            <a:avLst/>
          </a:prstGeom>
        </p:spPr>
      </p:pic>
      <p:sp>
        <p:nvSpPr>
          <p:cNvPr id="3" name="Rectangle 2"/>
          <p:cNvSpPr/>
          <p:nvPr/>
        </p:nvSpPr>
        <p:spPr>
          <a:xfrm>
            <a:off x="6186636" y="742206"/>
            <a:ext cx="5794129" cy="5078313"/>
          </a:xfrm>
          <a:prstGeom prst="rect">
            <a:avLst/>
          </a:prstGeom>
        </p:spPr>
        <p:txBody>
          <a:bodyPr wrap="square">
            <a:spAutoFit/>
          </a:bodyPr>
          <a:lstStyle/>
          <a:p>
            <a:pPr algn="just"/>
            <a:r>
              <a:rPr lang="en-US" sz="3600" i="1" dirty="0">
                <a:solidFill>
                  <a:srgbClr val="FF0000"/>
                </a:solidFill>
                <a:latin typeface="Times New Roman" panose="02020603050405020304" pitchFamily="18" charset="0"/>
                <a:cs typeface="Times New Roman" panose="02020603050405020304" pitchFamily="18" charset="0"/>
              </a:rPr>
              <a:t>- </a:t>
            </a:r>
            <a:r>
              <a:rPr lang="vi-VN" sz="3600" i="1" dirty="0">
                <a:solidFill>
                  <a:srgbClr val="FF0000"/>
                </a:solidFill>
                <a:latin typeface="Times New Roman" panose="02020603050405020304" pitchFamily="18" charset="0"/>
                <a:cs typeface="Times New Roman" panose="02020603050405020304" pitchFamily="18" charset="0"/>
              </a:rPr>
              <a:t>Người công nhân đang làm công việc giám sát máy móc hoạt động và theo dõi các bộ phận máy móc qua máy tính</a:t>
            </a:r>
            <a:r>
              <a:rPr lang="en-US" sz="3600" i="1" dirty="0">
                <a:solidFill>
                  <a:srgbClr val="FF0000"/>
                </a:solidFill>
                <a:latin typeface="Times New Roman" panose="02020603050405020304" pitchFamily="18" charset="0"/>
                <a:cs typeface="Times New Roman" panose="02020603050405020304" pitchFamily="18" charset="0"/>
              </a:rPr>
              <a:t>.</a:t>
            </a:r>
            <a:endParaRPr lang="vi-VN" sz="3600" i="1" dirty="0">
              <a:solidFill>
                <a:srgbClr val="FF0000"/>
              </a:solidFill>
              <a:latin typeface="Times New Roman" panose="02020603050405020304" pitchFamily="18" charset="0"/>
              <a:cs typeface="Times New Roman" panose="02020603050405020304" pitchFamily="18" charset="0"/>
            </a:endParaRPr>
          </a:p>
          <a:p>
            <a:pPr algn="just"/>
            <a:r>
              <a:rPr lang="en-US" sz="3600" i="1" dirty="0">
                <a:solidFill>
                  <a:srgbClr val="FF0000"/>
                </a:solidFill>
                <a:latin typeface="Times New Roman" panose="02020603050405020304" pitchFamily="18" charset="0"/>
                <a:cs typeface="Times New Roman" panose="02020603050405020304" pitchFamily="18" charset="0"/>
              </a:rPr>
              <a:t>- </a:t>
            </a:r>
            <a:r>
              <a:rPr lang="vi-VN" sz="3600" i="1" dirty="0">
                <a:solidFill>
                  <a:srgbClr val="FF0000"/>
                </a:solidFill>
                <a:latin typeface="Times New Roman" panose="02020603050405020304" pitchFamily="18" charset="0"/>
                <a:cs typeface="Times New Roman" panose="02020603050405020304" pitchFamily="18" charset="0"/>
              </a:rPr>
              <a:t>Đặc điểm của nghề này: cần có kiến thức công nghệ để hỗ trợ nghiên cứu kĩ thuật cơ khí và biết thiết kế, lắp ráp, ... để giám sát giai đoạn sản xuất</a:t>
            </a:r>
            <a:r>
              <a:rPr lang="en-US" sz="3600" i="1" dirty="0">
                <a:solidFill>
                  <a:srgbClr val="FF0000"/>
                </a:solidFill>
                <a:latin typeface="Times New Roman" panose="02020603050405020304" pitchFamily="18" charset="0"/>
                <a:cs typeface="Times New Roman" panose="02020603050405020304" pitchFamily="18" charset="0"/>
              </a:rPr>
              <a:t>.</a:t>
            </a:r>
            <a:endParaRPr lang="vi-VN" sz="36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173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362D44EE-C852-4460-B8B5-C4F2BC2051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A503EA8D-AF5D-F17B-8E0E-39E01E534FA6}"/>
              </a:ext>
            </a:extLst>
          </p:cNvPr>
          <p:cNvSpPr txBox="1"/>
          <p:nvPr/>
        </p:nvSpPr>
        <p:spPr>
          <a:xfrm>
            <a:off x="6441929" y="-911063"/>
            <a:ext cx="5334930" cy="3004145"/>
          </a:xfrm>
          <a:prstGeom prst="rect">
            <a:avLst/>
          </a:prstGeom>
        </p:spPr>
        <p:txBody>
          <a:bodyPr vert="horz" lIns="91440" tIns="45720" rIns="91440" bIns="45720" rtlCol="0" anchor="b">
            <a:normAutofit/>
          </a:bodyPr>
          <a:lstStyle/>
          <a:p>
            <a:pPr algn="just">
              <a:lnSpc>
                <a:spcPct val="90000"/>
              </a:lnSpc>
              <a:spcBef>
                <a:spcPct val="0"/>
              </a:spcBef>
              <a:spcAft>
                <a:spcPts val="600"/>
              </a:spcAft>
            </a:pPr>
            <a:r>
              <a:rPr lang="en-US" sz="4000" b="1" dirty="0">
                <a:solidFill>
                  <a:srgbClr val="0000FF"/>
                </a:solidFill>
                <a:latin typeface="Times New Roman" panose="02020603050405020304" pitchFamily="18" charset="0"/>
                <a:ea typeface="+mj-ea"/>
                <a:cs typeface="Times New Roman" panose="02020603050405020304" pitchFamily="18" charset="0"/>
              </a:rPr>
              <a:t>1. </a:t>
            </a:r>
            <a:r>
              <a:rPr lang="en-US" sz="4000" b="1" dirty="0" err="1">
                <a:solidFill>
                  <a:srgbClr val="0000FF"/>
                </a:solidFill>
                <a:latin typeface="Times New Roman" panose="02020603050405020304" pitchFamily="18" charset="0"/>
                <a:ea typeface="+mj-ea"/>
                <a:cs typeface="Times New Roman" panose="02020603050405020304" pitchFamily="18" charset="0"/>
              </a:rPr>
              <a:t>Đặc</a:t>
            </a:r>
            <a:r>
              <a:rPr lang="en-US" sz="4000" b="1" dirty="0">
                <a:solidFill>
                  <a:srgbClr val="0000FF"/>
                </a:solidFill>
                <a:latin typeface="Times New Roman" panose="02020603050405020304" pitchFamily="18" charset="0"/>
                <a:ea typeface="+mj-ea"/>
                <a:cs typeface="Times New Roman" panose="02020603050405020304" pitchFamily="18" charset="0"/>
              </a:rPr>
              <a:t> </a:t>
            </a:r>
            <a:r>
              <a:rPr lang="en-US" sz="4000" b="1" dirty="0" err="1">
                <a:solidFill>
                  <a:srgbClr val="0000FF"/>
                </a:solidFill>
                <a:latin typeface="Times New Roman" panose="02020603050405020304" pitchFamily="18" charset="0"/>
                <a:ea typeface="+mj-ea"/>
                <a:cs typeface="Times New Roman" panose="02020603050405020304" pitchFamily="18" charset="0"/>
              </a:rPr>
              <a:t>điểm</a:t>
            </a:r>
            <a:r>
              <a:rPr lang="en-US" sz="4000" b="1" dirty="0">
                <a:solidFill>
                  <a:srgbClr val="0000FF"/>
                </a:solidFill>
                <a:latin typeface="Times New Roman" panose="02020603050405020304" pitchFamily="18" charset="0"/>
                <a:ea typeface="+mj-ea"/>
                <a:cs typeface="Times New Roman" panose="02020603050405020304" pitchFamily="18" charset="0"/>
              </a:rPr>
              <a:t> </a:t>
            </a:r>
            <a:r>
              <a:rPr lang="en-US" sz="4000" b="1" dirty="0" err="1">
                <a:solidFill>
                  <a:srgbClr val="0000FF"/>
                </a:solidFill>
                <a:latin typeface="Times New Roman" panose="02020603050405020304" pitchFamily="18" charset="0"/>
                <a:ea typeface="+mj-ea"/>
                <a:cs typeface="Times New Roman" panose="02020603050405020304" pitchFamily="18" charset="0"/>
              </a:rPr>
              <a:t>một</a:t>
            </a:r>
            <a:r>
              <a:rPr lang="en-US" sz="4000" b="1" dirty="0">
                <a:solidFill>
                  <a:srgbClr val="0000FF"/>
                </a:solidFill>
                <a:latin typeface="Times New Roman" panose="02020603050405020304" pitchFamily="18" charset="0"/>
                <a:ea typeface="+mj-ea"/>
                <a:cs typeface="Times New Roman" panose="02020603050405020304" pitchFamily="18" charset="0"/>
              </a:rPr>
              <a:t> </a:t>
            </a:r>
            <a:r>
              <a:rPr lang="en-US" sz="4000" b="1" dirty="0" err="1">
                <a:solidFill>
                  <a:srgbClr val="0000FF"/>
                </a:solidFill>
                <a:latin typeface="Times New Roman" panose="02020603050405020304" pitchFamily="18" charset="0"/>
                <a:ea typeface="+mj-ea"/>
                <a:cs typeface="Times New Roman" panose="02020603050405020304" pitchFamily="18" charset="0"/>
              </a:rPr>
              <a:t>số</a:t>
            </a:r>
            <a:r>
              <a:rPr lang="en-US" sz="4000" b="1" dirty="0">
                <a:solidFill>
                  <a:srgbClr val="0000FF"/>
                </a:solidFill>
                <a:latin typeface="Times New Roman" panose="02020603050405020304" pitchFamily="18" charset="0"/>
                <a:ea typeface="+mj-ea"/>
                <a:cs typeface="Times New Roman" panose="02020603050405020304" pitchFamily="18" charset="0"/>
              </a:rPr>
              <a:t> </a:t>
            </a:r>
            <a:r>
              <a:rPr lang="en-US" sz="4000" b="1" dirty="0" err="1">
                <a:solidFill>
                  <a:srgbClr val="0000FF"/>
                </a:solidFill>
                <a:latin typeface="Times New Roman" panose="02020603050405020304" pitchFamily="18" charset="0"/>
                <a:ea typeface="+mj-ea"/>
                <a:cs typeface="Times New Roman" panose="02020603050405020304" pitchFamily="18" charset="0"/>
              </a:rPr>
              <a:t>ngành</a:t>
            </a:r>
            <a:r>
              <a:rPr lang="en-US" sz="4000" b="1" dirty="0">
                <a:solidFill>
                  <a:srgbClr val="0000FF"/>
                </a:solidFill>
                <a:latin typeface="Times New Roman" panose="02020603050405020304" pitchFamily="18" charset="0"/>
                <a:ea typeface="+mj-ea"/>
                <a:cs typeface="Times New Roman" panose="02020603050405020304" pitchFamily="18" charset="0"/>
              </a:rPr>
              <a:t> </a:t>
            </a:r>
            <a:r>
              <a:rPr lang="en-US" sz="4000" b="1" dirty="0" err="1">
                <a:solidFill>
                  <a:srgbClr val="0000FF"/>
                </a:solidFill>
                <a:latin typeface="Times New Roman" panose="02020603050405020304" pitchFamily="18" charset="0"/>
                <a:ea typeface="+mj-ea"/>
                <a:cs typeface="Times New Roman" panose="02020603050405020304" pitchFamily="18" charset="0"/>
              </a:rPr>
              <a:t>nghề</a:t>
            </a:r>
            <a:r>
              <a:rPr lang="en-US" sz="4000" b="1" dirty="0">
                <a:solidFill>
                  <a:srgbClr val="0000FF"/>
                </a:solidFill>
                <a:latin typeface="Times New Roman" panose="02020603050405020304" pitchFamily="18" charset="0"/>
                <a:ea typeface="+mj-ea"/>
                <a:cs typeface="Times New Roman" panose="02020603050405020304" pitchFamily="18" charset="0"/>
              </a:rPr>
              <a:t> </a:t>
            </a:r>
            <a:r>
              <a:rPr lang="en-US" sz="4000" b="1" dirty="0" err="1">
                <a:solidFill>
                  <a:srgbClr val="0000FF"/>
                </a:solidFill>
                <a:latin typeface="Times New Roman" panose="02020603050405020304" pitchFamily="18" charset="0"/>
                <a:ea typeface="+mj-ea"/>
                <a:cs typeface="Times New Roman" panose="02020603050405020304" pitchFamily="18" charset="0"/>
              </a:rPr>
              <a:t>phổ</a:t>
            </a:r>
            <a:r>
              <a:rPr lang="en-US" sz="4000" b="1" dirty="0">
                <a:solidFill>
                  <a:srgbClr val="0000FF"/>
                </a:solidFill>
                <a:latin typeface="Times New Roman" panose="02020603050405020304" pitchFamily="18" charset="0"/>
                <a:ea typeface="+mj-ea"/>
                <a:cs typeface="Times New Roman" panose="02020603050405020304" pitchFamily="18" charset="0"/>
              </a:rPr>
              <a:t> </a:t>
            </a:r>
            <a:r>
              <a:rPr lang="en-US" sz="4000" b="1" dirty="0" err="1">
                <a:solidFill>
                  <a:srgbClr val="0000FF"/>
                </a:solidFill>
                <a:latin typeface="Times New Roman" panose="02020603050405020304" pitchFamily="18" charset="0"/>
                <a:ea typeface="+mj-ea"/>
                <a:cs typeface="Times New Roman" panose="02020603050405020304" pitchFamily="18" charset="0"/>
              </a:rPr>
              <a:t>biến</a:t>
            </a:r>
            <a:r>
              <a:rPr lang="en-US" sz="4000" b="1" dirty="0">
                <a:solidFill>
                  <a:srgbClr val="0000FF"/>
                </a:solidFill>
                <a:latin typeface="Times New Roman" panose="02020603050405020304" pitchFamily="18" charset="0"/>
                <a:ea typeface="+mj-ea"/>
                <a:cs typeface="Times New Roman" panose="02020603050405020304" pitchFamily="18" charset="0"/>
              </a:rPr>
              <a:t> </a:t>
            </a:r>
            <a:r>
              <a:rPr lang="en-US" sz="4000" b="1" dirty="0" err="1">
                <a:solidFill>
                  <a:srgbClr val="0000FF"/>
                </a:solidFill>
                <a:latin typeface="Times New Roman" panose="02020603050405020304" pitchFamily="18" charset="0"/>
                <a:ea typeface="+mj-ea"/>
                <a:cs typeface="Times New Roman" panose="02020603050405020304" pitchFamily="18" charset="0"/>
              </a:rPr>
              <a:t>trong</a:t>
            </a:r>
            <a:r>
              <a:rPr lang="en-US" sz="4000" b="1" dirty="0">
                <a:solidFill>
                  <a:srgbClr val="0000FF"/>
                </a:solidFill>
                <a:latin typeface="Times New Roman" panose="02020603050405020304" pitchFamily="18" charset="0"/>
                <a:ea typeface="+mj-ea"/>
                <a:cs typeface="Times New Roman" panose="02020603050405020304" pitchFamily="18" charset="0"/>
              </a:rPr>
              <a:t> </a:t>
            </a:r>
            <a:r>
              <a:rPr lang="en-US" sz="4000" b="1" dirty="0" err="1">
                <a:solidFill>
                  <a:srgbClr val="0000FF"/>
                </a:solidFill>
                <a:latin typeface="Times New Roman" panose="02020603050405020304" pitchFamily="18" charset="0"/>
                <a:ea typeface="+mj-ea"/>
                <a:cs typeface="Times New Roman" panose="02020603050405020304" pitchFamily="18" charset="0"/>
              </a:rPr>
              <a:t>lĩnh</a:t>
            </a:r>
            <a:r>
              <a:rPr lang="en-US" sz="4000" b="1" dirty="0">
                <a:solidFill>
                  <a:srgbClr val="0000FF"/>
                </a:solidFill>
                <a:latin typeface="Times New Roman" panose="02020603050405020304" pitchFamily="18" charset="0"/>
                <a:ea typeface="+mj-ea"/>
                <a:cs typeface="Times New Roman" panose="02020603050405020304" pitchFamily="18" charset="0"/>
              </a:rPr>
              <a:t> </a:t>
            </a:r>
            <a:r>
              <a:rPr lang="en-US" sz="4000" b="1" dirty="0" err="1">
                <a:solidFill>
                  <a:srgbClr val="0000FF"/>
                </a:solidFill>
                <a:latin typeface="Times New Roman" panose="02020603050405020304" pitchFamily="18" charset="0"/>
                <a:ea typeface="+mj-ea"/>
                <a:cs typeface="Times New Roman" panose="02020603050405020304" pitchFamily="18" charset="0"/>
              </a:rPr>
              <a:t>vực</a:t>
            </a:r>
            <a:r>
              <a:rPr lang="en-US" sz="4000" b="1" dirty="0">
                <a:solidFill>
                  <a:srgbClr val="0000FF"/>
                </a:solidFill>
                <a:latin typeface="Times New Roman" panose="02020603050405020304" pitchFamily="18" charset="0"/>
                <a:ea typeface="+mj-ea"/>
                <a:cs typeface="Times New Roman" panose="02020603050405020304" pitchFamily="18" charset="0"/>
              </a:rPr>
              <a:t> </a:t>
            </a:r>
            <a:r>
              <a:rPr lang="en-US" sz="4000" b="1" dirty="0" err="1">
                <a:solidFill>
                  <a:srgbClr val="0000FF"/>
                </a:solidFill>
                <a:latin typeface="Times New Roman" panose="02020603050405020304" pitchFamily="18" charset="0"/>
                <a:ea typeface="+mj-ea"/>
                <a:cs typeface="Times New Roman" panose="02020603050405020304" pitchFamily="18" charset="0"/>
              </a:rPr>
              <a:t>cơ</a:t>
            </a:r>
            <a:r>
              <a:rPr lang="en-US" sz="4000" b="1" dirty="0">
                <a:solidFill>
                  <a:srgbClr val="0000FF"/>
                </a:solidFill>
                <a:latin typeface="Times New Roman" panose="02020603050405020304" pitchFamily="18" charset="0"/>
                <a:ea typeface="+mj-ea"/>
                <a:cs typeface="Times New Roman" panose="02020603050405020304" pitchFamily="18" charset="0"/>
              </a:rPr>
              <a:t> </a:t>
            </a:r>
            <a:r>
              <a:rPr lang="en-US" sz="4000" b="1" dirty="0" err="1">
                <a:solidFill>
                  <a:srgbClr val="0000FF"/>
                </a:solidFill>
                <a:latin typeface="Times New Roman" panose="02020603050405020304" pitchFamily="18" charset="0"/>
                <a:ea typeface="+mj-ea"/>
                <a:cs typeface="Times New Roman" panose="02020603050405020304" pitchFamily="18" charset="0"/>
              </a:rPr>
              <a:t>khí</a:t>
            </a:r>
            <a:r>
              <a:rPr lang="en-US" sz="4000" b="1" dirty="0">
                <a:solidFill>
                  <a:srgbClr val="0000FF"/>
                </a:solidFill>
                <a:latin typeface="Times New Roman" panose="02020603050405020304" pitchFamily="18" charset="0"/>
                <a:ea typeface="+mj-ea"/>
                <a:cs typeface="Times New Roman" panose="02020603050405020304" pitchFamily="18" charset="0"/>
              </a:rPr>
              <a:t>.</a:t>
            </a:r>
          </a:p>
        </p:txBody>
      </p:sp>
      <p:sp>
        <p:nvSpPr>
          <p:cNvPr id="15" name="Freeform: Shape 14">
            <a:extLst>
              <a:ext uri="{FF2B5EF4-FFF2-40B4-BE49-F238E27FC236}">
                <a16:creationId xmlns:a16="http://schemas.microsoft.com/office/drawing/2014/main" xmlns="" id="{658970D8-8D1D-4B5C-894B-E871CC8654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xmlns="" id="{F227E5B6-9132-43CA-B503-37A18562AD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03C2051E-A88D-48E5-BACF-AAED178927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xmlns="" id="{7821A508-2985-4905-874A-527429BAAB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D2929CB1-0E3C-4B2D-ADC5-0154FB33B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8" name="Picture 7" descr="A group of people holding puzzle pieces&#10;&#10;Description automatically generated">
            <a:extLst>
              <a:ext uri="{FF2B5EF4-FFF2-40B4-BE49-F238E27FC236}">
                <a16:creationId xmlns:a16="http://schemas.microsoft.com/office/drawing/2014/main" xmlns="" id="{99351AAF-4993-69D5-8CFC-E0F1C74A917E}"/>
              </a:ext>
            </a:extLst>
          </p:cNvPr>
          <p:cNvPicPr>
            <a:picLocks noChangeAspect="1"/>
          </p:cNvPicPr>
          <p:nvPr/>
        </p:nvPicPr>
        <p:blipFill rotWithShape="1">
          <a:blip r:embed="rId2"/>
          <a:srcRect l="15031" r="12620" b="-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5" name="Freeform: Shape 24">
            <a:extLst>
              <a:ext uri="{FF2B5EF4-FFF2-40B4-BE49-F238E27FC236}">
                <a16:creationId xmlns:a16="http://schemas.microsoft.com/office/drawing/2014/main" xmlns="" id="{5F2F0C84-BE8C-4DC2-A6D3-30349A801D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TextBox 8">
            <a:extLst>
              <a:ext uri="{FF2B5EF4-FFF2-40B4-BE49-F238E27FC236}">
                <a16:creationId xmlns:a16="http://schemas.microsoft.com/office/drawing/2014/main" xmlns="" id="{7E1CC234-2258-5628-4647-118E6B84DDDD}"/>
              </a:ext>
            </a:extLst>
          </p:cNvPr>
          <p:cNvSpPr txBox="1"/>
          <p:nvPr/>
        </p:nvSpPr>
        <p:spPr>
          <a:xfrm>
            <a:off x="6441929" y="1760774"/>
            <a:ext cx="5334930" cy="3004145"/>
          </a:xfrm>
          <a:prstGeom prst="rect">
            <a:avLst/>
          </a:prstGeom>
        </p:spPr>
        <p:txBody>
          <a:bodyPr vert="horz" lIns="91440" tIns="45720" rIns="91440" bIns="45720" rtlCol="0" anchor="b">
            <a:normAutofit/>
          </a:bodyPr>
          <a:lstStyle/>
          <a:p>
            <a:pPr algn="just">
              <a:lnSpc>
                <a:spcPct val="90000"/>
              </a:lnSpc>
              <a:spcBef>
                <a:spcPct val="0"/>
              </a:spcBef>
              <a:spcAft>
                <a:spcPts val="600"/>
              </a:spcAft>
            </a:pPr>
            <a:r>
              <a:rPr lang="en-US" sz="6600" b="1" dirty="0">
                <a:solidFill>
                  <a:srgbClr val="00B050"/>
                </a:solidFill>
                <a:latin typeface="#9Slide05 Agile Script Calligra" panose="03070402050302030203" pitchFamily="66" charset="0"/>
                <a:ea typeface="+mj-ea"/>
                <a:cs typeface="Times New Roman" panose="02020603050405020304" pitchFamily="18" charset="0"/>
              </a:rPr>
              <a:t>KHÁM PHÁ</a:t>
            </a:r>
          </a:p>
        </p:txBody>
      </p:sp>
    </p:spTree>
    <p:extLst>
      <p:ext uri="{BB962C8B-B14F-4D97-AF65-F5344CB8AC3E}">
        <p14:creationId xmlns:p14="http://schemas.microsoft.com/office/powerpoint/2010/main" val="116759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9889" y="105254"/>
            <a:ext cx="11632222" cy="52322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chỉ</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dưới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thuộc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lĩnh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a:t>
            </a:r>
          </a:p>
        </p:txBody>
      </p:sp>
      <p:sp>
        <p:nvSpPr>
          <p:cNvPr id="5" name="Rectangle 4"/>
          <p:cNvSpPr/>
          <p:nvPr/>
        </p:nvSpPr>
        <p:spPr>
          <a:xfrm>
            <a:off x="279889" y="2931128"/>
            <a:ext cx="2211310" cy="6066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latin typeface="Times New Roman" panose="02020603050405020304" pitchFamily="18" charset="0"/>
                <a:cs typeface="Times New Roman" panose="02020603050405020304" pitchFamily="18" charset="0"/>
              </a:rPr>
              <a:t>Kĩ</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sư</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khí</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6095999" y="1076036"/>
            <a:ext cx="4258295" cy="6066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latin typeface="Times New Roman" panose="02020603050405020304" pitchFamily="18" charset="0"/>
                <a:cs typeface="Times New Roman" panose="02020603050405020304" pitchFamily="18" charset="0"/>
              </a:rPr>
              <a:t>Kĩ</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thuật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viên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nông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nghiệp</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279889" y="3858674"/>
            <a:ext cx="2713588"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latin typeface="Times New Roman" panose="02020603050405020304" pitchFamily="18" charset="0"/>
                <a:cs typeface="Times New Roman" panose="02020603050405020304" pitchFamily="18" charset="0"/>
              </a:rPr>
              <a:t>Kĩ</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sư</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luyện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kim</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279889" y="1076036"/>
            <a:ext cx="1587548"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latin typeface="Times New Roman" panose="02020603050405020304" pitchFamily="18" charset="0"/>
                <a:cs typeface="Times New Roman" panose="02020603050405020304" pitchFamily="18" charset="0"/>
              </a:rPr>
              <a:t>Thợ</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hàn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6095999" y="2002602"/>
            <a:ext cx="4549338"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latin typeface="Times New Roman" panose="02020603050405020304" pitchFamily="18" charset="0"/>
                <a:cs typeface="Times New Roman" panose="02020603050405020304" pitchFamily="18" charset="0"/>
              </a:rPr>
              <a:t>Kĩ</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thuật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viên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kĩ</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thuật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khí</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279889" y="2003582"/>
            <a:ext cx="2082524"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latin typeface="Times New Roman" panose="02020603050405020304" pitchFamily="18" charset="0"/>
                <a:cs typeface="Times New Roman" panose="02020603050405020304" pitchFamily="18" charset="0"/>
              </a:rPr>
              <a:t>Kĩ</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sư</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học</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279889" y="4786220"/>
            <a:ext cx="3217111"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latin typeface="Times New Roman" panose="02020603050405020304" pitchFamily="18" charset="0"/>
                <a:cs typeface="Times New Roman" panose="02020603050405020304" pitchFamily="18" charset="0"/>
              </a:rPr>
              <a:t>Thợ</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luyện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kim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loại</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279889" y="5713764"/>
            <a:ext cx="4431322"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latin typeface="Times New Roman" panose="02020603050405020304" pitchFamily="18" charset="0"/>
                <a:cs typeface="Times New Roman" panose="02020603050405020304" pitchFamily="18" charset="0"/>
              </a:rPr>
              <a:t>Kỹ</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thuật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viên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máy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tự</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động</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6095999" y="2929168"/>
            <a:ext cx="4745140"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latin typeface="Times New Roman" panose="02020603050405020304" pitchFamily="18" charset="0"/>
                <a:cs typeface="Times New Roman" panose="02020603050405020304" pitchFamily="18" charset="0"/>
              </a:rPr>
              <a:t>Thợ</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lắp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đặt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máy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móc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thiết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bị</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xmlns="" id="{EF766576-23D1-33F8-E658-E790D1EBE924}"/>
              </a:ext>
            </a:extLst>
          </p:cNvPr>
          <p:cNvSpPr/>
          <p:nvPr/>
        </p:nvSpPr>
        <p:spPr>
          <a:xfrm>
            <a:off x="6095999" y="3855734"/>
            <a:ext cx="5083298" cy="6066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latin typeface="Times New Roman" panose="02020603050405020304" pitchFamily="18" charset="0"/>
                <a:cs typeface="Times New Roman" panose="02020603050405020304" pitchFamily="18" charset="0"/>
              </a:rPr>
              <a:t>Kĩ</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thuật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viên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máy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của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tàu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thủy</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xmlns="" id="{62A93987-8B03-7251-841B-9B27E39D69E6}"/>
              </a:ext>
            </a:extLst>
          </p:cNvPr>
          <p:cNvSpPr/>
          <p:nvPr/>
        </p:nvSpPr>
        <p:spPr>
          <a:xfrm>
            <a:off x="6069623" y="5720043"/>
            <a:ext cx="5233930" cy="60039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latin typeface="Times New Roman" panose="02020603050405020304" pitchFamily="18" charset="0"/>
                <a:cs typeface="Times New Roman" panose="02020603050405020304" pitchFamily="18" charset="0"/>
              </a:rPr>
              <a:t>Thợ</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khí</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sửa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chữa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máy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móc</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xmlns="" id="{389DCC63-BEB8-8950-076A-B4192066AAD1}"/>
              </a:ext>
            </a:extLst>
          </p:cNvPr>
          <p:cNvSpPr/>
          <p:nvPr/>
        </p:nvSpPr>
        <p:spPr>
          <a:xfrm>
            <a:off x="6095999" y="4782300"/>
            <a:ext cx="5207554"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latin typeface="Times New Roman" panose="02020603050405020304" pitchFamily="18" charset="0"/>
                <a:cs typeface="Times New Roman" panose="02020603050405020304" pitchFamily="18" charset="0"/>
              </a:rPr>
              <a:t>Kĩ</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thuật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viên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khí</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hàng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không</a:t>
            </a:r>
            <a:endParaRPr lang="en-US" sz="2800" b="1" dirty="0">
              <a:solidFill>
                <a:schemeClr val="tx1"/>
              </a:solidFill>
              <a:latin typeface="Times New Roman" panose="02020603050405020304" pitchFamily="18" charset="0"/>
              <a:cs typeface="Times New Roman" panose="02020603050405020304" pitchFamily="18" charset="0"/>
            </a:endParaRPr>
          </a:p>
        </p:txBody>
      </p:sp>
      <p:pic>
        <p:nvPicPr>
          <p:cNvPr id="26" name="Picture 25" descr="A green check mark in a square&#10;&#10;Description automatically generated">
            <a:extLst>
              <a:ext uri="{FF2B5EF4-FFF2-40B4-BE49-F238E27FC236}">
                <a16:creationId xmlns:a16="http://schemas.microsoft.com/office/drawing/2014/main" xmlns="" id="{9A23FA84-7A88-C347-E847-03FD5D6CFA2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189" b="95755" l="0" r="95798">
                        <a14:foregroundMark x1="6723" y1="50472" x2="6723" y2="50472"/>
                        <a14:foregroundMark x1="420" y1="50472" x2="420" y2="50472"/>
                        <a14:foregroundMark x1="28992" y1="91981" x2="28992" y2="91981"/>
                        <a14:foregroundMark x1="26050" y1="95755" x2="26050" y2="95755"/>
                        <a14:foregroundMark x1="92857" y1="8491" x2="92857" y2="8491"/>
                        <a14:foregroundMark x1="60504" y1="7075" x2="60504" y2="7075"/>
                        <a14:foregroundMark x1="95798" y1="5189" x2="95798" y2="5189"/>
                        <a14:foregroundMark x1="19328" y1="39151" x2="19328" y2="39151"/>
                        <a14:foregroundMark x1="18487" y1="41509" x2="18487" y2="41509"/>
                      </a14:backgroundRemoval>
                    </a14:imgEffect>
                  </a14:imgLayer>
                </a14:imgProps>
              </a:ext>
            </a:extLst>
          </a:blip>
          <a:stretch>
            <a:fillRect/>
          </a:stretch>
        </p:blipFill>
        <p:spPr>
          <a:xfrm>
            <a:off x="2656465" y="2922877"/>
            <a:ext cx="674024" cy="600391"/>
          </a:xfrm>
          <a:prstGeom prst="rect">
            <a:avLst/>
          </a:prstGeom>
        </p:spPr>
      </p:pic>
      <p:pic>
        <p:nvPicPr>
          <p:cNvPr id="27" name="Picture 26" descr="A green check mark in a square&#10;&#10;Description automatically generated">
            <a:extLst>
              <a:ext uri="{FF2B5EF4-FFF2-40B4-BE49-F238E27FC236}">
                <a16:creationId xmlns:a16="http://schemas.microsoft.com/office/drawing/2014/main" xmlns="" id="{A0124128-A7A5-4E50-2C97-F0CEAF8E969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189" b="95755" l="0" r="95798">
                        <a14:foregroundMark x1="6723" y1="50472" x2="6723" y2="50472"/>
                        <a14:foregroundMark x1="420" y1="50472" x2="420" y2="50472"/>
                        <a14:foregroundMark x1="28992" y1="91981" x2="28992" y2="91981"/>
                        <a14:foregroundMark x1="26050" y1="95755" x2="26050" y2="95755"/>
                        <a14:foregroundMark x1="92857" y1="8491" x2="92857" y2="8491"/>
                        <a14:foregroundMark x1="60504" y1="7075" x2="60504" y2="7075"/>
                        <a14:foregroundMark x1="95798" y1="5189" x2="95798" y2="5189"/>
                        <a14:foregroundMark x1="19328" y1="39151" x2="19328" y2="39151"/>
                        <a14:foregroundMark x1="18487" y1="41509" x2="18487" y2="41509"/>
                      </a14:backgroundRemoval>
                    </a14:imgEffect>
                  </a14:imgLayer>
                </a14:imgProps>
              </a:ext>
            </a:extLst>
          </a:blip>
          <a:stretch>
            <a:fillRect/>
          </a:stretch>
        </p:blipFill>
        <p:spPr>
          <a:xfrm>
            <a:off x="4740729" y="5720043"/>
            <a:ext cx="674024" cy="600391"/>
          </a:xfrm>
          <a:prstGeom prst="rect">
            <a:avLst/>
          </a:prstGeom>
        </p:spPr>
      </p:pic>
      <p:pic>
        <p:nvPicPr>
          <p:cNvPr id="28" name="Picture 27" descr="A green check mark in a square&#10;&#10;Description automatically generated">
            <a:extLst>
              <a:ext uri="{FF2B5EF4-FFF2-40B4-BE49-F238E27FC236}">
                <a16:creationId xmlns:a16="http://schemas.microsoft.com/office/drawing/2014/main" xmlns="" id="{1C648644-1F88-EFDB-C041-3F90AA758B4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189" b="95755" l="0" r="95798">
                        <a14:foregroundMark x1="6723" y1="50472" x2="6723" y2="50472"/>
                        <a14:foregroundMark x1="420" y1="50472" x2="420" y2="50472"/>
                        <a14:foregroundMark x1="28992" y1="91981" x2="28992" y2="91981"/>
                        <a14:foregroundMark x1="26050" y1="95755" x2="26050" y2="95755"/>
                        <a14:foregroundMark x1="92857" y1="8491" x2="92857" y2="8491"/>
                        <a14:foregroundMark x1="60504" y1="7075" x2="60504" y2="7075"/>
                        <a14:foregroundMark x1="95798" y1="5189" x2="95798" y2="5189"/>
                        <a14:foregroundMark x1="19328" y1="39151" x2="19328" y2="39151"/>
                        <a14:foregroundMark x1="18487" y1="41509" x2="18487" y2="41509"/>
                      </a14:backgroundRemoval>
                    </a14:imgEffect>
                  </a14:imgLayer>
                </a14:imgProps>
              </a:ext>
            </a:extLst>
          </a:blip>
          <a:stretch>
            <a:fillRect/>
          </a:stretch>
        </p:blipFill>
        <p:spPr>
          <a:xfrm>
            <a:off x="10822963" y="2000153"/>
            <a:ext cx="674024" cy="600391"/>
          </a:xfrm>
          <a:prstGeom prst="rect">
            <a:avLst/>
          </a:prstGeom>
        </p:spPr>
      </p:pic>
      <p:pic>
        <p:nvPicPr>
          <p:cNvPr id="29" name="Picture 28" descr="A green check mark in a square&#10;&#10;Description automatically generated">
            <a:extLst>
              <a:ext uri="{FF2B5EF4-FFF2-40B4-BE49-F238E27FC236}">
                <a16:creationId xmlns:a16="http://schemas.microsoft.com/office/drawing/2014/main" xmlns="" id="{6219148D-33A0-EDE0-FDC0-9AE8416AA63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189" b="95755" l="0" r="95798">
                        <a14:foregroundMark x1="6723" y1="50472" x2="6723" y2="50472"/>
                        <a14:foregroundMark x1="420" y1="50472" x2="420" y2="50472"/>
                        <a14:foregroundMark x1="28992" y1="91981" x2="28992" y2="91981"/>
                        <a14:foregroundMark x1="26050" y1="95755" x2="26050" y2="95755"/>
                        <a14:foregroundMark x1="92857" y1="8491" x2="92857" y2="8491"/>
                        <a14:foregroundMark x1="60504" y1="7075" x2="60504" y2="7075"/>
                        <a14:foregroundMark x1="95798" y1="5189" x2="95798" y2="5189"/>
                        <a14:foregroundMark x1="19328" y1="39151" x2="19328" y2="39151"/>
                        <a14:foregroundMark x1="18487" y1="41509" x2="18487" y2="41509"/>
                      </a14:backgroundRemoval>
                    </a14:imgEffect>
                  </a14:imgLayer>
                </a14:imgProps>
              </a:ext>
            </a:extLst>
          </a:blip>
          <a:stretch>
            <a:fillRect/>
          </a:stretch>
        </p:blipFill>
        <p:spPr>
          <a:xfrm>
            <a:off x="11069543" y="2902649"/>
            <a:ext cx="674024" cy="600391"/>
          </a:xfrm>
          <a:prstGeom prst="rect">
            <a:avLst/>
          </a:prstGeom>
        </p:spPr>
      </p:pic>
      <p:pic>
        <p:nvPicPr>
          <p:cNvPr id="30" name="Picture 29" descr="A green check mark in a square&#10;&#10;Description automatically generated">
            <a:extLst>
              <a:ext uri="{FF2B5EF4-FFF2-40B4-BE49-F238E27FC236}">
                <a16:creationId xmlns:a16="http://schemas.microsoft.com/office/drawing/2014/main" xmlns="" id="{38E6D7AF-BA39-F06F-B6E3-95DC176E530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189" b="95755" l="0" r="95798">
                        <a14:foregroundMark x1="6723" y1="50472" x2="6723" y2="50472"/>
                        <a14:foregroundMark x1="420" y1="50472" x2="420" y2="50472"/>
                        <a14:foregroundMark x1="28992" y1="91981" x2="28992" y2="91981"/>
                        <a14:foregroundMark x1="26050" y1="95755" x2="26050" y2="95755"/>
                        <a14:foregroundMark x1="92857" y1="8491" x2="92857" y2="8491"/>
                        <a14:foregroundMark x1="60504" y1="7075" x2="60504" y2="7075"/>
                        <a14:foregroundMark x1="95798" y1="5189" x2="95798" y2="5189"/>
                        <a14:foregroundMark x1="19328" y1="39151" x2="19328" y2="39151"/>
                        <a14:foregroundMark x1="18487" y1="41509" x2="18487" y2="41509"/>
                      </a14:backgroundRemoval>
                    </a14:imgEffect>
                  </a14:imgLayer>
                </a14:imgProps>
              </a:ext>
            </a:extLst>
          </a:blip>
          <a:stretch>
            <a:fillRect/>
          </a:stretch>
        </p:blipFill>
        <p:spPr>
          <a:xfrm>
            <a:off x="11345130" y="3864462"/>
            <a:ext cx="674024" cy="600391"/>
          </a:xfrm>
          <a:prstGeom prst="rect">
            <a:avLst/>
          </a:prstGeom>
        </p:spPr>
      </p:pic>
      <p:pic>
        <p:nvPicPr>
          <p:cNvPr id="31" name="Picture 30" descr="A green check mark in a square&#10;&#10;Description automatically generated">
            <a:extLst>
              <a:ext uri="{FF2B5EF4-FFF2-40B4-BE49-F238E27FC236}">
                <a16:creationId xmlns:a16="http://schemas.microsoft.com/office/drawing/2014/main" xmlns="" id="{4E15DBC3-003A-762F-EABF-0FC40605ADC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189" b="95755" l="0" r="95798">
                        <a14:foregroundMark x1="6723" y1="50472" x2="6723" y2="50472"/>
                        <a14:foregroundMark x1="420" y1="50472" x2="420" y2="50472"/>
                        <a14:foregroundMark x1="28992" y1="91981" x2="28992" y2="91981"/>
                        <a14:foregroundMark x1="26050" y1="95755" x2="26050" y2="95755"/>
                        <a14:foregroundMark x1="92857" y1="8491" x2="92857" y2="8491"/>
                        <a14:foregroundMark x1="60504" y1="7075" x2="60504" y2="7075"/>
                        <a14:foregroundMark x1="95798" y1="5189" x2="95798" y2="5189"/>
                        <a14:foregroundMark x1="19328" y1="39151" x2="19328" y2="39151"/>
                        <a14:foregroundMark x1="18487" y1="41509" x2="18487" y2="41509"/>
                      </a14:backgroundRemoval>
                    </a14:imgEffect>
                  </a14:imgLayer>
                </a14:imgProps>
              </a:ext>
            </a:extLst>
          </a:blip>
          <a:stretch>
            <a:fillRect/>
          </a:stretch>
        </p:blipFill>
        <p:spPr>
          <a:xfrm>
            <a:off x="11303553" y="4760679"/>
            <a:ext cx="674024" cy="600391"/>
          </a:xfrm>
          <a:prstGeom prst="rect">
            <a:avLst/>
          </a:prstGeom>
        </p:spPr>
      </p:pic>
      <p:pic>
        <p:nvPicPr>
          <p:cNvPr id="32" name="Picture 31" descr="A green check mark in a square&#10;&#10;Description automatically generated">
            <a:extLst>
              <a:ext uri="{FF2B5EF4-FFF2-40B4-BE49-F238E27FC236}">
                <a16:creationId xmlns:a16="http://schemas.microsoft.com/office/drawing/2014/main" xmlns="" id="{2B5E1861-7DE6-A26C-261D-F04437833ED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189" b="95755" l="0" r="95798">
                        <a14:foregroundMark x1="6723" y1="50472" x2="6723" y2="50472"/>
                        <a14:foregroundMark x1="420" y1="50472" x2="420" y2="50472"/>
                        <a14:foregroundMark x1="28992" y1="91981" x2="28992" y2="91981"/>
                        <a14:foregroundMark x1="26050" y1="95755" x2="26050" y2="95755"/>
                        <a14:foregroundMark x1="92857" y1="8491" x2="92857" y2="8491"/>
                        <a14:foregroundMark x1="60504" y1="7075" x2="60504" y2="7075"/>
                        <a14:foregroundMark x1="95798" y1="5189" x2="95798" y2="5189"/>
                        <a14:foregroundMark x1="19328" y1="39151" x2="19328" y2="39151"/>
                        <a14:foregroundMark x1="18487" y1="41509" x2="18487" y2="41509"/>
                      </a14:backgroundRemoval>
                    </a14:imgEffect>
                  </a14:imgLayer>
                </a14:imgProps>
              </a:ext>
            </a:extLst>
          </a:blip>
          <a:stretch>
            <a:fillRect/>
          </a:stretch>
        </p:blipFill>
        <p:spPr>
          <a:xfrm>
            <a:off x="11315551" y="5656896"/>
            <a:ext cx="674024" cy="600391"/>
          </a:xfrm>
          <a:prstGeom prst="rect">
            <a:avLst/>
          </a:prstGeom>
        </p:spPr>
      </p:pic>
    </p:spTree>
    <p:extLst>
      <p:ext uri="{BB962C8B-B14F-4D97-AF65-F5344CB8AC3E}">
        <p14:creationId xmlns:p14="http://schemas.microsoft.com/office/powerpoint/2010/main" val="420353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ppt_w</p:attrName>
                                        </p:attrNameLst>
                                      </p:cBhvr>
                                      <p:tavLst>
                                        <p:tav tm="0">
                                          <p:val>
                                            <p:fltVal val="0"/>
                                          </p:val>
                                        </p:tav>
                                        <p:tav tm="100000">
                                          <p:val>
                                            <p:strVal val="#ppt_w"/>
                                          </p:val>
                                        </p:tav>
                                      </p:tavLst>
                                    </p:anim>
                                    <p:anim calcmode="lin" valueType="num">
                                      <p:cBhvr>
                                        <p:cTn id="49" dur="500" fill="hold"/>
                                        <p:tgtEl>
                                          <p:spTgt spid="26"/>
                                        </p:tgtEl>
                                        <p:attrNameLst>
                                          <p:attrName>ppt_h</p:attrName>
                                        </p:attrNameLst>
                                      </p:cBhvr>
                                      <p:tavLst>
                                        <p:tav tm="0">
                                          <p:val>
                                            <p:fltVal val="0"/>
                                          </p:val>
                                        </p:tav>
                                        <p:tav tm="100000">
                                          <p:val>
                                            <p:strVal val="#ppt_h"/>
                                          </p:val>
                                        </p:tav>
                                      </p:tavLst>
                                    </p:anim>
                                    <p:animEffect transition="in" filter="fade">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Effect transition="in" filter="fade">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fltVal val="0"/>
                                          </p:val>
                                        </p:tav>
                                        <p:tav tm="100000">
                                          <p:val>
                                            <p:strVal val="#ppt_w"/>
                                          </p:val>
                                        </p:tav>
                                      </p:tavLst>
                                    </p:anim>
                                    <p:anim calcmode="lin" valueType="num">
                                      <p:cBhvr>
                                        <p:cTn id="70" dur="500" fill="hold"/>
                                        <p:tgtEl>
                                          <p:spTgt spid="29"/>
                                        </p:tgtEl>
                                        <p:attrNameLst>
                                          <p:attrName>ppt_h</p:attrName>
                                        </p:attrNameLst>
                                      </p:cBhvr>
                                      <p:tavLst>
                                        <p:tav tm="0">
                                          <p:val>
                                            <p:fltVal val="0"/>
                                          </p:val>
                                        </p:tav>
                                        <p:tav tm="100000">
                                          <p:val>
                                            <p:strVal val="#ppt_h"/>
                                          </p:val>
                                        </p:tav>
                                      </p:tavLst>
                                    </p:anim>
                                    <p:animEffect transition="in" filter="fade">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nodeType="clickEffect">
                                  <p:stCondLst>
                                    <p:cond delay="0"/>
                                  </p:stCondLst>
                                  <p:childTnLst>
                                    <p:set>
                                      <p:cBhvr>
                                        <p:cTn id="75" dur="1" fill="hold">
                                          <p:stCondLst>
                                            <p:cond delay="0"/>
                                          </p:stCondLst>
                                        </p:cTn>
                                        <p:tgtEl>
                                          <p:spTgt spid="30"/>
                                        </p:tgtEl>
                                        <p:attrNameLst>
                                          <p:attrName>style.visibility</p:attrName>
                                        </p:attrNameLst>
                                      </p:cBhvr>
                                      <p:to>
                                        <p:strVal val="visible"/>
                                      </p:to>
                                    </p:set>
                                    <p:anim calcmode="lin" valueType="num">
                                      <p:cBhvr>
                                        <p:cTn id="76" dur="500" fill="hold"/>
                                        <p:tgtEl>
                                          <p:spTgt spid="30"/>
                                        </p:tgtEl>
                                        <p:attrNameLst>
                                          <p:attrName>ppt_w</p:attrName>
                                        </p:attrNameLst>
                                      </p:cBhvr>
                                      <p:tavLst>
                                        <p:tav tm="0">
                                          <p:val>
                                            <p:fltVal val="0"/>
                                          </p:val>
                                        </p:tav>
                                        <p:tav tm="100000">
                                          <p:val>
                                            <p:strVal val="#ppt_w"/>
                                          </p:val>
                                        </p:tav>
                                      </p:tavLst>
                                    </p:anim>
                                    <p:anim calcmode="lin" valueType="num">
                                      <p:cBhvr>
                                        <p:cTn id="77" dur="500" fill="hold"/>
                                        <p:tgtEl>
                                          <p:spTgt spid="30"/>
                                        </p:tgtEl>
                                        <p:attrNameLst>
                                          <p:attrName>ppt_h</p:attrName>
                                        </p:attrNameLst>
                                      </p:cBhvr>
                                      <p:tavLst>
                                        <p:tav tm="0">
                                          <p:val>
                                            <p:fltVal val="0"/>
                                          </p:val>
                                        </p:tav>
                                        <p:tav tm="100000">
                                          <p:val>
                                            <p:strVal val="#ppt_h"/>
                                          </p:val>
                                        </p:tav>
                                      </p:tavLst>
                                    </p:anim>
                                    <p:animEffect transition="in" filter="fade">
                                      <p:cBhvr>
                                        <p:cTn id="78" dur="500"/>
                                        <p:tgtEl>
                                          <p:spTgt spid="30"/>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nodeType="click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nodeType="click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8" grpId="0" animBg="1"/>
      <p:bldP spid="9" grpId="0" animBg="1"/>
      <p:bldP spid="10" grpId="0" animBg="1"/>
      <p:bldP spid="12" grpId="0" animBg="1"/>
      <p:bldP spid="13" grpId="0" animBg="1"/>
      <p:bldP spid="14" grpId="0" animBg="1"/>
      <p:bldP spid="15" grpId="0" animBg="1"/>
      <p:bldP spid="17"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253" y="0"/>
            <a:ext cx="11705493" cy="954107"/>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E</a:t>
            </a:r>
            <a:r>
              <a:rPr lang="vi-VN" sz="2800" b="1" dirty="0">
                <a:latin typeface="Times New Roman" panose="02020603050405020304" pitchFamily="18" charset="0"/>
                <a:cs typeface="Times New Roman" panose="02020603050405020304" pitchFamily="18" charset="0"/>
              </a:rPr>
              <a:t>m hãy tóm tắt các đặc điểm một số ngành nghề phổ biến thuộc lĩnh vực cơ khí. </a:t>
            </a:r>
            <a:endParaRPr lang="en-US" sz="2800" b="1"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14928371"/>
              </p:ext>
            </p:extLst>
          </p:nvPr>
        </p:nvGraphicFramePr>
        <p:xfrm>
          <a:off x="92450" y="954106"/>
          <a:ext cx="11961005" cy="5654510"/>
        </p:xfrm>
        <a:graphic>
          <a:graphicData uri="http://schemas.openxmlformats.org/drawingml/2006/table">
            <a:tbl>
              <a:tblPr firstRow="1" firstCol="1" bandRow="1"/>
              <a:tblGrid>
                <a:gridCol w="514281">
                  <a:extLst>
                    <a:ext uri="{9D8B030D-6E8A-4147-A177-3AD203B41FA5}">
                      <a16:colId xmlns:a16="http://schemas.microsoft.com/office/drawing/2014/main" xmlns="" val="712131685"/>
                    </a:ext>
                  </a:extLst>
                </a:gridCol>
                <a:gridCol w="2576569">
                  <a:extLst>
                    <a:ext uri="{9D8B030D-6E8A-4147-A177-3AD203B41FA5}">
                      <a16:colId xmlns:a16="http://schemas.microsoft.com/office/drawing/2014/main" xmlns="" val="2894686579"/>
                    </a:ext>
                  </a:extLst>
                </a:gridCol>
                <a:gridCol w="8870155">
                  <a:extLst>
                    <a:ext uri="{9D8B030D-6E8A-4147-A177-3AD203B41FA5}">
                      <a16:colId xmlns:a16="http://schemas.microsoft.com/office/drawing/2014/main" xmlns="" val="3781914965"/>
                    </a:ext>
                  </a:extLst>
                </a:gridCol>
              </a:tblGrid>
              <a:tr h="617261">
                <a:tc>
                  <a:txBody>
                    <a:bodyPr/>
                    <a:lstStyle/>
                    <a:p>
                      <a:pPr marL="0" marR="0" algn="ctr">
                        <a:spcBef>
                          <a:spcPts val="0"/>
                        </a:spcBef>
                        <a:spcAft>
                          <a:spcPts val="0"/>
                        </a:spcAft>
                      </a:pP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27701598"/>
                  </a:ext>
                </a:extLst>
              </a:tr>
              <a:tr h="1851782">
                <a:tc>
                  <a:txBody>
                    <a:bodyPr/>
                    <a:lstStyle/>
                    <a:p>
                      <a:pPr marL="0" marR="0" algn="ctr">
                        <a:spcBef>
                          <a:spcPts val="0"/>
                        </a:spcBef>
                        <a:spcAft>
                          <a:spcPts val="0"/>
                        </a:spcAft>
                      </a:pP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sư</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khí</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46809943"/>
                  </a:ext>
                </a:extLst>
              </a:tr>
              <a:tr h="1851782">
                <a:tc>
                  <a:txBody>
                    <a:bodyPr/>
                    <a:lstStyle/>
                    <a:p>
                      <a:pPr marL="0" marR="0" algn="ctr">
                        <a:spcBef>
                          <a:spcPts val="0"/>
                        </a:spcBef>
                        <a:spcAft>
                          <a:spcPts val="0"/>
                        </a:spcAft>
                      </a:pP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Kỹ thuật viên kỹ thuật cơ khí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93786996"/>
                  </a:ext>
                </a:extLst>
              </a:tr>
              <a:tr h="1333685">
                <a:tc>
                  <a:txBody>
                    <a:bodyPr/>
                    <a:lstStyle/>
                    <a:p>
                      <a:pPr marL="0" marR="0" algn="ctr">
                        <a:spcBef>
                          <a:spcPts val="0"/>
                        </a:spcBef>
                        <a:spcAft>
                          <a:spcPts val="0"/>
                        </a:spcAft>
                      </a:pP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Thợ cơ khí và sửa chữa máy móc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85433069"/>
                  </a:ext>
                </a:extLst>
              </a:tr>
            </a:tbl>
          </a:graphicData>
        </a:graphic>
      </p:graphicFrame>
      <p:sp>
        <p:nvSpPr>
          <p:cNvPr id="3" name="TextBox 2">
            <a:extLst>
              <a:ext uri="{FF2B5EF4-FFF2-40B4-BE49-F238E27FC236}">
                <a16:creationId xmlns:a16="http://schemas.microsoft.com/office/drawing/2014/main" xmlns="" id="{40912EF5-51CE-2DC7-91CB-46B7A8DA1D2E}"/>
              </a:ext>
            </a:extLst>
          </p:cNvPr>
          <p:cNvSpPr txBox="1"/>
          <p:nvPr/>
        </p:nvSpPr>
        <p:spPr>
          <a:xfrm>
            <a:off x="3131128" y="1603233"/>
            <a:ext cx="8922327" cy="1815882"/>
          </a:xfrm>
          <a:prstGeom prst="rect">
            <a:avLst/>
          </a:prstGeom>
          <a:noFill/>
        </p:spPr>
        <p:txBody>
          <a:bodyPr wrap="square">
            <a:spAutoFit/>
          </a:bodyPr>
          <a:lstStyle/>
          <a:p>
            <a:pPr marL="0" marR="0" algn="just">
              <a:spcBef>
                <a:spcPts val="0"/>
              </a:spcBef>
              <a:spcAft>
                <a:spcPts val="0"/>
              </a:spcAft>
            </a:pP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sư</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nghiêm</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máy</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móc</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máy</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tàu</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trì</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chữa</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khía</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xmlns="" id="{A7EBD602-7762-80E8-D78D-B8D2C02ADD23}"/>
              </a:ext>
            </a:extLst>
          </p:cNvPr>
          <p:cNvSpPr txBox="1"/>
          <p:nvPr/>
        </p:nvSpPr>
        <p:spPr>
          <a:xfrm>
            <a:off x="3172693" y="3430490"/>
            <a:ext cx="8880762" cy="1815882"/>
          </a:xfrm>
          <a:prstGeom prst="rect">
            <a:avLst/>
          </a:prstGeom>
          <a:noFill/>
        </p:spPr>
        <p:txBody>
          <a:bodyPr wrap="square">
            <a:spAutoFit/>
          </a:bodyPr>
          <a:lstStyle/>
          <a:p>
            <a:pPr marL="0" marR="0" algn="just">
              <a:spcBef>
                <a:spcPts val="0"/>
              </a:spcBef>
              <a:spcAft>
                <a:spcPts val="0"/>
              </a:spcAft>
            </a:pP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hỗ</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trợ</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ráp</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trì</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chữa</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máy</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móc</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linh</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xmlns="" id="{B0AC57AC-872E-84FB-6AF9-EEBF75449037}"/>
              </a:ext>
            </a:extLst>
          </p:cNvPr>
          <p:cNvSpPr txBox="1"/>
          <p:nvPr/>
        </p:nvSpPr>
        <p:spPr>
          <a:xfrm>
            <a:off x="3218789" y="5223621"/>
            <a:ext cx="8880761" cy="1384995"/>
          </a:xfrm>
          <a:prstGeom prst="rect">
            <a:avLst/>
          </a:prstGeom>
          <a:noFill/>
        </p:spPr>
        <p:txBody>
          <a:bodyPr wrap="square">
            <a:spAutoFit/>
          </a:bodyPr>
          <a:lstStyle/>
          <a:p>
            <a:pPr marL="0" marR="0" algn="just">
              <a:spcBef>
                <a:spcPts val="0"/>
              </a:spcBef>
              <a:spcAft>
                <a:spcPts val="0"/>
              </a:spcAft>
            </a:pP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Thợ</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chữa</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máy</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móc</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ráp</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trì</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chữa</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cộ</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máy</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móc</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nông</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9478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0139" y="0"/>
            <a:ext cx="12017829" cy="523220"/>
          </a:xfrm>
          <a:prstGeom prst="rect">
            <a:avLst/>
          </a:prstGeom>
        </p:spPr>
        <p:txBody>
          <a:bodyPr wrap="square">
            <a:spAutoFit/>
          </a:bodyPr>
          <a:lstStyle/>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sau</a:t>
            </a:r>
            <a:r>
              <a:rPr lang="en-US" sz="2800" b="1" dirty="0">
                <a:solidFill>
                  <a:srgbClr val="0000FF"/>
                </a:solidFill>
                <a:latin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cs typeface="Times New Roman" panose="02020603050405020304" pitchFamily="18" charset="0"/>
              </a:rPr>
              <a:t>minh họa </a:t>
            </a:r>
            <a:r>
              <a:rPr lang="en-US" sz="2800" b="1" dirty="0" err="1">
                <a:solidFill>
                  <a:srgbClr val="0000FF"/>
                </a:solidFill>
                <a:latin typeface="Times New Roman" panose="02020603050405020304" pitchFamily="18" charset="0"/>
                <a:cs typeface="Times New Roman" panose="02020603050405020304" pitchFamily="18" charset="0"/>
              </a:rPr>
              <a:t>cho</a:t>
            </a:r>
            <a:r>
              <a:rPr lang="en-US" sz="2800" b="1" dirty="0">
                <a:solidFill>
                  <a:srgbClr val="0000FF"/>
                </a:solidFill>
                <a:latin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cs typeface="Times New Roman" panose="02020603050405020304" pitchFamily="18" charset="0"/>
              </a:rPr>
              <a:t>ngành nghề nào trong lĩnh vực cơ khí?</a:t>
            </a:r>
          </a:p>
        </p:txBody>
      </p:sp>
      <p:sp>
        <p:nvSpPr>
          <p:cNvPr id="16" name="TextBox 15"/>
          <p:cNvSpPr txBox="1"/>
          <p:nvPr/>
        </p:nvSpPr>
        <p:spPr>
          <a:xfrm>
            <a:off x="1443700" y="6048834"/>
            <a:ext cx="3598223" cy="523220"/>
          </a:xfrm>
          <a:prstGeom prst="rect">
            <a:avLst/>
          </a:prstGeom>
          <a:noFill/>
        </p:spPr>
        <p:txBody>
          <a:bodyPr wrap="square" rtlCol="0">
            <a:spAutoFit/>
          </a:bodyPr>
          <a:lstStyle/>
          <a:p>
            <a:r>
              <a:rPr lang="en-US" sz="2800" i="1" dirty="0">
                <a:latin typeface="Times New Roman" panose="02020603050405020304" pitchFamily="18" charset="0"/>
                <a:cs typeface="Times New Roman" panose="02020603050405020304" pitchFamily="18" charset="0"/>
              </a:rPr>
              <a:t>a) </a:t>
            </a:r>
            <a:r>
              <a:rPr lang="en-US" sz="2800" i="1" dirty="0" err="1">
                <a:latin typeface="Times New Roman" panose="02020603050405020304" pitchFamily="18" charset="0"/>
                <a:cs typeface="Times New Roman" panose="02020603050405020304" pitchFamily="18" charset="0"/>
              </a:rPr>
              <a:t>Thiết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a:t>
            </a:r>
            <a:r>
              <a:rPr lang="en-US" sz="2800" i="1" dirty="0">
                <a:latin typeface="Times New Roman" panose="02020603050405020304" pitchFamily="18" charset="0"/>
                <a:cs typeface="Times New Roman" panose="02020603050405020304" pitchFamily="18" charset="0"/>
              </a:rPr>
              <a:t> chi </a:t>
            </a:r>
            <a:r>
              <a:rPr lang="en-US" sz="2800" i="1" dirty="0" err="1">
                <a:latin typeface="Times New Roman" panose="02020603050405020304" pitchFamily="18" charset="0"/>
                <a:cs typeface="Times New Roman" panose="02020603050405020304" pitchFamily="18" charset="0"/>
              </a:rPr>
              <a:t>tiết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máy</a:t>
            </a:r>
            <a:endParaRPr lang="en-US" sz="2800" i="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5C1250F6-CC9A-B560-D1E9-4B74ABF4974C}"/>
              </a:ext>
            </a:extLst>
          </p:cNvPr>
          <p:cNvSpPr txBox="1"/>
          <p:nvPr/>
        </p:nvSpPr>
        <p:spPr>
          <a:xfrm>
            <a:off x="6874225" y="6072388"/>
            <a:ext cx="2407734" cy="584775"/>
          </a:xfrm>
          <a:prstGeom prst="rect">
            <a:avLst/>
          </a:prstGeom>
          <a:noFill/>
        </p:spPr>
        <p:txBody>
          <a:bodyPr wrap="square">
            <a:spAutoFit/>
          </a:bodyPr>
          <a:lstStyle/>
          <a:p>
            <a:r>
              <a:rPr lang="vi-VN" sz="3200" b="1" dirty="0">
                <a:solidFill>
                  <a:srgbClr val="FF0000"/>
                </a:solidFill>
                <a:latin typeface="Times New Roman" panose="02020603050405020304" pitchFamily="18" charset="0"/>
                <a:cs typeface="Times New Roman" panose="02020603050405020304" pitchFamily="18" charset="0"/>
              </a:rPr>
              <a:t> Kĩ sư cơ khí</a:t>
            </a:r>
          </a:p>
        </p:txBody>
      </p:sp>
      <p:sp>
        <p:nvSpPr>
          <p:cNvPr id="5" name="Arrow: Right 4">
            <a:extLst>
              <a:ext uri="{FF2B5EF4-FFF2-40B4-BE49-F238E27FC236}">
                <a16:creationId xmlns:a16="http://schemas.microsoft.com/office/drawing/2014/main" xmlns="" id="{12E2197B-3ACF-CA66-222C-732FE1D049D2}"/>
              </a:ext>
            </a:extLst>
          </p:cNvPr>
          <p:cNvSpPr/>
          <p:nvPr/>
        </p:nvSpPr>
        <p:spPr>
          <a:xfrm>
            <a:off x="5575546" y="6293740"/>
            <a:ext cx="978408" cy="222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Kỹ sư cơ khí tìm việc: Những thuận lợi và khó khăn">
            <a:extLst>
              <a:ext uri="{FF2B5EF4-FFF2-40B4-BE49-F238E27FC236}">
                <a16:creationId xmlns:a16="http://schemas.microsoft.com/office/drawing/2014/main" xmlns="" id="{768102CD-2EE6-3DEA-AFEE-9927FE7F65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465" y="669700"/>
            <a:ext cx="9169758" cy="5344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0139" y="0"/>
            <a:ext cx="12017829" cy="523220"/>
          </a:xfrm>
          <a:prstGeom prst="rect">
            <a:avLst/>
          </a:prstGeom>
        </p:spPr>
        <p:txBody>
          <a:bodyPr wrap="square">
            <a:spAutoFit/>
          </a:bodyPr>
          <a:lstStyle/>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sau</a:t>
            </a:r>
            <a:r>
              <a:rPr lang="en-US" sz="2800" b="1" dirty="0">
                <a:solidFill>
                  <a:srgbClr val="0000FF"/>
                </a:solidFill>
                <a:latin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cs typeface="Times New Roman" panose="02020603050405020304" pitchFamily="18" charset="0"/>
              </a:rPr>
              <a:t>minh họa </a:t>
            </a:r>
            <a:r>
              <a:rPr lang="en-US" sz="2800" b="1" dirty="0" err="1">
                <a:solidFill>
                  <a:srgbClr val="0000FF"/>
                </a:solidFill>
                <a:latin typeface="Times New Roman" panose="02020603050405020304" pitchFamily="18" charset="0"/>
                <a:cs typeface="Times New Roman" panose="02020603050405020304" pitchFamily="18" charset="0"/>
              </a:rPr>
              <a:t>cho</a:t>
            </a:r>
            <a:r>
              <a:rPr lang="en-US" sz="2800" b="1" dirty="0">
                <a:solidFill>
                  <a:srgbClr val="0000FF"/>
                </a:solidFill>
                <a:latin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cs typeface="Times New Roman" panose="02020603050405020304" pitchFamily="18" charset="0"/>
              </a:rPr>
              <a:t>ngành nghề nào trong lĩnh vực cơ khí?</a:t>
            </a:r>
          </a:p>
        </p:txBody>
      </p:sp>
      <p:sp>
        <p:nvSpPr>
          <p:cNvPr id="16" name="TextBox 15"/>
          <p:cNvSpPr txBox="1"/>
          <p:nvPr/>
        </p:nvSpPr>
        <p:spPr>
          <a:xfrm>
            <a:off x="2203983" y="5766167"/>
            <a:ext cx="4932823" cy="523220"/>
          </a:xfrm>
          <a:prstGeom prst="rect">
            <a:avLst/>
          </a:prstGeom>
          <a:noFill/>
        </p:spPr>
        <p:txBody>
          <a:bodyPr wrap="square" rtlCol="0">
            <a:spAutoFit/>
          </a:bodyPr>
          <a:lstStyle/>
          <a:p>
            <a:r>
              <a:rPr lang="en-US" sz="2800" i="1" dirty="0">
                <a:latin typeface="Times New Roman" panose="02020603050405020304" pitchFamily="18" charset="0"/>
                <a:cs typeface="Times New Roman" panose="02020603050405020304" pitchFamily="18" charset="0"/>
              </a:rPr>
              <a:t>b) </a:t>
            </a:r>
            <a:r>
              <a:rPr lang="en-US" sz="2800" i="1" dirty="0" err="1">
                <a:latin typeface="Times New Roman" panose="02020603050405020304" pitchFamily="18" charset="0"/>
                <a:cs typeface="Times New Roman" panose="02020603050405020304" pitchFamily="18" charset="0"/>
              </a:rPr>
              <a:t>Kiểm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hoạt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động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rô-bôt</a:t>
            </a:r>
            <a:endParaRPr lang="en-US" sz="2800" i="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5C1250F6-CC9A-B560-D1E9-4B74ABF4974C}"/>
              </a:ext>
            </a:extLst>
          </p:cNvPr>
          <p:cNvSpPr txBox="1"/>
          <p:nvPr/>
        </p:nvSpPr>
        <p:spPr>
          <a:xfrm>
            <a:off x="5550522" y="6273225"/>
            <a:ext cx="6384300" cy="584775"/>
          </a:xfrm>
          <a:prstGeom prst="rect">
            <a:avLst/>
          </a:prstGeom>
          <a:noFill/>
        </p:spPr>
        <p:txBody>
          <a:bodyPr wrap="square">
            <a:spAutoFit/>
          </a:bodyPr>
          <a:lstStyle/>
          <a:p>
            <a:r>
              <a:rPr lang="vi-VN" sz="3200" b="1" dirty="0">
                <a:solidFill>
                  <a:srgbClr val="FF0000"/>
                </a:solidFill>
                <a:latin typeface="Times New Roman" panose="02020603050405020304" pitchFamily="18" charset="0"/>
                <a:cs typeface="Times New Roman" panose="02020603050405020304" pitchFamily="18" charset="0"/>
              </a:rPr>
              <a:t> Kĩ sư cơ khí</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kĩ</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thuật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khí</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5" name="Arrow: Right 4">
            <a:extLst>
              <a:ext uri="{FF2B5EF4-FFF2-40B4-BE49-F238E27FC236}">
                <a16:creationId xmlns:a16="http://schemas.microsoft.com/office/drawing/2014/main" xmlns="" id="{12E2197B-3ACF-CA66-222C-732FE1D049D2}"/>
              </a:ext>
            </a:extLst>
          </p:cNvPr>
          <p:cNvSpPr/>
          <p:nvPr/>
        </p:nvSpPr>
        <p:spPr>
          <a:xfrm>
            <a:off x="4670395" y="6462624"/>
            <a:ext cx="978408" cy="222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Robot tự động và những lý do doanh nghiệp cần tự động hóa">
            <a:extLst>
              <a:ext uri="{FF2B5EF4-FFF2-40B4-BE49-F238E27FC236}">
                <a16:creationId xmlns:a16="http://schemas.microsoft.com/office/drawing/2014/main" xmlns="" id="{17AA2FC2-9D14-0080-A3A2-075F47D384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0923" y="587193"/>
            <a:ext cx="7514521" cy="515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54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0139" y="0"/>
            <a:ext cx="12017829" cy="523220"/>
          </a:xfrm>
          <a:prstGeom prst="rect">
            <a:avLst/>
          </a:prstGeom>
        </p:spPr>
        <p:txBody>
          <a:bodyPr wrap="square">
            <a:spAutoFit/>
          </a:bodyPr>
          <a:lstStyle/>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sau</a:t>
            </a:r>
            <a:r>
              <a:rPr lang="en-US" sz="2800" b="1" dirty="0">
                <a:solidFill>
                  <a:srgbClr val="0000FF"/>
                </a:solidFill>
                <a:latin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cs typeface="Times New Roman" panose="02020603050405020304" pitchFamily="18" charset="0"/>
              </a:rPr>
              <a:t>minh họa </a:t>
            </a:r>
            <a:r>
              <a:rPr lang="en-US" sz="2800" b="1" dirty="0" err="1">
                <a:solidFill>
                  <a:srgbClr val="0000FF"/>
                </a:solidFill>
                <a:latin typeface="Times New Roman" panose="02020603050405020304" pitchFamily="18" charset="0"/>
                <a:cs typeface="Times New Roman" panose="02020603050405020304" pitchFamily="18" charset="0"/>
              </a:rPr>
              <a:t>cho</a:t>
            </a:r>
            <a:r>
              <a:rPr lang="en-US" sz="2800" b="1" dirty="0">
                <a:solidFill>
                  <a:srgbClr val="0000FF"/>
                </a:solidFill>
                <a:latin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cs typeface="Times New Roman" panose="02020603050405020304" pitchFamily="18" charset="0"/>
              </a:rPr>
              <a:t>ngành nghề nào trong lĩnh vực cơ khí?</a:t>
            </a:r>
          </a:p>
        </p:txBody>
      </p:sp>
      <p:sp>
        <p:nvSpPr>
          <p:cNvPr id="16" name="TextBox 15"/>
          <p:cNvSpPr txBox="1"/>
          <p:nvPr/>
        </p:nvSpPr>
        <p:spPr>
          <a:xfrm>
            <a:off x="1600569" y="5789323"/>
            <a:ext cx="5728484" cy="523220"/>
          </a:xfrm>
          <a:prstGeom prst="rect">
            <a:avLst/>
          </a:prstGeom>
          <a:noFill/>
        </p:spPr>
        <p:txBody>
          <a:bodyPr wrap="square" rtlCol="0">
            <a:spAutoFit/>
          </a:bodyPr>
          <a:lstStyle/>
          <a:p>
            <a:r>
              <a:rPr lang="en-US" sz="2800" i="1" dirty="0">
                <a:latin typeface="Times New Roman" panose="02020603050405020304" pitchFamily="18" charset="0"/>
                <a:cs typeface="Times New Roman" panose="02020603050405020304" pitchFamily="18" charset="0"/>
              </a:rPr>
              <a:t>c) </a:t>
            </a:r>
            <a:r>
              <a:rPr lang="en-US" sz="2800" i="1" dirty="0" err="1">
                <a:latin typeface="Times New Roman" panose="02020603050405020304" pitchFamily="18" charset="0"/>
                <a:cs typeface="Times New Roman" panose="02020603050405020304" pitchFamily="18" charset="0"/>
              </a:rPr>
              <a:t>Đo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mức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dầu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động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xe</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máy</a:t>
            </a:r>
            <a:endParaRPr lang="en-US" sz="2800" i="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5C1250F6-CC9A-B560-D1E9-4B74ABF4974C}"/>
              </a:ext>
            </a:extLst>
          </p:cNvPr>
          <p:cNvSpPr txBox="1"/>
          <p:nvPr/>
        </p:nvSpPr>
        <p:spPr>
          <a:xfrm>
            <a:off x="7832023" y="6071377"/>
            <a:ext cx="2471885" cy="584775"/>
          </a:xfrm>
          <a:prstGeom prst="rect">
            <a:avLst/>
          </a:prstGeom>
          <a:noFill/>
        </p:spPr>
        <p:txBody>
          <a:bodyPr wrap="square">
            <a:spAutoFit/>
          </a:bodyPr>
          <a:lstStyle/>
          <a:p>
            <a:r>
              <a:rPr lang="vi-VN"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Thợ</a:t>
            </a:r>
            <a:r>
              <a:rPr lang="vi-VN" sz="3200" b="1" dirty="0">
                <a:solidFill>
                  <a:srgbClr val="FF0000"/>
                </a:solidFill>
                <a:latin typeface="Times New Roman" panose="02020603050405020304" pitchFamily="18" charset="0"/>
                <a:cs typeface="Times New Roman" panose="02020603050405020304" pitchFamily="18" charset="0"/>
              </a:rPr>
              <a:t> cơ khí</a:t>
            </a:r>
          </a:p>
        </p:txBody>
      </p:sp>
      <p:sp>
        <p:nvSpPr>
          <p:cNvPr id="5" name="Arrow: Right 4">
            <a:extLst>
              <a:ext uri="{FF2B5EF4-FFF2-40B4-BE49-F238E27FC236}">
                <a16:creationId xmlns:a16="http://schemas.microsoft.com/office/drawing/2014/main" xmlns="" id="{12E2197B-3ACF-CA66-222C-732FE1D049D2}"/>
              </a:ext>
            </a:extLst>
          </p:cNvPr>
          <p:cNvSpPr/>
          <p:nvPr/>
        </p:nvSpPr>
        <p:spPr>
          <a:xfrm>
            <a:off x="6853615" y="6281482"/>
            <a:ext cx="978408" cy="222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53181A82-F391-DDEB-48C7-0F736A5BF0AE}"/>
              </a:ext>
            </a:extLst>
          </p:cNvPr>
          <p:cNvPicPr>
            <a:picLocks noChangeAspect="1"/>
          </p:cNvPicPr>
          <p:nvPr/>
        </p:nvPicPr>
        <p:blipFill>
          <a:blip r:embed="rId2"/>
          <a:stretch>
            <a:fillRect/>
          </a:stretch>
        </p:blipFill>
        <p:spPr>
          <a:xfrm>
            <a:off x="1804932" y="494235"/>
            <a:ext cx="8023538" cy="5334406"/>
          </a:xfrm>
          <a:prstGeom prst="rect">
            <a:avLst/>
          </a:prstGeom>
        </p:spPr>
      </p:pic>
    </p:spTree>
    <p:extLst>
      <p:ext uri="{BB962C8B-B14F-4D97-AF65-F5344CB8AC3E}">
        <p14:creationId xmlns:p14="http://schemas.microsoft.com/office/powerpoint/2010/main" val="111983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1048</TotalTime>
  <Words>2412</Words>
  <Application>Microsoft Office PowerPoint</Application>
  <PresentationFormat>Custom</PresentationFormat>
  <Paragraphs>188</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pc</cp:lastModifiedBy>
  <cp:revision>98</cp:revision>
  <dcterms:created xsi:type="dcterms:W3CDTF">2023-06-21T22:05:51Z</dcterms:created>
  <dcterms:modified xsi:type="dcterms:W3CDTF">2024-01-22T14:39:00Z</dcterms:modified>
</cp:coreProperties>
</file>