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93" d="100"/>
          <a:sy n="93" d="100"/>
        </p:scale>
        <p:origin x="-72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A5E8C-E28F-4C09-B624-9F019C9CC67B}"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101831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5E8C-E28F-4C09-B624-9F019C9CC67B}"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25877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5E8C-E28F-4C09-B624-9F019C9CC67B}"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332564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5E8C-E28F-4C09-B624-9F019C9CC67B}"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170116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A5E8C-E28F-4C09-B624-9F019C9CC67B}"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8671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A5E8C-E28F-4C09-B624-9F019C9CC67B}"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21540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A5E8C-E28F-4C09-B624-9F019C9CC67B}"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205217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A5E8C-E28F-4C09-B624-9F019C9CC67B}"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177986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5E8C-E28F-4C09-B624-9F019C9CC67B}"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249790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5E8C-E28F-4C09-B624-9F019C9CC67B}"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141535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5E8C-E28F-4C09-B624-9F019C9CC67B}"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D1129-BFAC-4ACD-A6C8-FC521E145C98}" type="slidenum">
              <a:rPr lang="en-US" smtClean="0"/>
              <a:t>‹#›</a:t>
            </a:fld>
            <a:endParaRPr lang="en-US"/>
          </a:p>
        </p:txBody>
      </p:sp>
    </p:spTree>
    <p:extLst>
      <p:ext uri="{BB962C8B-B14F-4D97-AF65-F5344CB8AC3E}">
        <p14:creationId xmlns:p14="http://schemas.microsoft.com/office/powerpoint/2010/main" val="143938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2A5E8C-E28F-4C09-B624-9F019C9CC67B}" type="datetimeFigureOut">
              <a:rPr lang="en-US" smtClean="0"/>
              <a:t>2/18/2024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C0D1129-BFAC-4ACD-A6C8-FC521E145C98}" type="slidenum">
              <a:rPr lang="en-US" smtClean="0"/>
              <a:t>‹#›</a:t>
            </a:fld>
            <a:endParaRPr lang="en-US"/>
          </a:p>
        </p:txBody>
      </p:sp>
    </p:spTree>
    <p:extLst>
      <p:ext uri="{BB962C8B-B14F-4D97-AF65-F5344CB8AC3E}">
        <p14:creationId xmlns:p14="http://schemas.microsoft.com/office/powerpoint/2010/main" val="370825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images.google.com.vn/imgres?imgurl=http://www.faluninfo.net/torturemethods2/electric-shock/ZhaoMing1_big.jpg&amp;imgrefurl=http://minhhue.net/article/1635p.html&amp;usg=__aQnRzBUuEdMY_uxdxYBHJznJHGw=&amp;h=531&amp;w=523&amp;sz=35&amp;hl=vi&amp;start=1&amp;tbnid=yLeO5VXWj8udTM:&amp;tbnh=132&amp;tbnw=130&amp;prev=/images?q=%C4%90i%E1%BB%87n+gi%E1%BA%ADt&amp;gbv=2&amp;hl=vi" TargetMode="External"/><Relationship Id="rId2" Type="http://schemas.openxmlformats.org/officeDocument/2006/relationships/hyperlink" Target="VIDEO/Camera%2024H_%20C&#7843;nh%20b&#225;o%20tai%20n&#7841;n%20&#273;i&#7879;n%20gi&#7853;t.mp4"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vn/imgres?imgurl=http://lamdong.pc2.evn.com.vn/data/newsbody/DienGiatChetNguoi_Larger.jpg&amp;imgrefurl=http://lamdong.pc2.evn.com.vn/item.php?cat_id=43&amp;news_id=327&amp;usg=__H4g4Z0Lq-92WFAbLaDjgKd1Cfiw=&amp;h=350&amp;w=300&amp;sz=80&amp;hl=vi&amp;start=3&amp;tbnid=8zDcecZpWFuweM:&amp;tbnh=120&amp;tbnw=103&amp;prev=/images?q=%C4%90i%E1%BB%87n+gi%E1%BA%ADt&amp;gbv=2&amp;hl=vi" TargetMode="External"/><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1749" descr="1-19"/>
          <p:cNvPicPr>
            <a:picLocks noChangeAspect="1"/>
          </p:cNvPicPr>
          <p:nvPr/>
        </p:nvPicPr>
        <p:blipFill>
          <a:blip r:embed="rId2"/>
          <a:stretch>
            <a:fillRect/>
          </a:stretch>
        </p:blipFill>
        <p:spPr>
          <a:xfrm>
            <a:off x="-43195" y="579122"/>
            <a:ext cx="9334376" cy="4634837"/>
          </a:xfrm>
          <a:prstGeom prst="rect">
            <a:avLst/>
          </a:prstGeom>
          <a:noFill/>
          <a:ln w="9525">
            <a:noFill/>
          </a:ln>
        </p:spPr>
      </p:pic>
      <p:pic>
        <p:nvPicPr>
          <p:cNvPr id="7" name="图片 31748" descr="1-18"/>
          <p:cNvPicPr>
            <a:picLocks noChangeAspect="1"/>
          </p:cNvPicPr>
          <p:nvPr/>
        </p:nvPicPr>
        <p:blipFill>
          <a:blip r:embed="rId3"/>
          <a:stretch>
            <a:fillRect/>
          </a:stretch>
        </p:blipFill>
        <p:spPr>
          <a:xfrm>
            <a:off x="-1483" y="-6893"/>
            <a:ext cx="2385191" cy="5158149"/>
          </a:xfrm>
          <a:prstGeom prst="rect">
            <a:avLst/>
          </a:prstGeom>
          <a:noFill/>
          <a:ln w="9525">
            <a:noFill/>
          </a:ln>
        </p:spPr>
      </p:pic>
      <p:pic>
        <p:nvPicPr>
          <p:cNvPr id="8" name="图片 31750" descr="1-16">
            <a:hlinkClick r:id="" action="ppaction://noaction"/>
          </p:cNvPr>
          <p:cNvPicPr>
            <a:picLocks noChangeAspect="1"/>
          </p:cNvPicPr>
          <p:nvPr/>
        </p:nvPicPr>
        <p:blipFill>
          <a:blip r:embed="rId4"/>
          <a:stretch>
            <a:fillRect/>
          </a:stretch>
        </p:blipFill>
        <p:spPr>
          <a:xfrm>
            <a:off x="8083597" y="73031"/>
            <a:ext cx="1059032" cy="492893"/>
          </a:xfrm>
          <a:prstGeom prst="rect">
            <a:avLst/>
          </a:prstGeom>
          <a:noFill/>
          <a:ln w="9525">
            <a:noFill/>
          </a:ln>
        </p:spPr>
      </p:pic>
      <p:pic>
        <p:nvPicPr>
          <p:cNvPr id="10" name="图片 31758" descr="封面4"/>
          <p:cNvPicPr>
            <a:picLocks noChangeAspect="1"/>
          </p:cNvPicPr>
          <p:nvPr/>
        </p:nvPicPr>
        <p:blipFill>
          <a:blip r:embed="rId5"/>
          <a:stretch>
            <a:fillRect/>
          </a:stretch>
        </p:blipFill>
        <p:spPr>
          <a:xfrm>
            <a:off x="18334" y="3619807"/>
            <a:ext cx="1192247" cy="1523693"/>
          </a:xfrm>
          <a:prstGeom prst="rect">
            <a:avLst/>
          </a:prstGeom>
          <a:noFill/>
          <a:ln w="9525">
            <a:noFill/>
          </a:ln>
        </p:spPr>
      </p:pic>
      <p:sp>
        <p:nvSpPr>
          <p:cNvPr id="2" name="TextBox 1"/>
          <p:cNvSpPr txBox="1"/>
          <p:nvPr/>
        </p:nvSpPr>
        <p:spPr>
          <a:xfrm>
            <a:off x="2383708" y="319477"/>
            <a:ext cx="5699890" cy="623248"/>
          </a:xfrm>
          <a:prstGeom prst="rect">
            <a:avLst/>
          </a:prstGeom>
          <a:noFill/>
        </p:spPr>
        <p:txBody>
          <a:bodyPr wrap="square" lIns="68580" tIns="34290" rIns="68580" bIns="34290"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PHÒNG GIÁO DỤC – ĐÀO TẠO HUYỆN ĐẠI LỘC</a:t>
            </a:r>
          </a:p>
          <a:p>
            <a:pPr algn="ctr"/>
            <a:r>
              <a:rPr lang="en-US" b="1" dirty="0">
                <a:solidFill>
                  <a:srgbClr val="FF0000"/>
                </a:solidFill>
                <a:latin typeface="Times New Roman" panose="02020603050405020304" pitchFamily="18" charset="0"/>
                <a:cs typeface="Times New Roman" panose="02020603050405020304" pitchFamily="18" charset="0"/>
              </a:rPr>
              <a:t>TRƯỜNG TH&amp;THCS ĐẠI TÂN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6" name="WordArt 16"/>
          <p:cNvSpPr>
            <a:spLocks noChangeArrowheads="1" noChangeShapeType="1" noTextEdit="1"/>
          </p:cNvSpPr>
          <p:nvPr/>
        </p:nvSpPr>
        <p:spPr bwMode="auto">
          <a:xfrm>
            <a:off x="2761302" y="4666055"/>
            <a:ext cx="4496991" cy="292894"/>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19050">
                  <a:solidFill>
                    <a:srgbClr val="112CF7"/>
                  </a:solidFill>
                  <a:miter lim="800000"/>
                  <a:headEnd/>
                  <a:tailEnd/>
                </a:ln>
                <a:solidFill>
                  <a:schemeClr val="tx2"/>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GIÁO VIÊN</a:t>
            </a:r>
            <a:r>
              <a:rPr lang="en-US" sz="2700" b="1" kern="10" dirty="0">
                <a:ln w="19050">
                  <a:solidFill>
                    <a:srgbClr val="112CF7"/>
                  </a:solidFill>
                  <a:miter lim="800000"/>
                  <a:headEnd/>
                  <a:tailEnd/>
                </a:ln>
                <a:solidFill>
                  <a:schemeClr val="tx2"/>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VĂN THỊ THẢO</a:t>
            </a:r>
            <a:endParaRPr lang="en-US" sz="2700" b="1" kern="10" dirty="0">
              <a:ln w="19050">
                <a:solidFill>
                  <a:srgbClr val="112CF7"/>
                </a:solidFill>
                <a:miter lim="800000"/>
                <a:headEnd/>
                <a:tailEnd/>
              </a:ln>
              <a:solidFill>
                <a:schemeClr val="tx2"/>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3095085" y="2563522"/>
            <a:ext cx="3790141" cy="700192"/>
          </a:xfrm>
          <a:prstGeom prst="rect">
            <a:avLst/>
          </a:prstGeom>
          <a:noFill/>
        </p:spPr>
        <p:txBody>
          <a:bodyPr wrap="none" lIns="68580" tIns="34290" rIns="68580" bIns="34290">
            <a:spAutoFit/>
          </a:bodyPr>
          <a:lstStyle/>
          <a:p>
            <a:pPr algn="ctr"/>
            <a:r>
              <a:rPr lang="en-US"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CÔNG NGHỆ 8</a:t>
            </a:r>
            <a:endParaRPr lang="en-US"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282092"/>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9"/>
            <a:ext cx="9141710" cy="514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5750" y="1390990"/>
            <a:ext cx="3577245" cy="2329703"/>
          </a:xfrm>
          <a:prstGeom prst="rect">
            <a:avLst/>
          </a:prstGeom>
          <a:noFill/>
          <a:ln>
            <a:solidFill>
              <a:srgbClr val="0000FF"/>
            </a:solidFill>
            <a:miter lim="800000"/>
            <a:headEnd/>
            <a:tailEnd/>
          </a:ln>
        </p:spPr>
      </p:pic>
      <p:pic>
        <p:nvPicPr>
          <p:cNvPr id="6" name="Picture 25" descr="h20"/>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a:xfrm>
            <a:off x="5287599" y="3007198"/>
            <a:ext cx="3672809" cy="2012060"/>
          </a:xfrm>
          <a:prstGeom prst="rect">
            <a:avLst/>
          </a:prstGeom>
          <a:noFill/>
          <a:ln>
            <a:solidFill>
              <a:srgbClr val="0000FF"/>
            </a:solidFill>
            <a:miter lim="800000"/>
            <a:headEnd/>
            <a:tailEnd/>
          </a:ln>
        </p:spPr>
      </p:pic>
      <p:sp>
        <p:nvSpPr>
          <p:cNvPr id="7" name="AutoShape 27"/>
          <p:cNvSpPr>
            <a:spLocks noChangeArrowheads="1"/>
          </p:cNvSpPr>
          <p:nvPr/>
        </p:nvSpPr>
        <p:spPr bwMode="auto">
          <a:xfrm>
            <a:off x="232172" y="3839599"/>
            <a:ext cx="2411636" cy="1100138"/>
          </a:xfrm>
          <a:prstGeom prst="cloudCallout">
            <a:avLst>
              <a:gd name="adj1" fmla="val 37054"/>
              <a:gd name="adj2" fmla="val -94243"/>
            </a:avLst>
          </a:prstGeom>
          <a:solidFill>
            <a:schemeClr val="bg1"/>
          </a:solidFill>
          <a:ln w="9525">
            <a:solidFill>
              <a:schemeClr val="tx1"/>
            </a:solidFill>
            <a:round/>
            <a:headEnd/>
            <a:tailEnd/>
          </a:ln>
        </p:spPr>
        <p:txBody>
          <a:bodyPr lIns="68580" tIns="34290" rIns="68580" bIns="34290"/>
          <a:lstStyle/>
          <a:p>
            <a:pPr algn="ctr"/>
            <a:r>
              <a:rPr lang="en-US" dirty="0">
                <a:solidFill>
                  <a:srgbClr val="6600CC"/>
                </a:solidFill>
                <a:latin typeface="Times New Roman" panose="02020603050405020304" pitchFamily="18" charset="0"/>
                <a:cs typeface="Times New Roman" panose="02020603050405020304" pitchFamily="18" charset="0"/>
              </a:rPr>
              <a:t>Đèn chiếu sáng sát đường dây điện cao thế</a:t>
            </a:r>
          </a:p>
        </p:txBody>
      </p:sp>
      <p:sp>
        <p:nvSpPr>
          <p:cNvPr id="8" name="AutoShape 28"/>
          <p:cNvSpPr>
            <a:spLocks noChangeArrowheads="1"/>
          </p:cNvSpPr>
          <p:nvPr/>
        </p:nvSpPr>
        <p:spPr bwMode="auto">
          <a:xfrm>
            <a:off x="3397274" y="3697225"/>
            <a:ext cx="2177972" cy="1465409"/>
          </a:xfrm>
          <a:prstGeom prst="cloudCallout">
            <a:avLst>
              <a:gd name="adj1" fmla="val 72281"/>
              <a:gd name="adj2" fmla="val -31294"/>
            </a:avLst>
          </a:prstGeom>
          <a:solidFill>
            <a:schemeClr val="bg1"/>
          </a:solidFill>
          <a:ln w="9525">
            <a:solidFill>
              <a:schemeClr val="tx1"/>
            </a:solidFill>
            <a:round/>
            <a:headEnd/>
            <a:tailEnd/>
          </a:ln>
        </p:spPr>
        <p:txBody>
          <a:bodyPr lIns="68580" tIns="34290" rIns="68580" bIns="34290"/>
          <a:lstStyle/>
          <a:p>
            <a:pPr algn="ctr"/>
            <a:r>
              <a:rPr lang="en-US" dirty="0">
                <a:solidFill>
                  <a:srgbClr val="D60093"/>
                </a:solidFill>
                <a:latin typeface="Times New Roman" panose="02020603050405020304" pitchFamily="18" charset="0"/>
                <a:cs typeface="Times New Roman" panose="02020603050405020304" pitchFamily="18" charset="0"/>
              </a:rPr>
              <a:t>Xây nhà vi phạm khoảng cách an toàn lưới điện</a:t>
            </a:r>
          </a:p>
        </p:txBody>
      </p:sp>
      <p:sp>
        <p:nvSpPr>
          <p:cNvPr id="9" name="Text Box 31"/>
          <p:cNvSpPr txBox="1">
            <a:spLocks noChangeArrowheads="1"/>
          </p:cNvSpPr>
          <p:nvPr/>
        </p:nvSpPr>
        <p:spPr bwMode="auto">
          <a:xfrm>
            <a:off x="285750" y="1423214"/>
            <a:ext cx="228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FF00"/>
                </a:solidFill>
              </a:rPr>
              <a:t>1</a:t>
            </a:r>
          </a:p>
        </p:txBody>
      </p:sp>
      <p:sp>
        <p:nvSpPr>
          <p:cNvPr id="10" name="Text Box 33"/>
          <p:cNvSpPr txBox="1">
            <a:spLocks noChangeArrowheads="1"/>
          </p:cNvSpPr>
          <p:nvPr/>
        </p:nvSpPr>
        <p:spPr bwMode="auto">
          <a:xfrm>
            <a:off x="8586081" y="4662738"/>
            <a:ext cx="228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FF00"/>
                </a:solidFill>
              </a:rPr>
              <a:t>3</a:t>
            </a:r>
          </a:p>
        </p:txBody>
      </p:sp>
      <p:sp>
        <p:nvSpPr>
          <p:cNvPr id="11" name="Oval 10"/>
          <p:cNvSpPr/>
          <p:nvPr/>
        </p:nvSpPr>
        <p:spPr>
          <a:xfrm rot="19934239">
            <a:off x="2155280" y="2702208"/>
            <a:ext cx="660773" cy="690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12" name="Oval 11"/>
          <p:cNvSpPr/>
          <p:nvPr/>
        </p:nvSpPr>
        <p:spPr>
          <a:xfrm rot="806048">
            <a:off x="6098373" y="3032183"/>
            <a:ext cx="871671" cy="1397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pic>
        <p:nvPicPr>
          <p:cNvPr id="13" name="Picture 12" descr="luoidien.gif"/>
          <p:cNvPicPr>
            <a:picLocks noChangeAspect="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5357172" y="768418"/>
            <a:ext cx="3567020" cy="184244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4" name="AutoShape 29"/>
          <p:cNvSpPr>
            <a:spLocks noChangeArrowheads="1"/>
          </p:cNvSpPr>
          <p:nvPr/>
        </p:nvSpPr>
        <p:spPr bwMode="auto">
          <a:xfrm>
            <a:off x="3898606" y="1111318"/>
            <a:ext cx="1660329" cy="1284127"/>
          </a:xfrm>
          <a:prstGeom prst="cloudCallout">
            <a:avLst>
              <a:gd name="adj1" fmla="val 122301"/>
              <a:gd name="adj2" fmla="val 2625"/>
            </a:avLst>
          </a:prstGeom>
          <a:solidFill>
            <a:schemeClr val="bg1"/>
          </a:solidFill>
          <a:ln w="9525">
            <a:solidFill>
              <a:schemeClr val="tx1"/>
            </a:solidFill>
            <a:round/>
            <a:headEnd/>
            <a:tailEnd/>
          </a:ln>
        </p:spPr>
        <p:txBody>
          <a:bodyPr lIns="68580" tIns="34290" rIns="68580" bIns="34290"/>
          <a:lstStyle/>
          <a:p>
            <a:pPr algn="ct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p:txBody>
      </p:sp>
      <p:sp>
        <p:nvSpPr>
          <p:cNvPr id="15" name="Oval 14"/>
          <p:cNvSpPr/>
          <p:nvPr/>
        </p:nvSpPr>
        <p:spPr>
          <a:xfrm rot="1175677">
            <a:off x="6698747" y="1127215"/>
            <a:ext cx="515243" cy="9535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16" name="Text Box 32"/>
          <p:cNvSpPr txBox="1">
            <a:spLocks noChangeArrowheads="1"/>
          </p:cNvSpPr>
          <p:nvPr/>
        </p:nvSpPr>
        <p:spPr bwMode="auto">
          <a:xfrm>
            <a:off x="5444635" y="791429"/>
            <a:ext cx="228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FF00"/>
                </a:solidFill>
              </a:rPr>
              <a:t>2</a:t>
            </a:r>
          </a:p>
        </p:txBody>
      </p:sp>
      <p:sp>
        <p:nvSpPr>
          <p:cNvPr id="17" name="Rectangle 15"/>
          <p:cNvSpPr>
            <a:spLocks noChangeArrowheads="1"/>
          </p:cNvSpPr>
          <p:nvPr/>
        </p:nvSpPr>
        <p:spPr bwMode="auto">
          <a:xfrm>
            <a:off x="623676" y="343954"/>
            <a:ext cx="824202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eaLnBrk="0" hangingPunct="0">
              <a:defRPr/>
            </a:pPr>
            <a:r>
              <a:rPr lang="en-US" b="1" dirty="0">
                <a:solidFill>
                  <a:srgbClr val="FF3399"/>
                </a:solidFill>
                <a:latin typeface="Times New Roman" pitchFamily="18" charset="0"/>
                <a:cs typeface="Times New Roman" pitchFamily="18" charset="0"/>
              </a:rPr>
              <a:t>2. Do vi phạm khoảng cách an toàn đối với lưới điện cao áp và trạm biến áp:</a:t>
            </a:r>
          </a:p>
        </p:txBody>
      </p:sp>
      <p:sp>
        <p:nvSpPr>
          <p:cNvPr id="18" name="Rectangle 2"/>
          <p:cNvSpPr txBox="1">
            <a:spLocks noChangeArrowheads="1"/>
          </p:cNvSpPr>
          <p:nvPr/>
        </p:nvSpPr>
        <p:spPr>
          <a:xfrm>
            <a:off x="1314435" y="0"/>
            <a:ext cx="6343650" cy="42862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solidFill>
                  <a:srgbClr val="800080"/>
                </a:solidFill>
                <a:latin typeface="Times New Roman" pitchFamily="18" charset="0"/>
                <a:cs typeface="Times New Roman" pitchFamily="18" charset="0"/>
              </a:rPr>
              <a:t>NGUYÊN NHÂN GÂY RA TAI NẠN ĐIỆN</a:t>
            </a:r>
            <a:endParaRPr lang="en-US" sz="2100" b="1" dirty="0">
              <a:solidFill>
                <a:srgbClr val="800080"/>
              </a:solidFill>
              <a:latin typeface="Times New Roman" pitchFamily="18" charset="0"/>
              <a:cs typeface="Times New Roman" pitchFamily="18" charset="0"/>
            </a:endParaRPr>
          </a:p>
        </p:txBody>
      </p:sp>
    </p:spTree>
    <p:extLst>
      <p:ext uri="{BB962C8B-B14F-4D97-AF65-F5344CB8AC3E}">
        <p14:creationId xmlns:p14="http://schemas.microsoft.com/office/powerpoint/2010/main" val="26884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fade">
                                      <p:cBhvr>
                                        <p:cTn id="16" dur="1000"/>
                                        <p:tgtEl>
                                          <p:spTgt spid="13"/>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fade">
                                      <p:cBhvr>
                                        <p:cTn id="22" dur="1000"/>
                                        <p:tgtEl>
                                          <p:spTgt spid="6"/>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Scale>
                                      <p:cBhvr>
                                        <p:cTn id="3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6"/>
                                        </p:tgtEl>
                                        <p:attrNameLst>
                                          <p:attrName>ppt_x</p:attrName>
                                          <p:attrName>ppt_y</p:attrName>
                                        </p:attrNameLst>
                                      </p:cBhvr>
                                    </p:animMotion>
                                    <p:animEffect transition="in" filter="fade">
                                      <p:cBhvr>
                                        <p:cTn id="32" dur="1000"/>
                                        <p:tgtEl>
                                          <p:spTgt spid="16"/>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Scale>
                                      <p:cBhvr>
                                        <p:cTn id="3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gtEl>
                                        <p:attrNameLst>
                                          <p:attrName>ppt_x</p:attrName>
                                          <p:attrName>ppt_y</p:attrName>
                                        </p:attrNameLst>
                                      </p:cBhvr>
                                    </p:animMotion>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000" fill="hold"/>
                                        <p:tgtEl>
                                          <p:spTgt spid="17"/>
                                        </p:tgtEl>
                                        <p:attrNameLst>
                                          <p:attrName>ppt_x</p:attrName>
                                        </p:attrNameLst>
                                      </p:cBhvr>
                                      <p:tavLst>
                                        <p:tav tm="0">
                                          <p:val>
                                            <p:strVal val="1+#ppt_w/2"/>
                                          </p:val>
                                        </p:tav>
                                        <p:tav tm="100000">
                                          <p:val>
                                            <p:strVal val="#ppt_x"/>
                                          </p:val>
                                        </p:tav>
                                      </p:tavLst>
                                    </p:anim>
                                    <p:anim calcmode="lin" valueType="num">
                                      <p:cBhvr additive="base">
                                        <p:cTn id="43"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edge">
                                      <p:cBhvr>
                                        <p:cTn id="54" dur="1000"/>
                                        <p:tgtEl>
                                          <p:spTgt spid="11"/>
                                        </p:tgtEl>
                                      </p:cBhvr>
                                    </p:animEffect>
                                  </p:child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Scale>
                                      <p:cBhvr>
                                        <p:cTn id="6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8"/>
                                        </p:tgtEl>
                                        <p:attrNameLst>
                                          <p:attrName>ppt_x</p:attrName>
                                          <p:attrName>ppt_y</p:attrName>
                                        </p:attrNameLst>
                                      </p:cBhvr>
                                    </p:animMotion>
                                    <p:animEffect transition="in" filter="fade">
                                      <p:cBhvr>
                                        <p:cTn id="62" dur="1000"/>
                                        <p:tgtEl>
                                          <p:spTgt spid="8"/>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edge">
                                      <p:cBhvr>
                                        <p:cTn id="65" dur="1000"/>
                                        <p:tgtEl>
                                          <p:spTgt spid="12"/>
                                        </p:tgtEl>
                                      </p:cBhvr>
                                    </p:animEffect>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Scale>
                                      <p:cBhvr>
                                        <p:cTn id="7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4"/>
                                        </p:tgtEl>
                                        <p:attrNameLst>
                                          <p:attrName>ppt_x</p:attrName>
                                          <p:attrName>ppt_y</p:attrName>
                                        </p:attrNameLst>
                                      </p:cBhvr>
                                    </p:animMotion>
                                    <p:animEffect transition="in" filter="fade">
                                      <p:cBhvr>
                                        <p:cTn id="73" dur="1000"/>
                                        <p:tgtEl>
                                          <p:spTgt spid="14"/>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edge">
                                      <p:cBhvr>
                                        <p:cTn id="76" dur="1000"/>
                                        <p:tgtEl>
                                          <p:spTgt spid="15"/>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p:bldP spid="10" grpId="0"/>
      <p:bldP spid="11" grpId="0" animBg="1"/>
      <p:bldP spid="12" grpId="0" animBg="1"/>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9"/>
            <a:ext cx="9141710" cy="514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1"/>
          <p:cNvSpPr txBox="1">
            <a:spLocks noChangeArrowheads="1"/>
          </p:cNvSpPr>
          <p:nvPr/>
        </p:nvSpPr>
        <p:spPr bwMode="auto">
          <a:xfrm>
            <a:off x="1579168" y="1157288"/>
            <a:ext cx="228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FF00"/>
                </a:solidFill>
              </a:rPr>
              <a:t>1</a:t>
            </a:r>
          </a:p>
        </p:txBody>
      </p:sp>
      <p:pic>
        <p:nvPicPr>
          <p:cNvPr id="6" name="Picture 4" descr="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43" y="1323141"/>
            <a:ext cx="3739590" cy="280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085022" y="525089"/>
            <a:ext cx="6035547"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pPr algn="ctr" eaLnBrk="0" hangingPunct="0">
              <a:defRPr/>
            </a:pPr>
            <a:r>
              <a:rPr lang="en-US" sz="2100" b="1" dirty="0">
                <a:solidFill>
                  <a:srgbClr val="CC3300"/>
                </a:solidFill>
                <a:latin typeface="Times New Roman" panose="02020603050405020304" pitchFamily="18" charset="0"/>
                <a:cs typeface="Times New Roman" panose="02020603050405020304" pitchFamily="18" charset="0"/>
              </a:rPr>
              <a:t>3. Do đến gần dây dẫn có điện bị đứt rơi xuống đất.</a:t>
            </a:r>
          </a:p>
        </p:txBody>
      </p:sp>
      <p:sp>
        <p:nvSpPr>
          <p:cNvPr id="8" name="Rectangle 2"/>
          <p:cNvSpPr txBox="1">
            <a:spLocks noChangeArrowheads="1"/>
          </p:cNvSpPr>
          <p:nvPr/>
        </p:nvSpPr>
        <p:spPr>
          <a:xfrm>
            <a:off x="1324374" y="0"/>
            <a:ext cx="6343650" cy="42862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solidFill>
                  <a:srgbClr val="800080"/>
                </a:solidFill>
                <a:latin typeface="Times New Roman" pitchFamily="18" charset="0"/>
                <a:cs typeface="Times New Roman" pitchFamily="18" charset="0"/>
              </a:rPr>
              <a:t>NGUYÊN NHÂN GÂY RA TAI NẠN ĐIỆN</a:t>
            </a:r>
            <a:endParaRPr lang="en-US" sz="2100" b="1" dirty="0">
              <a:solidFill>
                <a:srgbClr val="800080"/>
              </a:solidFill>
              <a:latin typeface="Times New Roman" pitchFamily="18" charset="0"/>
              <a:cs typeface="Times New Roman" pitchFamily="18" charset="0"/>
            </a:endParaRPr>
          </a:p>
        </p:txBody>
      </p:sp>
      <p:pic>
        <p:nvPicPr>
          <p:cNvPr id="9" name="Picture 16" descr="dien ap buo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1924" y="1323141"/>
            <a:ext cx="3943568" cy="280469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7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32452"/>
            <a:ext cx="265137"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defTabSz="685800">
              <a:buFontTx/>
              <a:buChar char="•"/>
              <a:tabLst>
                <a:tab pos="3620691" algn="l"/>
                <a:tab pos="3621881" algn="l"/>
              </a:tabLst>
            </a:pPr>
            <a:r>
              <a:rPr lang="vi-VN" altLang="en-US" sz="800" i="1">
                <a:solidFill>
                  <a:srgbClr val="231F20"/>
                </a:solidFill>
                <a:latin typeface="Myriad Pro" charset="0"/>
                <a:ea typeface="Times New Roman" panose="02020603050405020304" pitchFamily="18" charset="0"/>
              </a:rPr>
              <a:t>b)</a:t>
            </a:r>
            <a:endParaRPr lang="en-US" altLang="en-US" sz="600"/>
          </a:p>
          <a:p>
            <a:pPr defTabSz="685800">
              <a:tabLst>
                <a:tab pos="3620691" algn="l"/>
                <a:tab pos="3621881" algn="l"/>
              </a:tabLst>
            </a:pPr>
            <a:endParaRPr lang="en-US" altLang="en-US" sz="1400"/>
          </a:p>
        </p:txBody>
      </p:sp>
      <p:sp>
        <p:nvSpPr>
          <p:cNvPr id="5" name="Rectangle 4"/>
          <p:cNvSpPr/>
          <p:nvPr/>
        </p:nvSpPr>
        <p:spPr>
          <a:xfrm>
            <a:off x="209939" y="100526"/>
            <a:ext cx="8733453" cy="392415"/>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279918" y="593466"/>
            <a:ext cx="8320574" cy="4466059"/>
          </a:xfrm>
          <a:prstGeom prst="rect">
            <a:avLst/>
          </a:prstGeom>
        </p:spPr>
      </p:pic>
    </p:spTree>
    <p:extLst>
      <p:ext uri="{BB962C8B-B14F-4D97-AF65-F5344CB8AC3E}">
        <p14:creationId xmlns:p14="http://schemas.microsoft.com/office/powerpoint/2010/main" val="6265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32452"/>
            <a:ext cx="265137"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defTabSz="685800">
              <a:buFontTx/>
              <a:buChar char="•"/>
              <a:tabLst>
                <a:tab pos="3620691" algn="l"/>
                <a:tab pos="3621881" algn="l"/>
              </a:tabLst>
            </a:pPr>
            <a:r>
              <a:rPr lang="vi-VN" altLang="en-US" sz="800" i="1">
                <a:solidFill>
                  <a:srgbClr val="231F20"/>
                </a:solidFill>
                <a:latin typeface="Myriad Pro" charset="0"/>
                <a:ea typeface="Times New Roman" panose="02020603050405020304" pitchFamily="18" charset="0"/>
              </a:rPr>
              <a:t>b)</a:t>
            </a:r>
            <a:endParaRPr lang="en-US" altLang="en-US" sz="600"/>
          </a:p>
          <a:p>
            <a:pPr defTabSz="685800">
              <a:tabLst>
                <a:tab pos="3620691" algn="l"/>
                <a:tab pos="3621881" algn="l"/>
              </a:tabLst>
            </a:pPr>
            <a:endParaRPr lang="en-US" altLang="en-US" sz="1400"/>
          </a:p>
        </p:txBody>
      </p:sp>
      <p:sp>
        <p:nvSpPr>
          <p:cNvPr id="5" name="Rectangle 4"/>
          <p:cNvSpPr/>
          <p:nvPr/>
        </p:nvSpPr>
        <p:spPr>
          <a:xfrm>
            <a:off x="209939" y="100526"/>
            <a:ext cx="8733453" cy="392415"/>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279918" y="593466"/>
            <a:ext cx="4401717" cy="4466059"/>
          </a:xfrm>
          <a:prstGeom prst="rect">
            <a:avLst/>
          </a:prstGeom>
        </p:spPr>
      </p:pic>
      <p:sp>
        <p:nvSpPr>
          <p:cNvPr id="2" name="Rectangle 1"/>
          <p:cNvSpPr/>
          <p:nvPr/>
        </p:nvSpPr>
        <p:spPr>
          <a:xfrm>
            <a:off x="4572000" y="593466"/>
            <a:ext cx="4572000" cy="3624069"/>
          </a:xfrm>
          <a:prstGeom prst="rect">
            <a:avLst/>
          </a:prstGeom>
        </p:spPr>
        <p:txBody>
          <a:bodyPr lIns="68580" tIns="34290" rIns="68580" bIns="34290">
            <a:spAutoFit/>
          </a:bodyPr>
          <a:lstStyle/>
          <a:p>
            <a:r>
              <a:rPr lang="vi-VN" sz="21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1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1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1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32997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470817"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LUYỆN TẬP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6775" y="429293"/>
            <a:ext cx="8770434" cy="1361912"/>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7280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470817"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LUYỆN TẬP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6775" y="429293"/>
            <a:ext cx="8770434" cy="1361912"/>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008414" y="2017752"/>
            <a:ext cx="6200192" cy="1685077"/>
          </a:xfrm>
          <a:prstGeom prst="rect">
            <a:avLst/>
          </a:prstGeom>
        </p:spPr>
        <p:txBody>
          <a:bodyPr wrap="square" lIns="68580" tIns="34290" rIns="68580" bIns="34290">
            <a:spAutoFit/>
          </a:bodyPr>
          <a:lstStyle/>
          <a:p>
            <a:r>
              <a:rPr lang="vi-VN" sz="21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1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4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470817"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LUYỆN TẬP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6775" y="429294"/>
            <a:ext cx="8770434" cy="715580"/>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1874287" y="1259632"/>
            <a:ext cx="5395427" cy="3664616"/>
          </a:xfrm>
          <a:prstGeom prst="rect">
            <a:avLst/>
          </a:prstGeom>
        </p:spPr>
      </p:pic>
    </p:spTree>
    <p:extLst>
      <p:ext uri="{BB962C8B-B14F-4D97-AF65-F5344CB8AC3E}">
        <p14:creationId xmlns:p14="http://schemas.microsoft.com/office/powerpoint/2010/main" val="1574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470817"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LUYỆN TẬP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6775" y="429294"/>
            <a:ext cx="8770434" cy="715580"/>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355729" y="1259632"/>
            <a:ext cx="5395427" cy="3664616"/>
          </a:xfrm>
          <a:prstGeom prst="rect">
            <a:avLst/>
          </a:prstGeom>
        </p:spPr>
      </p:pic>
      <p:sp>
        <p:nvSpPr>
          <p:cNvPr id="2" name="Rectangle 1"/>
          <p:cNvSpPr/>
          <p:nvPr/>
        </p:nvSpPr>
        <p:spPr>
          <a:xfrm>
            <a:off x="5751156" y="1197896"/>
            <a:ext cx="3206053" cy="2654573"/>
          </a:xfrm>
          <a:prstGeom prst="rect">
            <a:avLst/>
          </a:prstGeom>
        </p:spPr>
        <p:txBody>
          <a:bodyPr wrap="square" lIns="68580" tIns="34290" rIns="68580" bIns="34290">
            <a:spAutoFit/>
          </a:bodyPr>
          <a:lstStyle/>
          <a:p>
            <a:r>
              <a:rPr lang="vi-VN" sz="21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1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1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9886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822080"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VẬN DỤNG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5688" y="438581"/>
            <a:ext cx="8653346" cy="1361912"/>
          </a:xfrm>
          <a:prstGeom prst="rect">
            <a:avLst/>
          </a:prstGeom>
        </p:spPr>
        <p:txBody>
          <a:bodyPr wrap="square" lIns="68580" tIns="34290" rIns="68580" bIns="34290">
            <a:spAutoFit/>
          </a:bodyPr>
          <a:lstStyle/>
          <a:p>
            <a:r>
              <a:rPr lang="vi-VN"/>
              <a:t> </a:t>
            </a:r>
            <a:r>
              <a:rPr lang="en-US" sz="2100" b="1">
                <a:latin typeface="Times New Roman" panose="02020603050405020304" pitchFamily="18" charset="0"/>
                <a:cs typeface="Times New Roman" panose="02020603050405020304" pitchFamily="18" charset="0"/>
              </a:rPr>
              <a:t>1</a:t>
            </a:r>
            <a:r>
              <a:rPr lang="en-US" sz="2100" b="1">
                <a:latin typeface="Times New Roman" panose="02020603050405020304" pitchFamily="18" charset="0"/>
                <a:cs typeface="Times New Roman" panose="02020603050405020304" pitchFamily="18" charset="0"/>
              </a:rPr>
              <a:t>. Hãy </a:t>
            </a:r>
            <a:r>
              <a:rPr lang="en-US" sz="21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1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817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3" name="TextBox 2"/>
          <p:cNvSpPr txBox="1"/>
          <p:nvPr/>
        </p:nvSpPr>
        <p:spPr>
          <a:xfrm>
            <a:off x="3822080" y="0"/>
            <a:ext cx="2049036" cy="438581"/>
          </a:xfrm>
          <a:prstGeom prst="rect">
            <a:avLst/>
          </a:prstGeom>
          <a:noFill/>
        </p:spPr>
        <p:txBody>
          <a:bodyPr wrap="square" lIns="68580" tIns="34290" rIns="68580" bIns="34290" rtlCol="0">
            <a:spAutoFit/>
          </a:bodyPr>
          <a:lstStyle/>
          <a:p>
            <a:r>
              <a:rPr lang="en-US" sz="2400" b="1">
                <a:solidFill>
                  <a:srgbClr val="FF0000"/>
                </a:solidFill>
                <a:latin typeface="Times New Roman" panose="02020603050405020304" pitchFamily="18" charset="0"/>
                <a:cs typeface="Times New Roman" panose="02020603050405020304" pitchFamily="18" charset="0"/>
              </a:rPr>
              <a:t>VẬN DỤNG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5688" y="438582"/>
            <a:ext cx="8653346" cy="715580"/>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1. HS </a:t>
            </a:r>
            <a:r>
              <a:rPr lang="en-US" sz="2100" b="1">
                <a:latin typeface="Times New Roman" panose="02020603050405020304" pitchFamily="18" charset="0"/>
                <a:cs typeface="Times New Roman" panose="02020603050405020304" pitchFamily="18" charset="0"/>
              </a:rPr>
              <a:t>tham khảo các hình ảnh sau và vẽ tranh, áp phích.</a:t>
            </a:r>
            <a:br>
              <a:rPr lang="en-US" sz="2100" b="1">
                <a:latin typeface="Times New Roman" panose="02020603050405020304" pitchFamily="18" charset="0"/>
                <a:cs typeface="Times New Roman" panose="02020603050405020304" pitchFamily="18" charset="0"/>
              </a:rPr>
            </a:br>
            <a:endParaRPr lang="en-US" sz="21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45688" y="845155"/>
            <a:ext cx="3769113" cy="3332627"/>
          </a:xfrm>
          <a:prstGeom prst="rect">
            <a:avLst/>
          </a:prstGeom>
        </p:spPr>
      </p:pic>
      <p:pic>
        <p:nvPicPr>
          <p:cNvPr id="4" name="Picture 3"/>
          <p:cNvPicPr>
            <a:picLocks noChangeAspect="1"/>
          </p:cNvPicPr>
          <p:nvPr/>
        </p:nvPicPr>
        <p:blipFill>
          <a:blip r:embed="rId4"/>
          <a:stretch>
            <a:fillRect/>
          </a:stretch>
        </p:blipFill>
        <p:spPr>
          <a:xfrm>
            <a:off x="4319320" y="877162"/>
            <a:ext cx="4747886" cy="3300620"/>
          </a:xfrm>
          <a:prstGeom prst="rect">
            <a:avLst/>
          </a:prstGeom>
        </p:spPr>
      </p:pic>
      <p:sp>
        <p:nvSpPr>
          <p:cNvPr id="5" name="Rectangle 4"/>
          <p:cNvSpPr/>
          <p:nvPr/>
        </p:nvSpPr>
        <p:spPr>
          <a:xfrm>
            <a:off x="200608" y="4268311"/>
            <a:ext cx="8943392" cy="715580"/>
          </a:xfrm>
          <a:prstGeom prst="rect">
            <a:avLst/>
          </a:prstGeom>
        </p:spPr>
        <p:txBody>
          <a:bodyPr wrap="square" lIns="68580" tIns="34290" rIns="68580" bIns="34290">
            <a:spAutoFit/>
          </a:bodyPr>
          <a:lstStyle/>
          <a:p>
            <a:r>
              <a:rPr lang="vi-VN" sz="21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1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0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file"/>
          </p:cNvPr>
          <p:cNvSpPr>
            <a:spLocks noGrp="1" noChangeArrowheads="1"/>
          </p:cNvSpPr>
          <p:nvPr/>
        </p:nvSpPr>
        <p:spPr>
          <a:xfrm>
            <a:off x="251521" y="-180251"/>
            <a:ext cx="7378005"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r>
              <a:rPr lang="en-US" altLang="en-US" sz="2800" b="1" dirty="0" smtClean="0">
                <a:solidFill>
                  <a:srgbClr val="FF0000"/>
                </a:solidFill>
                <a:latin typeface="Times New Roman" panose="02020603050405020304" pitchFamily="18" charset="0"/>
                <a:cs typeface="Times New Roman" panose="02020603050405020304" pitchFamily="18" charset="0"/>
              </a:rPr>
              <a:t>               MỘT SỐ HÌNH ẢNH TAI NẠN ĐIỆN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50074"/>
          <p:cNvPicPr>
            <a:picLocks noGrp="1"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a:xfrm>
            <a:off x="3556831" y="528674"/>
            <a:ext cx="2686050" cy="16407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untitled"/>
          <p:cNvPicPr>
            <a:picLocks noGrp="1" noChangeAspect="1" noChangeArrowheads="1"/>
          </p:cNvPicPr>
          <p:nvPr/>
        </p:nvPicPr>
        <p:blipFill>
          <a:blip r:embed="rId4">
            <a:lum bright="-14000" contrast="22000"/>
            <a:extLst>
              <a:ext uri="{28A0092B-C50C-407E-A947-70E740481C1C}">
                <a14:useLocalDpi xmlns:a14="http://schemas.microsoft.com/office/drawing/2010/main" val="0"/>
              </a:ext>
            </a:extLst>
          </a:blip>
          <a:srcRect/>
          <a:stretch>
            <a:fillRect/>
          </a:stretch>
        </p:blipFill>
        <p:spPr>
          <a:xfrm>
            <a:off x="634080" y="528674"/>
            <a:ext cx="2743200" cy="1640783"/>
          </a:xfrm>
          <a:prstGeom prst="rect">
            <a:avLst/>
          </a:prstGeom>
        </p:spPr>
      </p:pic>
      <p:pic>
        <p:nvPicPr>
          <p:cNvPr id="8" name="Picture 7" descr="DienGiatChetNguoi_Larg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644" y="528674"/>
            <a:ext cx="2395037" cy="164078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ZhaoMing1_bi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831" y="3040812"/>
            <a:ext cx="2606389" cy="2066822"/>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C:\Users\Admin\Desktop\dien_giat_yuic_PITI.jpg"/>
          <p:cNvPicPr/>
          <p:nvPr/>
        </p:nvPicPr>
        <p:blipFill>
          <a:blip r:embed="rId9">
            <a:extLst>
              <a:ext uri="{28A0092B-C50C-407E-A947-70E740481C1C}">
                <a14:useLocalDpi xmlns:a14="http://schemas.microsoft.com/office/drawing/2010/main" val="0"/>
              </a:ext>
            </a:extLst>
          </a:blip>
          <a:srcRect/>
          <a:stretch>
            <a:fillRect/>
          </a:stretch>
        </p:blipFill>
        <p:spPr bwMode="auto">
          <a:xfrm>
            <a:off x="6305644" y="3040811"/>
            <a:ext cx="2395037" cy="1969822"/>
          </a:xfrm>
          <a:prstGeom prst="rect">
            <a:avLst/>
          </a:prstGeom>
          <a:noFill/>
          <a:ln>
            <a:noFill/>
          </a:ln>
        </p:spPr>
      </p:pic>
      <p:sp>
        <p:nvSpPr>
          <p:cNvPr id="12" name="Content Placeholder 2"/>
          <p:cNvSpPr txBox="1">
            <a:spLocks/>
          </p:cNvSpPr>
          <p:nvPr/>
        </p:nvSpPr>
        <p:spPr>
          <a:xfrm>
            <a:off x="179512" y="2160432"/>
            <a:ext cx="8521169" cy="121572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Hậu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Tai </a:t>
            </a:r>
            <a:r>
              <a:rPr lang="en-US" sz="2800" dirty="0" err="1" smtClean="0">
                <a:solidFill>
                  <a:srgbClr val="FF0000"/>
                </a:solidFill>
                <a:latin typeface="Times New Roman" panose="02020603050405020304" pitchFamily="18" charset="0"/>
                <a:cs typeface="Times New Roman" panose="02020603050405020304" pitchFamily="18" charset="0"/>
              </a:rPr>
              <a:t>nạn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hỏa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hoặc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người</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Administrator\Downloads\tải xuố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3040811"/>
            <a:ext cx="2508388" cy="206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3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1000" fill="hold"/>
                                        <p:tgtEl>
                                          <p:spTgt spid="1026"/>
                                        </p:tgtEl>
                                        <p:attrNameLst>
                                          <p:attrName>ppt_w</p:attrName>
                                        </p:attrNameLst>
                                      </p:cBhvr>
                                      <p:tavLst>
                                        <p:tav tm="0">
                                          <p:val>
                                            <p:fltVal val="0"/>
                                          </p:val>
                                        </p:tav>
                                        <p:tav tm="100000">
                                          <p:val>
                                            <p:strVal val="#ppt_w"/>
                                          </p:val>
                                        </p:tav>
                                      </p:tavLst>
                                    </p:anim>
                                    <p:anim calcmode="lin" valueType="num">
                                      <p:cBhvr>
                                        <p:cTn id="44" dur="1000" fill="hold"/>
                                        <p:tgtEl>
                                          <p:spTgt spid="1026"/>
                                        </p:tgtEl>
                                        <p:attrNameLst>
                                          <p:attrName>ppt_h</p:attrName>
                                        </p:attrNameLst>
                                      </p:cBhvr>
                                      <p:tavLst>
                                        <p:tav tm="0">
                                          <p:val>
                                            <p:fltVal val="0"/>
                                          </p:val>
                                        </p:tav>
                                        <p:tav tm="100000">
                                          <p:val>
                                            <p:strVal val="#ppt_h"/>
                                          </p:val>
                                        </p:tav>
                                      </p:tavLst>
                                    </p:anim>
                                    <p:anim calcmode="lin" valueType="num">
                                      <p:cBhvr>
                                        <p:cTn id="45" dur="1000" fill="hold"/>
                                        <p:tgtEl>
                                          <p:spTgt spid="1026"/>
                                        </p:tgtEl>
                                        <p:attrNameLst>
                                          <p:attrName>style.rotation</p:attrName>
                                        </p:attrNameLst>
                                      </p:cBhvr>
                                      <p:tavLst>
                                        <p:tav tm="0">
                                          <p:val>
                                            <p:fltVal val="90"/>
                                          </p:val>
                                        </p:tav>
                                        <p:tav tm="100000">
                                          <p:val>
                                            <p:fltVal val="0"/>
                                          </p:val>
                                        </p:tav>
                                      </p:tavLst>
                                    </p:anim>
                                    <p:animEffect transition="in" filter="fade">
                                      <p:cBhvr>
                                        <p:cTn id="46" dur="10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9"/>
            <a:ext cx="9141710" cy="514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35461" y="186973"/>
            <a:ext cx="3161825" cy="619251"/>
          </a:xfrm>
          <a:prstGeom prst="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1299" tIns="40650" rIns="81299" bIns="40650" spcCol="0" rtlCol="0" anchor="ctr"/>
          <a:lstStyle>
            <a:defPPr>
              <a:defRPr lang="en-US"/>
            </a:defPPr>
            <a:lvl1pPr marL="0" algn="l" defTabSz="812993" rtl="0" eaLnBrk="1" latinLnBrk="0" hangingPunct="1">
              <a:defRPr sz="1600" kern="1200">
                <a:solidFill>
                  <a:schemeClr val="lt1"/>
                </a:solidFill>
                <a:latin typeface="+mn-lt"/>
                <a:ea typeface="+mn-ea"/>
                <a:cs typeface="+mn-cs"/>
              </a:defRPr>
            </a:lvl1pPr>
            <a:lvl2pPr marL="406497" algn="l" defTabSz="812993" rtl="0" eaLnBrk="1" latinLnBrk="0" hangingPunct="1">
              <a:defRPr sz="1600" kern="1200">
                <a:solidFill>
                  <a:schemeClr val="lt1"/>
                </a:solidFill>
                <a:latin typeface="+mn-lt"/>
                <a:ea typeface="+mn-ea"/>
                <a:cs typeface="+mn-cs"/>
              </a:defRPr>
            </a:lvl2pPr>
            <a:lvl3pPr marL="812993" algn="l" defTabSz="812993" rtl="0" eaLnBrk="1" latinLnBrk="0" hangingPunct="1">
              <a:defRPr sz="1600" kern="1200">
                <a:solidFill>
                  <a:schemeClr val="lt1"/>
                </a:solidFill>
                <a:latin typeface="+mn-lt"/>
                <a:ea typeface="+mn-ea"/>
                <a:cs typeface="+mn-cs"/>
              </a:defRPr>
            </a:lvl3pPr>
            <a:lvl4pPr marL="1219490" algn="l" defTabSz="812993" rtl="0" eaLnBrk="1" latinLnBrk="0" hangingPunct="1">
              <a:defRPr sz="1600" kern="1200">
                <a:solidFill>
                  <a:schemeClr val="lt1"/>
                </a:solidFill>
                <a:latin typeface="+mn-lt"/>
                <a:ea typeface="+mn-ea"/>
                <a:cs typeface="+mn-cs"/>
              </a:defRPr>
            </a:lvl4pPr>
            <a:lvl5pPr marL="1625986" algn="l" defTabSz="812993" rtl="0" eaLnBrk="1" latinLnBrk="0" hangingPunct="1">
              <a:defRPr sz="1600" kern="1200">
                <a:solidFill>
                  <a:schemeClr val="lt1"/>
                </a:solidFill>
                <a:latin typeface="+mn-lt"/>
                <a:ea typeface="+mn-ea"/>
                <a:cs typeface="+mn-cs"/>
              </a:defRPr>
            </a:lvl5pPr>
            <a:lvl6pPr marL="2032483" algn="l" defTabSz="812993" rtl="0" eaLnBrk="1" latinLnBrk="0" hangingPunct="1">
              <a:defRPr sz="1600" kern="1200">
                <a:solidFill>
                  <a:schemeClr val="lt1"/>
                </a:solidFill>
                <a:latin typeface="+mn-lt"/>
                <a:ea typeface="+mn-ea"/>
                <a:cs typeface="+mn-cs"/>
              </a:defRPr>
            </a:lvl6pPr>
            <a:lvl7pPr marL="2438979" algn="l" defTabSz="812993" rtl="0" eaLnBrk="1" latinLnBrk="0" hangingPunct="1">
              <a:defRPr sz="1600" kern="1200">
                <a:solidFill>
                  <a:schemeClr val="lt1"/>
                </a:solidFill>
                <a:latin typeface="+mn-lt"/>
                <a:ea typeface="+mn-ea"/>
                <a:cs typeface="+mn-cs"/>
              </a:defRPr>
            </a:lvl7pPr>
            <a:lvl8pPr marL="2845476" algn="l" defTabSz="812993" rtl="0" eaLnBrk="1" latinLnBrk="0" hangingPunct="1">
              <a:defRPr sz="1600" kern="1200">
                <a:solidFill>
                  <a:schemeClr val="lt1"/>
                </a:solidFill>
                <a:latin typeface="+mn-lt"/>
                <a:ea typeface="+mn-ea"/>
                <a:cs typeface="+mn-cs"/>
              </a:defRPr>
            </a:lvl8pPr>
            <a:lvl9pPr marL="3251972" algn="l" defTabSz="812993" rtl="0" eaLnBrk="1" latinLnBrk="0" hangingPunct="1">
              <a:defRPr sz="1600" kern="1200">
                <a:solidFill>
                  <a:schemeClr val="lt1"/>
                </a:solidFill>
                <a:latin typeface="+mn-lt"/>
                <a:ea typeface="+mn-ea"/>
                <a:cs typeface="+mn-cs"/>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CHƯƠNG </a:t>
            </a:r>
            <a:r>
              <a:rPr lang="en-US" sz="2800" dirty="0" smtClean="0">
                <a:solidFill>
                  <a:srgbClr val="FF0000"/>
                </a:solidFill>
                <a:latin typeface="Times New Roman" panose="02020603050405020304" pitchFamily="18" charset="0"/>
                <a:cs typeface="Times New Roman" panose="02020603050405020304" pitchFamily="18" charset="0"/>
              </a:rPr>
              <a:t>III</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2816373" y="1064638"/>
            <a:ext cx="4876966" cy="741701"/>
          </a:xfrm>
          <a:prstGeom prst="round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1299" tIns="40650" rIns="81299" bIns="40650" spcCol="0" rtlCol="0" anchor="ctr"/>
          <a:lstStyle>
            <a:defPPr>
              <a:defRPr lang="en-US"/>
            </a:defPPr>
            <a:lvl1pPr marL="0" algn="l" defTabSz="812993" rtl="0" eaLnBrk="1" latinLnBrk="0" hangingPunct="1">
              <a:defRPr sz="1600" kern="1200">
                <a:solidFill>
                  <a:schemeClr val="lt1"/>
                </a:solidFill>
                <a:latin typeface="+mn-lt"/>
                <a:ea typeface="+mn-ea"/>
                <a:cs typeface="+mn-cs"/>
              </a:defRPr>
            </a:lvl1pPr>
            <a:lvl2pPr marL="406497" algn="l" defTabSz="812993" rtl="0" eaLnBrk="1" latinLnBrk="0" hangingPunct="1">
              <a:defRPr sz="1600" kern="1200">
                <a:solidFill>
                  <a:schemeClr val="lt1"/>
                </a:solidFill>
                <a:latin typeface="+mn-lt"/>
                <a:ea typeface="+mn-ea"/>
                <a:cs typeface="+mn-cs"/>
              </a:defRPr>
            </a:lvl2pPr>
            <a:lvl3pPr marL="812993" algn="l" defTabSz="812993" rtl="0" eaLnBrk="1" latinLnBrk="0" hangingPunct="1">
              <a:defRPr sz="1600" kern="1200">
                <a:solidFill>
                  <a:schemeClr val="lt1"/>
                </a:solidFill>
                <a:latin typeface="+mn-lt"/>
                <a:ea typeface="+mn-ea"/>
                <a:cs typeface="+mn-cs"/>
              </a:defRPr>
            </a:lvl3pPr>
            <a:lvl4pPr marL="1219490" algn="l" defTabSz="812993" rtl="0" eaLnBrk="1" latinLnBrk="0" hangingPunct="1">
              <a:defRPr sz="1600" kern="1200">
                <a:solidFill>
                  <a:schemeClr val="lt1"/>
                </a:solidFill>
                <a:latin typeface="+mn-lt"/>
                <a:ea typeface="+mn-ea"/>
                <a:cs typeface="+mn-cs"/>
              </a:defRPr>
            </a:lvl4pPr>
            <a:lvl5pPr marL="1625986" algn="l" defTabSz="812993" rtl="0" eaLnBrk="1" latinLnBrk="0" hangingPunct="1">
              <a:defRPr sz="1600" kern="1200">
                <a:solidFill>
                  <a:schemeClr val="lt1"/>
                </a:solidFill>
                <a:latin typeface="+mn-lt"/>
                <a:ea typeface="+mn-ea"/>
                <a:cs typeface="+mn-cs"/>
              </a:defRPr>
            </a:lvl5pPr>
            <a:lvl6pPr marL="2032483" algn="l" defTabSz="812993" rtl="0" eaLnBrk="1" latinLnBrk="0" hangingPunct="1">
              <a:defRPr sz="1600" kern="1200">
                <a:solidFill>
                  <a:schemeClr val="lt1"/>
                </a:solidFill>
                <a:latin typeface="+mn-lt"/>
                <a:ea typeface="+mn-ea"/>
                <a:cs typeface="+mn-cs"/>
              </a:defRPr>
            </a:lvl6pPr>
            <a:lvl7pPr marL="2438979" algn="l" defTabSz="812993" rtl="0" eaLnBrk="1" latinLnBrk="0" hangingPunct="1">
              <a:defRPr sz="1600" kern="1200">
                <a:solidFill>
                  <a:schemeClr val="lt1"/>
                </a:solidFill>
                <a:latin typeface="+mn-lt"/>
                <a:ea typeface="+mn-ea"/>
                <a:cs typeface="+mn-cs"/>
              </a:defRPr>
            </a:lvl7pPr>
            <a:lvl8pPr marL="2845476" algn="l" defTabSz="812993" rtl="0" eaLnBrk="1" latinLnBrk="0" hangingPunct="1">
              <a:defRPr sz="1600" kern="1200">
                <a:solidFill>
                  <a:schemeClr val="lt1"/>
                </a:solidFill>
                <a:latin typeface="+mn-lt"/>
                <a:ea typeface="+mn-ea"/>
                <a:cs typeface="+mn-cs"/>
              </a:defRPr>
            </a:lvl8pPr>
            <a:lvl9pPr marL="3251972" algn="l" defTabSz="812993" rtl="0" eaLnBrk="1" latinLnBrk="0" hangingPunct="1">
              <a:defRPr sz="1600" kern="1200">
                <a:solidFill>
                  <a:schemeClr val="lt1"/>
                </a:solidFill>
                <a:latin typeface="+mn-lt"/>
                <a:ea typeface="+mn-ea"/>
                <a:cs typeface="+mn-cs"/>
              </a:defRPr>
            </a:lvl9pPr>
          </a:lstStyle>
          <a:p>
            <a:pPr algn="ctr"/>
            <a:r>
              <a:rPr lang="en-US" sz="2800" b="1" dirty="0">
                <a:solidFill>
                  <a:srgbClr val="FF0000"/>
                </a:solidFill>
                <a:latin typeface="Times New Roman" panose="02020603050405020304" pitchFamily="18" charset="0"/>
                <a:cs typeface="Times New Roman" panose="02020603050405020304" pitchFamily="18" charset="0"/>
              </a:rPr>
              <a:t>AN TOÀN ĐIỆN</a:t>
            </a:r>
          </a:p>
        </p:txBody>
      </p:sp>
      <p:sp>
        <p:nvSpPr>
          <p:cNvPr id="7" name="Flowchart: Process 6"/>
          <p:cNvSpPr/>
          <p:nvPr/>
        </p:nvSpPr>
        <p:spPr>
          <a:xfrm>
            <a:off x="1235461" y="2566894"/>
            <a:ext cx="1779608" cy="520650"/>
          </a:xfrm>
          <a:prstGeom prst="flowChartProcess">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299" tIns="40650" rIns="81299" bIns="40650" spcCol="0" rtlCol="0" anchor="ctr"/>
          <a:lstStyle>
            <a:defPPr>
              <a:defRPr lang="en-US"/>
            </a:defPPr>
            <a:lvl1pPr marL="0" algn="l" defTabSz="812993" rtl="0" eaLnBrk="1" latinLnBrk="0" hangingPunct="1">
              <a:defRPr sz="1600" kern="1200">
                <a:solidFill>
                  <a:schemeClr val="lt1"/>
                </a:solidFill>
                <a:latin typeface="+mn-lt"/>
                <a:ea typeface="+mn-ea"/>
                <a:cs typeface="+mn-cs"/>
              </a:defRPr>
            </a:lvl1pPr>
            <a:lvl2pPr marL="406497" algn="l" defTabSz="812993" rtl="0" eaLnBrk="1" latinLnBrk="0" hangingPunct="1">
              <a:defRPr sz="1600" kern="1200">
                <a:solidFill>
                  <a:schemeClr val="lt1"/>
                </a:solidFill>
                <a:latin typeface="+mn-lt"/>
                <a:ea typeface="+mn-ea"/>
                <a:cs typeface="+mn-cs"/>
              </a:defRPr>
            </a:lvl2pPr>
            <a:lvl3pPr marL="812993" algn="l" defTabSz="812993" rtl="0" eaLnBrk="1" latinLnBrk="0" hangingPunct="1">
              <a:defRPr sz="1600" kern="1200">
                <a:solidFill>
                  <a:schemeClr val="lt1"/>
                </a:solidFill>
                <a:latin typeface="+mn-lt"/>
                <a:ea typeface="+mn-ea"/>
                <a:cs typeface="+mn-cs"/>
              </a:defRPr>
            </a:lvl3pPr>
            <a:lvl4pPr marL="1219490" algn="l" defTabSz="812993" rtl="0" eaLnBrk="1" latinLnBrk="0" hangingPunct="1">
              <a:defRPr sz="1600" kern="1200">
                <a:solidFill>
                  <a:schemeClr val="lt1"/>
                </a:solidFill>
                <a:latin typeface="+mn-lt"/>
                <a:ea typeface="+mn-ea"/>
                <a:cs typeface="+mn-cs"/>
              </a:defRPr>
            </a:lvl4pPr>
            <a:lvl5pPr marL="1625986" algn="l" defTabSz="812993" rtl="0" eaLnBrk="1" latinLnBrk="0" hangingPunct="1">
              <a:defRPr sz="1600" kern="1200">
                <a:solidFill>
                  <a:schemeClr val="lt1"/>
                </a:solidFill>
                <a:latin typeface="+mn-lt"/>
                <a:ea typeface="+mn-ea"/>
                <a:cs typeface="+mn-cs"/>
              </a:defRPr>
            </a:lvl5pPr>
            <a:lvl6pPr marL="2032483" algn="l" defTabSz="812993" rtl="0" eaLnBrk="1" latinLnBrk="0" hangingPunct="1">
              <a:defRPr sz="1600" kern="1200">
                <a:solidFill>
                  <a:schemeClr val="lt1"/>
                </a:solidFill>
                <a:latin typeface="+mn-lt"/>
                <a:ea typeface="+mn-ea"/>
                <a:cs typeface="+mn-cs"/>
              </a:defRPr>
            </a:lvl6pPr>
            <a:lvl7pPr marL="2438979" algn="l" defTabSz="812993" rtl="0" eaLnBrk="1" latinLnBrk="0" hangingPunct="1">
              <a:defRPr sz="1600" kern="1200">
                <a:solidFill>
                  <a:schemeClr val="lt1"/>
                </a:solidFill>
                <a:latin typeface="+mn-lt"/>
                <a:ea typeface="+mn-ea"/>
                <a:cs typeface="+mn-cs"/>
              </a:defRPr>
            </a:lvl7pPr>
            <a:lvl8pPr marL="2845476" algn="l" defTabSz="812993" rtl="0" eaLnBrk="1" latinLnBrk="0" hangingPunct="1">
              <a:defRPr sz="1600" kern="1200">
                <a:solidFill>
                  <a:schemeClr val="lt1"/>
                </a:solidFill>
                <a:latin typeface="+mn-lt"/>
                <a:ea typeface="+mn-ea"/>
                <a:cs typeface="+mn-cs"/>
              </a:defRPr>
            </a:lvl8pPr>
            <a:lvl9pPr marL="3251972" algn="l" defTabSz="812993" rtl="0" eaLnBrk="1" latinLnBrk="0" hangingPunct="1">
              <a:defRPr sz="1600" kern="1200">
                <a:solidFill>
                  <a:schemeClr val="lt1"/>
                </a:solidFill>
                <a:latin typeface="+mn-lt"/>
                <a:ea typeface="+mn-ea"/>
                <a:cs typeface="+mn-cs"/>
              </a:defRPr>
            </a:lvl9pPr>
          </a:lstStyle>
          <a:p>
            <a:pPr algn="ctr"/>
            <a:r>
              <a:rPr lang="en-US" sz="2800" dirty="0" smtClean="0">
                <a:solidFill>
                  <a:srgbClr val="FF0000"/>
                </a:solidFill>
                <a:latin typeface="Times New Roman" panose="02020603050405020304" pitchFamily="18" charset="0"/>
                <a:cs typeface="Times New Roman" panose="02020603050405020304" pitchFamily="18" charset="0"/>
              </a:rPr>
              <a:t>TIẾT </a:t>
            </a:r>
            <a:r>
              <a:rPr lang="en-US" sz="2800" dirty="0" smtClean="0">
                <a:solidFill>
                  <a:srgbClr val="FF0000"/>
                </a:solidFill>
                <a:latin typeface="Times New Roman" panose="02020603050405020304" pitchFamily="18" charset="0"/>
                <a:cs typeface="Times New Roman" panose="02020603050405020304" pitchFamily="18" charset="0"/>
              </a:rPr>
              <a:t>26</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Pentagon 7"/>
          <p:cNvSpPr/>
          <p:nvPr/>
        </p:nvSpPr>
        <p:spPr>
          <a:xfrm>
            <a:off x="1792340" y="3289318"/>
            <a:ext cx="6116201" cy="723005"/>
          </a:xfrm>
          <a:prstGeom prst="homePlate">
            <a:avLst>
              <a:gd name="adj" fmla="val 98192"/>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299" tIns="40650" rIns="81299" bIns="40650" spcCol="0" rtlCol="0" anchor="ctr"/>
          <a:lstStyle>
            <a:defPPr>
              <a:defRPr lang="en-US"/>
            </a:defPPr>
            <a:lvl1pPr marL="0" algn="l" defTabSz="812993" rtl="0" eaLnBrk="1" latinLnBrk="0" hangingPunct="1">
              <a:defRPr sz="1600" kern="1200">
                <a:solidFill>
                  <a:schemeClr val="lt1"/>
                </a:solidFill>
                <a:latin typeface="+mn-lt"/>
                <a:ea typeface="+mn-ea"/>
                <a:cs typeface="+mn-cs"/>
              </a:defRPr>
            </a:lvl1pPr>
            <a:lvl2pPr marL="406497" algn="l" defTabSz="812993" rtl="0" eaLnBrk="1" latinLnBrk="0" hangingPunct="1">
              <a:defRPr sz="1600" kern="1200">
                <a:solidFill>
                  <a:schemeClr val="lt1"/>
                </a:solidFill>
                <a:latin typeface="+mn-lt"/>
                <a:ea typeface="+mn-ea"/>
                <a:cs typeface="+mn-cs"/>
              </a:defRPr>
            </a:lvl2pPr>
            <a:lvl3pPr marL="812993" algn="l" defTabSz="812993" rtl="0" eaLnBrk="1" latinLnBrk="0" hangingPunct="1">
              <a:defRPr sz="1600" kern="1200">
                <a:solidFill>
                  <a:schemeClr val="lt1"/>
                </a:solidFill>
                <a:latin typeface="+mn-lt"/>
                <a:ea typeface="+mn-ea"/>
                <a:cs typeface="+mn-cs"/>
              </a:defRPr>
            </a:lvl3pPr>
            <a:lvl4pPr marL="1219490" algn="l" defTabSz="812993" rtl="0" eaLnBrk="1" latinLnBrk="0" hangingPunct="1">
              <a:defRPr sz="1600" kern="1200">
                <a:solidFill>
                  <a:schemeClr val="lt1"/>
                </a:solidFill>
                <a:latin typeface="+mn-lt"/>
                <a:ea typeface="+mn-ea"/>
                <a:cs typeface="+mn-cs"/>
              </a:defRPr>
            </a:lvl4pPr>
            <a:lvl5pPr marL="1625986" algn="l" defTabSz="812993" rtl="0" eaLnBrk="1" latinLnBrk="0" hangingPunct="1">
              <a:defRPr sz="1600" kern="1200">
                <a:solidFill>
                  <a:schemeClr val="lt1"/>
                </a:solidFill>
                <a:latin typeface="+mn-lt"/>
                <a:ea typeface="+mn-ea"/>
                <a:cs typeface="+mn-cs"/>
              </a:defRPr>
            </a:lvl5pPr>
            <a:lvl6pPr marL="2032483" algn="l" defTabSz="812993" rtl="0" eaLnBrk="1" latinLnBrk="0" hangingPunct="1">
              <a:defRPr sz="1600" kern="1200">
                <a:solidFill>
                  <a:schemeClr val="lt1"/>
                </a:solidFill>
                <a:latin typeface="+mn-lt"/>
                <a:ea typeface="+mn-ea"/>
                <a:cs typeface="+mn-cs"/>
              </a:defRPr>
            </a:lvl6pPr>
            <a:lvl7pPr marL="2438979" algn="l" defTabSz="812993" rtl="0" eaLnBrk="1" latinLnBrk="0" hangingPunct="1">
              <a:defRPr sz="1600" kern="1200">
                <a:solidFill>
                  <a:schemeClr val="lt1"/>
                </a:solidFill>
                <a:latin typeface="+mn-lt"/>
                <a:ea typeface="+mn-ea"/>
                <a:cs typeface="+mn-cs"/>
              </a:defRPr>
            </a:lvl7pPr>
            <a:lvl8pPr marL="2845476" algn="l" defTabSz="812993" rtl="0" eaLnBrk="1" latinLnBrk="0" hangingPunct="1">
              <a:defRPr sz="1600" kern="1200">
                <a:solidFill>
                  <a:schemeClr val="lt1"/>
                </a:solidFill>
                <a:latin typeface="+mn-lt"/>
                <a:ea typeface="+mn-ea"/>
                <a:cs typeface="+mn-cs"/>
              </a:defRPr>
            </a:lvl8pPr>
            <a:lvl9pPr marL="3251972" algn="l" defTabSz="812993" rtl="0" eaLnBrk="1" latinLnBrk="0" hangingPunct="1">
              <a:defRPr sz="1600" kern="1200">
                <a:solidFill>
                  <a:schemeClr val="lt1"/>
                </a:solidFill>
                <a:latin typeface="+mn-lt"/>
                <a:ea typeface="+mn-ea"/>
                <a:cs typeface="+mn-cs"/>
              </a:defRPr>
            </a:lvl9pPr>
          </a:lstStyle>
          <a:p>
            <a:pPr algn="ctr"/>
            <a:r>
              <a:rPr lang="en-US" sz="2800" dirty="0">
                <a:solidFill>
                  <a:srgbClr val="0000CC"/>
                </a:solidFill>
                <a:latin typeface="Times New Roman" panose="02020603050405020304" pitchFamily="18" charset="0"/>
                <a:cs typeface="Times New Roman" panose="02020603050405020304" pitchFamily="18" charset="0"/>
              </a:rPr>
              <a:t>AN TOÀN ĐIỆN</a:t>
            </a:r>
          </a:p>
        </p:txBody>
      </p:sp>
    </p:spTree>
    <p:extLst>
      <p:ext uri="{BB962C8B-B14F-4D97-AF65-F5344CB8AC3E}">
        <p14:creationId xmlns:p14="http://schemas.microsoft.com/office/powerpoint/2010/main" val="1229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9078" y="654442"/>
            <a:ext cx="4002699" cy="1038746"/>
          </a:xfrm>
          <a:prstGeom prst="rect">
            <a:avLst/>
          </a:prstGeom>
        </p:spPr>
        <p:txBody>
          <a:bodyPr wrap="square" lIns="68580" tIns="34290" rIns="68580" bIns="34290">
            <a:spAutoFit/>
          </a:bodyPr>
          <a:lstStyle/>
          <a:p>
            <a:r>
              <a:rPr lang="vi-VN" sz="21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1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14377" y="219292"/>
            <a:ext cx="4160881" cy="4805512"/>
          </a:xfrm>
          <a:prstGeom prst="rect">
            <a:avLst/>
          </a:prstGeom>
        </p:spPr>
      </p:pic>
    </p:spTree>
    <p:extLst>
      <p:ext uri="{BB962C8B-B14F-4D97-AF65-F5344CB8AC3E}">
        <p14:creationId xmlns:p14="http://schemas.microsoft.com/office/powerpoint/2010/main" val="8777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9078" y="654442"/>
            <a:ext cx="4002699" cy="1038746"/>
          </a:xfrm>
          <a:prstGeom prst="rect">
            <a:avLst/>
          </a:prstGeom>
        </p:spPr>
        <p:txBody>
          <a:bodyPr wrap="square" lIns="68580" tIns="34290" rIns="68580" bIns="34290">
            <a:spAutoFit/>
          </a:bodyPr>
          <a:lstStyle/>
          <a:p>
            <a:r>
              <a:rPr lang="vi-VN" sz="21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1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14377" y="219292"/>
            <a:ext cx="4160881" cy="4805512"/>
          </a:xfrm>
          <a:prstGeom prst="rect">
            <a:avLst/>
          </a:prstGeom>
        </p:spPr>
      </p:pic>
      <p:sp>
        <p:nvSpPr>
          <p:cNvPr id="2" name="Rectangle 1"/>
          <p:cNvSpPr/>
          <p:nvPr/>
        </p:nvSpPr>
        <p:spPr>
          <a:xfrm>
            <a:off x="4745648" y="1857858"/>
            <a:ext cx="3635619" cy="1038746"/>
          </a:xfrm>
          <a:prstGeom prst="rect">
            <a:avLst/>
          </a:prstGeom>
        </p:spPr>
        <p:txBody>
          <a:bodyPr wrap="square" lIns="68580" tIns="34290" rIns="68580" bIns="34290">
            <a:spAutoFit/>
          </a:bodyPr>
          <a:lstStyle/>
          <a:p>
            <a:r>
              <a:rPr lang="vi-VN" sz="2100" dirty="0">
                <a:latin typeface="Times New Roman" panose="02020603050405020304" pitchFamily="18" charset="0"/>
                <a:cs typeface="Times New Roman" panose="02020603050405020304" pitchFamily="18" charset="0"/>
              </a:rPr>
              <a:t>Người trong hình </a:t>
            </a:r>
            <a:r>
              <a:rPr lang="vi-VN" sz="2100" dirty="0">
                <a:latin typeface="Times New Roman" panose="02020603050405020304" pitchFamily="18" charset="0"/>
                <a:cs typeface="Times New Roman" panose="02020603050405020304" pitchFamily="18" charset="0"/>
              </a:rPr>
              <a:t>bị </a:t>
            </a:r>
            <a:r>
              <a:rPr lang="vi-VN" sz="2100" dirty="0">
                <a:latin typeface="Times New Roman" panose="02020603050405020304" pitchFamily="18" charset="0"/>
                <a:cs typeface="Times New Roman" panose="02020603050405020304" pitchFamily="18" charset="0"/>
              </a:rPr>
              <a:t>giật điện bởi </a:t>
            </a:r>
            <a:r>
              <a:rPr lang="en-US" sz="2100" dirty="0" err="1">
                <a:latin typeface="Times New Roman" panose="02020603050405020304" pitchFamily="18" charset="0"/>
                <a:cs typeface="Times New Roman" panose="02020603050405020304" pitchFamily="18" charset="0"/>
              </a:rPr>
              <a:t>vì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vỏ</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máy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rò</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điện</a:t>
            </a:r>
            <a:endParaRPr lang="en-US" sz="2100" dirty="0">
              <a:latin typeface="Times New Roman" panose="02020603050405020304" pitchFamily="18" charset="0"/>
              <a:cs typeface="Times New Roman" panose="02020603050405020304" pitchFamily="18" charset="0"/>
            </a:endParaRPr>
          </a:p>
        </p:txBody>
      </p:sp>
      <p:sp>
        <p:nvSpPr>
          <p:cNvPr id="3" name="Cloud Callout 2"/>
          <p:cNvSpPr/>
          <p:nvPr/>
        </p:nvSpPr>
        <p:spPr>
          <a:xfrm>
            <a:off x="4852195" y="2715766"/>
            <a:ext cx="4176464" cy="1728192"/>
          </a:xfrm>
          <a:prstGeom prst="cloudCallout">
            <a:avLst>
              <a:gd name="adj1" fmla="val -73477"/>
              <a:gd name="adj2" fmla="val 73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TAI NẠN ĐIỆN LÀ GÌ?</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4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1992" y="2571749"/>
            <a:ext cx="16" cy="3"/>
          </a:xfrm>
          <a:prstGeom prst="rect">
            <a:avLst/>
          </a:prstGeom>
        </p:spPr>
      </p:pic>
      <p:sp>
        <p:nvSpPr>
          <p:cNvPr id="4" name="Rectangle 3"/>
          <p:cNvSpPr/>
          <p:nvPr/>
        </p:nvSpPr>
        <p:spPr>
          <a:xfrm>
            <a:off x="228592" y="-20538"/>
            <a:ext cx="8686800" cy="1038746"/>
          </a:xfrm>
          <a:prstGeom prst="rect">
            <a:avLst/>
          </a:prstGeom>
        </p:spPr>
        <p:txBody>
          <a:bodyPr wrap="square" lIns="68580" tIns="34290" rIns="68580" bIns="34290">
            <a:spAutoFit/>
          </a:bodyPr>
          <a:lstStyle/>
          <a:p>
            <a:r>
              <a:rPr lang="en-US" sz="2100" b="1" dirty="0" err="1">
                <a:latin typeface="Times New Roman" panose="02020603050405020304" pitchFamily="18" charset="0"/>
                <a:cs typeface="Times New Roman" panose="02020603050405020304" pitchFamily="18" charset="0"/>
              </a:rPr>
              <a:t>I.Khái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quát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về</a:t>
            </a:r>
            <a:r>
              <a:rPr lang="en-US" sz="2100" b="1" dirty="0">
                <a:latin typeface="Times New Roman" panose="02020603050405020304" pitchFamily="18" charset="0"/>
                <a:cs typeface="Times New Roman" panose="02020603050405020304" pitchFamily="18" charset="0"/>
              </a:rPr>
              <a:t> tai </a:t>
            </a:r>
            <a:r>
              <a:rPr lang="en-US" sz="2100" b="1" dirty="0" err="1">
                <a:latin typeface="Times New Roman" panose="02020603050405020304" pitchFamily="18" charset="0"/>
                <a:cs typeface="Times New Roman" panose="02020603050405020304" pitchFamily="18" charset="0"/>
              </a:rPr>
              <a:t>nạn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endParaRPr lang="en-US" sz="2100" b="1"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-Tai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tai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xảy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ra</a:t>
            </a:r>
            <a:r>
              <a:rPr lang="en-US" sz="2100" dirty="0">
                <a:latin typeface="Times New Roman" panose="02020603050405020304" pitchFamily="18" charset="0"/>
                <a:cs typeface="Times New Roman" panose="02020603050405020304" pitchFamily="18" charset="0"/>
              </a:rPr>
              <a:t> do </a:t>
            </a:r>
            <a:r>
              <a:rPr lang="en-US" sz="2100" dirty="0" err="1">
                <a:latin typeface="Times New Roman" panose="02020603050405020304" pitchFamily="18" charset="0"/>
                <a:cs typeface="Times New Roman" panose="02020603050405020304" pitchFamily="18" charset="0"/>
              </a:rPr>
              <a:t>tác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khỏe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người</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550531" y="927184"/>
            <a:ext cx="8024439" cy="4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pPr eaLnBrk="0" hangingPunct="0">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Sự nguy hiểm của dòng điện đối với cơ thể con người.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304800" y="1275605"/>
            <a:ext cx="6554837"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en-US" sz="2400" dirty="0">
                <a:solidFill>
                  <a:srgbClr val="0070C0"/>
                </a:solidFill>
                <a:latin typeface="Times New Roman" panose="02020603050405020304" pitchFamily="18" charset="0"/>
                <a:cs typeface="Times New Roman" panose="02020603050405020304" pitchFamily="18" charset="0"/>
              </a:rPr>
              <a:t>Dòng điện chạy qua cơ thể người sẽ gây ra những tác động về nhiệt, điện phân và sinh lý. </a:t>
            </a:r>
          </a:p>
          <a:p>
            <a:r>
              <a:rPr lang="en-US" sz="2400" dirty="0">
                <a:solidFill>
                  <a:srgbClr val="0070C0"/>
                </a:solidFill>
                <a:latin typeface="Times New Roman" panose="02020603050405020304" pitchFamily="18" charset="0"/>
                <a:cs typeface="Times New Roman" panose="02020603050405020304" pitchFamily="18" charset="0"/>
              </a:rPr>
              <a:t>– Nhiệt: đốt cháy cơ thể: mạch máu, dây thần kinh, tim, não…</a:t>
            </a:r>
          </a:p>
          <a:p>
            <a:r>
              <a:rPr lang="en-US" sz="2400" dirty="0">
                <a:solidFill>
                  <a:srgbClr val="0070C0"/>
                </a:solidFill>
                <a:latin typeface="Times New Roman" panose="02020603050405020304" pitchFamily="18" charset="0"/>
                <a:cs typeface="Times New Roman" panose="02020603050405020304" pitchFamily="18" charset="0"/>
              </a:rPr>
              <a:t>– Điện phân: phân huỷ các chất lỏng trong cơ thể, phá vỡ thành phần máu và các mô…</a:t>
            </a:r>
          </a:p>
          <a:p>
            <a:r>
              <a:rPr lang="en-US" sz="2400" dirty="0">
                <a:solidFill>
                  <a:srgbClr val="0070C0"/>
                </a:solidFill>
                <a:latin typeface="Times New Roman" panose="02020603050405020304" pitchFamily="18" charset="0"/>
                <a:cs typeface="Times New Roman" panose="02020603050405020304" pitchFamily="18" charset="0"/>
              </a:rPr>
              <a:t>– Sinh học: gây co giật cơ bắp đặc biệt cơ tim, phổi, làm ngừng hoạt động của cơ quan hô hấp và tuần hoàn. Nếu dòng điện truyền qua não: phá huỷ trực tiếp hệ thần kinh TW.</a:t>
            </a:r>
          </a:p>
        </p:txBody>
      </p:sp>
      <p:pic>
        <p:nvPicPr>
          <p:cNvPr id="8" name="Picture 7" descr="DSCF0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637" y="1495766"/>
            <a:ext cx="2284363" cy="338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565" y="245282"/>
            <a:ext cx="5391097" cy="4706985"/>
          </a:xfrm>
          <a:prstGeom prst="rect">
            <a:avLst/>
          </a:prstGeom>
        </p:spPr>
      </p:pic>
      <p:sp>
        <p:nvSpPr>
          <p:cNvPr id="5" name="Rectangle 4"/>
          <p:cNvSpPr/>
          <p:nvPr/>
        </p:nvSpPr>
        <p:spPr>
          <a:xfrm>
            <a:off x="5776545" y="200418"/>
            <a:ext cx="3092695" cy="2285241"/>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1.Quan sát Hình 11.3 và cho biết các nguyên nhân gây ra tai nạn điện</a:t>
            </a:r>
            <a:r>
              <a:rPr lang="en-US" sz="2100" b="1">
                <a:latin typeface="Times New Roman" panose="02020603050405020304" pitchFamily="18" charset="0"/>
                <a:cs typeface="Times New Roman" panose="02020603050405020304" pitchFamily="18" charset="0"/>
              </a:rPr>
              <a:t>.</a:t>
            </a:r>
          </a:p>
          <a:p>
            <a:r>
              <a:rPr lang="en-US" sz="2100" b="1" i="1">
                <a:latin typeface="Times New Roman" panose="02020603050405020304" pitchFamily="18" charset="0"/>
                <a:cs typeface="Times New Roman" panose="02020603050405020304" pitchFamily="18" charset="0"/>
              </a:rPr>
              <a:t>2</a:t>
            </a:r>
            <a:r>
              <a:rPr lang="en-US" sz="2100" b="1" i="1">
                <a:latin typeface="Times New Roman" panose="02020603050405020304" pitchFamily="18" charset="0"/>
                <a:cs typeface="Times New Roman" panose="02020603050405020304" pitchFamily="18" charset="0"/>
              </a:rPr>
              <a:t>.</a:t>
            </a:r>
            <a:r>
              <a:rPr lang="en-US" sz="21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Tree>
    <p:extLst>
      <p:ext uri="{BB962C8B-B14F-4D97-AF65-F5344CB8AC3E}">
        <p14:creationId xmlns:p14="http://schemas.microsoft.com/office/powerpoint/2010/main" val="41961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565" y="245282"/>
            <a:ext cx="5391097" cy="4706985"/>
          </a:xfrm>
          <a:prstGeom prst="rect">
            <a:avLst/>
          </a:prstGeom>
        </p:spPr>
      </p:pic>
      <p:sp>
        <p:nvSpPr>
          <p:cNvPr id="5" name="Rectangle 4"/>
          <p:cNvSpPr/>
          <p:nvPr/>
        </p:nvSpPr>
        <p:spPr>
          <a:xfrm>
            <a:off x="5776545" y="200418"/>
            <a:ext cx="3092695" cy="2285241"/>
          </a:xfrm>
          <a:prstGeom prst="rect">
            <a:avLst/>
          </a:prstGeom>
        </p:spPr>
        <p:txBody>
          <a:bodyPr wrap="square" lIns="68580" tIns="34290" rIns="68580" bIns="34290">
            <a:spAutoFit/>
          </a:bodyPr>
          <a:lstStyle/>
          <a:p>
            <a:r>
              <a:rPr lang="en-US" sz="2100" b="1">
                <a:latin typeface="Times New Roman" panose="02020603050405020304" pitchFamily="18" charset="0"/>
                <a:cs typeface="Times New Roman" panose="02020603050405020304" pitchFamily="18" charset="0"/>
              </a:rPr>
              <a:t>1.Quan sát Hình 11.3 và cho biết các nguyên nhân gây ra tai nạn điện</a:t>
            </a:r>
            <a:r>
              <a:rPr lang="en-US" sz="2100" b="1">
                <a:latin typeface="Times New Roman" panose="02020603050405020304" pitchFamily="18" charset="0"/>
                <a:cs typeface="Times New Roman" panose="02020603050405020304" pitchFamily="18" charset="0"/>
              </a:rPr>
              <a:t>.</a:t>
            </a:r>
          </a:p>
          <a:p>
            <a:r>
              <a:rPr lang="en-US" sz="2100" b="1" i="1">
                <a:latin typeface="Times New Roman" panose="02020603050405020304" pitchFamily="18" charset="0"/>
                <a:cs typeface="Times New Roman" panose="02020603050405020304" pitchFamily="18" charset="0"/>
              </a:rPr>
              <a:t>2</a:t>
            </a:r>
            <a:r>
              <a:rPr lang="en-US" sz="2100" b="1" i="1">
                <a:latin typeface="Times New Roman" panose="02020603050405020304" pitchFamily="18" charset="0"/>
                <a:cs typeface="Times New Roman" panose="02020603050405020304" pitchFamily="18" charset="0"/>
              </a:rPr>
              <a:t>.</a:t>
            </a:r>
            <a:r>
              <a:rPr lang="en-US" sz="21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
        <p:nvSpPr>
          <p:cNvPr id="2" name="Rectangle 1"/>
          <p:cNvSpPr/>
          <p:nvPr/>
        </p:nvSpPr>
        <p:spPr>
          <a:xfrm>
            <a:off x="5863818" y="2340754"/>
            <a:ext cx="2918149" cy="2839239"/>
          </a:xfrm>
          <a:prstGeom prst="rect">
            <a:avLst/>
          </a:prstGeom>
        </p:spPr>
        <p:txBody>
          <a:bodyPr wrap="square" lIns="68580" tIns="34290" rIns="68580" bIns="34290">
            <a:spAutoFit/>
          </a:bodyPr>
          <a:lstStyle/>
          <a:p>
            <a:r>
              <a:rPr lang="vi-VN">
                <a:solidFill>
                  <a:srgbClr val="FF0000"/>
                </a:solidFill>
                <a:latin typeface="Times New Roman" panose="02020603050405020304" pitchFamily="18" charset="0"/>
                <a:cs typeface="Times New Roman" panose="02020603050405020304" pitchFamily="18" charset="0"/>
              </a:rPr>
              <a:t>1.- Xe to để sai vị trí/độ cao nên đã bị chạm vào điện cao áp</a:t>
            </a:r>
          </a:p>
          <a:p>
            <a:r>
              <a:rPr lang="vi-VN">
                <a:solidFill>
                  <a:srgbClr val="FF0000"/>
                </a:solidFill>
                <a:latin typeface="Times New Roman" panose="02020603050405020304" pitchFamily="18" charset="0"/>
                <a:cs typeface="Times New Roman" panose="02020603050405020304" pitchFamily="18" charset="0"/>
              </a:rPr>
              <a:t>- Dây điện bị đứt và đất khu vực đó bị nhiễm điện</a:t>
            </a:r>
          </a:p>
          <a:p>
            <a:r>
              <a:rPr lang="vi-VN">
                <a:solidFill>
                  <a:srgbClr val="FF0000"/>
                </a:solidFill>
                <a:latin typeface="Times New Roman" panose="02020603050405020304" pitchFamily="18" charset="0"/>
                <a:cs typeface="Times New Roman" panose="02020603050405020304" pitchFamily="18" charset="0"/>
              </a:rPr>
              <a:t>- Chạm trực tiếp vào nguồn điện do dây điện bị hở/nứt</a:t>
            </a:r>
          </a:p>
          <a:p>
            <a:r>
              <a:rPr lang="vi-VN">
                <a:solidFill>
                  <a:srgbClr val="FF0000"/>
                </a:solidFill>
                <a:latin typeface="Times New Roman" panose="02020603050405020304" pitchFamily="18" charset="0"/>
                <a:cs typeface="Times New Roman" panose="02020603050405020304" pitchFamily="18" charset="0"/>
              </a:rPr>
              <a:t>2. Không nên, vì đây là hành vi vi phạm hàng lang an toàn lưới điện.</a:t>
            </a:r>
          </a:p>
        </p:txBody>
      </p:sp>
      <p:sp>
        <p:nvSpPr>
          <p:cNvPr id="6" name="Cloud Callout 5"/>
          <p:cNvSpPr/>
          <p:nvPr/>
        </p:nvSpPr>
        <p:spPr>
          <a:xfrm>
            <a:off x="5292080" y="2067694"/>
            <a:ext cx="3851920" cy="3312368"/>
          </a:xfrm>
          <a:prstGeom prst="cloudCallout">
            <a:avLst>
              <a:gd name="adj1" fmla="val -80923"/>
              <a:gd name="adj2" fmla="val 3559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Nêu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nhóm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gây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r>
              <a:rPr lang="en-US" sz="2400" dirty="0" smtClean="0">
                <a:solidFill>
                  <a:srgbClr val="FF0000"/>
                </a:solidFill>
                <a:latin typeface="Times New Roman" panose="02020603050405020304" pitchFamily="18" charset="0"/>
                <a:cs typeface="Times New Roman" panose="02020603050405020304" pitchFamily="18" charset="0"/>
              </a:rPr>
              <a:t> tai </a:t>
            </a:r>
            <a:r>
              <a:rPr lang="en-US" sz="2400" dirty="0" err="1" smtClean="0">
                <a:solidFill>
                  <a:srgbClr val="FF0000"/>
                </a:solidFill>
                <a:latin typeface="Times New Roman" panose="02020603050405020304" pitchFamily="18" charset="0"/>
                <a:cs typeface="Times New Roman" panose="02020603050405020304" pitchFamily="18" charset="0"/>
              </a:rPr>
              <a:t>nạn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điện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36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9"/>
            <a:ext cx="9141710" cy="514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sz="quarter" idx="4294967295"/>
          </p:nvPr>
        </p:nvSpPr>
        <p:spPr>
          <a:xfrm>
            <a:off x="1950531" y="0"/>
            <a:ext cx="6343650" cy="428625"/>
          </a:xfrm>
        </p:spPr>
        <p:txBody>
          <a:bodyPr>
            <a:normAutofit/>
          </a:bodyPr>
          <a:lstStyle/>
          <a:p>
            <a:pPr eaLnBrk="1" hangingPunct="1"/>
            <a:r>
              <a:rPr lang="en-US" sz="2100" b="1" dirty="0">
                <a:solidFill>
                  <a:srgbClr val="800080"/>
                </a:solidFill>
                <a:latin typeface="Times New Roman" pitchFamily="18" charset="0"/>
                <a:cs typeface="Times New Roman" pitchFamily="18" charset="0"/>
              </a:rPr>
              <a:t>NGUYÊN NHÂN GÂY RA TAI NẠN ĐIỆN</a:t>
            </a:r>
          </a:p>
        </p:txBody>
      </p:sp>
      <p:pic>
        <p:nvPicPr>
          <p:cNvPr id="13" name="Picture 7" descr="IMG_0111"/>
          <p:cNvPicPr>
            <a:picLocks noGrp="1" noChangeAspect="1" noChangeArrowheads="1"/>
          </p:cNvPicPr>
          <p:nvPr>
            <p:ph sz="quarter" idx="4294967295"/>
          </p:nvPr>
        </p:nvPicPr>
        <p:blipFill>
          <a:blip r:embed="rId3" cstate="print">
            <a:lum bright="10000" contrast="40000"/>
            <a:extLst>
              <a:ext uri="{28A0092B-C50C-407E-A947-70E740481C1C}">
                <a14:useLocalDpi xmlns:a14="http://schemas.microsoft.com/office/drawing/2010/main" val="0"/>
              </a:ext>
            </a:extLst>
          </a:blip>
          <a:srcRect t="12122" b="21211"/>
          <a:stretch>
            <a:fillRect/>
          </a:stretch>
        </p:blipFill>
        <p:spPr>
          <a:xfrm>
            <a:off x="5342754" y="687429"/>
            <a:ext cx="3130131" cy="1760699"/>
          </a:xfrm>
          <a:noFill/>
          <a:ln>
            <a:solidFill>
              <a:srgbClr val="0000FF"/>
            </a:solidFill>
            <a:miter lim="800000"/>
            <a:headEnd/>
            <a:tailEnd/>
          </a:ln>
        </p:spPr>
      </p:pic>
      <p:pic>
        <p:nvPicPr>
          <p:cNvPr id="14" name="Picture 9" descr="IMG_0117"/>
          <p:cNvPicPr>
            <a:picLocks noGrp="1" noChangeAspect="1" noChangeArrowheads="1"/>
          </p:cNvPicPr>
          <p:nvPr>
            <p:ph sz="quarter" idx="4294967295"/>
          </p:nvPr>
        </p:nvPicPr>
        <p:blipFill>
          <a:blip r:embed="rId4" cstate="print">
            <a:lum bright="10000"/>
            <a:extLst>
              <a:ext uri="{28A0092B-C50C-407E-A947-70E740481C1C}">
                <a14:useLocalDpi xmlns:a14="http://schemas.microsoft.com/office/drawing/2010/main" val="0"/>
              </a:ext>
            </a:extLst>
          </a:blip>
          <a:srcRect/>
          <a:stretch>
            <a:fillRect/>
          </a:stretch>
        </p:blipFill>
        <p:spPr>
          <a:xfrm>
            <a:off x="207015" y="1393342"/>
            <a:ext cx="3191506" cy="1795223"/>
          </a:xfrm>
          <a:noFill/>
          <a:ln>
            <a:solidFill>
              <a:srgbClr val="0000FF"/>
            </a:solidFill>
            <a:miter lim="800000"/>
            <a:headEnd/>
            <a:tailEnd/>
          </a:ln>
        </p:spPr>
      </p:pic>
      <p:sp>
        <p:nvSpPr>
          <p:cNvPr id="15" name="Oval 11"/>
          <p:cNvSpPr>
            <a:spLocks noChangeArrowheads="1"/>
          </p:cNvSpPr>
          <p:nvPr/>
        </p:nvSpPr>
        <p:spPr bwMode="auto">
          <a:xfrm>
            <a:off x="6537576" y="1297982"/>
            <a:ext cx="458840" cy="36825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en-US"/>
          </a:p>
        </p:txBody>
      </p:sp>
      <p:sp>
        <p:nvSpPr>
          <p:cNvPr id="16" name="Oval 12"/>
          <p:cNvSpPr>
            <a:spLocks noChangeArrowheads="1"/>
          </p:cNvSpPr>
          <p:nvPr/>
        </p:nvSpPr>
        <p:spPr bwMode="auto">
          <a:xfrm>
            <a:off x="2377929" y="2289104"/>
            <a:ext cx="611787" cy="49100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pPr algn="ctr"/>
            <a:endParaRPr lang="en-US"/>
          </a:p>
        </p:txBody>
      </p:sp>
      <p:pic>
        <p:nvPicPr>
          <p:cNvPr id="17" name="Picture 14" descr="IMG_0115"/>
          <p:cNvPicPr>
            <a:picLocks noGrp="1" noChangeAspect="1" noChangeArrowheads="1"/>
          </p:cNvPicPr>
          <p:nvPr>
            <p:ph sz="quarter" idx="4294967295"/>
          </p:nvPr>
        </p:nvPicPr>
        <p:blipFill>
          <a:blip r:embed="rId5" cstate="print">
            <a:lum bright="10000"/>
            <a:extLst>
              <a:ext uri="{28A0092B-C50C-407E-A947-70E740481C1C}">
                <a14:useLocalDpi xmlns:a14="http://schemas.microsoft.com/office/drawing/2010/main" val="0"/>
              </a:ext>
            </a:extLst>
          </a:blip>
          <a:srcRect/>
          <a:stretch>
            <a:fillRect/>
          </a:stretch>
        </p:blipFill>
        <p:spPr>
          <a:xfrm>
            <a:off x="5285742" y="3250589"/>
            <a:ext cx="3160819" cy="1778600"/>
          </a:xfrm>
          <a:noFill/>
          <a:ln>
            <a:solidFill>
              <a:srgbClr val="0000FF"/>
            </a:solidFill>
            <a:miter lim="800000"/>
            <a:headEnd/>
            <a:tailEnd/>
          </a:ln>
        </p:spPr>
      </p:pic>
      <p:sp>
        <p:nvSpPr>
          <p:cNvPr id="18" name="Oval 16"/>
          <p:cNvSpPr>
            <a:spLocks noChangeArrowheads="1"/>
          </p:cNvSpPr>
          <p:nvPr/>
        </p:nvSpPr>
        <p:spPr bwMode="auto">
          <a:xfrm>
            <a:off x="6162185" y="3510839"/>
            <a:ext cx="611787" cy="49100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pPr algn="ctr"/>
            <a:endParaRPr lang="en-US"/>
          </a:p>
        </p:txBody>
      </p:sp>
      <p:sp>
        <p:nvSpPr>
          <p:cNvPr id="19" name="AutoShape 17"/>
          <p:cNvSpPr>
            <a:spLocks noChangeArrowheads="1"/>
          </p:cNvSpPr>
          <p:nvPr/>
        </p:nvSpPr>
        <p:spPr bwMode="auto">
          <a:xfrm>
            <a:off x="3341468" y="834834"/>
            <a:ext cx="1835361" cy="1043377"/>
          </a:xfrm>
          <a:prstGeom prst="cloudCallout">
            <a:avLst>
              <a:gd name="adj1" fmla="val 129204"/>
              <a:gd name="adj2" fmla="val 12269"/>
            </a:avLst>
          </a:prstGeom>
          <a:solidFill>
            <a:schemeClr val="bg1"/>
          </a:solidFill>
          <a:ln w="9525">
            <a:solidFill>
              <a:schemeClr val="tx1"/>
            </a:solidFill>
            <a:round/>
            <a:headEnd/>
            <a:tailEnd/>
          </a:ln>
        </p:spPr>
        <p:txBody>
          <a:bodyPr lIns="68580" tIns="34290" rIns="68580" bIns="34290"/>
          <a:lstStyle/>
          <a:p>
            <a:pPr algn="ctr"/>
            <a:r>
              <a:rPr lang="en-US" b="1" dirty="0">
                <a:solidFill>
                  <a:srgbClr val="6600CC"/>
                </a:solidFill>
                <a:latin typeface="Times New Roman" panose="02020603050405020304" pitchFamily="18" charset="0"/>
                <a:cs typeface="Times New Roman" panose="02020603050405020304" pitchFamily="18" charset="0"/>
              </a:rPr>
              <a:t>Dây dẫn bị hở cách điện</a:t>
            </a:r>
          </a:p>
        </p:txBody>
      </p:sp>
      <p:sp>
        <p:nvSpPr>
          <p:cNvPr id="20" name="AutoShape 18"/>
          <p:cNvSpPr>
            <a:spLocks noChangeArrowheads="1"/>
          </p:cNvSpPr>
          <p:nvPr/>
        </p:nvSpPr>
        <p:spPr bwMode="auto">
          <a:xfrm>
            <a:off x="3126371" y="3510839"/>
            <a:ext cx="2294201" cy="1418969"/>
          </a:xfrm>
          <a:prstGeom prst="cloudCallout">
            <a:avLst>
              <a:gd name="adj1" fmla="val 89421"/>
              <a:gd name="adj2" fmla="val -40250"/>
            </a:avLst>
          </a:prstGeom>
          <a:solidFill>
            <a:schemeClr val="bg1"/>
          </a:solidFill>
          <a:ln w="9525">
            <a:solidFill>
              <a:schemeClr val="tx1"/>
            </a:solidFill>
            <a:round/>
            <a:headEnd/>
            <a:tailEnd/>
          </a:ln>
        </p:spPr>
        <p:txBody>
          <a:bodyPr lIns="68580" tIns="34290" rIns="68580" bIns="34290"/>
          <a:lstStyle/>
          <a:p>
            <a:pPr algn="ctr"/>
            <a:r>
              <a:rPr lang="en-US" b="1" dirty="0" err="1">
                <a:solidFill>
                  <a:srgbClr val="D60093"/>
                </a:solidFill>
                <a:latin typeface="Times New Roman" panose="02020603050405020304" pitchFamily="18" charset="0"/>
                <a:cs typeface="Times New Roman" panose="02020603050405020304" pitchFamily="18" charset="0"/>
              </a:rPr>
              <a:t>Sửa</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chữa</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điện</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không</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cắt</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nguồn</a:t>
            </a:r>
            <a:r>
              <a:rPr lang="en-US" b="1" dirty="0">
                <a:solidFill>
                  <a:srgbClr val="D60093"/>
                </a:solidFill>
                <a:latin typeface="Times New Roman" panose="02020603050405020304" pitchFamily="18" charset="0"/>
                <a:cs typeface="Times New Roman" panose="02020603050405020304" pitchFamily="18" charset="0"/>
              </a:rPr>
              <a:t> </a:t>
            </a:r>
            <a:r>
              <a:rPr lang="en-US" b="1" dirty="0" err="1">
                <a:solidFill>
                  <a:srgbClr val="D60093"/>
                </a:solidFill>
                <a:latin typeface="Times New Roman" panose="02020603050405020304" pitchFamily="18" charset="0"/>
                <a:cs typeface="Times New Roman" panose="02020603050405020304" pitchFamily="18" charset="0"/>
              </a:rPr>
              <a:t>điện</a:t>
            </a:r>
            <a:endParaRPr lang="en-US" b="1" dirty="0">
              <a:solidFill>
                <a:srgbClr val="D60093"/>
              </a:solidFill>
              <a:latin typeface="Times New Roman" panose="02020603050405020304" pitchFamily="18" charset="0"/>
              <a:cs typeface="Times New Roman" panose="02020603050405020304" pitchFamily="18" charset="0"/>
            </a:endParaRPr>
          </a:p>
        </p:txBody>
      </p:sp>
      <p:sp>
        <p:nvSpPr>
          <p:cNvPr id="21" name="AutoShape 24"/>
          <p:cNvSpPr>
            <a:spLocks noChangeArrowheads="1"/>
          </p:cNvSpPr>
          <p:nvPr/>
        </p:nvSpPr>
        <p:spPr bwMode="auto">
          <a:xfrm>
            <a:off x="3264996" y="2369235"/>
            <a:ext cx="1988308" cy="1029947"/>
          </a:xfrm>
          <a:prstGeom prst="cloudCallout">
            <a:avLst>
              <a:gd name="adj1" fmla="val -76275"/>
              <a:gd name="adj2" fmla="val -17880"/>
            </a:avLst>
          </a:prstGeom>
          <a:solidFill>
            <a:schemeClr val="bg1"/>
          </a:solidFill>
          <a:ln w="9525">
            <a:solidFill>
              <a:schemeClr val="tx1"/>
            </a:solidFill>
            <a:round/>
            <a:headEnd/>
            <a:tailEnd/>
          </a:ln>
        </p:spPr>
        <p:txBody>
          <a:bodyPr lIns="68580" tIns="34290" rIns="68580" bIns="34290"/>
          <a:lstStyle/>
          <a:p>
            <a:pPr algn="ctr"/>
            <a:r>
              <a:rPr lang="en-US" b="1" dirty="0" err="1">
                <a:solidFill>
                  <a:srgbClr val="0000FF"/>
                </a:solidFill>
                <a:latin typeface="Times New Roman" panose="02020603050405020304" pitchFamily="18" charset="0"/>
                <a:cs typeface="Times New Roman" panose="02020603050405020304" pitchFamily="18" charset="0"/>
              </a:rPr>
              <a:t>Đồ</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dùng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bị</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rò</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điện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 name="Text Box 25"/>
          <p:cNvSpPr txBox="1">
            <a:spLocks noChangeArrowheads="1"/>
          </p:cNvSpPr>
          <p:nvPr/>
        </p:nvSpPr>
        <p:spPr bwMode="auto">
          <a:xfrm>
            <a:off x="255933" y="2833889"/>
            <a:ext cx="3823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FF00"/>
                </a:solidFill>
              </a:rPr>
              <a:t>b</a:t>
            </a:r>
          </a:p>
        </p:txBody>
      </p:sp>
      <p:sp>
        <p:nvSpPr>
          <p:cNvPr id="23" name="Text Box 26"/>
          <p:cNvSpPr txBox="1">
            <a:spLocks noChangeArrowheads="1"/>
          </p:cNvSpPr>
          <p:nvPr/>
        </p:nvSpPr>
        <p:spPr bwMode="auto">
          <a:xfrm>
            <a:off x="4892529" y="2117653"/>
            <a:ext cx="3823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c</a:t>
            </a:r>
          </a:p>
        </p:txBody>
      </p:sp>
      <p:sp>
        <p:nvSpPr>
          <p:cNvPr id="24" name="Text Box 27"/>
          <p:cNvSpPr txBox="1">
            <a:spLocks noChangeArrowheads="1"/>
          </p:cNvSpPr>
          <p:nvPr/>
        </p:nvSpPr>
        <p:spPr bwMode="auto">
          <a:xfrm>
            <a:off x="4892529" y="3617840"/>
            <a:ext cx="3823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a</a:t>
            </a:r>
          </a:p>
        </p:txBody>
      </p:sp>
      <p:sp>
        <p:nvSpPr>
          <p:cNvPr id="25" name="Rectangle 6"/>
          <p:cNvSpPr>
            <a:spLocks noChangeArrowheads="1"/>
          </p:cNvSpPr>
          <p:nvPr/>
        </p:nvSpPr>
        <p:spPr bwMode="auto">
          <a:xfrm>
            <a:off x="683313" y="375823"/>
            <a:ext cx="6790796" cy="52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p>
            <a:r>
              <a:rPr lang="en-US" sz="2100" dirty="0">
                <a:solidFill>
                  <a:srgbClr val="FF3399"/>
                </a:solidFill>
                <a:latin typeface="Times New Roman" pitchFamily="18" charset="0"/>
                <a:cs typeface="Times New Roman" pitchFamily="18" charset="0"/>
              </a:rPr>
              <a:t>1. Do chạm trực tiếp vào vật mang điện:</a:t>
            </a:r>
          </a:p>
        </p:txBody>
      </p:sp>
    </p:spTree>
    <p:extLst>
      <p:ext uri="{BB962C8B-B14F-4D97-AF65-F5344CB8AC3E}">
        <p14:creationId xmlns:p14="http://schemas.microsoft.com/office/powerpoint/2010/main" val="15094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par>
                                <p:cTn id="13" presetID="21"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4)">
                                      <p:cBhvr>
                                        <p:cTn id="15" dur="2000"/>
                                        <p:tgtEl>
                                          <p:spTgt spid="13"/>
                                        </p:tgtEl>
                                      </p:cBhvr>
                                    </p:animEffect>
                                  </p:childTnLst>
                                </p:cTn>
                              </p:par>
                              <p:par>
                                <p:cTn id="16" presetID="21"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4)">
                                      <p:cBhvr>
                                        <p:cTn id="18" dur="2000"/>
                                        <p:tgtEl>
                                          <p:spTgt spid="17"/>
                                        </p:tgtEl>
                                      </p:cBhvr>
                                    </p:animEffect>
                                  </p:childTnLst>
                                </p:cTn>
                              </p:par>
                              <p:par>
                                <p:cTn id="19" presetID="15"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600" decel="100000"/>
                                        <p:tgtEl>
                                          <p:spTgt spid="25"/>
                                        </p:tgtEl>
                                      </p:cBhvr>
                                    </p:animEffect>
                                    <p:anim calcmode="lin" valueType="num">
                                      <p:cBhvr>
                                        <p:cTn id="42" dur="1600" decel="100000" fill="hold"/>
                                        <p:tgtEl>
                                          <p:spTgt spid="25"/>
                                        </p:tgtEl>
                                        <p:attrNameLst>
                                          <p:attrName>style.rotation</p:attrName>
                                        </p:attrNameLst>
                                      </p:cBhvr>
                                      <p:tavLst>
                                        <p:tav tm="0">
                                          <p:val>
                                            <p:fltVal val="-90"/>
                                          </p:val>
                                        </p:tav>
                                        <p:tav tm="100000">
                                          <p:val>
                                            <p:fltVal val="0"/>
                                          </p:val>
                                        </p:tav>
                                      </p:tavLst>
                                    </p:anim>
                                    <p:anim calcmode="lin" valueType="num">
                                      <p:cBhvr>
                                        <p:cTn id="43" dur="1600" decel="100000" fill="hold"/>
                                        <p:tgtEl>
                                          <p:spTgt spid="25"/>
                                        </p:tgtEl>
                                        <p:attrNameLst>
                                          <p:attrName>ppt_x</p:attrName>
                                        </p:attrNameLst>
                                      </p:cBhvr>
                                      <p:tavLst>
                                        <p:tav tm="0">
                                          <p:val>
                                            <p:strVal val="#ppt_x+0.4"/>
                                          </p:val>
                                        </p:tav>
                                        <p:tav tm="100000">
                                          <p:val>
                                            <p:strVal val="#ppt_x-0.05"/>
                                          </p:val>
                                        </p:tav>
                                      </p:tavLst>
                                    </p:anim>
                                    <p:anim calcmode="lin" valueType="num">
                                      <p:cBhvr>
                                        <p:cTn id="44" dur="1600" decel="100000" fill="hold"/>
                                        <p:tgtEl>
                                          <p:spTgt spid="25"/>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25"/>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
                                        <p:tgtEl>
                                          <p:spTgt spid="21"/>
                                        </p:tgtEl>
                                      </p:cBhvr>
                                    </p:animEffect>
                                    <p:anim calcmode="lin" valueType="num">
                                      <p:cBhvr>
                                        <p:cTn id="53" dur="400" fill="hold"/>
                                        <p:tgtEl>
                                          <p:spTgt spid="21"/>
                                        </p:tgtEl>
                                        <p:attrNameLst>
                                          <p:attrName>ppt_x</p:attrName>
                                        </p:attrNameLst>
                                      </p:cBhvr>
                                      <p:tavLst>
                                        <p:tav tm="0">
                                          <p:val>
                                            <p:strVal val="#ppt_x"/>
                                          </p:val>
                                        </p:tav>
                                        <p:tav tm="100000">
                                          <p:val>
                                            <p:strVal val="#ppt_x"/>
                                          </p:val>
                                        </p:tav>
                                      </p:tavLst>
                                    </p:anim>
                                    <p:anim calcmode="lin" valueType="num">
                                      <p:cBhvr>
                                        <p:cTn id="54" dur="400" fill="hold"/>
                                        <p:tgtEl>
                                          <p:spTgt spid="21"/>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7" presetID="5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385" decel="100000"/>
                                        <p:tgtEl>
                                          <p:spTgt spid="16"/>
                                        </p:tgtEl>
                                      </p:cBhvr>
                                    </p:animEffect>
                                    <p:animScale>
                                      <p:cBhvr>
                                        <p:cTn id="60" dur="385" decel="100000"/>
                                        <p:tgtEl>
                                          <p:spTgt spid="16"/>
                                        </p:tgtEl>
                                      </p:cBhvr>
                                      <p:from x="10000" y="10000"/>
                                      <p:to x="200000" y="450000"/>
                                    </p:animScale>
                                    <p:animScale>
                                      <p:cBhvr>
                                        <p:cTn id="61" dur="615" accel="100000" fill="hold">
                                          <p:stCondLst>
                                            <p:cond delay="385"/>
                                          </p:stCondLst>
                                        </p:cTn>
                                        <p:tgtEl>
                                          <p:spTgt spid="16"/>
                                        </p:tgtEl>
                                      </p:cBhvr>
                                      <p:from x="200000" y="450000"/>
                                      <p:to x="100000" y="100000"/>
                                    </p:animScale>
                                    <p:set>
                                      <p:cBhvr>
                                        <p:cTn id="62" dur="385" fill="hold"/>
                                        <p:tgtEl>
                                          <p:spTgt spid="16"/>
                                        </p:tgtEl>
                                        <p:attrNameLst>
                                          <p:attrName>ppt_x</p:attrName>
                                        </p:attrNameLst>
                                      </p:cBhvr>
                                      <p:to>
                                        <p:strVal val="(0.5)"/>
                                      </p:to>
                                    </p:set>
                                    <p:anim from="(0.5)" to="(#ppt_x)" calcmode="lin" valueType="num">
                                      <p:cBhvr>
                                        <p:cTn id="63" dur="615" accel="100000" fill="hold">
                                          <p:stCondLst>
                                            <p:cond delay="385"/>
                                          </p:stCondLst>
                                        </p:cTn>
                                        <p:tgtEl>
                                          <p:spTgt spid="16"/>
                                        </p:tgtEl>
                                        <p:attrNameLst>
                                          <p:attrName>ppt_x</p:attrName>
                                        </p:attrNameLst>
                                      </p:cBhvr>
                                    </p:anim>
                                    <p:set>
                                      <p:cBhvr>
                                        <p:cTn id="64" dur="385" fill="hold"/>
                                        <p:tgtEl>
                                          <p:spTgt spid="16"/>
                                        </p:tgtEl>
                                        <p:attrNameLst>
                                          <p:attrName>ppt_y</p:attrName>
                                        </p:attrNameLst>
                                      </p:cBhvr>
                                      <p:to>
                                        <p:strVal val="(#ppt_y+0.4)"/>
                                      </p:to>
                                    </p:set>
                                    <p:anim from="(#ppt_y+0.4)" to="(#ppt_y)" calcmode="lin" valueType="num">
                                      <p:cBhvr>
                                        <p:cTn id="65" dur="615" accel="100000" fill="hold">
                                          <p:stCondLst>
                                            <p:cond delay="385"/>
                                          </p:stCondLst>
                                        </p:cTn>
                                        <p:tgtEl>
                                          <p:spTgt spid="16"/>
                                        </p:tgtEl>
                                        <p:attrNameLst>
                                          <p:attrName>ppt_y</p:attrName>
                                        </p:attrNameLst>
                                      </p:cBhvr>
                                    </p:anim>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
                                        <p:tgtEl>
                                          <p:spTgt spid="19"/>
                                        </p:tgtEl>
                                      </p:cBhvr>
                                    </p:animEffect>
                                    <p:anim calcmode="lin" valueType="num">
                                      <p:cBhvr>
                                        <p:cTn id="72" dur="400" fill="hold"/>
                                        <p:tgtEl>
                                          <p:spTgt spid="19"/>
                                        </p:tgtEl>
                                        <p:attrNameLst>
                                          <p:attrName>ppt_x</p:attrName>
                                        </p:attrNameLst>
                                      </p:cBhvr>
                                      <p:tavLst>
                                        <p:tav tm="0">
                                          <p:val>
                                            <p:strVal val="#ppt_x"/>
                                          </p:val>
                                        </p:tav>
                                        <p:tav tm="100000">
                                          <p:val>
                                            <p:strVal val="#ppt_x"/>
                                          </p:val>
                                        </p:tav>
                                      </p:tavLst>
                                    </p:anim>
                                    <p:anim calcmode="lin" valueType="num">
                                      <p:cBhvr>
                                        <p:cTn id="73" dur="400" fill="hold"/>
                                        <p:tgtEl>
                                          <p:spTgt spid="19"/>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6" presetID="5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385" decel="100000"/>
                                        <p:tgtEl>
                                          <p:spTgt spid="15"/>
                                        </p:tgtEl>
                                      </p:cBhvr>
                                    </p:animEffect>
                                    <p:animScale>
                                      <p:cBhvr>
                                        <p:cTn id="79" dur="385" decel="100000"/>
                                        <p:tgtEl>
                                          <p:spTgt spid="15"/>
                                        </p:tgtEl>
                                      </p:cBhvr>
                                      <p:from x="10000" y="10000"/>
                                      <p:to x="200000" y="450000"/>
                                    </p:animScale>
                                    <p:animScale>
                                      <p:cBhvr>
                                        <p:cTn id="80" dur="615" accel="100000" fill="hold">
                                          <p:stCondLst>
                                            <p:cond delay="385"/>
                                          </p:stCondLst>
                                        </p:cTn>
                                        <p:tgtEl>
                                          <p:spTgt spid="15"/>
                                        </p:tgtEl>
                                      </p:cBhvr>
                                      <p:from x="200000" y="450000"/>
                                      <p:to x="100000" y="100000"/>
                                    </p:animScale>
                                    <p:set>
                                      <p:cBhvr>
                                        <p:cTn id="81" dur="385" fill="hold"/>
                                        <p:tgtEl>
                                          <p:spTgt spid="15"/>
                                        </p:tgtEl>
                                        <p:attrNameLst>
                                          <p:attrName>ppt_x</p:attrName>
                                        </p:attrNameLst>
                                      </p:cBhvr>
                                      <p:to>
                                        <p:strVal val="(0.5)"/>
                                      </p:to>
                                    </p:set>
                                    <p:anim from="(0.5)" to="(#ppt_x)" calcmode="lin" valueType="num">
                                      <p:cBhvr>
                                        <p:cTn id="82" dur="615" accel="100000" fill="hold">
                                          <p:stCondLst>
                                            <p:cond delay="385"/>
                                          </p:stCondLst>
                                        </p:cTn>
                                        <p:tgtEl>
                                          <p:spTgt spid="15"/>
                                        </p:tgtEl>
                                        <p:attrNameLst>
                                          <p:attrName>ppt_x</p:attrName>
                                        </p:attrNameLst>
                                      </p:cBhvr>
                                    </p:anim>
                                    <p:set>
                                      <p:cBhvr>
                                        <p:cTn id="83" dur="385" fill="hold"/>
                                        <p:tgtEl>
                                          <p:spTgt spid="15"/>
                                        </p:tgtEl>
                                        <p:attrNameLst>
                                          <p:attrName>ppt_y</p:attrName>
                                        </p:attrNameLst>
                                      </p:cBhvr>
                                      <p:to>
                                        <p:strVal val="(#ppt_y+0.4)"/>
                                      </p:to>
                                    </p:set>
                                    <p:anim from="(#ppt_y+0.4)" to="(#ppt_y)" calcmode="lin" valueType="num">
                                      <p:cBhvr>
                                        <p:cTn id="84" dur="615" accel="100000" fill="hold">
                                          <p:stCondLst>
                                            <p:cond delay="385"/>
                                          </p:stCondLst>
                                        </p:cTn>
                                        <p:tgtEl>
                                          <p:spTgt spid="15"/>
                                        </p:tgtEl>
                                        <p:attrNameLst>
                                          <p:attrName>ppt_y</p:attrName>
                                        </p:attrNameLst>
                                      </p:cBhvr>
                                    </p:anim>
                                  </p:childTnLst>
                                </p:cTn>
                              </p:par>
                            </p:childTnLst>
                          </p:cTn>
                        </p:par>
                      </p:childTnLst>
                    </p:cTn>
                  </p:par>
                </p:childTnLst>
              </p:cTn>
              <p:nextCondLst>
                <p:cond evt="onClick" delay="0">
                  <p:tgtEl>
                    <p:spTgt spid="13"/>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43"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
                                        <p:tgtEl>
                                          <p:spTgt spid="20"/>
                                        </p:tgtEl>
                                      </p:cBhvr>
                                    </p:animEffect>
                                    <p:anim calcmode="lin" valueType="num">
                                      <p:cBhvr>
                                        <p:cTn id="91" dur="400" fill="hold"/>
                                        <p:tgtEl>
                                          <p:spTgt spid="20"/>
                                        </p:tgtEl>
                                        <p:attrNameLst>
                                          <p:attrName>ppt_x</p:attrName>
                                        </p:attrNameLst>
                                      </p:cBhvr>
                                      <p:tavLst>
                                        <p:tav tm="0">
                                          <p:val>
                                            <p:strVal val="#ppt_x"/>
                                          </p:val>
                                        </p:tav>
                                        <p:tav tm="100000">
                                          <p:val>
                                            <p:strVal val="#ppt_x"/>
                                          </p:val>
                                        </p:tav>
                                      </p:tavLst>
                                    </p:anim>
                                    <p:anim calcmode="lin" valueType="num">
                                      <p:cBhvr>
                                        <p:cTn id="92" dur="400" fill="hold"/>
                                        <p:tgtEl>
                                          <p:spTgt spid="20"/>
                                        </p:tgtEl>
                                        <p:attrNameLst>
                                          <p:attrName>ppt_y</p:attrName>
                                        </p:attrNameLst>
                                      </p:cBhvr>
                                      <p:tavLst>
                                        <p:tav tm="0">
                                          <p:val>
                                            <p:strVal val="#ppt_y+0.31"/>
                                          </p:val>
                                        </p:tav>
                                        <p:tav tm="100000">
                                          <p:val>
                                            <p:strVal val="#ppt_y+0.31"/>
                                          </p:val>
                                        </p:tav>
                                      </p:tavLst>
                                    </p:anim>
                                    <p:anim calcmode="lin" valueType="num">
                                      <p:cBhvr>
                                        <p:cTn id="93"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4"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95" presetID="5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385" decel="100000"/>
                                        <p:tgtEl>
                                          <p:spTgt spid="18"/>
                                        </p:tgtEl>
                                      </p:cBhvr>
                                    </p:animEffect>
                                    <p:animScale>
                                      <p:cBhvr>
                                        <p:cTn id="98" dur="385" decel="100000"/>
                                        <p:tgtEl>
                                          <p:spTgt spid="18"/>
                                        </p:tgtEl>
                                      </p:cBhvr>
                                      <p:from x="10000" y="10000"/>
                                      <p:to x="200000" y="450000"/>
                                    </p:animScale>
                                    <p:animScale>
                                      <p:cBhvr>
                                        <p:cTn id="99" dur="615" accel="100000" fill="hold">
                                          <p:stCondLst>
                                            <p:cond delay="385"/>
                                          </p:stCondLst>
                                        </p:cTn>
                                        <p:tgtEl>
                                          <p:spTgt spid="18"/>
                                        </p:tgtEl>
                                      </p:cBhvr>
                                      <p:from x="200000" y="450000"/>
                                      <p:to x="100000" y="100000"/>
                                    </p:animScale>
                                    <p:set>
                                      <p:cBhvr>
                                        <p:cTn id="100" dur="385" fill="hold"/>
                                        <p:tgtEl>
                                          <p:spTgt spid="18"/>
                                        </p:tgtEl>
                                        <p:attrNameLst>
                                          <p:attrName>ppt_x</p:attrName>
                                        </p:attrNameLst>
                                      </p:cBhvr>
                                      <p:to>
                                        <p:strVal val="(0.5)"/>
                                      </p:to>
                                    </p:set>
                                    <p:anim from="(0.5)" to="(#ppt_x)" calcmode="lin" valueType="num">
                                      <p:cBhvr>
                                        <p:cTn id="101" dur="615" accel="100000" fill="hold">
                                          <p:stCondLst>
                                            <p:cond delay="385"/>
                                          </p:stCondLst>
                                        </p:cTn>
                                        <p:tgtEl>
                                          <p:spTgt spid="18"/>
                                        </p:tgtEl>
                                        <p:attrNameLst>
                                          <p:attrName>ppt_x</p:attrName>
                                        </p:attrNameLst>
                                      </p:cBhvr>
                                    </p:anim>
                                    <p:set>
                                      <p:cBhvr>
                                        <p:cTn id="102" dur="385" fill="hold"/>
                                        <p:tgtEl>
                                          <p:spTgt spid="18"/>
                                        </p:tgtEl>
                                        <p:attrNameLst>
                                          <p:attrName>ppt_y</p:attrName>
                                        </p:attrNameLst>
                                      </p:cBhvr>
                                      <p:to>
                                        <p:strVal val="(#ppt_y+0.4)"/>
                                      </p:to>
                                    </p:set>
                                    <p:anim from="(#ppt_y+0.4)" to="(#ppt_y)" calcmode="lin" valueType="num">
                                      <p:cBhvr>
                                        <p:cTn id="103" dur="615" accel="100000" fill="hold">
                                          <p:stCondLst>
                                            <p:cond delay="385"/>
                                          </p:stCondLst>
                                        </p:cTn>
                                        <p:tgtEl>
                                          <p:spTgt spid="18"/>
                                        </p:tgtEl>
                                        <p:attrNameLst>
                                          <p:attrName>ppt_y</p:attrName>
                                        </p:attrNameLst>
                                      </p:cBhvr>
                                    </p:anim>
                                  </p:childTnLst>
                                </p:cTn>
                              </p:par>
                            </p:childTnLst>
                          </p:cTn>
                        </p:par>
                      </p:childTnLst>
                    </p:cTn>
                  </p:par>
                </p:childTnLst>
              </p:cTn>
              <p:nextCondLst>
                <p:cond evt="onClick" delay="0">
                  <p:tgtEl>
                    <p:spTgt spid="17"/>
                  </p:tgtEl>
                </p:cond>
              </p:nextCondLst>
            </p:seq>
          </p:childTnLst>
        </p:cTn>
      </p:par>
    </p:tnLst>
    <p:bldLst>
      <p:bldP spid="3" grpId="0"/>
      <p:bldP spid="15" grpId="0" animBg="1"/>
      <p:bldP spid="16" grpId="0" animBg="1"/>
      <p:bldP spid="18" grpId="0" animBg="1"/>
      <p:bldP spid="19" grpId="0" animBg="1"/>
      <p:bldP spid="20"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994</Words>
  <Application>Microsoft Office PowerPoint</Application>
  <PresentationFormat>On-screen Show (16:9)</PresentationFormat>
  <Paragraphs>75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NHÂN GÂY RA TAI NẠN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6</cp:revision>
  <dcterms:created xsi:type="dcterms:W3CDTF">2024-02-18T07:48:20Z</dcterms:created>
  <dcterms:modified xsi:type="dcterms:W3CDTF">2024-02-18T09:13:59Z</dcterms:modified>
</cp:coreProperties>
</file>