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6" r:id="rId2"/>
    <p:sldId id="257" r:id="rId3"/>
    <p:sldId id="258" r:id="rId4"/>
    <p:sldId id="259" r:id="rId5"/>
    <p:sldId id="288" r:id="rId6"/>
    <p:sldId id="260" r:id="rId7"/>
    <p:sldId id="290" r:id="rId8"/>
    <p:sldId id="289" r:id="rId9"/>
    <p:sldId id="262" r:id="rId10"/>
    <p:sldId id="264" r:id="rId11"/>
    <p:sldId id="269" r:id="rId12"/>
    <p:sldId id="291" r:id="rId13"/>
    <p:sldId id="272" r:id="rId14"/>
    <p:sldId id="271" r:id="rId15"/>
    <p:sldId id="278" r:id="rId16"/>
    <p:sldId id="279" r:id="rId17"/>
    <p:sldId id="280" r:id="rId18"/>
    <p:sldId id="281" r:id="rId19"/>
    <p:sldId id="273" r:id="rId20"/>
    <p:sldId id="282" r:id="rId21"/>
    <p:sldId id="285" r:id="rId22"/>
    <p:sldId id="284" r:id="rId23"/>
    <p:sldId id="274" r:id="rId24"/>
    <p:sldId id="275" r:id="rId25"/>
  </p:sldIdLst>
  <p:sldSz cx="12192000" cy="6858000"/>
  <p:notesSz cx="7104063" cy="10234613"/>
  <p:custShowLst>
    <p:custShow name="Custom Show 1" id="0">
      <p:sldLst>
        <p:sld r:id="rId3"/>
        <p:sld r:id="rId4"/>
        <p:sld r:id="rId7"/>
        <p:sld r:id="rId5"/>
      </p:sldLst>
    </p:custShow>
  </p:custShow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3" d="100"/>
          <a:sy n="73" d="100"/>
        </p:scale>
        <p:origin x="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2E3766E-E16A-426A-B2D4-CA07D27E3A8F}" type="datetimeFigureOut">
              <a:rPr lang="zh-CN" altLang="en-US" smtClean="0"/>
              <a:t>2023/6/30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DFE0B6-4946-466C-AEAA-B3A72448F18D}" type="slidenum">
              <a:rPr lang="zh-CN" altLang="en-US" smtClean="0"/>
              <a:t>‹#›</a:t>
            </a:fld>
            <a:endParaRPr lang="zh-CN" altLang="en-US"/>
          </a:p>
        </p:txBody>
      </p:sp>
    </p:spTree>
    <p:extLst>
      <p:ext uri="{BB962C8B-B14F-4D97-AF65-F5344CB8AC3E}">
        <p14:creationId xmlns:p14="http://schemas.microsoft.com/office/powerpoint/2010/main" val="76352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5501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10</a:t>
            </a:fld>
            <a:endParaRPr lang="zh-CN" altLang="en-US"/>
          </a:p>
        </p:txBody>
      </p:sp>
    </p:spTree>
    <p:extLst>
      <p:ext uri="{BB962C8B-B14F-4D97-AF65-F5344CB8AC3E}">
        <p14:creationId xmlns:p14="http://schemas.microsoft.com/office/powerpoint/2010/main" val="264021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11</a:t>
            </a:fld>
            <a:endParaRPr lang="zh-CN" altLang="en-US"/>
          </a:p>
        </p:txBody>
      </p:sp>
    </p:spTree>
    <p:extLst>
      <p:ext uri="{BB962C8B-B14F-4D97-AF65-F5344CB8AC3E}">
        <p14:creationId xmlns:p14="http://schemas.microsoft.com/office/powerpoint/2010/main" val="151440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12</a:t>
            </a:fld>
            <a:endParaRPr lang="zh-CN" altLang="en-US"/>
          </a:p>
        </p:txBody>
      </p:sp>
    </p:spTree>
    <p:extLst>
      <p:ext uri="{BB962C8B-B14F-4D97-AF65-F5344CB8AC3E}">
        <p14:creationId xmlns:p14="http://schemas.microsoft.com/office/powerpoint/2010/main" val="348381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13</a:t>
            </a:fld>
            <a:endParaRPr lang="zh-CN" altLang="en-US"/>
          </a:p>
        </p:txBody>
      </p:sp>
    </p:spTree>
    <p:extLst>
      <p:ext uri="{BB962C8B-B14F-4D97-AF65-F5344CB8AC3E}">
        <p14:creationId xmlns:p14="http://schemas.microsoft.com/office/powerpoint/2010/main" val="213270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14</a:t>
            </a:fld>
            <a:endParaRPr lang="zh-CN" altLang="en-US"/>
          </a:p>
        </p:txBody>
      </p:sp>
    </p:spTree>
    <p:extLst>
      <p:ext uri="{BB962C8B-B14F-4D97-AF65-F5344CB8AC3E}">
        <p14:creationId xmlns:p14="http://schemas.microsoft.com/office/powerpoint/2010/main" val="360149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15</a:t>
            </a:fld>
            <a:endParaRPr lang="zh-CN" altLang="en-US"/>
          </a:p>
        </p:txBody>
      </p:sp>
    </p:spTree>
    <p:extLst>
      <p:ext uri="{BB962C8B-B14F-4D97-AF65-F5344CB8AC3E}">
        <p14:creationId xmlns:p14="http://schemas.microsoft.com/office/powerpoint/2010/main" val="85469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5736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17418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10900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19</a:t>
            </a:fld>
            <a:endParaRPr lang="zh-CN" altLang="en-US"/>
          </a:p>
        </p:txBody>
      </p:sp>
    </p:spTree>
    <p:extLst>
      <p:ext uri="{BB962C8B-B14F-4D97-AF65-F5344CB8AC3E}">
        <p14:creationId xmlns:p14="http://schemas.microsoft.com/office/powerpoint/2010/main" val="30914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a:t>
            </a:fld>
            <a:endParaRPr lang="zh-CN" altLang="en-US"/>
          </a:p>
        </p:txBody>
      </p:sp>
    </p:spTree>
    <p:extLst>
      <p:ext uri="{BB962C8B-B14F-4D97-AF65-F5344CB8AC3E}">
        <p14:creationId xmlns:p14="http://schemas.microsoft.com/office/powerpoint/2010/main" val="63371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4430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5169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2775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23</a:t>
            </a:fld>
            <a:endParaRPr lang="zh-CN" altLang="en-US"/>
          </a:p>
        </p:txBody>
      </p:sp>
    </p:spTree>
    <p:extLst>
      <p:ext uri="{BB962C8B-B14F-4D97-AF65-F5344CB8AC3E}">
        <p14:creationId xmlns:p14="http://schemas.microsoft.com/office/powerpoint/2010/main" val="1956144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24</a:t>
            </a:fld>
            <a:endParaRPr lang="zh-CN" altLang="en-US"/>
          </a:p>
        </p:txBody>
      </p:sp>
    </p:spTree>
    <p:extLst>
      <p:ext uri="{BB962C8B-B14F-4D97-AF65-F5344CB8AC3E}">
        <p14:creationId xmlns:p14="http://schemas.microsoft.com/office/powerpoint/2010/main" val="33723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3</a:t>
            </a:fld>
            <a:endParaRPr lang="zh-CN" altLang="en-US"/>
          </a:p>
        </p:txBody>
      </p:sp>
    </p:spTree>
    <p:extLst>
      <p:ext uri="{BB962C8B-B14F-4D97-AF65-F5344CB8AC3E}">
        <p14:creationId xmlns:p14="http://schemas.microsoft.com/office/powerpoint/2010/main" val="303425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4</a:t>
            </a:fld>
            <a:endParaRPr lang="zh-CN" altLang="en-US"/>
          </a:p>
        </p:txBody>
      </p:sp>
    </p:spTree>
    <p:extLst>
      <p:ext uri="{BB962C8B-B14F-4D97-AF65-F5344CB8AC3E}">
        <p14:creationId xmlns:p14="http://schemas.microsoft.com/office/powerpoint/2010/main" val="250786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5</a:t>
            </a:fld>
            <a:endParaRPr lang="zh-CN" altLang="en-US"/>
          </a:p>
        </p:txBody>
      </p:sp>
    </p:spTree>
    <p:extLst>
      <p:ext uri="{BB962C8B-B14F-4D97-AF65-F5344CB8AC3E}">
        <p14:creationId xmlns:p14="http://schemas.microsoft.com/office/powerpoint/2010/main" val="93364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6</a:t>
            </a:fld>
            <a:endParaRPr lang="zh-CN" altLang="en-US"/>
          </a:p>
        </p:txBody>
      </p:sp>
    </p:spTree>
    <p:extLst>
      <p:ext uri="{BB962C8B-B14F-4D97-AF65-F5344CB8AC3E}">
        <p14:creationId xmlns:p14="http://schemas.microsoft.com/office/powerpoint/2010/main" val="155664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7</a:t>
            </a:fld>
            <a:endParaRPr lang="zh-CN" altLang="en-US"/>
          </a:p>
        </p:txBody>
      </p:sp>
    </p:spTree>
    <p:extLst>
      <p:ext uri="{BB962C8B-B14F-4D97-AF65-F5344CB8AC3E}">
        <p14:creationId xmlns:p14="http://schemas.microsoft.com/office/powerpoint/2010/main" val="97397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8</a:t>
            </a:fld>
            <a:endParaRPr lang="zh-CN" altLang="en-US"/>
          </a:p>
        </p:txBody>
      </p:sp>
    </p:spTree>
    <p:extLst>
      <p:ext uri="{BB962C8B-B14F-4D97-AF65-F5344CB8AC3E}">
        <p14:creationId xmlns:p14="http://schemas.microsoft.com/office/powerpoint/2010/main" val="347186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9</a:t>
            </a:fld>
            <a:endParaRPr lang="zh-CN" altLang="en-US"/>
          </a:p>
        </p:txBody>
      </p:sp>
    </p:spTree>
    <p:extLst>
      <p:ext uri="{BB962C8B-B14F-4D97-AF65-F5344CB8AC3E}">
        <p14:creationId xmlns:p14="http://schemas.microsoft.com/office/powerpoint/2010/main" val="343702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636154" y="1584946"/>
            <a:ext cx="65531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3490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385" y="275938"/>
            <a:ext cx="807114" cy="73706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185737" y="70894"/>
            <a:ext cx="3853543" cy="306379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Quan</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sát</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hình</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ảnh</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sau</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và</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nêu</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cảm</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xúc</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của</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200" b="1" dirty="0" err="1">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em</a:t>
            </a:r>
            <a:r>
              <a:rPr lang="en-US" altLang="zh-CN"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a:t>
            </a:r>
            <a:endParaRPr lang="zh-CN" altLang="en-US" sz="3200" b="1" dirty="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82" y="-128059"/>
            <a:ext cx="12038998" cy="6684644"/>
          </a:xfrm>
          <a:prstGeom prst="rect">
            <a:avLst/>
          </a:prstGeom>
        </p:spPr>
      </p:pic>
      <p:pic>
        <p:nvPicPr>
          <p:cNvPr id="6" name="Picture 5"/>
          <p:cNvPicPr>
            <a:picLocks noChangeAspect="1"/>
          </p:cNvPicPr>
          <p:nvPr/>
        </p:nvPicPr>
        <p:blipFill>
          <a:blip r:embed="rId9"/>
          <a:stretch>
            <a:fillRect/>
          </a:stretch>
        </p:blipFill>
        <p:spPr>
          <a:xfrm>
            <a:off x="282" y="-20638"/>
            <a:ext cx="12038999" cy="6878638"/>
          </a:xfrm>
          <a:prstGeom prst="rect">
            <a:avLst/>
          </a:prstGeom>
        </p:spPr>
      </p:pic>
      <p:pic>
        <p:nvPicPr>
          <p:cNvPr id="7" name="Picture 6"/>
          <p:cNvPicPr>
            <a:picLocks noChangeAspect="1"/>
          </p:cNvPicPr>
          <p:nvPr/>
        </p:nvPicPr>
        <p:blipFill>
          <a:blip r:embed="rId10"/>
          <a:stretch>
            <a:fillRect/>
          </a:stretch>
        </p:blipFill>
        <p:spPr>
          <a:xfrm>
            <a:off x="77544" y="-45177"/>
            <a:ext cx="12039000" cy="6787106"/>
          </a:xfrm>
          <a:prstGeom prst="rect">
            <a:avLst/>
          </a:prstGeom>
        </p:spPr>
      </p:pic>
      <p:pic>
        <p:nvPicPr>
          <p:cNvPr id="8" name="Picture 7"/>
          <p:cNvPicPr>
            <a:picLocks noChangeAspect="1"/>
          </p:cNvPicPr>
          <p:nvPr/>
        </p:nvPicPr>
        <p:blipFill>
          <a:blip r:embed="rId11"/>
          <a:stretch>
            <a:fillRect/>
          </a:stretch>
        </p:blipFill>
        <p:spPr>
          <a:xfrm>
            <a:off x="-1529" y="-55216"/>
            <a:ext cx="12193529" cy="6988811"/>
          </a:xfrm>
          <a:prstGeom prst="rect">
            <a:avLst/>
          </a:prstGeom>
        </p:spPr>
      </p:pic>
    </p:spTree>
    <p:extLst>
      <p:ext uri="{BB962C8B-B14F-4D97-AF65-F5344CB8AC3E}">
        <p14:creationId xmlns:p14="http://schemas.microsoft.com/office/powerpoint/2010/main" val="18744583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grpId="1" nodeType="clickEffect">
                                  <p:stCondLst>
                                    <p:cond delay="0"/>
                                  </p:stCondLst>
                                  <p:childTnLst>
                                    <p:animEffect transition="out" filter="circle(out)">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93167" y="3792394"/>
            <a:ext cx="5562741" cy="1131848"/>
          </a:xfrm>
          <a:prstGeom prst="rect">
            <a:avLst/>
          </a:prstGeom>
        </p:spPr>
        <p:txBody>
          <a:bodyPr wrap="none">
            <a:spAutoFit/>
          </a:bodyPr>
          <a:lstStyle/>
          <a:p>
            <a:pPr algn="ctr"/>
            <a:r>
              <a:rPr lang="en-US" altLang="zh-CN" sz="6755" b="1" dirty="0" smtClean="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THỰC HÀNH</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530925" y="1972929"/>
            <a:ext cx="1887220" cy="2139315"/>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02</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778874" y="406647"/>
            <a:ext cx="4748416"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thiện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cặp</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sau</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403413" y="1204351"/>
            <a:ext cx="5088040" cy="207441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vi-VN" sz="2800" i="1" dirty="0">
                <a:solidFill>
                  <a:srgbClr val="002060"/>
                </a:solidFill>
                <a:latin typeface="+mj-lt"/>
              </a:rPr>
              <a:t>Em thấy </a:t>
            </a:r>
            <a:r>
              <a:rPr lang="vi-VN" sz="2800" i="1" dirty="0" smtClean="0">
                <a:solidFill>
                  <a:srgbClr val="002060"/>
                </a:solidFill>
                <a:latin typeface="+mj-lt"/>
              </a:rPr>
              <a:t>không</a:t>
            </a:r>
            <a:r>
              <a:rPr lang="vi-VN" sz="2800" i="1" dirty="0">
                <a:solidFill>
                  <a:srgbClr val="002060"/>
                </a:solidFill>
                <a:latin typeface="+mj-lt"/>
              </a:rPr>
              <a:t>, tất cả đã xa rồi</a:t>
            </a:r>
            <a:endParaRPr lang="vi-VN" sz="2800" dirty="0">
              <a:solidFill>
                <a:srgbClr val="002060"/>
              </a:solidFill>
              <a:latin typeface="+mj-lt"/>
            </a:endParaRPr>
          </a:p>
          <a:p>
            <a:pPr marL="0" indent="0">
              <a:buNone/>
            </a:pPr>
            <a:r>
              <a:rPr lang="vi-VN" sz="2800" i="1" dirty="0">
                <a:solidFill>
                  <a:srgbClr val="002060"/>
                </a:solidFill>
                <a:latin typeface="+mj-lt"/>
              </a:rPr>
              <a:t>Trong tiếng thở của thời gian</a:t>
            </a:r>
            <a:endParaRPr lang="vi-VN" sz="2800" dirty="0">
              <a:solidFill>
                <a:srgbClr val="002060"/>
              </a:solidFill>
              <a:latin typeface="+mj-lt"/>
            </a:endParaRPr>
          </a:p>
          <a:p>
            <a:pPr marL="0" indent="0">
              <a:buNone/>
            </a:pPr>
            <a:r>
              <a:rPr lang="vi-VN" sz="2800" i="1" dirty="0">
                <a:solidFill>
                  <a:srgbClr val="002060"/>
                </a:solidFill>
                <a:latin typeface="+mj-lt"/>
              </a:rPr>
              <a:t>Tuổi thơ </a:t>
            </a:r>
            <a:r>
              <a:rPr lang="vi-VN" sz="2800" i="1" dirty="0" smtClean="0">
                <a:solidFill>
                  <a:srgbClr val="002060"/>
                </a:solidFill>
                <a:latin typeface="+mj-lt"/>
              </a:rPr>
              <a:t>kia.............................</a:t>
            </a:r>
            <a:r>
              <a:rPr lang="vi-VN" sz="2800" i="1" dirty="0">
                <a:solidFill>
                  <a:srgbClr val="002060"/>
                </a:solidFill>
                <a:latin typeface="+mj-lt"/>
              </a:rPr>
              <a:t>	</a:t>
            </a:r>
            <a:endParaRPr lang="vi-VN" sz="2800" dirty="0">
              <a:solidFill>
                <a:srgbClr val="002060"/>
              </a:solidFill>
              <a:latin typeface="+mj-lt"/>
            </a:endParaRPr>
          </a:p>
          <a:p>
            <a:pPr marL="0" indent="0">
              <a:buNone/>
            </a:pPr>
            <a:r>
              <a:rPr lang="vi-VN" sz="2800" i="1" dirty="0">
                <a:solidFill>
                  <a:srgbClr val="002060"/>
                </a:solidFill>
                <a:latin typeface="+mj-lt"/>
              </a:rPr>
              <a:t>Hoa súng </a:t>
            </a:r>
            <a:r>
              <a:rPr lang="vi-VN" sz="2800" i="1" dirty="0" smtClean="0">
                <a:solidFill>
                  <a:srgbClr val="002060"/>
                </a:solidFill>
                <a:latin typeface="+mj-lt"/>
              </a:rPr>
              <a:t>tím...........................</a:t>
            </a:r>
            <a:endParaRPr lang="vi-VN" sz="2800" dirty="0">
              <a:solidFill>
                <a:srgbClr val="002060"/>
              </a:solidFill>
              <a:latin typeface="+mj-lt"/>
            </a:endParaRPr>
          </a:p>
        </p:txBody>
      </p:sp>
      <p:sp>
        <p:nvSpPr>
          <p:cNvPr id="17413" name="文本框 10"/>
          <p:cNvSpPr txBox="1"/>
          <p:nvPr/>
        </p:nvSpPr>
        <p:spPr>
          <a:xfrm>
            <a:off x="151966" y="4293271"/>
            <a:ext cx="6001116"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vi-VN" sz="2800" i="1" dirty="0">
                <a:solidFill>
                  <a:srgbClr val="002060"/>
                </a:solidFill>
                <a:latin typeface="+mj-lt"/>
              </a:rPr>
              <a:t>Những </a:t>
            </a:r>
            <a:r>
              <a:rPr lang="vi-VN" sz="2800" i="1" dirty="0" smtClean="0">
                <a:solidFill>
                  <a:srgbClr val="002060"/>
                </a:solidFill>
                <a:latin typeface="+mj-lt"/>
              </a:rPr>
              <a:t>lưỡi </a:t>
            </a:r>
            <a:r>
              <a:rPr lang="vi-VN" sz="2800" i="1" dirty="0">
                <a:solidFill>
                  <a:srgbClr val="002060"/>
                </a:solidFill>
                <a:latin typeface="+mj-lt"/>
              </a:rPr>
              <a:t>cày </a:t>
            </a:r>
            <a:r>
              <a:rPr lang="vi-VN" sz="2800" i="1" dirty="0" smtClean="0">
                <a:solidFill>
                  <a:srgbClr val="002060"/>
                </a:solidFill>
                <a:latin typeface="+mj-lt"/>
              </a:rPr>
              <a:t>lấm </a:t>
            </a:r>
            <a:r>
              <a:rPr lang="vi-VN" sz="2800" i="1" dirty="0">
                <a:solidFill>
                  <a:srgbClr val="002060"/>
                </a:solidFill>
                <a:latin typeface="+mj-lt"/>
              </a:rPr>
              <a:t>l</a:t>
            </a:r>
            <a:r>
              <a:rPr lang="vi-VN" sz="2800" i="1" dirty="0" smtClean="0">
                <a:solidFill>
                  <a:srgbClr val="002060"/>
                </a:solidFill>
                <a:latin typeface="+mj-lt"/>
              </a:rPr>
              <a:t>áp </a:t>
            </a:r>
            <a:r>
              <a:rPr lang="vi-VN" sz="2800" i="1" dirty="0">
                <a:solidFill>
                  <a:srgbClr val="002060"/>
                </a:solidFill>
                <a:latin typeface="+mj-lt"/>
              </a:rPr>
              <a:t>trở về ngủ thiếp</a:t>
            </a:r>
            <a:endParaRPr lang="vi-VN" sz="2800" dirty="0">
              <a:solidFill>
                <a:srgbClr val="002060"/>
              </a:solidFill>
              <a:latin typeface="+mj-lt"/>
            </a:endParaRPr>
          </a:p>
          <a:p>
            <a:pPr marL="0" lvl="0" indent="0" algn="just" eaLnBrk="1" hangingPunct="1">
              <a:spcBef>
                <a:spcPct val="0"/>
              </a:spcBef>
              <a:buNone/>
            </a:pPr>
            <a:r>
              <a:rPr lang="en-US" altLang="zh-CN" sz="2800" dirty="0" smtClean="0">
                <a:solidFill>
                  <a:srgbClr val="002060"/>
                </a:solidFill>
                <a:latin typeface="+mj-lt"/>
                <a:ea typeface="微软雅黑" panose="020B0503020204020204" charset="-122"/>
                <a:cs typeface="Times New Roman" panose="02020603050405020304" pitchFamily="18" charset="0"/>
              </a:rPr>
              <a:t>………………………………................................</a:t>
            </a:r>
            <a:endParaRPr lang="zh-CN" altLang="en-US" sz="2800" dirty="0">
              <a:solidFill>
                <a:srgbClr val="002060"/>
              </a:solidFill>
              <a:latin typeface="+mj-lt"/>
              <a:ea typeface="微软雅黑" panose="020B0503020204020204" charset="-122"/>
              <a:cs typeface="Times New Roman" panose="02020603050405020304" pitchFamily="18" charset="0"/>
            </a:endParaRPr>
          </a:p>
        </p:txBody>
      </p:sp>
      <p:sp>
        <p:nvSpPr>
          <p:cNvPr id="8" name="文本框 1"/>
          <p:cNvSpPr txBox="1"/>
          <p:nvPr/>
        </p:nvSpPr>
        <p:spPr>
          <a:xfrm>
            <a:off x="6654799" y="1268120"/>
            <a:ext cx="496345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vi-VN" sz="2800" i="1" dirty="0">
                <a:solidFill>
                  <a:srgbClr val="002060"/>
                </a:solidFill>
                <a:latin typeface="+mj-lt"/>
              </a:rPr>
              <a:t>Ôi ước gì được thấy mưa rơi</a:t>
            </a:r>
            <a:endParaRPr lang="vi-VN" sz="2800" dirty="0">
              <a:solidFill>
                <a:srgbClr val="002060"/>
              </a:solidFill>
              <a:latin typeface="+mj-lt"/>
            </a:endParaRPr>
          </a:p>
          <a:p>
            <a:pPr marL="0" lvl="0" indent="0" algn="just" eaLnBrk="1" hangingPunct="1">
              <a:spcBef>
                <a:spcPct val="0"/>
              </a:spcBef>
              <a:buNone/>
            </a:pPr>
            <a:r>
              <a:rPr lang="en-US" sz="2800" dirty="0" smtClean="0">
                <a:solidFill>
                  <a:srgbClr val="002060"/>
                </a:solidFill>
                <a:latin typeface="+mj-lt"/>
                <a:ea typeface="微软雅黑" panose="020B0503020204020204" charset="-122"/>
                <a:cs typeface="Times New Roman" panose="02020603050405020304" pitchFamily="18" charset="0"/>
              </a:rPr>
              <a:t>…………………………………………………</a:t>
            </a:r>
            <a:endParaRPr sz="2800" dirty="0">
              <a:solidFill>
                <a:srgbClr val="002060"/>
              </a:solidFill>
              <a:latin typeface="+mj-lt"/>
              <a:ea typeface="微软雅黑" panose="020B0503020204020204" charset="-122"/>
              <a:cs typeface="Times New Roman" panose="02020603050405020304" pitchFamily="18" charset="0"/>
            </a:endParaRPr>
          </a:p>
        </p:txBody>
      </p:sp>
      <p:sp>
        <p:nvSpPr>
          <p:cNvPr id="10" name="文本框 12"/>
          <p:cNvSpPr txBox="1"/>
          <p:nvPr/>
        </p:nvSpPr>
        <p:spPr>
          <a:xfrm>
            <a:off x="6654799" y="4285397"/>
            <a:ext cx="5537201" cy="18158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ôi</a:t>
            </a: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dịu</a:t>
            </a: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dàng</a:t>
            </a: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sao</a:t>
            </a:r>
            <a:endPar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altLang="zh-CN" sz="2800"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a:t>
            </a:r>
          </a:p>
          <a:p>
            <a:pPr marL="0" indent="0" algn="just" eaLnBrk="1" hangingPunct="1">
              <a:spcBef>
                <a:spcPct val="0"/>
              </a:spcBef>
              <a:buNone/>
            </a:pP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down)">
                                      <p:cBhvr>
                                        <p:cTn id="33" dur="500"/>
                                        <p:tgtEl>
                                          <p:spTgt spid="2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411"/>
                                        </p:tgtEl>
                                        <p:attrNameLst>
                                          <p:attrName>style.visibility</p:attrName>
                                        </p:attrNameLst>
                                      </p:cBhvr>
                                      <p:to>
                                        <p:strVal val="visible"/>
                                      </p:to>
                                    </p:set>
                                    <p:animEffect transition="in" filter="wipe(up)">
                                      <p:cBhvr>
                                        <p:cTn id="36" dur="500"/>
                                        <p:tgtEl>
                                          <p:spTgt spid="1741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413"/>
                                        </p:tgtEl>
                                        <p:attrNameLst>
                                          <p:attrName>style.visibility</p:attrName>
                                        </p:attrNameLst>
                                      </p:cBhvr>
                                      <p:to>
                                        <p:strVal val="visible"/>
                                      </p:to>
                                    </p:set>
                                    <p:animEffect transition="in" filter="wipe(up)">
                                      <p:cBhvr>
                                        <p:cTn id="39" dur="500"/>
                                        <p:tgtEl>
                                          <p:spTgt spid="1741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778874" y="406647"/>
            <a:ext cx="4748416"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thiện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cặp</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sau</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151966" y="1204351"/>
            <a:ext cx="6154705" cy="207441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vi-VN" sz="2800" i="1" dirty="0">
                <a:solidFill>
                  <a:srgbClr val="002060"/>
                </a:solidFill>
                <a:latin typeface="+mj-lt"/>
              </a:rPr>
              <a:t>Em thấy </a:t>
            </a:r>
            <a:r>
              <a:rPr lang="vi-VN" sz="2800" i="1" dirty="0" smtClean="0">
                <a:solidFill>
                  <a:srgbClr val="002060"/>
                </a:solidFill>
                <a:latin typeface="+mj-lt"/>
              </a:rPr>
              <a:t>không</a:t>
            </a:r>
            <a:r>
              <a:rPr lang="vi-VN" sz="2800" i="1" dirty="0">
                <a:solidFill>
                  <a:srgbClr val="002060"/>
                </a:solidFill>
                <a:latin typeface="+mj-lt"/>
              </a:rPr>
              <a:t>, tất cả đã xa rồi</a:t>
            </a:r>
            <a:endParaRPr lang="vi-VN" sz="2800" dirty="0">
              <a:solidFill>
                <a:srgbClr val="002060"/>
              </a:solidFill>
              <a:latin typeface="+mj-lt"/>
            </a:endParaRPr>
          </a:p>
          <a:p>
            <a:pPr marL="0" indent="0">
              <a:buNone/>
            </a:pPr>
            <a:r>
              <a:rPr lang="vi-VN" sz="2800" i="1" dirty="0">
                <a:solidFill>
                  <a:srgbClr val="002060"/>
                </a:solidFill>
                <a:latin typeface="+mj-lt"/>
              </a:rPr>
              <a:t>Trong tiếng thở của thời gian</a:t>
            </a:r>
            <a:endParaRPr lang="vi-VN" sz="2800" dirty="0">
              <a:solidFill>
                <a:srgbClr val="002060"/>
              </a:solidFill>
              <a:latin typeface="+mj-lt"/>
            </a:endParaRPr>
          </a:p>
          <a:p>
            <a:pPr marL="0" indent="0">
              <a:buNone/>
            </a:pPr>
            <a:r>
              <a:rPr lang="vi-VN" sz="2800" i="1" dirty="0">
                <a:solidFill>
                  <a:srgbClr val="002060"/>
                </a:solidFill>
                <a:latin typeface="+mj-lt"/>
              </a:rPr>
              <a:t>Tuổi thơ </a:t>
            </a:r>
            <a:r>
              <a:rPr lang="vi-VN" sz="2800" i="1" dirty="0" smtClean="0">
                <a:solidFill>
                  <a:srgbClr val="002060"/>
                </a:solidFill>
                <a:latin typeface="+mj-lt"/>
              </a:rPr>
              <a:t>kia </a:t>
            </a:r>
            <a:r>
              <a:rPr lang="vi-VN" sz="2800" b="1" i="1" dirty="0" smtClean="0">
                <a:solidFill>
                  <a:srgbClr val="FF0000"/>
                </a:solidFill>
                <a:latin typeface="+mj-lt"/>
              </a:rPr>
              <a:t>bỗng xa ngút ngàn</a:t>
            </a:r>
            <a:r>
              <a:rPr lang="vi-VN" sz="2800" i="1" dirty="0">
                <a:solidFill>
                  <a:srgbClr val="002060"/>
                </a:solidFill>
                <a:latin typeface="+mj-lt"/>
              </a:rPr>
              <a:t>	</a:t>
            </a:r>
            <a:endParaRPr lang="vi-VN" sz="2800" dirty="0">
              <a:solidFill>
                <a:srgbClr val="002060"/>
              </a:solidFill>
              <a:latin typeface="+mj-lt"/>
            </a:endParaRPr>
          </a:p>
          <a:p>
            <a:pPr marL="0" indent="0">
              <a:buNone/>
            </a:pPr>
            <a:r>
              <a:rPr lang="vi-VN" sz="2800" i="1" dirty="0">
                <a:solidFill>
                  <a:srgbClr val="002060"/>
                </a:solidFill>
                <a:latin typeface="+mj-lt"/>
              </a:rPr>
              <a:t>Hoa súng tím </a:t>
            </a:r>
            <a:r>
              <a:rPr lang="vi-VN" sz="2800" b="1" i="1" dirty="0" smtClean="0">
                <a:solidFill>
                  <a:srgbClr val="FF0000"/>
                </a:solidFill>
                <a:latin typeface="+mj-lt"/>
              </a:rPr>
              <a:t>chìm lặng trong kí ức</a:t>
            </a:r>
            <a:r>
              <a:rPr lang="vi-VN" sz="2800" i="1" dirty="0" smtClean="0">
                <a:solidFill>
                  <a:srgbClr val="002060"/>
                </a:solidFill>
                <a:latin typeface="+mj-lt"/>
              </a:rPr>
              <a:t>.</a:t>
            </a:r>
            <a:endParaRPr lang="vi-VN" sz="2800" dirty="0">
              <a:solidFill>
                <a:srgbClr val="002060"/>
              </a:solidFill>
              <a:latin typeface="+mj-lt"/>
            </a:endParaRPr>
          </a:p>
        </p:txBody>
      </p:sp>
      <p:sp>
        <p:nvSpPr>
          <p:cNvPr id="17413" name="文本框 10"/>
          <p:cNvSpPr txBox="1"/>
          <p:nvPr/>
        </p:nvSpPr>
        <p:spPr>
          <a:xfrm>
            <a:off x="151966" y="4293271"/>
            <a:ext cx="6001116"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vi-VN" sz="2800" i="1" dirty="0">
                <a:solidFill>
                  <a:srgbClr val="002060"/>
                </a:solidFill>
                <a:latin typeface="+mj-lt"/>
              </a:rPr>
              <a:t>Những </a:t>
            </a:r>
            <a:r>
              <a:rPr lang="vi-VN" sz="2800" i="1" dirty="0" smtClean="0">
                <a:solidFill>
                  <a:srgbClr val="002060"/>
                </a:solidFill>
                <a:latin typeface="+mj-lt"/>
              </a:rPr>
              <a:t>lưỡi </a:t>
            </a:r>
            <a:r>
              <a:rPr lang="vi-VN" sz="2800" i="1" dirty="0">
                <a:solidFill>
                  <a:srgbClr val="002060"/>
                </a:solidFill>
                <a:latin typeface="+mj-lt"/>
              </a:rPr>
              <a:t>cày </a:t>
            </a:r>
            <a:r>
              <a:rPr lang="vi-VN" sz="2800" i="1" dirty="0" smtClean="0">
                <a:solidFill>
                  <a:srgbClr val="002060"/>
                </a:solidFill>
                <a:latin typeface="+mj-lt"/>
              </a:rPr>
              <a:t>lấm </a:t>
            </a:r>
            <a:r>
              <a:rPr lang="vi-VN" sz="2800" i="1" dirty="0">
                <a:solidFill>
                  <a:srgbClr val="002060"/>
                </a:solidFill>
                <a:latin typeface="+mj-lt"/>
              </a:rPr>
              <a:t>l</a:t>
            </a:r>
            <a:r>
              <a:rPr lang="vi-VN" sz="2800" i="1" dirty="0" smtClean="0">
                <a:solidFill>
                  <a:srgbClr val="002060"/>
                </a:solidFill>
                <a:latin typeface="+mj-lt"/>
              </a:rPr>
              <a:t>áp </a:t>
            </a:r>
            <a:r>
              <a:rPr lang="vi-VN" sz="2800" i="1" dirty="0">
                <a:solidFill>
                  <a:srgbClr val="002060"/>
                </a:solidFill>
                <a:latin typeface="+mj-lt"/>
              </a:rPr>
              <a:t>trở về ngủ thiếp</a:t>
            </a:r>
            <a:endParaRPr lang="vi-VN" sz="2800" dirty="0">
              <a:solidFill>
                <a:srgbClr val="002060"/>
              </a:solidFill>
              <a:latin typeface="+mj-lt"/>
            </a:endParaRPr>
          </a:p>
          <a:p>
            <a:pPr marL="0" lvl="0" indent="0" algn="just" eaLnBrk="1" hangingPunct="1">
              <a:spcBef>
                <a:spcPct val="0"/>
              </a:spcBef>
              <a:buNone/>
            </a:pP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Chú</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trâu</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già</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lặng</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lẽ</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gặm</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cỏ</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nghỉ</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ngơi</a:t>
            </a:r>
            <a:r>
              <a:rPr lang="en-US" altLang="zh-CN"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600" b="1" i="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1"/>
          <p:cNvSpPr txBox="1"/>
          <p:nvPr/>
        </p:nvSpPr>
        <p:spPr>
          <a:xfrm>
            <a:off x="6306671" y="1268120"/>
            <a:ext cx="5674658" cy="9233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vi-VN" sz="2800" i="1" dirty="0">
                <a:solidFill>
                  <a:srgbClr val="002060"/>
                </a:solidFill>
                <a:latin typeface="+mj-lt"/>
              </a:rPr>
              <a:t>Ôi ước gì được thấy mưa rơi</a:t>
            </a:r>
            <a:endParaRPr lang="vi-VN" sz="2800" dirty="0">
              <a:solidFill>
                <a:srgbClr val="002060"/>
              </a:solidFill>
              <a:latin typeface="+mj-lt"/>
            </a:endParaRPr>
          </a:p>
          <a:p>
            <a:pPr marL="0" lvl="0" indent="0" algn="just" eaLnBrk="1" hangingPunct="1">
              <a:spcBef>
                <a:spcPct val="0"/>
              </a:spcBef>
              <a:buNone/>
            </a:pP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Ước</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gì</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được</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thấy</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những</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đôi</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mắt</a:t>
            </a:r>
            <a:r>
              <a:rPr lang="en-US" sz="2600" b="1" i="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600" b="1" i="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huyền</a:t>
            </a:r>
            <a:endParaRPr sz="2600" b="1" i="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654799" y="4285397"/>
            <a:ext cx="5537201" cy="224676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en-US" altLang="zh-CN" sz="2800" i="1"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i="1"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i="1"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i="1"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ôi</a:t>
            </a:r>
            <a:r>
              <a:rPr lang="en-US" altLang="zh-CN" sz="2800" i="1"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dịu</a:t>
            </a:r>
            <a:r>
              <a:rPr lang="en-US" altLang="zh-CN" sz="2800" i="1"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dàng</a:t>
            </a:r>
            <a:r>
              <a:rPr lang="en-US" altLang="zh-CN" sz="2800" i="1" dirty="0"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i="1" dirty="0" err="1" smtClean="0">
                <a:solidFill>
                  <a:srgbClr val="002060"/>
                </a:solidFill>
                <a:latin typeface="Times New Roman" panose="02020603050405020304" pitchFamily="18" charset="0"/>
                <a:ea typeface="微软雅黑" panose="020B0503020204020204" charset="-122"/>
                <a:cs typeface="Times New Roman" panose="02020603050405020304" pitchFamily="18" charset="0"/>
              </a:rPr>
              <a:t>sao</a:t>
            </a:r>
            <a:endParaRPr lang="en-US" altLang="zh-CN" sz="2800" i="1" dirty="0">
              <a:solidFill>
                <a:srgbClr val="002060"/>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như</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trăng</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non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trên</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cao</a:t>
            </a:r>
            <a:endPar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Cả</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một</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đời</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thức</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hoài</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không</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ngủ</a:t>
            </a:r>
            <a:endPar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Cả</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một</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đời</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lặng</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lẽ</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chắn</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mưa</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sa</a:t>
            </a:r>
            <a:r>
              <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3430144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down)">
                                      <p:cBhvr>
                                        <p:cTn id="33" dur="500"/>
                                        <p:tgtEl>
                                          <p:spTgt spid="2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411"/>
                                        </p:tgtEl>
                                        <p:attrNameLst>
                                          <p:attrName>style.visibility</p:attrName>
                                        </p:attrNameLst>
                                      </p:cBhvr>
                                      <p:to>
                                        <p:strVal val="visible"/>
                                      </p:to>
                                    </p:set>
                                    <p:animEffect transition="in" filter="wipe(up)">
                                      <p:cBhvr>
                                        <p:cTn id="36" dur="500"/>
                                        <p:tgtEl>
                                          <p:spTgt spid="174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411">
                                            <p:txEl>
                                              <p:pRg st="0" end="0"/>
                                            </p:txEl>
                                          </p:spTgt>
                                        </p:tgtEl>
                                        <p:attrNameLst>
                                          <p:attrName>style.visibility</p:attrName>
                                        </p:attrNameLst>
                                      </p:cBhvr>
                                      <p:to>
                                        <p:strVal val="visible"/>
                                      </p:to>
                                    </p:set>
                                    <p:animEffect transition="in" filter="fade">
                                      <p:cBhvr>
                                        <p:cTn id="41" dur="1000"/>
                                        <p:tgtEl>
                                          <p:spTgt spid="17411">
                                            <p:txEl>
                                              <p:pRg st="0" end="0"/>
                                            </p:txEl>
                                          </p:spTgt>
                                        </p:tgtEl>
                                      </p:cBhvr>
                                    </p:animEffect>
                                    <p:anim calcmode="lin" valueType="num">
                                      <p:cBhvr>
                                        <p:cTn id="42"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411">
                                            <p:txEl>
                                              <p:pRg st="1" end="1"/>
                                            </p:txEl>
                                          </p:spTgt>
                                        </p:tgtEl>
                                        <p:attrNameLst>
                                          <p:attrName>style.visibility</p:attrName>
                                        </p:attrNameLst>
                                      </p:cBhvr>
                                      <p:to>
                                        <p:strVal val="visible"/>
                                      </p:to>
                                    </p:set>
                                    <p:animEffect transition="in" filter="fade">
                                      <p:cBhvr>
                                        <p:cTn id="46" dur="1000"/>
                                        <p:tgtEl>
                                          <p:spTgt spid="17411">
                                            <p:txEl>
                                              <p:pRg st="1" end="1"/>
                                            </p:txEl>
                                          </p:spTgt>
                                        </p:tgtEl>
                                      </p:cBhvr>
                                    </p:animEffect>
                                    <p:anim calcmode="lin" valueType="num">
                                      <p:cBhvr>
                                        <p:cTn id="47"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411">
                                            <p:txEl>
                                              <p:pRg st="2" end="2"/>
                                            </p:txEl>
                                          </p:spTgt>
                                        </p:tgtEl>
                                        <p:attrNameLst>
                                          <p:attrName>style.visibility</p:attrName>
                                        </p:attrNameLst>
                                      </p:cBhvr>
                                      <p:to>
                                        <p:strVal val="visible"/>
                                      </p:to>
                                    </p:set>
                                    <p:animEffect transition="in" filter="fade">
                                      <p:cBhvr>
                                        <p:cTn id="51" dur="1000"/>
                                        <p:tgtEl>
                                          <p:spTgt spid="17411">
                                            <p:txEl>
                                              <p:pRg st="2" end="2"/>
                                            </p:txEl>
                                          </p:spTgt>
                                        </p:tgtEl>
                                      </p:cBhvr>
                                    </p:animEffect>
                                    <p:anim calcmode="lin" valueType="num">
                                      <p:cBhvr>
                                        <p:cTn id="5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7411">
                                            <p:txEl>
                                              <p:pRg st="3" end="3"/>
                                            </p:txEl>
                                          </p:spTgt>
                                        </p:tgtEl>
                                        <p:attrNameLst>
                                          <p:attrName>style.visibility</p:attrName>
                                        </p:attrNameLst>
                                      </p:cBhvr>
                                      <p:to>
                                        <p:strVal val="visible"/>
                                      </p:to>
                                    </p:set>
                                    <p:animEffect transition="in" filter="fade">
                                      <p:cBhvr>
                                        <p:cTn id="56" dur="1000"/>
                                        <p:tgtEl>
                                          <p:spTgt spid="17411">
                                            <p:txEl>
                                              <p:pRg st="3" end="3"/>
                                            </p:txEl>
                                          </p:spTgt>
                                        </p:tgtEl>
                                      </p:cBhvr>
                                    </p:animEffect>
                                    <p:anim calcmode="lin" valueType="num">
                                      <p:cBhvr>
                                        <p:cTn id="57"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413"/>
                                        </p:tgtEl>
                                        <p:attrNameLst>
                                          <p:attrName>style.visibility</p:attrName>
                                        </p:attrNameLst>
                                      </p:cBhvr>
                                      <p:to>
                                        <p:strVal val="visible"/>
                                      </p:to>
                                    </p:set>
                                    <p:animEffect transition="in" filter="fade">
                                      <p:cBhvr>
                                        <p:cTn id="63" dur="1000"/>
                                        <p:tgtEl>
                                          <p:spTgt spid="17413"/>
                                        </p:tgtEl>
                                      </p:cBhvr>
                                    </p:animEffect>
                                    <p:anim calcmode="lin" valueType="num">
                                      <p:cBhvr>
                                        <p:cTn id="64" dur="1000" fill="hold"/>
                                        <p:tgtEl>
                                          <p:spTgt spid="17413"/>
                                        </p:tgtEl>
                                        <p:attrNameLst>
                                          <p:attrName>ppt_x</p:attrName>
                                        </p:attrNameLst>
                                      </p:cBhvr>
                                      <p:tavLst>
                                        <p:tav tm="0">
                                          <p:val>
                                            <p:strVal val="#ppt_x"/>
                                          </p:val>
                                        </p:tav>
                                        <p:tav tm="100000">
                                          <p:val>
                                            <p:strVal val="#ppt_x"/>
                                          </p:val>
                                        </p:tav>
                                      </p:tavLst>
                                    </p:anim>
                                    <p:anim calcmode="lin" valueType="num">
                                      <p:cBhvr>
                                        <p:cTn id="65"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arn(inVertical)">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4328" y="-80267"/>
            <a:ext cx="9000965" cy="760836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927260" y="1835189"/>
            <a:ext cx="6660862" cy="1471172"/>
          </a:xfrm>
          <a:prstGeom prst="rect">
            <a:avLst/>
          </a:prstGeom>
        </p:spPr>
        <p:txBody>
          <a:bodyPr wrap="square">
            <a:spAutoFit/>
          </a:bodyPr>
          <a:lstStyle/>
          <a:p>
            <a:pPr algn="ctr">
              <a:lnSpc>
                <a:spcPct val="140000"/>
              </a:lnSpc>
            </a:pP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Viết</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bài</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thơ</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tự</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do(</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ngắn</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dài</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tuỳ</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ý) </a:t>
            </a:r>
          </a:p>
          <a:p>
            <a:pPr algn="ctr">
              <a:lnSpc>
                <a:spcPct val="140000"/>
              </a:lnSpc>
            </a:pP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về</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cha,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ông</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bà</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hoặc</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thầy</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cô</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giáo</a:t>
            </a:r>
            <a:r>
              <a:rPr lang="en-US" sz="1400" dirty="0" smtClean="0">
                <a:solidFill>
                  <a:schemeClr val="bg2">
                    <a:lumMod val="10000"/>
                  </a:schemeClr>
                </a:solidFill>
                <a:latin typeface="微软雅黑" panose="020B0503020204020204" charset="-122"/>
                <a:ea typeface="微软雅黑" panose="020B0503020204020204" charset="-122"/>
                <a:cs typeface="Times New Roman" panose="02020603050405020304" pitchFamily="18" charset="0"/>
              </a:rPr>
              <a:t>.</a:t>
            </a:r>
            <a:endParaRPr sz="1400" dirty="0">
              <a:solidFill>
                <a:schemeClr val="bg2">
                  <a:lumMod val="10000"/>
                </a:schemeClr>
              </a:solidFill>
              <a:latin typeface="微软雅黑" panose="020B0503020204020204" charset="-122"/>
              <a:ea typeface="微软雅黑" panose="020B0503020204020204" charset="-122"/>
              <a:cs typeface="Times New Roman" panose="02020603050405020304" pitchFamily="18"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0928"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328443" y="406647"/>
            <a:ext cx="3649269"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tự</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do</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31" name="图片 30" descr="890261f18bd9a6cf2baac98444466bbf"/>
          <p:cNvPicPr>
            <a:picLocks noChangeAspect="1"/>
          </p:cNvPicPr>
          <p:nvPr/>
        </p:nvPicPr>
        <p:blipFill>
          <a:blip r:embed="rId10"/>
          <a:stretch>
            <a:fillRect/>
          </a:stretch>
        </p:blipFill>
        <p:spPr>
          <a:xfrm>
            <a:off x="6951345" y="3405505"/>
            <a:ext cx="4462145" cy="4456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par>
                          <p:cTn id="46" fill="hold">
                            <p:stCondLst>
                              <p:cond delay="500"/>
                            </p:stCondLst>
                            <p:childTnLst>
                              <p:par>
                                <p:cTn id="47" presetID="32" presetClass="emph" presetSubtype="0" fill="hold" nodeType="afterEffect">
                                  <p:stCondLst>
                                    <p:cond delay="0"/>
                                  </p:stCondLst>
                                  <p:childTnLst>
                                    <p:animRot by="120000">
                                      <p:cBhvr>
                                        <p:cTn id="48" dur="100" fill="hold">
                                          <p:stCondLst>
                                            <p:cond delay="0"/>
                                          </p:stCondLst>
                                        </p:cTn>
                                        <p:tgtEl>
                                          <p:spTgt spid="17"/>
                                        </p:tgtEl>
                                        <p:attrNameLst>
                                          <p:attrName>r</p:attrName>
                                        </p:attrNameLst>
                                      </p:cBhvr>
                                    </p:animRot>
                                    <p:animRot by="-240000">
                                      <p:cBhvr>
                                        <p:cTn id="49" dur="200" fill="hold">
                                          <p:stCondLst>
                                            <p:cond delay="200"/>
                                          </p:stCondLst>
                                        </p:cTn>
                                        <p:tgtEl>
                                          <p:spTgt spid="17"/>
                                        </p:tgtEl>
                                        <p:attrNameLst>
                                          <p:attrName>r</p:attrName>
                                        </p:attrNameLst>
                                      </p:cBhvr>
                                    </p:animRot>
                                    <p:animRot by="240000">
                                      <p:cBhvr>
                                        <p:cTn id="50" dur="200" fill="hold">
                                          <p:stCondLst>
                                            <p:cond delay="400"/>
                                          </p:stCondLst>
                                        </p:cTn>
                                        <p:tgtEl>
                                          <p:spTgt spid="17"/>
                                        </p:tgtEl>
                                        <p:attrNameLst>
                                          <p:attrName>r</p:attrName>
                                        </p:attrNameLst>
                                      </p:cBhvr>
                                    </p:animRot>
                                    <p:animRot by="-240000">
                                      <p:cBhvr>
                                        <p:cTn id="51" dur="200" fill="hold">
                                          <p:stCondLst>
                                            <p:cond delay="600"/>
                                          </p:stCondLst>
                                        </p:cTn>
                                        <p:tgtEl>
                                          <p:spTgt spid="17"/>
                                        </p:tgtEl>
                                        <p:attrNameLst>
                                          <p:attrName>r</p:attrName>
                                        </p:attrNameLst>
                                      </p:cBhvr>
                                    </p:animRot>
                                    <p:animRot by="120000">
                                      <p:cBhvr>
                                        <p:cTn id="52" dur="200" fill="hold">
                                          <p:stCondLst>
                                            <p:cond delay="800"/>
                                          </p:stCondLst>
                                        </p:cTn>
                                        <p:tgtEl>
                                          <p:spTgt spid="17"/>
                                        </p:tgtEl>
                                        <p:attrNameLst>
                                          <p:attrName>r</p:attrName>
                                        </p:attrNameLst>
                                      </p:cBhvr>
                                    </p:animRot>
                                  </p:childTnLst>
                                </p:cTn>
                              </p:par>
                              <p:par>
                                <p:cTn id="53" presetID="47" presetClass="entr" presetSubtype="0" repeatCount="indefinite"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anim calcmode="lin" valueType="num">
                                      <p:cBhvr>
                                        <p:cTn id="56" dur="2000" fill="hold"/>
                                        <p:tgtEl>
                                          <p:spTgt spid="28"/>
                                        </p:tgtEl>
                                        <p:attrNameLst>
                                          <p:attrName>ppt_x</p:attrName>
                                        </p:attrNameLst>
                                      </p:cBhvr>
                                      <p:tavLst>
                                        <p:tav tm="0">
                                          <p:val>
                                            <p:strVal val="#ppt_x"/>
                                          </p:val>
                                        </p:tav>
                                        <p:tav tm="100000">
                                          <p:val>
                                            <p:strVal val="#ppt_x"/>
                                          </p:val>
                                        </p:tav>
                                      </p:tavLst>
                                    </p:anim>
                                    <p:anim calcmode="lin" valueType="num">
                                      <p:cBhvr>
                                        <p:cTn id="57" dur="20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328444" y="406647"/>
            <a:ext cx="3649269"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tự</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do</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2" name="Rectangle 1"/>
          <p:cNvSpPr/>
          <p:nvPr/>
        </p:nvSpPr>
        <p:spPr>
          <a:xfrm>
            <a:off x="3048000" y="2220977"/>
            <a:ext cx="7061200" cy="2092881"/>
          </a:xfrm>
          <a:prstGeom prst="rect">
            <a:avLst/>
          </a:prstGeom>
        </p:spPr>
        <p:txBody>
          <a:bodyPr wrap="square">
            <a:spAutoFit/>
          </a:bodyPr>
          <a:lstStyle/>
          <a:p>
            <a:pPr>
              <a:spcBef>
                <a:spcPts val="600"/>
              </a:spcBef>
            </a:pPr>
            <a:r>
              <a:rPr lang="vi-VN" sz="4000" b="1" dirty="0">
                <a:latin typeface="Times New Roman" panose="02020603050405020304" pitchFamily="18" charset="0"/>
                <a:ea typeface="Calibri" panose="020F0502020204030204" pitchFamily="34"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bị</a:t>
            </a:r>
            <a:endParaRPr lang="en-US" sz="4000" dirty="0">
              <a:latin typeface="Times New Roman" panose="02020603050405020304" pitchFamily="18" charset="0"/>
              <a:cs typeface="Times New Roman" panose="02020603050405020304" pitchFamily="18" charset="0"/>
            </a:endParaRPr>
          </a:p>
          <a:p>
            <a:pPr>
              <a:spcBef>
                <a:spcPts val="600"/>
              </a:spcBef>
            </a:pPr>
            <a:r>
              <a:rPr lang="en-US" sz="4000" b="1"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Phiếu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spcBef>
                <a:spcPts val="600"/>
              </a:spcBef>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do.</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3" name="Rectangle 2"/>
          <p:cNvSpPr/>
          <p:nvPr/>
        </p:nvSpPr>
        <p:spPr>
          <a:xfrm>
            <a:off x="2233662" y="1613211"/>
            <a:ext cx="7875538" cy="3185487"/>
          </a:xfrm>
          <a:prstGeom prst="rect">
            <a:avLst/>
          </a:prstGeom>
        </p:spPr>
        <p:txBody>
          <a:bodyPr wrap="square">
            <a:spAutoFit/>
          </a:bodyPr>
          <a:lstStyle/>
          <a:p>
            <a:pPr>
              <a:spcBef>
                <a:spcPts val="600"/>
              </a:spcBef>
            </a:pPr>
            <a:r>
              <a:rPr lang="en-US" sz="2800" b="1" dirty="0">
                <a:latin typeface="Times New Roman" panose="02020603050405020304" pitchFamily="18" charset="0"/>
                <a:ea typeface="Calibri" panose="020F0502020204030204" pitchFamily="34" charset="0"/>
                <a:cs typeface="Times New Roman" panose="02020603050405020304" pitchFamily="18" charset="0"/>
              </a:rPr>
              <a:t>2</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pPr marL="457200" algn="just">
              <a:spcBef>
                <a:spcPts val="600"/>
              </a:spcBef>
              <a:spcAft>
                <a:spcPts val="0"/>
              </a:spcAft>
            </a:pPr>
            <a:r>
              <a:rPr lang="pt-B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muốn viết bài thơ về ai? </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điều gì khiến em ấn tượng về người đó (tình cảm yêu thương, hình dáng, cử chỉ, việc làm,...)?</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cảm của em đối với người ấy (yêu thương, trân trọng, cảm phục,...).</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646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328451" y="406647"/>
            <a:ext cx="36492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Viết</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bài</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thơ</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tự</a:t>
            </a:r>
            <a:r>
              <a:rPr lang="en-US" altLang="zh-CN" sz="3600" b="1" dirty="0"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do</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102258" y="1670928"/>
            <a:ext cx="11785318" cy="189282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14300" indent="0" algn="just">
              <a:spcBef>
                <a:spcPts val="600"/>
              </a:spcBef>
              <a:spcAft>
                <a:spcPts val="0"/>
              </a:spcAft>
              <a:buNone/>
            </a:pPr>
            <a:r>
              <a:rPr lang="pt-BR" sz="2800" dirty="0" smtClean="0">
                <a:solidFill>
                  <a:srgbClr val="000000"/>
                </a:solidFill>
                <a:latin typeface="Times New Roman" panose="02020603050405020304" pitchFamily="18" charset="0"/>
                <a:ea typeface="Calibri" panose="020F0502020204030204" pitchFamily="34" charset="0"/>
              </a:rPr>
              <a:t>- Bắt </a:t>
            </a:r>
            <a:r>
              <a:rPr lang="pt-BR" sz="2800" dirty="0">
                <a:solidFill>
                  <a:srgbClr val="000000"/>
                </a:solidFill>
                <a:latin typeface="Times New Roman" panose="02020603050405020304" pitchFamily="18" charset="0"/>
                <a:ea typeface="Calibri" panose="020F0502020204030204" pitchFamily="34" charset="0"/>
              </a:rPr>
              <a:t>đầu bằng hình ảnh của người em muốn viết (Ví dụ: Đôi bàn tay, cái lưng còng, mái tóc điểm bạc,...) hoặc từ hành động, suy nghĩ, tình cảm em dành cho người ấy</a:t>
            </a:r>
            <a:r>
              <a:rPr lang="pt-BR" sz="2800" dirty="0" smtClean="0">
                <a:solidFill>
                  <a:srgbClr val="000000"/>
                </a:solidFill>
                <a:latin typeface="Times New Roman" panose="02020603050405020304" pitchFamily="18" charset="0"/>
                <a:ea typeface="Calibri" panose="020F0502020204030204" pitchFamily="34" charset="0"/>
              </a:rPr>
              <a:t>;</a:t>
            </a:r>
          </a:p>
          <a:p>
            <a:pPr marL="457200" algn="just">
              <a:spcBef>
                <a:spcPts val="600"/>
              </a:spcBef>
              <a:spcAft>
                <a:spcPts val="0"/>
              </a:spcAft>
            </a:pP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7413" name="文本框 10"/>
          <p:cNvSpPr txBox="1"/>
          <p:nvPr/>
        </p:nvSpPr>
        <p:spPr>
          <a:xfrm>
            <a:off x="0" y="4534100"/>
            <a:ext cx="11240279"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14300" indent="0" algn="just">
              <a:spcBef>
                <a:spcPts val="600"/>
              </a:spcBef>
              <a:spcAft>
                <a:spcPts val="0"/>
              </a:spcAft>
              <a:buNone/>
            </a:pPr>
            <a:r>
              <a:rPr lang="pt-BR" sz="2800" dirty="0" smtClean="0">
                <a:solidFill>
                  <a:srgbClr val="000000"/>
                </a:solidFill>
                <a:latin typeface="Times New Roman" panose="02020603050405020304" pitchFamily="18" charset="0"/>
                <a:ea typeface="Calibri" panose="020F0502020204030204" pitchFamily="34" charset="0"/>
              </a:rPr>
              <a:t>- Sắp </a:t>
            </a:r>
            <a:r>
              <a:rPr lang="pt-BR" sz="2800" dirty="0">
                <a:solidFill>
                  <a:srgbClr val="000000"/>
                </a:solidFill>
                <a:latin typeface="Times New Roman" panose="02020603050405020304" pitchFamily="18" charset="0"/>
                <a:ea typeface="Calibri" panose="020F0502020204030204" pitchFamily="34" charset="0"/>
              </a:rPr>
              <a:t>xếp các từ </a:t>
            </a:r>
            <a:r>
              <a:rPr lang="pt-BR" sz="2800" dirty="0" smtClean="0">
                <a:solidFill>
                  <a:srgbClr val="000000"/>
                </a:solidFill>
                <a:latin typeface="Times New Roman" panose="02020603050405020304" pitchFamily="18" charset="0"/>
                <a:ea typeface="Calibri" panose="020F0502020204030204" pitchFamily="34" charset="0"/>
              </a:rPr>
              <a:t>ngữ, câu cho hợp lí, dễ hiểu.</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8" name="文本框 1"/>
          <p:cNvSpPr txBox="1"/>
          <p:nvPr/>
        </p:nvSpPr>
        <p:spPr>
          <a:xfrm>
            <a:off x="69087" y="3043685"/>
            <a:ext cx="1141521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pt-BR" sz="2800" dirty="0" smtClean="0">
                <a:latin typeface="Times New Roman" panose="02020603050405020304" pitchFamily="18" charset="0"/>
                <a:ea typeface="Calibri" panose="020F0502020204030204" pitchFamily="34" charset="0"/>
              </a:rPr>
              <a:t>- Lựa </a:t>
            </a:r>
            <a:r>
              <a:rPr lang="pt-BR" sz="2800" dirty="0">
                <a:latin typeface="Times New Roman" panose="02020603050405020304" pitchFamily="18" charset="0"/>
                <a:ea typeface="Calibri" panose="020F0502020204030204" pitchFamily="34" charset="0"/>
              </a:rPr>
              <a:t>chọn từ ngữ thích hợp để thể hiện hình ảnh về người mà em muốn viết và diễn tả tình cảm của em với người </a:t>
            </a:r>
            <a:r>
              <a:rPr lang="pt-BR" sz="2800" dirty="0" smtClean="0">
                <a:latin typeface="Times New Roman" panose="02020603050405020304" pitchFamily="18" charset="0"/>
                <a:ea typeface="Calibri" panose="020F0502020204030204" pitchFamily="34" charset="0"/>
              </a:rPr>
              <a:t>đó.</a:t>
            </a:r>
          </a:p>
          <a:p>
            <a:pPr marL="0" lvl="0" indent="0" algn="just" eaLnBrk="1" hangingPunct="1">
              <a:spcBef>
                <a:spcPct val="0"/>
              </a:spcBef>
              <a:buNone/>
            </a:pPr>
            <a:r>
              <a:rPr lang="pt-BR" sz="2800" dirty="0">
                <a:latin typeface="Times New Roman" panose="02020603050405020304" pitchFamily="18" charset="0"/>
                <a:ea typeface="Calibri" panose="020F0502020204030204" pitchFamily="34" charset="0"/>
              </a:rPr>
              <a:t>-</a:t>
            </a:r>
            <a:r>
              <a:rPr lang="pt-BR" sz="2800" dirty="0" smtClean="0">
                <a:latin typeface="Times New Roman" panose="02020603050405020304" pitchFamily="18" charset="0"/>
                <a:ea typeface="Calibri" panose="020F0502020204030204" pitchFamily="34" charset="0"/>
              </a:rPr>
              <a:t> Chú </a:t>
            </a:r>
            <a:r>
              <a:rPr lang="pt-BR" sz="2800" dirty="0">
                <a:latin typeface="Times New Roman" panose="02020603050405020304" pitchFamily="18" charset="0"/>
                <a:ea typeface="Calibri" panose="020F0502020204030204" pitchFamily="34" charset="0"/>
              </a:rPr>
              <a:t>ý vận dụng kết hợp các biện pháp tu từ: so sánh, ẩn dụ</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TextBox 6"/>
          <p:cNvSpPr txBox="1"/>
          <p:nvPr/>
        </p:nvSpPr>
        <p:spPr>
          <a:xfrm>
            <a:off x="342900" y="1054680"/>
            <a:ext cx="382925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3.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9397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413"/>
                                        </p:tgtEl>
                                        <p:attrNameLst>
                                          <p:attrName>style.visibility</p:attrName>
                                        </p:attrNameLst>
                                      </p:cBhvr>
                                      <p:to>
                                        <p:strVal val="visible"/>
                                      </p:to>
                                    </p:set>
                                    <p:animEffect transition="in" filter="wipe(up)">
                                      <p:cBhvr>
                                        <p:cTn id="4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328444" y="406647"/>
            <a:ext cx="36492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Viết</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bài</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thơ</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tự</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do</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2" name="Rectangle 1"/>
          <p:cNvSpPr/>
          <p:nvPr/>
        </p:nvSpPr>
        <p:spPr>
          <a:xfrm>
            <a:off x="1748870" y="1730946"/>
            <a:ext cx="8270966" cy="2677656"/>
          </a:xfrm>
          <a:prstGeom prst="rect">
            <a:avLst/>
          </a:prstGeom>
        </p:spPr>
        <p:txBody>
          <a:bodyPr wrap="square">
            <a:spAutoFit/>
          </a:bodyPr>
          <a:lstStyle/>
          <a:p>
            <a:pPr marL="457200" algn="just">
              <a:spcBef>
                <a:spcPts val="600"/>
              </a:spcBef>
              <a:spcAft>
                <a:spcPts val="0"/>
              </a:spcAft>
            </a:pPr>
            <a:r>
              <a:rPr lang="pt-BR" sz="2400" b="1" dirty="0" smtClean="0">
                <a:solidFill>
                  <a:srgbClr val="000000"/>
                </a:solidFill>
                <a:latin typeface="Times New Roman" panose="02020603050405020304" pitchFamily="18" charset="0"/>
                <a:ea typeface="Calibri" panose="020F0502020204030204" pitchFamily="34" charset="0"/>
              </a:rPr>
              <a:t>4. </a:t>
            </a:r>
            <a:r>
              <a:rPr lang="pt-BR" sz="2400" b="1" dirty="0">
                <a:solidFill>
                  <a:srgbClr val="000000"/>
                </a:solidFill>
                <a:latin typeface="Times New Roman" panose="02020603050405020304" pitchFamily="18" charset="0"/>
                <a:ea typeface="Calibri" panose="020F0502020204030204" pitchFamily="34" charset="0"/>
              </a:rPr>
              <a:t>Kiểm tra lại, chỉnh sửa (nếu cần):</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Đọc lại bài thơ đã viết;</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smtClean="0">
                <a:solidFill>
                  <a:srgbClr val="000000"/>
                </a:solidFill>
                <a:latin typeface="Times New Roman" panose="02020603050405020304" pitchFamily="18" charset="0"/>
                <a:ea typeface="Calibri" panose="020F0502020204030204" pitchFamily="34" charset="0"/>
              </a:rPr>
              <a:t>- </a:t>
            </a:r>
            <a:r>
              <a:rPr lang="pt-BR" sz="2400" dirty="0">
                <a:solidFill>
                  <a:srgbClr val="000000"/>
                </a:solidFill>
                <a:latin typeface="Times New Roman" panose="02020603050405020304" pitchFamily="18" charset="0"/>
                <a:ea typeface="Calibri" panose="020F0502020204030204" pitchFamily="34" charset="0"/>
              </a:rPr>
              <a:t>Có tồn tại lỗi chỉnh tả nào không?</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Bài thơ có tập trung thể hiện về người em chọn viết và thể hiện được tình cảm của em dành cho người đó chưa? Có cần thay thế từ ngữ nào để câu thơ, bài thơ diễn tả được chính xác hoặc hay hơn không?</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41582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ppt_y</p:attrName>
                                        </p:attrNameLst>
                                      </p:cBhvr>
                                      <p:tavLst>
                                        <p:tav tm="0">
                                          <p:val>
                                            <p:strVal val="#ppt_y-#ppt_h*1.125000"/>
                                          </p:val>
                                        </p:tav>
                                        <p:tav tm="100000">
                                          <p:val>
                                            <p:strVal val="#ppt_y"/>
                                          </p:val>
                                        </p:tav>
                                      </p:tavLst>
                                    </p:anim>
                                    <p:animEffect transition="in" filter="wipe(down)">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5105357" y="406647"/>
            <a:ext cx="20954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TRẢ</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BÀI</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3" name="Rectangle 2"/>
          <p:cNvSpPr/>
          <p:nvPr/>
        </p:nvSpPr>
        <p:spPr>
          <a:xfrm>
            <a:off x="2276608" y="1961778"/>
            <a:ext cx="8082397" cy="1421928"/>
          </a:xfrm>
          <a:prstGeom prst="rect">
            <a:avLst/>
          </a:prstGeom>
        </p:spPr>
        <p:txBody>
          <a:bodyPr wrap="square">
            <a:spAutoFit/>
          </a:bodyPr>
          <a:lstStyle/>
          <a:p>
            <a:pPr algn="just">
              <a:lnSpc>
                <a:spcPct val="135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Thấy được ưu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nhược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của </a:t>
            </a:r>
            <a:r>
              <a:rPr lang="vi-VN" sz="3200" dirty="0">
                <a:latin typeface="Times New Roman" panose="02020603050405020304" pitchFamily="18" charset="0"/>
                <a:ea typeface="Calibri" panose="020F0502020204030204" pitchFamily="34" charset="0"/>
                <a:cs typeface="Times New Roman" panose="02020603050405020304" pitchFamily="18" charset="0"/>
              </a:rPr>
              <a:t>bài viết.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Chỉnh sửa bài viết cho mình và cho bạn.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3177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57244" y="3637454"/>
            <a:ext cx="5146345" cy="1131848"/>
          </a:xfrm>
          <a:prstGeom prst="rect">
            <a:avLst/>
          </a:prstGeom>
        </p:spPr>
        <p:txBody>
          <a:bodyPr wrap="none">
            <a:spAutoFit/>
          </a:bodyPr>
          <a:lstStyle/>
          <a:p>
            <a:pPr algn="ctr"/>
            <a:r>
              <a:rPr lang="en-US" altLang="zh-CN" sz="6755" b="1" dirty="0" smtClean="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LUYỆN TẬP</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375734" y="1917049"/>
            <a:ext cx="1890261" cy="2140586"/>
          </a:xfrm>
          <a:prstGeom prst="rect">
            <a:avLst/>
          </a:prstGeom>
        </p:spPr>
        <p:txBody>
          <a:bodyPr wrap="none">
            <a:spAutoFit/>
          </a:bodyPr>
          <a:lstStyle/>
          <a:p>
            <a:pPr algn="ctr"/>
            <a:r>
              <a:rPr lang="en-US" altLang="zh-CN" sz="13310" b="1" dirty="0" smtClean="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03</a:t>
            </a:r>
            <a:endPar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720" y="364691"/>
            <a:ext cx="6229350" cy="62293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06673"/>
            <a:ext cx="12193526" cy="4154737"/>
          </a:xfrm>
          <a:prstGeom prst="rect">
            <a:avLst/>
          </a:prstGeom>
        </p:spPr>
      </p:pic>
      <p:sp>
        <p:nvSpPr>
          <p:cNvPr id="5" name="矩形 4"/>
          <p:cNvSpPr/>
          <p:nvPr/>
        </p:nvSpPr>
        <p:spPr>
          <a:xfrm>
            <a:off x="4478973" y="1525905"/>
            <a:ext cx="2889885" cy="783590"/>
          </a:xfrm>
          <a:prstGeom prst="rect">
            <a:avLst/>
          </a:prstGeom>
        </p:spPr>
        <p:txBody>
          <a:bodyPr wrap="square">
            <a:spAutoFit/>
          </a:bodyPr>
          <a:lstStyle/>
          <a:p>
            <a:pPr algn="ctr"/>
            <a:r>
              <a:rPr lang="en-US" altLang="zh-CN" sz="45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方正大黑简体" panose="02010601030101010101" pitchFamily="2" charset="-122"/>
                <a:cs typeface="Times New Roman" panose="02020603050405020304" pitchFamily="18" charset="0"/>
              </a:rPr>
              <a:t>VIẾT</a:t>
            </a:r>
            <a:endParaRPr lang="zh-CN" altLang="en-U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方正大黑简体" panose="02010601030101010101" pitchFamily="2" charset="-122"/>
              <a:cs typeface="Times New Roman" panose="02020603050405020304" pitchFamily="18" charset="0"/>
            </a:endParaRPr>
          </a:p>
        </p:txBody>
      </p:sp>
      <p:sp>
        <p:nvSpPr>
          <p:cNvPr id="6" name="矩形 5"/>
          <p:cNvSpPr/>
          <p:nvPr/>
        </p:nvSpPr>
        <p:spPr>
          <a:xfrm>
            <a:off x="2813666" y="2777526"/>
            <a:ext cx="6571634" cy="1015663"/>
          </a:xfrm>
          <a:prstGeom prst="rect">
            <a:avLst/>
          </a:prstGeom>
        </p:spPr>
        <p:txBody>
          <a:bodyPr wrap="square">
            <a:spAutoFit/>
          </a:bodyPr>
          <a:lstStyle/>
          <a:p>
            <a:pPr algn="ctr">
              <a:lnSpc>
                <a:spcPct val="150000"/>
              </a:lnSpc>
            </a:pPr>
            <a:r>
              <a:rPr lang="en-US" sz="4000" dirty="0" smtClean="0">
                <a:latin typeface="Times New Roman" panose="02020603050405020304" pitchFamily="18" charset="0"/>
                <a:ea typeface="微软雅黑" panose="020B0503020204020204" charset="-122"/>
                <a:cs typeface="Times New Roman" panose="02020603050405020304" pitchFamily="18" charset="0"/>
              </a:rPr>
              <a:t> </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rPr>
              <a:t>TẬP LÀM THƠ </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rPr>
              <a:t>TỰ DO</a:t>
            </a:r>
            <a:endParaRPr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9"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641" y="3148528"/>
            <a:ext cx="1377305" cy="1257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ppt_x</p:attrName>
                                        </p:attrNameLst>
                                      </p:cBhvr>
                                      <p:tavLst>
                                        <p:tav tm="0">
                                          <p:val>
                                            <p:strVal val="#ppt_x"/>
                                          </p:val>
                                        </p:tav>
                                        <p:tav tm="100000">
                                          <p:val>
                                            <p:strVal val="#ppt_x"/>
                                          </p:val>
                                        </p:tav>
                                      </p:tavLst>
                                    </p:anim>
                                    <p:anim calcmode="lin" valueType="num">
                                      <p:cBhvr>
                                        <p:cTn id="24" dur="2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4500"/>
                            </p:stCondLst>
                            <p:childTnLst>
                              <p:par>
                                <p:cTn id="46" presetID="6" presetClass="emph" presetSubtype="0" fill="hold" nodeType="afterEffect">
                                  <p:stCondLst>
                                    <p:cond delay="0"/>
                                  </p:stCondLst>
                                  <p:childTnLst>
                                    <p:animScale>
                                      <p:cBhvr>
                                        <p:cTn id="4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976853" y="406647"/>
            <a:ext cx="435247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noProof="0" dirty="0" err="1"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Mảnh</a:t>
            </a:r>
            <a:r>
              <a:rPr lang="en-US" altLang="zh-CN" sz="3600" b="1" noProof="0" dirty="0"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noProof="0" dirty="0" err="1"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ghép</a:t>
            </a:r>
            <a:r>
              <a:rPr lang="en-US" altLang="zh-CN" sz="3600" b="1" noProof="0" dirty="0"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noProof="0" dirty="0" err="1"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noProof="0" dirty="0"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noProof="0" dirty="0" err="1" smtClean="0">
                <a:solidFill>
                  <a:srgbClr val="70AD47">
                    <a:lumMod val="75000"/>
                  </a:srgbClr>
                </a:solidFill>
                <a:effectLst>
                  <a:glow rad="165100">
                    <a:prstClr val="white"/>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hảo</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245835" y="1086245"/>
            <a:ext cx="11946165" cy="73866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a:lnSpc>
                <a:spcPct val="150000"/>
              </a:lnSpc>
              <a:spcAft>
                <a:spcPts val="0"/>
              </a:spcAft>
              <a:buNone/>
            </a:pPr>
            <a:r>
              <a:rPr lang="nl-NL"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 câu thơ sau có từ nào không phù hợp? </a:t>
            </a:r>
            <a:r>
              <a:rPr lang="nl-NL" sz="2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nl-NL" sz="2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thay thế lại cho hay.</a:t>
            </a:r>
            <a:endPar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文本框 1"/>
          <p:cNvSpPr txBox="1"/>
          <p:nvPr/>
        </p:nvSpPr>
        <p:spPr>
          <a:xfrm>
            <a:off x="6153086" y="2056213"/>
            <a:ext cx="6038914"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defRPr/>
            </a:pPr>
            <a:r>
              <a:rPr kumimoji="0" lang="en-US" sz="2800" b="0" i="0" u="none" strike="noStrike" kern="1200" cap="none" spc="0" normalizeH="0" baseline="0" noProof="0" dirty="0" smtClean="0">
                <a:ln>
                  <a:noFill/>
                </a:ln>
                <a:solidFill>
                  <a:srgbClr val="00206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Mỗi đông về con nhớ mẹ nơi xa</a:t>
            </a:r>
            <a:r>
              <a:rPr lang="vi-VN" sz="2800" dirty="0">
                <a:solidFill>
                  <a:srgbClr val="002060"/>
                </a:solidFill>
                <a:latin typeface="Times New Roman" panose="02020603050405020304" pitchFamily="18" charset="0"/>
                <a:cs typeface="Times New Roman" panose="02020603050405020304" pitchFamily="18" charset="0"/>
              </a:rPr>
              <a:t/>
            </a:r>
            <a:br>
              <a:rPr lang="vi-VN" sz="2800" dirty="0">
                <a:solidFill>
                  <a:srgbClr val="002060"/>
                </a:solidFill>
                <a:latin typeface="Times New Roman" panose="02020603050405020304" pitchFamily="18" charset="0"/>
                <a:cs typeface="Times New Roman" panose="02020603050405020304" pitchFamily="18" charset="0"/>
              </a:rPr>
            </a:br>
            <a:r>
              <a:rPr lang="vi-VN" sz="2800" dirty="0" smtClean="0">
                <a:solidFill>
                  <a:srgbClr val="002060"/>
                </a:solidFill>
                <a:latin typeface="Times New Roman" panose="02020603050405020304" pitchFamily="18" charset="0"/>
                <a:cs typeface="Times New Roman" panose="02020603050405020304" pitchFamily="18" charset="0"/>
              </a:rPr>
              <a:t>       Căn </a:t>
            </a:r>
            <a:r>
              <a:rPr lang="vi-VN" sz="2800" dirty="0">
                <a:solidFill>
                  <a:srgbClr val="002060"/>
                </a:solidFill>
                <a:latin typeface="Times New Roman" panose="02020603050405020304" pitchFamily="18" charset="0"/>
                <a:cs typeface="Times New Roman" panose="02020603050405020304" pitchFamily="18" charset="0"/>
              </a:rPr>
              <a:t>nhà cũ gió bắc lùa khung </a:t>
            </a:r>
            <a:r>
              <a:rPr lang="vi-VN" sz="2800" dirty="0" smtClean="0">
                <a:solidFill>
                  <a:srgbClr val="002060"/>
                </a:solidFill>
                <a:latin typeface="Times New Roman" panose="02020603050405020304" pitchFamily="18" charset="0"/>
                <a:cs typeface="Times New Roman" panose="02020603050405020304" pitchFamily="18" charset="0"/>
              </a:rPr>
              <a:t>cửa sổ</a:t>
            </a:r>
            <a:endParaRPr kumimoji="0"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394764" y="3524187"/>
            <a:ext cx="6082163" cy="89255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defRPr/>
            </a:pPr>
            <a:r>
              <a:rPr lang="vi-VN" sz="2600" dirty="0">
                <a:solidFill>
                  <a:srgbClr val="002060"/>
                </a:solidFill>
                <a:latin typeface="Times New Roman" panose="02020603050405020304" pitchFamily="18" charset="0"/>
                <a:cs typeface="Times New Roman" panose="02020603050405020304" pitchFamily="18" charset="0"/>
              </a:rPr>
              <a:t>Mái nhà tranh đêm trăng sáng khóm dừa</a:t>
            </a:r>
            <a:br>
              <a:rPr lang="vi-VN" sz="2600" dirty="0">
                <a:solidFill>
                  <a:srgbClr val="002060"/>
                </a:solidFill>
                <a:latin typeface="Times New Roman" panose="02020603050405020304" pitchFamily="18" charset="0"/>
                <a:cs typeface="Times New Roman" panose="02020603050405020304" pitchFamily="18" charset="0"/>
              </a:rPr>
            </a:br>
            <a:r>
              <a:rPr lang="vi-VN" sz="2600" dirty="0">
                <a:solidFill>
                  <a:srgbClr val="002060"/>
                </a:solidFill>
                <a:latin typeface="Times New Roman" panose="02020603050405020304" pitchFamily="18" charset="0"/>
                <a:cs typeface="Times New Roman" panose="02020603050405020304" pitchFamily="18" charset="0"/>
              </a:rPr>
              <a:t>Như đứa trẻ nô đùa </a:t>
            </a:r>
            <a:r>
              <a:rPr lang="vi-VN" sz="2600" dirty="0" smtClean="0">
                <a:solidFill>
                  <a:srgbClr val="002060"/>
                </a:solidFill>
                <a:latin typeface="Times New Roman" panose="02020603050405020304" pitchFamily="18" charset="0"/>
                <a:cs typeface="Times New Roman" panose="02020603050405020304" pitchFamily="18" charset="0"/>
              </a:rPr>
              <a:t>trong còn </a:t>
            </a:r>
            <a:r>
              <a:rPr lang="vi-VN" sz="2600" dirty="0">
                <a:solidFill>
                  <a:srgbClr val="002060"/>
                </a:solidFill>
                <a:latin typeface="Times New Roman" panose="02020603050405020304" pitchFamily="18" charset="0"/>
                <a:cs typeface="Times New Roman" panose="02020603050405020304" pitchFamily="18" charset="0"/>
              </a:rPr>
              <a:t>thời thơ </a:t>
            </a:r>
            <a:r>
              <a:rPr lang="vi-VN" sz="2600" dirty="0" smtClean="0">
                <a:solidFill>
                  <a:srgbClr val="002060"/>
                </a:solidFill>
                <a:latin typeface="Times New Roman" panose="02020603050405020304" pitchFamily="18" charset="0"/>
                <a:cs typeface="Times New Roman" panose="02020603050405020304" pitchFamily="18" charset="0"/>
              </a:rPr>
              <a:t>dại</a:t>
            </a:r>
            <a:endParaRPr lang="en-US" altLang="zh-CN" sz="2600" dirty="0">
              <a:solidFill>
                <a:srgbClr val="00206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
          <p:cNvSpPr txBox="1"/>
          <p:nvPr/>
        </p:nvSpPr>
        <p:spPr>
          <a:xfrm>
            <a:off x="133809" y="1947752"/>
            <a:ext cx="6038914" cy="89255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defRPr/>
            </a:pPr>
            <a:r>
              <a:rPr lang="vi-VN" sz="2600" dirty="0">
                <a:solidFill>
                  <a:srgbClr val="002060"/>
                </a:solidFill>
                <a:latin typeface="+mj-lt"/>
              </a:rPr>
              <a:t>Mỗi đông về con nhớ mẹ nơi xa</a:t>
            </a:r>
            <a:r>
              <a:rPr lang="vi-VN" sz="2600" dirty="0">
                <a:solidFill>
                  <a:srgbClr val="002060"/>
                </a:solidFill>
                <a:latin typeface="+mj-lt"/>
              </a:rPr>
              <a:t/>
            </a:r>
            <a:br>
              <a:rPr lang="vi-VN" sz="2600" dirty="0">
                <a:solidFill>
                  <a:srgbClr val="002060"/>
                </a:solidFill>
                <a:latin typeface="+mj-lt"/>
              </a:rPr>
            </a:br>
            <a:r>
              <a:rPr lang="vi-VN" sz="2600" dirty="0">
                <a:solidFill>
                  <a:srgbClr val="002060"/>
                </a:solidFill>
                <a:latin typeface="+mj-lt"/>
              </a:rPr>
              <a:t>Căn nhà cũ gió bắc lùa khung </a:t>
            </a:r>
            <a:r>
              <a:rPr lang="vi-VN" sz="2600" dirty="0" smtClean="0">
                <a:solidFill>
                  <a:srgbClr val="002060"/>
                </a:solidFill>
                <a:latin typeface="+mj-lt"/>
              </a:rPr>
              <a:t>cửa chính</a:t>
            </a:r>
            <a:endParaRPr kumimoji="0" sz="2600" b="0" i="0" u="none" strike="noStrike" kern="1200" cap="none" spc="0" normalizeH="0" baseline="0" noProof="0" dirty="0">
              <a:ln>
                <a:noFill/>
              </a:ln>
              <a:solidFill>
                <a:srgbClr val="002060"/>
              </a:solidFill>
              <a:effectLst/>
              <a:uLnTx/>
              <a:uFillTx/>
              <a:latin typeface="+mj-lt"/>
              <a:ea typeface="微软雅黑" panose="020B0503020204020204" charset="-122"/>
              <a:cs typeface="Times New Roman" panose="02020603050405020304" pitchFamily="18" charset="0"/>
            </a:endParaRPr>
          </a:p>
        </p:txBody>
      </p:sp>
      <p:sp>
        <p:nvSpPr>
          <p:cNvPr id="14" name="文本框 12"/>
          <p:cNvSpPr txBox="1"/>
          <p:nvPr/>
        </p:nvSpPr>
        <p:spPr>
          <a:xfrm>
            <a:off x="282" y="3541395"/>
            <a:ext cx="6038914" cy="135421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defRPr/>
            </a:pPr>
            <a:r>
              <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lang="vi-VN" sz="2600" dirty="0" smtClean="0">
                <a:solidFill>
                  <a:srgbClr val="002060"/>
                </a:solidFill>
                <a:latin typeface="Times New Roman" panose="02020603050405020304" pitchFamily="18" charset="0"/>
                <a:cs typeface="Times New Roman" panose="02020603050405020304" pitchFamily="18" charset="0"/>
              </a:rPr>
              <a:t>Mái </a:t>
            </a:r>
            <a:r>
              <a:rPr lang="vi-VN" sz="2600" dirty="0">
                <a:solidFill>
                  <a:srgbClr val="002060"/>
                </a:solidFill>
                <a:latin typeface="Times New Roman" panose="02020603050405020304" pitchFamily="18" charset="0"/>
                <a:cs typeface="Times New Roman" panose="02020603050405020304" pitchFamily="18" charset="0"/>
              </a:rPr>
              <a:t>nhà tranh đêm trăng sáng khóm dừa</a:t>
            </a:r>
            <a:r>
              <a:rPr lang="vi-VN" sz="2600" dirty="0">
                <a:solidFill>
                  <a:srgbClr val="002060"/>
                </a:solidFill>
                <a:latin typeface="Times New Roman" panose="02020603050405020304" pitchFamily="18" charset="0"/>
                <a:cs typeface="Times New Roman" panose="02020603050405020304" pitchFamily="18" charset="0"/>
              </a:rPr>
              <a:t/>
            </a:r>
            <a:br>
              <a:rPr lang="vi-VN" sz="2600" dirty="0">
                <a:solidFill>
                  <a:srgbClr val="002060"/>
                </a:solidFill>
                <a:latin typeface="Times New Roman" panose="02020603050405020304" pitchFamily="18" charset="0"/>
                <a:cs typeface="Times New Roman" panose="02020603050405020304" pitchFamily="18" charset="0"/>
              </a:rPr>
            </a:br>
            <a:r>
              <a:rPr lang="vi-VN" sz="2600" dirty="0">
                <a:solidFill>
                  <a:srgbClr val="002060"/>
                </a:solidFill>
                <a:latin typeface="Times New Roman" panose="02020603050405020304" pitchFamily="18" charset="0"/>
                <a:cs typeface="Times New Roman" panose="02020603050405020304" pitchFamily="18" charset="0"/>
              </a:rPr>
              <a:t>Như đứa trẻ nô đùa </a:t>
            </a:r>
            <a:r>
              <a:rPr lang="vi-VN" sz="2600" dirty="0" smtClean="0">
                <a:solidFill>
                  <a:srgbClr val="002060"/>
                </a:solidFill>
                <a:latin typeface="Times New Roman" panose="02020603050405020304" pitchFamily="18" charset="0"/>
                <a:cs typeface="Times New Roman" panose="02020603050405020304" pitchFamily="18" charset="0"/>
              </a:rPr>
              <a:t>trong thời còn </a:t>
            </a:r>
            <a:r>
              <a:rPr lang="vi-VN" sz="2600" dirty="0">
                <a:solidFill>
                  <a:srgbClr val="002060"/>
                </a:solidFill>
                <a:latin typeface="Times New Roman" panose="02020603050405020304" pitchFamily="18" charset="0"/>
                <a:cs typeface="Times New Roman" panose="02020603050405020304" pitchFamily="18" charset="0"/>
              </a:rPr>
              <a:t>thơ </a:t>
            </a:r>
            <a:r>
              <a:rPr lang="vi-VN" sz="2600" dirty="0" smtClean="0">
                <a:solidFill>
                  <a:srgbClr val="002060"/>
                </a:solidFill>
                <a:latin typeface="Times New Roman" panose="02020603050405020304" pitchFamily="18" charset="0"/>
                <a:cs typeface="Times New Roman" panose="02020603050405020304" pitchFamily="18" charset="0"/>
              </a:rPr>
              <a:t>nhỏ</a:t>
            </a:r>
            <a:endParaRPr kumimoji="0" lang="en-US" altLang="zh-CN" sz="2600" b="0" i="0" u="none" strike="noStrike" kern="1200" cap="none" spc="0" normalizeH="0" baseline="0" noProof="0" dirty="0" smtClean="0">
              <a:ln>
                <a:noFill/>
              </a:ln>
              <a:solidFill>
                <a:srgbClr val="00206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ight Arrow 6"/>
          <p:cNvSpPr/>
          <p:nvPr/>
        </p:nvSpPr>
        <p:spPr>
          <a:xfrm>
            <a:off x="6069713" y="2351227"/>
            <a:ext cx="7366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9"/>
          <a:stretch>
            <a:fillRect/>
          </a:stretch>
        </p:blipFill>
        <p:spPr>
          <a:xfrm>
            <a:off x="5694776" y="3855936"/>
            <a:ext cx="749873" cy="310923"/>
          </a:xfrm>
          <a:prstGeom prst="rect">
            <a:avLst/>
          </a:prstGeom>
        </p:spPr>
      </p:pic>
      <p:sp>
        <p:nvSpPr>
          <p:cNvPr id="16" name="TextBox 15"/>
          <p:cNvSpPr txBox="1"/>
          <p:nvPr/>
        </p:nvSpPr>
        <p:spPr>
          <a:xfrm>
            <a:off x="5092369" y="3930654"/>
            <a:ext cx="977344" cy="523220"/>
          </a:xfrm>
          <a:prstGeom prst="rect">
            <a:avLst/>
          </a:prstGeom>
          <a:noFill/>
        </p:spPr>
        <p:txBody>
          <a:bodyPr wrap="square" rtlCol="0">
            <a:spAutoFit/>
          </a:bodyPr>
          <a:lstStyle/>
          <a:p>
            <a:pPr lvl="0">
              <a:spcBef>
                <a:spcPct val="0"/>
              </a:spcBef>
              <a:defRPr/>
            </a:pPr>
            <a:r>
              <a:rPr lang="vi-VN" sz="2800" dirty="0">
                <a:solidFill>
                  <a:srgbClr val="FF0000"/>
                </a:solidFill>
                <a:latin typeface="Times New Roman" panose="02020603050405020304" pitchFamily="18" charset="0"/>
                <a:cs typeface="Times New Roman" panose="02020603050405020304" pitchFamily="18" charset="0"/>
              </a:rPr>
              <a:t>nhỏ</a:t>
            </a:r>
            <a:endParaRPr lang="en-US" altLang="zh-CN" sz="280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0" name="TextBox 19"/>
          <p:cNvSpPr txBox="1"/>
          <p:nvPr/>
        </p:nvSpPr>
        <p:spPr>
          <a:xfrm>
            <a:off x="4705169" y="2322509"/>
            <a:ext cx="1235419" cy="492443"/>
          </a:xfrm>
          <a:prstGeom prst="rect">
            <a:avLst/>
          </a:prstGeom>
          <a:noFill/>
        </p:spPr>
        <p:txBody>
          <a:bodyPr wrap="square" rtlCol="0">
            <a:spAutoFit/>
          </a:bodyPr>
          <a:lstStyle/>
          <a:p>
            <a:pPr lvl="0" algn="just">
              <a:spcBef>
                <a:spcPct val="0"/>
              </a:spcBef>
              <a:defRPr/>
            </a:pPr>
            <a:r>
              <a:rPr lang="vi-VN" sz="2600" dirty="0">
                <a:solidFill>
                  <a:srgbClr val="FF0000"/>
                </a:solidFill>
                <a:latin typeface="+mj-lt"/>
              </a:rPr>
              <a:t>chính</a:t>
            </a:r>
            <a:endParaRPr lang="vi-VN" sz="2600" dirty="0">
              <a:solidFill>
                <a:srgbClr val="FF0000"/>
              </a:solidFill>
              <a:latin typeface="+mj-lt"/>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0981384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7" grpId="0" animBg="1"/>
      <p:bldP spid="16"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117740" y="3637454"/>
            <a:ext cx="4825360" cy="11318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755" b="1" i="0" u="none" strike="noStrike" kern="1200" cap="none" spc="0" normalizeH="0" baseline="0" noProof="0" dirty="0" smtClean="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rPr>
              <a:t>VẬN</a:t>
            </a:r>
            <a:r>
              <a:rPr kumimoji="0" lang="en-US" altLang="zh-CN" sz="6755" b="1" i="0" u="none" strike="noStrike" kern="1200" cap="none" spc="0" normalizeH="0" noProof="0" dirty="0" smtClean="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rPr>
              <a:t> DỤNG</a:t>
            </a:r>
            <a:endParaRPr kumimoji="0" lang="zh-CN" altLang="en-US" sz="6755"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377255" y="1917049"/>
            <a:ext cx="1887220" cy="21393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310" b="1" i="0" u="none" strike="noStrike" kern="1200" cap="none" spc="0" normalizeH="0" baseline="0" noProof="0" dirty="0">
                <a:ln>
                  <a:noFill/>
                </a:ln>
                <a:solidFill>
                  <a:srgbClr val="70AD47">
                    <a:lumMod val="75000"/>
                  </a:srgbClr>
                </a:solidFill>
                <a:effectLst>
                  <a:glow rad="88900">
                    <a:prstClr val="white"/>
                  </a:glow>
                  <a:outerShdw blurRad="50800" dist="38100" dir="8100000" algn="tr" rotWithShape="0">
                    <a:prstClr val="black">
                      <a:alpha val="40000"/>
                    </a:prst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04</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401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890261f18bd9a6cf2baac98444466bbf"/>
          <p:cNvPicPr>
            <a:picLocks noChangeAspect="1"/>
          </p:cNvPicPr>
          <p:nvPr/>
        </p:nvPicPr>
        <p:blipFill>
          <a:blip r:embed="rId9"/>
          <a:stretch>
            <a:fillRect/>
          </a:stretch>
        </p:blipFill>
        <p:spPr>
          <a:xfrm>
            <a:off x="8050172" y="3723914"/>
            <a:ext cx="4462145" cy="4456430"/>
          </a:xfrm>
          <a:prstGeom prst="rect">
            <a:avLst/>
          </a:prstGeom>
        </p:spPr>
      </p:pic>
      <p:sp>
        <p:nvSpPr>
          <p:cNvPr id="2" name="Rectangle 1"/>
          <p:cNvSpPr/>
          <p:nvPr/>
        </p:nvSpPr>
        <p:spPr>
          <a:xfrm>
            <a:off x="2276608" y="2048989"/>
            <a:ext cx="7948530" cy="2905411"/>
          </a:xfrm>
          <a:prstGeom prst="rect">
            <a:avLst/>
          </a:prstGeom>
        </p:spPr>
        <p:txBody>
          <a:bodyPr wrap="square">
            <a:spAutoFit/>
          </a:bodyPr>
          <a:lstStyle/>
          <a:p>
            <a:pPr algn="ctr">
              <a:lnSpc>
                <a:spcPct val="135000"/>
              </a:lnSpc>
              <a:spcAft>
                <a:spcPts val="600"/>
              </a:spcAft>
            </a:pPr>
            <a:r>
              <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tác bài thơ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do </a:t>
            </a:r>
            <a:r>
              <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 </a:t>
            </a:r>
            <a:endPar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5000"/>
              </a:lnSpc>
              <a:spcAft>
                <a:spcPts val="600"/>
              </a:spcAft>
            </a:pPr>
            <a:r>
              <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về mái trường hoặc bạn bè.</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nhà</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n</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ộp </a:t>
            </a:r>
            <a:r>
              <a:rPr lang="vi-VN" sz="3200" dirty="0">
                <a:latin typeface="Times New Roman" panose="02020603050405020304" pitchFamily="18" charset="0"/>
                <a:ea typeface="Calibri" panose="020F0502020204030204" pitchFamily="34" charset="0"/>
                <a:cs typeface="Times New Roman" panose="02020603050405020304" pitchFamily="18" charset="0"/>
              </a:rPr>
              <a:t>sản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phẩm </a:t>
            </a:r>
            <a:r>
              <a:rPr lang="vi-VN" sz="3200" dirty="0">
                <a:latin typeface="Times New Roman" panose="02020603050405020304" pitchFamily="18" charset="0"/>
                <a:ea typeface="Calibri" panose="020F0502020204030204" pitchFamily="34" charset="0"/>
                <a:cs typeface="Times New Roman" panose="02020603050405020304" pitchFamily="18" charset="0"/>
              </a:rPr>
              <a:t>qua zalo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giáo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1018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23236" y="264093"/>
            <a:ext cx="1766830" cy="707886"/>
          </a:xfrm>
          <a:prstGeom prst="rect">
            <a:avLst/>
          </a:prstGeom>
        </p:spPr>
        <p:txBody>
          <a:bodyPr wrap="none">
            <a:spAutoFit/>
          </a:bodyPr>
          <a:lstStyle/>
          <a:p>
            <a:pPr algn="ctr"/>
            <a:r>
              <a:rPr lang="en-US" altLang="zh-CN" sz="40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Dặn</a:t>
            </a:r>
            <a:r>
              <a:rPr lang="en-US" altLang="zh-CN" sz="40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40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dò</a:t>
            </a:r>
            <a:endParaRPr lang="zh-CN" altLang="en-US" sz="40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23" name="组合 22"/>
          <p:cNvGrpSpPr/>
          <p:nvPr/>
        </p:nvGrpSpPr>
        <p:grpSpPr>
          <a:xfrm>
            <a:off x="5860517" y="1606821"/>
            <a:ext cx="6123443" cy="665067"/>
            <a:chOff x="464401" y="1154869"/>
            <a:chExt cx="5606709" cy="663220"/>
          </a:xfrm>
        </p:grpSpPr>
        <p:sp>
          <p:nvSpPr>
            <p:cNvPr id="20" name="圆角矩形 19"/>
            <p:cNvSpPr/>
            <p:nvPr/>
          </p:nvSpPr>
          <p:spPr>
            <a:xfrm>
              <a:off x="464401" y="1170017"/>
              <a:ext cx="5606709"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do</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zh-CN" altLang="en-US" dirty="0"/>
            </a:p>
          </p:txBody>
        </p:sp>
        <p:sp>
          <p:nvSpPr>
            <p:cNvPr id="21" name="椭圆 20"/>
            <p:cNvSpPr/>
            <p:nvPr/>
          </p:nvSpPr>
          <p:spPr>
            <a:xfrm>
              <a:off x="558595" y="1154869"/>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45504" y="116269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01</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grpSp>
        <p:nvGrpSpPr>
          <p:cNvPr id="27" name="组合 26"/>
          <p:cNvGrpSpPr/>
          <p:nvPr/>
        </p:nvGrpSpPr>
        <p:grpSpPr>
          <a:xfrm>
            <a:off x="5865356" y="2423226"/>
            <a:ext cx="6326644" cy="649877"/>
            <a:chOff x="252264" y="1044005"/>
            <a:chExt cx="5792763" cy="648072"/>
          </a:xfrm>
        </p:grpSpPr>
        <p:grpSp>
          <p:nvGrpSpPr>
            <p:cNvPr id="28" name="组合 27"/>
            <p:cNvGrpSpPr/>
            <p:nvPr/>
          </p:nvGrpSpPr>
          <p:grpSpPr>
            <a:xfrm>
              <a:off x="252264" y="1044005"/>
              <a:ext cx="5792763" cy="648072"/>
              <a:chOff x="252264" y="1044005"/>
              <a:chExt cx="5792763" cy="648072"/>
            </a:xfrm>
          </p:grpSpPr>
          <p:sp>
            <p:nvSpPr>
              <p:cNvPr id="30" name="圆角矩形 29"/>
              <p:cNvSpPr/>
              <p:nvPr/>
            </p:nvSpPr>
            <p:spPr>
              <a:xfrm>
                <a:off x="252264" y="1044005"/>
                <a:ext cx="5792763"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02</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29" name="TextBox 28"/>
            <p:cNvSpPr txBox="1"/>
            <p:nvPr/>
          </p:nvSpPr>
          <p:spPr>
            <a:xfrm>
              <a:off x="1002289" y="1133925"/>
              <a:ext cx="3401858" cy="322267"/>
            </a:xfrm>
            <a:prstGeom prst="rect">
              <a:avLst/>
            </a:prstGeom>
            <a:noFill/>
          </p:spPr>
          <p:txBody>
            <a:bodyPr wrap="square" rtlCol="0">
              <a:spAutoFit/>
            </a:bodyPr>
            <a:lstStyle/>
            <a:p>
              <a:pPr algn="l"/>
              <a:endParaRPr lang="zh-CN" altLang="en-US" sz="1500" b="1" dirty="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5860517" y="3258676"/>
            <a:ext cx="4718671" cy="649877"/>
            <a:chOff x="247832" y="1031042"/>
            <a:chExt cx="4320480" cy="648072"/>
          </a:xfrm>
        </p:grpSpPr>
        <p:grpSp>
          <p:nvGrpSpPr>
            <p:cNvPr id="34" name="组合 33"/>
            <p:cNvGrpSpPr/>
            <p:nvPr/>
          </p:nvGrpSpPr>
          <p:grpSpPr>
            <a:xfrm>
              <a:off x="247832" y="1031042"/>
              <a:ext cx="4320480" cy="648072"/>
              <a:chOff x="247832" y="1031042"/>
              <a:chExt cx="4320480" cy="648072"/>
            </a:xfrm>
          </p:grpSpPr>
          <p:sp>
            <p:nvSpPr>
              <p:cNvPr id="36" name="圆角矩形 35"/>
              <p:cNvSpPr/>
              <p:nvPr/>
            </p:nvSpPr>
            <p:spPr>
              <a:xfrm>
                <a:off x="247832" y="1031042"/>
                <a:ext cx="4320480"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03</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35" name="TextBox 34"/>
            <p:cNvSpPr txBox="1"/>
            <p:nvPr/>
          </p:nvSpPr>
          <p:spPr>
            <a:xfrm>
              <a:off x="1035055" y="1152017"/>
              <a:ext cx="2562953" cy="460383"/>
            </a:xfrm>
            <a:prstGeom prst="rect">
              <a:avLst/>
            </a:prstGeom>
            <a:noFill/>
          </p:spPr>
          <p:txBody>
            <a:bodyPr wrap="none" rtlCol="0">
              <a:spAutoFit/>
            </a:bodyPr>
            <a:lstStyle/>
            <a:p>
              <a:pPr algn="l"/>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Hoàn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thiện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bài</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tập</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500" b="1" dirty="0">
                  <a:solidFill>
                    <a:schemeClr val="bg1"/>
                  </a:solidFill>
                  <a:latin typeface="微软雅黑" panose="020B0503020204020204" charset="-122"/>
                  <a:ea typeface="微软雅黑" panose="020B0503020204020204" charset="-122"/>
                </a:rPr>
                <a:t> </a:t>
              </a:r>
            </a:p>
          </p:txBody>
        </p:sp>
      </p:grpSp>
      <p:grpSp>
        <p:nvGrpSpPr>
          <p:cNvPr id="39" name="组合 38"/>
          <p:cNvGrpSpPr/>
          <p:nvPr/>
        </p:nvGrpSpPr>
        <p:grpSpPr>
          <a:xfrm>
            <a:off x="5865357" y="4120126"/>
            <a:ext cx="6355131" cy="649877"/>
            <a:chOff x="252264" y="1044005"/>
            <a:chExt cx="5818845" cy="648072"/>
          </a:xfrm>
        </p:grpSpPr>
        <p:grpSp>
          <p:nvGrpSpPr>
            <p:cNvPr id="40" name="组合 39"/>
            <p:cNvGrpSpPr/>
            <p:nvPr/>
          </p:nvGrpSpPr>
          <p:grpSpPr>
            <a:xfrm>
              <a:off x="252264" y="1044005"/>
              <a:ext cx="5792761" cy="648072"/>
              <a:chOff x="252264" y="1044005"/>
              <a:chExt cx="5792761" cy="648072"/>
            </a:xfrm>
          </p:grpSpPr>
          <p:sp>
            <p:nvSpPr>
              <p:cNvPr id="42" name="圆角矩形 41"/>
              <p:cNvSpPr/>
              <p:nvPr/>
            </p:nvSpPr>
            <p:spPr>
              <a:xfrm>
                <a:off x="252264" y="1044005"/>
                <a:ext cx="5792761"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04</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41" name="TextBox 40"/>
            <p:cNvSpPr txBox="1"/>
            <p:nvPr/>
          </p:nvSpPr>
          <p:spPr>
            <a:xfrm>
              <a:off x="1044151" y="1100997"/>
              <a:ext cx="5026958" cy="460383"/>
            </a:xfrm>
            <a:prstGeom prst="rect">
              <a:avLst/>
            </a:prstGeom>
            <a:noFill/>
          </p:spPr>
          <p:txBody>
            <a:bodyPr wrap="square" rtlCol="0">
              <a:spAutoFit/>
            </a:bodyPr>
            <a:lstStyle/>
            <a:p>
              <a:pPr algn="l"/>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Đọc</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trước</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chuẩn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bị</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phần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Nói</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nghe</a:t>
              </a:r>
              <a:r>
                <a:rPr lang="zh-CN" altLang="en-US"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flipH="1">
            <a:off x="1079500" y="1147445"/>
            <a:ext cx="4390390" cy="54317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610360" y="2503375"/>
            <a:ext cx="4168129" cy="461665"/>
          </a:xfrm>
          <a:prstGeom prst="rect">
            <a:avLst/>
          </a:prstGeom>
        </p:spPr>
        <p:txBody>
          <a:bodyPr wrap="none">
            <a:spAutoFit/>
          </a:bodyPr>
          <a:lstStyle/>
          <a:p>
            <a:r>
              <a:rPr lang="nl-NL" sz="2400" dirty="0" smtClean="0">
                <a:solidFill>
                  <a:schemeClr val="bg1"/>
                </a:solidFill>
                <a:latin typeface="Times New Roman" panose="02020603050405020304" pitchFamily="18" charset="0"/>
                <a:ea typeface="Times New Roman" panose="02020603050405020304" pitchFamily="18" charset="0"/>
              </a:rPr>
              <a:t>Tìm </a:t>
            </a:r>
            <a:r>
              <a:rPr lang="nl-NL" sz="2400" dirty="0">
                <a:solidFill>
                  <a:schemeClr val="bg1"/>
                </a:solidFill>
                <a:latin typeface="Times New Roman" panose="02020603050405020304" pitchFamily="18" charset="0"/>
                <a:ea typeface="Times New Roman" panose="02020603050405020304" pitchFamily="18" charset="0"/>
              </a:rPr>
              <a:t>đọc thêm các bài thơ </a:t>
            </a:r>
            <a:r>
              <a:rPr lang="nl-NL" sz="2400" dirty="0" smtClean="0">
                <a:solidFill>
                  <a:schemeClr val="bg1"/>
                </a:solidFill>
                <a:latin typeface="Times New Roman" panose="02020603050405020304" pitchFamily="18" charset="0"/>
                <a:ea typeface="Times New Roman" panose="02020603050405020304" pitchFamily="18" charset="0"/>
              </a:rPr>
              <a:t>tự do;</a:t>
            </a:r>
            <a:r>
              <a:rPr lang="nl-NL" sz="1400" dirty="0" smtClean="0">
                <a:solidFill>
                  <a:srgbClr val="000000"/>
                </a:solidFill>
                <a:latin typeface="Times New Roman" panose="02020603050405020304" pitchFamily="18" charset="0"/>
                <a:ea typeface="Times New Roman" panose="02020603050405020304" pitchFamily="18" charset="0"/>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ppt_x</p:attrName>
                                        </p:attrNameLst>
                                      </p:cBhvr>
                                      <p:tavLst>
                                        <p:tav tm="0">
                                          <p:val>
                                            <p:strVal val="#ppt_x"/>
                                          </p:val>
                                        </p:tav>
                                        <p:tav tm="100000">
                                          <p:val>
                                            <p:strVal val="#ppt_x"/>
                                          </p:val>
                                        </p:tav>
                                      </p:tavLst>
                                    </p:anim>
                                    <p:anim calcmode="lin" valueType="num">
                                      <p:cBhvr>
                                        <p:cTn id="24" dur="2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147"/>
                                        </p:tgtEl>
                                        <p:attrNameLst>
                                          <p:attrName>style.visibility</p:attrName>
                                        </p:attrNameLst>
                                      </p:cBhvr>
                                      <p:to>
                                        <p:strVal val="visible"/>
                                      </p:to>
                                    </p:set>
                                    <p:animEffect transition="in" filter="wipe(left)">
                                      <p:cBhvr>
                                        <p:cTn id="34" dur="500"/>
                                        <p:tgtEl>
                                          <p:spTgt spid="6147"/>
                                        </p:tgtEl>
                                      </p:cBhvr>
                                    </p:animEffect>
                                  </p:childTnLst>
                                </p:cTn>
                              </p:par>
                              <p:par>
                                <p:cTn id="35" presetID="2" presetClass="entr" presetSubtype="8" fill="hold" nodeType="withEffect">
                                  <p:stCondLst>
                                    <p:cond delay="25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p:stCondLst>
                              <p:cond delay="0"/>
                            </p:stCondLst>
                            <p:childTnLst>
                              <p:par>
                                <p:cTn id="48" presetID="2" presetClass="entr" presetSubtype="8"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1250" fill="hold"/>
                                        <p:tgtEl>
                                          <p:spTgt spid="14"/>
                                        </p:tgtEl>
                                        <p:attrNameLst>
                                          <p:attrName>ppt_x</p:attrName>
                                        </p:attrNameLst>
                                      </p:cBhvr>
                                      <p:tavLst>
                                        <p:tav tm="0">
                                          <p:val>
                                            <p:strVal val="0-#ppt_w/2"/>
                                          </p:val>
                                        </p:tav>
                                        <p:tav tm="100000">
                                          <p:val>
                                            <p:strVal val="#ppt_x"/>
                                          </p:val>
                                        </p:tav>
                                      </p:tavLst>
                                    </p:anim>
                                    <p:anim calcmode="lin" valueType="num">
                                      <p:cBhvr additive="base">
                                        <p:cTn id="62" dur="1250" fill="hold"/>
                                        <p:tgtEl>
                                          <p:spTgt spid="14"/>
                                        </p:tgtEl>
                                        <p:attrNameLst>
                                          <p:attrName>ppt_y</p:attrName>
                                        </p:attrNameLst>
                                      </p:cBhvr>
                                      <p:tavLst>
                                        <p:tav tm="0">
                                          <p:val>
                                            <p:strVal val="#ppt_y"/>
                                          </p:val>
                                        </p:tav>
                                        <p:tav tm="100000">
                                          <p:val>
                                            <p:strVal val="#ppt_y"/>
                                          </p:val>
                                        </p:tav>
                                      </p:tavLst>
                                    </p:anim>
                                  </p:childTnLst>
                                </p:cTn>
                              </p:par>
                              <p:par>
                                <p:cTn id="63" presetID="32" presetClass="emph" presetSubtype="0" fill="hold" nodeType="withEffect">
                                  <p:stCondLst>
                                    <p:cond delay="0"/>
                                  </p:stCondLst>
                                  <p:childTnLst>
                                    <p:animRot by="120000">
                                      <p:cBhvr>
                                        <p:cTn id="64" dur="100" fill="hold">
                                          <p:stCondLst>
                                            <p:cond delay="0"/>
                                          </p:stCondLst>
                                        </p:cTn>
                                        <p:tgtEl>
                                          <p:spTgt spid="14"/>
                                        </p:tgtEl>
                                        <p:attrNameLst>
                                          <p:attrName>r</p:attrName>
                                        </p:attrNameLst>
                                      </p:cBhvr>
                                    </p:animRot>
                                    <p:animRot by="-240000">
                                      <p:cBhvr>
                                        <p:cTn id="65" dur="200" fill="hold">
                                          <p:stCondLst>
                                            <p:cond delay="200"/>
                                          </p:stCondLst>
                                        </p:cTn>
                                        <p:tgtEl>
                                          <p:spTgt spid="14"/>
                                        </p:tgtEl>
                                        <p:attrNameLst>
                                          <p:attrName>r</p:attrName>
                                        </p:attrNameLst>
                                      </p:cBhvr>
                                    </p:animRot>
                                    <p:animRot by="240000">
                                      <p:cBhvr>
                                        <p:cTn id="66" dur="200" fill="hold">
                                          <p:stCondLst>
                                            <p:cond delay="400"/>
                                          </p:stCondLst>
                                        </p:cTn>
                                        <p:tgtEl>
                                          <p:spTgt spid="14"/>
                                        </p:tgtEl>
                                        <p:attrNameLst>
                                          <p:attrName>r</p:attrName>
                                        </p:attrNameLst>
                                      </p:cBhvr>
                                    </p:animRot>
                                    <p:animRot by="-240000">
                                      <p:cBhvr>
                                        <p:cTn id="67" dur="200" fill="hold">
                                          <p:stCondLst>
                                            <p:cond delay="600"/>
                                          </p:stCondLst>
                                        </p:cTn>
                                        <p:tgtEl>
                                          <p:spTgt spid="14"/>
                                        </p:tgtEl>
                                        <p:attrNameLst>
                                          <p:attrName>r</p:attrName>
                                        </p:attrNameLst>
                                      </p:cBhvr>
                                    </p:animRot>
                                    <p:animRot by="120000">
                                      <p:cBhvr>
                                        <p:cTn id="6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3"/>
          <a:stretch>
            <a:fillRect/>
          </a:stretch>
        </p:blipFill>
        <p:spPr>
          <a:xfrm>
            <a:off x="-14605" y="4319270"/>
            <a:ext cx="12195810" cy="2579370"/>
          </a:xfrm>
          <a:prstGeom prst="rect">
            <a:avLst/>
          </a:prstGeom>
        </p:spPr>
      </p:pic>
      <p:pic>
        <p:nvPicPr>
          <p:cNvPr id="8" name="图片 7" descr="2"/>
          <p:cNvPicPr>
            <a:picLocks noChangeAspect="1"/>
          </p:cNvPicPr>
          <p:nvPr/>
        </p:nvPicPr>
        <p:blipFill>
          <a:blip r:embed="rId4"/>
          <a:stretch>
            <a:fillRect/>
          </a:stretch>
        </p:blipFill>
        <p:spPr>
          <a:xfrm>
            <a:off x="-14605" y="-1905"/>
            <a:ext cx="12195810" cy="1260475"/>
          </a:xfrm>
          <a:prstGeom prst="rect">
            <a:avLst/>
          </a:prstGeom>
        </p:spPr>
      </p:pic>
      <p:pic>
        <p:nvPicPr>
          <p:cNvPr id="1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250" y="125857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890" y="357695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74835" y="1059180"/>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3"/>
          <p:cNvPicPr>
            <a:picLocks noChangeAspect="1"/>
          </p:cNvPicPr>
          <p:nvPr/>
        </p:nvPicPr>
        <p:blipFill>
          <a:blip r:embed="rId9"/>
          <a:stretch>
            <a:fillRect/>
          </a:stretch>
        </p:blipFill>
        <p:spPr>
          <a:xfrm rot="20760000" flipH="1">
            <a:off x="300990" y="1704340"/>
            <a:ext cx="1575435" cy="1514475"/>
          </a:xfrm>
          <a:prstGeom prst="rect">
            <a:avLst/>
          </a:prstGeom>
        </p:spPr>
      </p:pic>
      <p:pic>
        <p:nvPicPr>
          <p:cNvPr id="17" name="图片 16" descr="3"/>
          <p:cNvPicPr>
            <a:picLocks noChangeAspect="1"/>
          </p:cNvPicPr>
          <p:nvPr/>
        </p:nvPicPr>
        <p:blipFill>
          <a:blip r:embed="rId9"/>
          <a:stretch>
            <a:fillRect/>
          </a:stretch>
        </p:blipFill>
        <p:spPr>
          <a:xfrm>
            <a:off x="9284335" y="3323590"/>
            <a:ext cx="1555750" cy="1514475"/>
          </a:xfrm>
          <a:prstGeom prst="rect">
            <a:avLst/>
          </a:prstGeom>
        </p:spPr>
      </p:pic>
      <p:sp>
        <p:nvSpPr>
          <p:cNvPr id="21" name="矩形 20"/>
          <p:cNvSpPr/>
          <p:nvPr/>
        </p:nvSpPr>
        <p:spPr>
          <a:xfrm>
            <a:off x="3255645" y="1516380"/>
            <a:ext cx="6308725" cy="1631216"/>
          </a:xfrm>
          <a:prstGeom prst="rect">
            <a:avLst/>
          </a:prstGeom>
          <a:noFill/>
        </p:spPr>
        <p:txBody>
          <a:bodyPr wrap="square" rtlCol="0">
            <a:spAutoFit/>
          </a:bodyPr>
          <a:lstStyle/>
          <a:p>
            <a:pPr algn="ctr"/>
            <a:r>
              <a:rPr lang="en-US" altLang="zh-CN" sz="4000" b="1" dirty="0" smtClean="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TRÂN TRỌNG CẢM ƠN</a:t>
            </a:r>
            <a:r>
              <a:rPr lang="zh-CN" sz="10000" b="1" dirty="0" smtClean="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a:t>
            </a:r>
            <a:endParaRPr lang="zh-CN" sz="10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ppt_x</p:attrName>
                                        </p:attrNameLst>
                                      </p:cBhvr>
                                      <p:tavLst>
                                        <p:tav tm="0">
                                          <p:val>
                                            <p:strVal val="#ppt_x"/>
                                          </p:val>
                                        </p:tav>
                                        <p:tav tm="100000">
                                          <p:val>
                                            <p:strVal val="#ppt_x"/>
                                          </p:val>
                                        </p:tav>
                                      </p:tavLst>
                                    </p:anim>
                                    <p:anim calcmode="lin" valueType="num">
                                      <p:cBhvr>
                                        <p:cTn id="34" dur="2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par>
                          <p:cTn id="39" fill="hold">
                            <p:stCondLst>
                              <p:cond delay="2000"/>
                            </p:stCondLst>
                            <p:childTnLst>
                              <p:par>
                                <p:cTn id="40" presetID="47"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2784595"/>
            <a:ext cx="12193526" cy="4154737"/>
          </a:xfrm>
          <a:prstGeom prst="rect">
            <a:avLst/>
          </a:prstGeom>
        </p:spPr>
      </p:pic>
      <p:grpSp>
        <p:nvGrpSpPr>
          <p:cNvPr id="2" name="组合 1"/>
          <p:cNvGrpSpPr/>
          <p:nvPr/>
        </p:nvGrpSpPr>
        <p:grpSpPr>
          <a:xfrm>
            <a:off x="551368" y="1697679"/>
            <a:ext cx="3997642" cy="5048538"/>
            <a:chOff x="285658" y="963298"/>
            <a:chExt cx="3905021" cy="4931568"/>
          </a:xfrm>
        </p:grpSpPr>
        <p:pic>
          <p:nvPicPr>
            <p:cNvPr id="3078" name="Picture 6"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82" y="963298"/>
              <a:ext cx="3851797" cy="49315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rot="20624877">
              <a:off x="285658" y="1155349"/>
              <a:ext cx="3732842" cy="1013176"/>
            </a:xfrm>
            <a:prstGeom prst="rect">
              <a:avLst/>
            </a:prstGeom>
          </p:spPr>
          <p:txBody>
            <a:bodyPr wrap="square">
              <a:spAutoFit/>
            </a:bodyPr>
            <a:lstStyle/>
            <a:p>
              <a:r>
                <a:rPr lang="en-US" altLang="zh-CN" sz="6140" b="1" dirty="0" err="1" smtClean="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Nội</a:t>
              </a:r>
              <a:r>
                <a:rPr lang="en-US" altLang="zh-CN" sz="6140" b="1" dirty="0" smtClean="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dung</a:t>
              </a:r>
              <a:endParaRPr lang="zh-CN" altLang="en-US" sz="6140" b="1" dirty="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pic>
        <p:nvPicPr>
          <p:cNvPr id="16"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21149337">
            <a:off x="4530702" y="1038010"/>
            <a:ext cx="5246293" cy="2293498"/>
          </a:xfrm>
          <a:prstGeom prst="rect">
            <a:avLst/>
          </a:prstGeom>
        </p:spPr>
      </p:pic>
      <p:sp>
        <p:nvSpPr>
          <p:cNvPr id="12" name="矩形 11"/>
          <p:cNvSpPr/>
          <p:nvPr/>
        </p:nvSpPr>
        <p:spPr>
          <a:xfrm rot="21240266">
            <a:off x="5864216" y="1486831"/>
            <a:ext cx="2068195"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Định</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hướng</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20" name="矩形 19"/>
          <p:cNvSpPr/>
          <p:nvPr/>
        </p:nvSpPr>
        <p:spPr>
          <a:xfrm rot="21240266">
            <a:off x="6157644" y="2445138"/>
            <a:ext cx="1904689"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Thực</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hành</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15"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21149337">
            <a:off x="4851552" y="3117230"/>
            <a:ext cx="5246293" cy="2293498"/>
          </a:xfrm>
          <a:prstGeom prst="rect">
            <a:avLst/>
          </a:prstGeom>
        </p:spPr>
      </p:pic>
      <p:sp>
        <p:nvSpPr>
          <p:cNvPr id="6" name="矩形 5"/>
          <p:cNvSpPr/>
          <p:nvPr/>
        </p:nvSpPr>
        <p:spPr>
          <a:xfrm rot="21240266">
            <a:off x="6327858" y="3415961"/>
            <a:ext cx="1786066"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Luyện</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tập</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rot="21240266">
            <a:off x="6664607" y="4416813"/>
            <a:ext cx="1725152"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Vận</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dụng</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ppt_x</p:attrName>
                                        </p:attrNameLst>
                                      </p:cBhvr>
                                      <p:tavLst>
                                        <p:tav tm="0">
                                          <p:val>
                                            <p:strVal val="#ppt_x"/>
                                          </p:val>
                                        </p:tav>
                                        <p:tav tm="100000">
                                          <p:val>
                                            <p:strVal val="#ppt_x"/>
                                          </p:val>
                                        </p:tav>
                                      </p:tavLst>
                                    </p:anim>
                                    <p:anim calcmode="lin" valueType="num">
                                      <p:cBhvr>
                                        <p:cTn id="26" dur="2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repeatCount="indefinite"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repeatCount="indefinite"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ppt_x</p:attrName>
                                        </p:attrNameLst>
                                      </p:cBhvr>
                                      <p:tavLst>
                                        <p:tav tm="0">
                                          <p:val>
                                            <p:strVal val="#ppt_x"/>
                                          </p:val>
                                        </p:tav>
                                        <p:tav tm="100000">
                                          <p:val>
                                            <p:strVal val="#ppt_x"/>
                                          </p:val>
                                        </p:tav>
                                      </p:tavLst>
                                    </p:anim>
                                    <p:anim calcmode="lin" valueType="num">
                                      <p:cBhvr>
                                        <p:cTn id="36" dur="2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 presetClass="entr" presetSubtype="9"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0-#ppt_w/2"/>
                                          </p:val>
                                        </p:tav>
                                        <p:tav tm="100000">
                                          <p:val>
                                            <p:strVal val="#ppt_x"/>
                                          </p:val>
                                        </p:tav>
                                      </p:tavLst>
                                    </p:anim>
                                    <p:anim calcmode="lin" valueType="num">
                                      <p:cBhvr additive="base">
                                        <p:cTn id="41" dur="500" fill="hold"/>
                                        <p:tgtEl>
                                          <p:spTgt spid="3"/>
                                        </p:tgtEl>
                                        <p:attrNameLst>
                                          <p:attrName>ppt_y</p:attrName>
                                        </p:attrNameLst>
                                      </p:cBhvr>
                                      <p:tavLst>
                                        <p:tav tm="0">
                                          <p:val>
                                            <p:strVal val="0-#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476760" y="3792394"/>
            <a:ext cx="5995552" cy="1131848"/>
          </a:xfrm>
          <a:prstGeom prst="rect">
            <a:avLst/>
          </a:prstGeom>
        </p:spPr>
        <p:txBody>
          <a:bodyPr wrap="none">
            <a:spAutoFit/>
          </a:bodyPr>
          <a:lstStyle/>
          <a:p>
            <a:pPr algn="ctr"/>
            <a:r>
              <a:rPr lang="en-US" altLang="zh-CN" sz="6755" b="1" dirty="0" smtClean="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ĐỊNH HƯỚNG</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530925" y="1972929"/>
            <a:ext cx="1887220" cy="2139315"/>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01</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4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51413" y="406647"/>
            <a:ext cx="1603323" cy="533223"/>
          </a:xfrm>
          <a:prstGeom prst="rect">
            <a:avLst/>
          </a:prstGeom>
        </p:spPr>
        <p:txBody>
          <a:bodyPr wrap="square">
            <a:spAutoFit/>
          </a:bodyPr>
          <a:lstStyle/>
          <a:p>
            <a:pPr algn="ct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Ví</a:t>
            </a:r>
            <a:r>
              <a:rPr lang="en-US" altLang="zh-CN" sz="2865"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dụ</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0" name="矩形 9"/>
          <p:cNvSpPr/>
          <p:nvPr/>
        </p:nvSpPr>
        <p:spPr>
          <a:xfrm>
            <a:off x="6235701" y="1619991"/>
            <a:ext cx="57657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9"/>
          <p:cNvSpPr/>
          <p:nvPr/>
        </p:nvSpPr>
        <p:spPr>
          <a:xfrm>
            <a:off x="233063" y="1619992"/>
            <a:ext cx="5930900"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521101" y="2400968"/>
            <a:ext cx="5522292" cy="1938992"/>
          </a:xfrm>
          <a:prstGeom prst="rect">
            <a:avLst/>
          </a:prstGeom>
        </p:spPr>
        <p:txBody>
          <a:bodyPr wrap="square">
            <a:spAutoFit/>
          </a:bodyPr>
          <a:lstStyle/>
          <a:p>
            <a:r>
              <a:rPr lang="vi-VN" sz="2400" dirty="0">
                <a:solidFill>
                  <a:srgbClr val="002060"/>
                </a:solidFill>
                <a:latin typeface="+mj-lt"/>
              </a:rPr>
              <a:t>Kháng chiến ba nghìn ngày</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Không đêm nào vui bằng đêm nay</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Đêm lịch sử, Điện Biên sáng rực</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Trên đất nước, như huân chương trên ngực</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Dân tộc ta, dân tộc anh hùng!</a:t>
            </a:r>
            <a:endParaRPr lang="vi-VN" sz="2400" dirty="0">
              <a:solidFill>
                <a:srgbClr val="002060"/>
              </a:solidFill>
              <a:latin typeface="+mj-lt"/>
            </a:endParaRPr>
          </a:p>
        </p:txBody>
      </p:sp>
      <p:sp>
        <p:nvSpPr>
          <p:cNvPr id="7" name="Rectangle 6"/>
          <p:cNvSpPr/>
          <p:nvPr/>
        </p:nvSpPr>
        <p:spPr>
          <a:xfrm>
            <a:off x="6651594" y="2224362"/>
            <a:ext cx="5181817" cy="1815882"/>
          </a:xfrm>
          <a:prstGeom prst="rect">
            <a:avLst/>
          </a:prstGeom>
        </p:spPr>
        <p:txBody>
          <a:bodyPr wrap="square">
            <a:spAutoFit/>
          </a:bodyPr>
          <a:lstStyle/>
          <a:p>
            <a:r>
              <a:rPr lang="vi-VN" sz="2800" dirty="0">
                <a:solidFill>
                  <a:srgbClr val="002060"/>
                </a:solidFill>
                <a:latin typeface="+mj-lt"/>
              </a:rPr>
              <a:t>Ngày nắng đốt theo đêm mưa dội</a:t>
            </a:r>
            <a:br>
              <a:rPr lang="vi-VN" sz="2800" dirty="0">
                <a:solidFill>
                  <a:srgbClr val="002060"/>
                </a:solidFill>
                <a:latin typeface="+mj-lt"/>
              </a:rPr>
            </a:br>
            <a:r>
              <a:rPr lang="vi-VN" sz="2800" dirty="0">
                <a:solidFill>
                  <a:srgbClr val="002060"/>
                </a:solidFill>
                <a:latin typeface="+mj-lt"/>
              </a:rPr>
              <a:t>Mỗi bước đường mỗi bước hy sinh</a:t>
            </a:r>
            <a:br>
              <a:rPr lang="vi-VN" sz="2800" dirty="0">
                <a:solidFill>
                  <a:srgbClr val="002060"/>
                </a:solidFill>
                <a:latin typeface="+mj-lt"/>
              </a:rPr>
            </a:br>
            <a:r>
              <a:rPr lang="vi-VN" sz="2800" dirty="0">
                <a:solidFill>
                  <a:srgbClr val="002060"/>
                </a:solidFill>
                <a:latin typeface="+mj-lt"/>
              </a:rPr>
              <a:t>Trán cháy rực nghĩ trời đất mới</a:t>
            </a:r>
            <a:br>
              <a:rPr lang="vi-VN" sz="2800" dirty="0">
                <a:solidFill>
                  <a:srgbClr val="002060"/>
                </a:solidFill>
                <a:latin typeface="+mj-lt"/>
              </a:rPr>
            </a:br>
            <a:r>
              <a:rPr lang="vi-VN" sz="2800" dirty="0">
                <a:solidFill>
                  <a:srgbClr val="002060"/>
                </a:solidFill>
                <a:latin typeface="+mj-lt"/>
              </a:rPr>
              <a:t>Lòng ta bát ngát ánh bình minh.</a:t>
            </a:r>
          </a:p>
        </p:txBody>
      </p:sp>
    </p:spTree>
    <p:extLst>
      <p:ext uri="{BB962C8B-B14F-4D97-AF65-F5344CB8AC3E}">
        <p14:creationId xmlns:p14="http://schemas.microsoft.com/office/powerpoint/2010/main" val="8931272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5570" y="183515"/>
            <a:ext cx="6229350" cy="6229350"/>
          </a:xfrm>
          <a:prstGeom prst="rect">
            <a:avLst/>
          </a:prstGeom>
        </p:spPr>
      </p:pic>
      <p:sp>
        <p:nvSpPr>
          <p:cNvPr id="7" name="矩形 6"/>
          <p:cNvSpPr/>
          <p:nvPr/>
        </p:nvSpPr>
        <p:spPr>
          <a:xfrm>
            <a:off x="3222943" y="1586230"/>
            <a:ext cx="5107305" cy="430374"/>
          </a:xfrm>
          <a:prstGeom prst="rect">
            <a:avLst/>
          </a:prstGeom>
        </p:spPr>
        <p:txBody>
          <a:bodyPr wrap="square">
            <a:spAutoFit/>
          </a:bodyPr>
          <a:lstStyle/>
          <a:p>
            <a:pPr algn="just">
              <a:lnSpc>
                <a:spcPct val="120000"/>
              </a:lnSpc>
            </a:pPr>
            <a:r>
              <a:rPr lang="en-US" sz="2000" dirty="0" smtClean="0">
                <a:latin typeface="微软雅黑" panose="020B0503020204020204" charset="-122"/>
                <a:ea typeface="微软雅黑" panose="020B0503020204020204" charset="-122"/>
                <a:cs typeface="Times New Roman" panose="02020603050405020304" pitchFamily="18" charset="0"/>
              </a:rPr>
              <a:t>       </a:t>
            </a:r>
            <a:endParaRPr sz="2000" dirty="0">
              <a:latin typeface="微软雅黑" panose="020B0503020204020204" charset="-122"/>
              <a:ea typeface="微软雅黑" panose="020B0503020204020204" charset="-122"/>
              <a:cs typeface="Times New Roman" panose="02020603050405020304" pitchFamily="18" charset="0"/>
            </a:endParaRPr>
          </a:p>
        </p:txBody>
      </p:sp>
      <p:pic>
        <p:nvPicPr>
          <p:cNvPr id="9"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239" y="310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2138" y="2351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21" y="771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641" y="3148528"/>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331653" y="855345"/>
            <a:ext cx="2889885" cy="783590"/>
          </a:xfrm>
          <a:prstGeom prst="rect">
            <a:avLst/>
          </a:prstGeom>
        </p:spPr>
        <p:txBody>
          <a:bodyPr wrap="square">
            <a:spAutoFit/>
          </a:bodyPr>
          <a:lstStyle/>
          <a:p>
            <a:pPr algn="ctr"/>
            <a:endParaRPr lang="zh-CN" altLang="en-US" sz="4500" b="1" dirty="0">
              <a:ln>
                <a:solidFill>
                  <a:schemeClr val="bg1"/>
                </a:solidFill>
              </a:ln>
              <a:solidFill>
                <a:schemeClr val="accent6">
                  <a:lumMod val="75000"/>
                </a:schemeClr>
              </a:solidFill>
              <a:effectLst>
                <a:outerShdw blurRad="38100" dist="38100" dir="2700000" algn="tl">
                  <a:srgbClr val="000000">
                    <a:alpha val="43137"/>
                  </a:srgbClr>
                </a:outerShdw>
              </a:effectLst>
              <a:latin typeface="方正大黑简体" panose="02010601030101010101" pitchFamily="2" charset="-122"/>
              <a:ea typeface="方正大黑简体" panose="02010601030101010101" pitchFamily="2" charset="-122"/>
            </a:endParaRPr>
          </a:p>
        </p:txBody>
      </p:sp>
      <p:sp>
        <p:nvSpPr>
          <p:cNvPr id="17" name="Rounded Rectangle 16"/>
          <p:cNvSpPr/>
          <p:nvPr/>
        </p:nvSpPr>
        <p:spPr>
          <a:xfrm>
            <a:off x="2473062" y="127489"/>
            <a:ext cx="7247965" cy="1129259"/>
          </a:xfrm>
          <a:prstGeom prst="roundRect">
            <a:avLst/>
          </a:prstGeom>
          <a:noFill/>
          <a:ln w="22225"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5000"/>
              </a:lnSpc>
              <a:spcAft>
                <a:spcPts val="600"/>
              </a:spcAft>
            </a:pP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PHIẾU </a:t>
            </a:r>
            <a:r>
              <a:rPr lang="en-US"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HỌC TẬP</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 và tên HS: </a:t>
            </a:r>
            <a:r>
              <a:rPr lang="vi-VN" sz="24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9"/>
          <a:stretch>
            <a:fillRect/>
          </a:stretch>
        </p:blipFill>
        <p:spPr>
          <a:xfrm>
            <a:off x="282" y="1383748"/>
            <a:ext cx="12069798" cy="55518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5570" y="183515"/>
            <a:ext cx="6229350" cy="6229350"/>
          </a:xfrm>
          <a:prstGeom prst="rect">
            <a:avLst/>
          </a:prstGeom>
        </p:spPr>
      </p:pic>
      <p:sp>
        <p:nvSpPr>
          <p:cNvPr id="7" name="矩形 6"/>
          <p:cNvSpPr/>
          <p:nvPr/>
        </p:nvSpPr>
        <p:spPr>
          <a:xfrm>
            <a:off x="3222943" y="1586230"/>
            <a:ext cx="5107305" cy="535531"/>
          </a:xfrm>
          <a:prstGeom prst="rect">
            <a:avLst/>
          </a:prstGeom>
        </p:spPr>
        <p:txBody>
          <a:bodyPr wrap="square">
            <a:spAutoFit/>
          </a:bodyPr>
          <a:lstStyle/>
          <a:p>
            <a:pPr algn="just">
              <a:lnSpc>
                <a:spcPct val="120000"/>
              </a:lnSpc>
            </a:pPr>
            <a:r>
              <a:rPr lang="en-US" sz="2400" dirty="0" smtClean="0">
                <a:latin typeface="Times New Roman" panose="02020603050405020304" pitchFamily="18" charset="0"/>
                <a:ea typeface="微软雅黑" panose="020B0503020204020204" charset="-122"/>
                <a:cs typeface="Times New Roman" panose="02020603050405020304" pitchFamily="18" charset="0"/>
              </a:rPr>
              <a:t>       </a:t>
            </a:r>
            <a:endParaRPr sz="24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9"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239" y="310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2138" y="2351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21" y="771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641" y="3148528"/>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331653" y="855345"/>
            <a:ext cx="2889885" cy="461665"/>
          </a:xfrm>
          <a:prstGeom prst="rect">
            <a:avLst/>
          </a:prstGeom>
        </p:spPr>
        <p:txBody>
          <a:bodyPr wrap="square">
            <a:spAutoFit/>
          </a:bodyPr>
          <a:lstStyle/>
          <a:p>
            <a:pPr algn="ctr"/>
            <a:endParaRPr lang="zh-CN" altLang="en-US" sz="2400"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方正大黑简体" panose="02010601030101010101" pitchFamily="2" charset="-122"/>
              <a:cs typeface="Times New Roman" panose="02020603050405020304" pitchFamily="18" charset="0"/>
            </a:endParaRPr>
          </a:p>
        </p:txBody>
      </p:sp>
      <p:sp>
        <p:nvSpPr>
          <p:cNvPr id="17" name="Rounded Rectangle 16"/>
          <p:cNvSpPr/>
          <p:nvPr/>
        </p:nvSpPr>
        <p:spPr>
          <a:xfrm>
            <a:off x="2473062" y="127489"/>
            <a:ext cx="7247965" cy="1129259"/>
          </a:xfrm>
          <a:prstGeom prst="roundRect">
            <a:avLst/>
          </a:prstGeom>
          <a:noFill/>
          <a:ln w="22225"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5000"/>
              </a:lnSpc>
              <a:spcAft>
                <a:spcPts val="600"/>
              </a:spcAft>
            </a:pPr>
            <a:r>
              <a:rPr lang="vi-VN"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PHIẾU </a:t>
            </a:r>
            <a:r>
              <a:rPr lang="en-US" sz="24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HỌC TẬP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 và tên HS: </a:t>
            </a:r>
            <a:r>
              <a:rPr lang="vi-VN" sz="24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9"/>
          <a:stretch>
            <a:fillRect/>
          </a:stretch>
        </p:blipFill>
        <p:spPr>
          <a:xfrm>
            <a:off x="282" y="1383748"/>
            <a:ext cx="12069798" cy="5551814"/>
          </a:xfrm>
          <a:prstGeom prst="rect">
            <a:avLst/>
          </a:prstGeom>
        </p:spPr>
      </p:pic>
      <p:sp>
        <p:nvSpPr>
          <p:cNvPr id="2" name="Rectangle 1"/>
          <p:cNvSpPr/>
          <p:nvPr/>
        </p:nvSpPr>
        <p:spPr>
          <a:xfrm>
            <a:off x="7126941" y="2351362"/>
            <a:ext cx="4598894"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Không cố định trong các câu</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097443" y="2907024"/>
            <a:ext cx="4598894"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 4 câu một khổ, hoặc 5 câu một khổ </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097443" y="3422123"/>
            <a:ext cx="4598894"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 Vần liền hoặc vần cách </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097443" y="3936034"/>
            <a:ext cx="4598894"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 Không cố định</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097443" y="4449945"/>
            <a:ext cx="4598894"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Ẩn dụ, so sánh, điệp từ</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965576" y="4940830"/>
            <a:ext cx="5104504"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Kháng chiến ba ngàn ngày không nghỉ</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7002777" y="4911178"/>
            <a:ext cx="4858297"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Trán cháy rực nghĩ trời đất mới...</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7055595" y="5467664"/>
            <a:ext cx="4637156" cy="45907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Chiến tranh, tình yêu nước...</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997239" y="6009495"/>
            <a:ext cx="4858297" cy="77469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2060"/>
                </a:solidFill>
                <a:latin typeface="Times New Roman" panose="02020603050405020304" pitchFamily="18" charset="0"/>
                <a:cs typeface="Times New Roman" panose="02020603050405020304" pitchFamily="18" charset="0"/>
              </a:rPr>
              <a:t>Về kháng chiến gian khổ, về hạnh phúc của ngày độc lập...</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7971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51413" y="406647"/>
            <a:ext cx="1603323" cy="533223"/>
          </a:xfrm>
          <a:prstGeom prst="rect">
            <a:avLst/>
          </a:prstGeom>
        </p:spPr>
        <p:txBody>
          <a:bodyPr wrap="square">
            <a:spAutoFit/>
          </a:bodyPr>
          <a:lstStyle/>
          <a:p>
            <a:pPr algn="ct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Nhận</a:t>
            </a:r>
            <a:r>
              <a:rPr lang="en-US" altLang="zh-CN" sz="2865"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xét</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0" name="矩形 9"/>
          <p:cNvSpPr/>
          <p:nvPr/>
        </p:nvSpPr>
        <p:spPr>
          <a:xfrm>
            <a:off x="6235701" y="1619991"/>
            <a:ext cx="57657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9"/>
          <p:cNvSpPr/>
          <p:nvPr/>
        </p:nvSpPr>
        <p:spPr>
          <a:xfrm>
            <a:off x="233063" y="1619992"/>
            <a:ext cx="5930900"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521101" y="2400968"/>
            <a:ext cx="5522292" cy="1938992"/>
          </a:xfrm>
          <a:prstGeom prst="rect">
            <a:avLst/>
          </a:prstGeom>
        </p:spPr>
        <p:txBody>
          <a:bodyPr wrap="square">
            <a:spAutoFit/>
          </a:bodyPr>
          <a:lstStyle/>
          <a:p>
            <a:r>
              <a:rPr lang="vi-VN" sz="2400" dirty="0">
                <a:solidFill>
                  <a:schemeClr val="accent2">
                    <a:lumMod val="50000"/>
                  </a:schemeClr>
                </a:solidFill>
                <a:latin typeface="+mj-lt"/>
              </a:rPr>
              <a:t>Kháng </a:t>
            </a:r>
            <a:r>
              <a:rPr lang="vi-VN" sz="2400" dirty="0" smtClean="0">
                <a:solidFill>
                  <a:schemeClr val="accent2">
                    <a:lumMod val="50000"/>
                  </a:schemeClr>
                </a:solidFill>
                <a:latin typeface="+mj-lt"/>
              </a:rPr>
              <a:t>chiến / </a:t>
            </a:r>
            <a:r>
              <a:rPr lang="vi-VN" sz="2400" dirty="0">
                <a:solidFill>
                  <a:schemeClr val="accent2">
                    <a:lumMod val="50000"/>
                  </a:schemeClr>
                </a:solidFill>
                <a:latin typeface="+mj-lt"/>
              </a:rPr>
              <a:t>ba nghìn </a:t>
            </a:r>
            <a:r>
              <a:rPr lang="vi-VN" sz="2400" b="1" dirty="0">
                <a:solidFill>
                  <a:srgbClr val="FF0000"/>
                </a:solidFill>
                <a:latin typeface="+mj-lt"/>
              </a:rPr>
              <a:t>ngày</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Không đêm </a:t>
            </a:r>
            <a:r>
              <a:rPr lang="vi-VN" sz="2400" dirty="0" smtClean="0">
                <a:solidFill>
                  <a:srgbClr val="002060"/>
                </a:solidFill>
                <a:latin typeface="+mj-lt"/>
              </a:rPr>
              <a:t>nào/ </a:t>
            </a:r>
            <a:r>
              <a:rPr lang="vi-VN" sz="2400" dirty="0">
                <a:solidFill>
                  <a:srgbClr val="002060"/>
                </a:solidFill>
                <a:latin typeface="+mj-lt"/>
              </a:rPr>
              <a:t>vui bằng đêm </a:t>
            </a:r>
            <a:r>
              <a:rPr lang="vi-VN" sz="2400" dirty="0">
                <a:solidFill>
                  <a:srgbClr val="FF0000"/>
                </a:solidFill>
                <a:latin typeface="+mj-lt"/>
              </a:rPr>
              <a:t>nay</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Đêm lịch </a:t>
            </a:r>
            <a:r>
              <a:rPr lang="vi-VN" sz="2400" dirty="0" smtClean="0">
                <a:solidFill>
                  <a:srgbClr val="002060"/>
                </a:solidFill>
                <a:latin typeface="+mj-lt"/>
              </a:rPr>
              <a:t>sử/, </a:t>
            </a:r>
            <a:r>
              <a:rPr lang="vi-VN" sz="2400" dirty="0">
                <a:solidFill>
                  <a:srgbClr val="002060"/>
                </a:solidFill>
                <a:latin typeface="+mj-lt"/>
              </a:rPr>
              <a:t>Điện Biên sáng </a:t>
            </a:r>
            <a:r>
              <a:rPr lang="vi-VN" sz="2400" b="1" dirty="0">
                <a:solidFill>
                  <a:srgbClr val="002060"/>
                </a:solidFill>
                <a:latin typeface="+mj-lt"/>
              </a:rPr>
              <a:t>rực</a:t>
            </a:r>
            <a:r>
              <a:rPr lang="vi-VN" sz="2400" dirty="0">
                <a:solidFill>
                  <a:srgbClr val="002060"/>
                </a:solidFill>
                <a:latin typeface="+mj-lt"/>
              </a:rPr>
              <a:t/>
            </a:r>
            <a:br>
              <a:rPr lang="vi-VN" sz="2400" dirty="0">
                <a:solidFill>
                  <a:srgbClr val="002060"/>
                </a:solidFill>
                <a:latin typeface="+mj-lt"/>
              </a:rPr>
            </a:br>
            <a:r>
              <a:rPr lang="vi-VN" sz="2400" dirty="0">
                <a:solidFill>
                  <a:srgbClr val="00B050"/>
                </a:solidFill>
                <a:latin typeface="+mj-lt"/>
              </a:rPr>
              <a:t>Trên đất </a:t>
            </a:r>
            <a:r>
              <a:rPr lang="vi-VN" sz="2400" dirty="0" smtClean="0">
                <a:solidFill>
                  <a:srgbClr val="00B050"/>
                </a:solidFill>
                <a:latin typeface="+mj-lt"/>
              </a:rPr>
              <a:t>nước/, </a:t>
            </a:r>
            <a:r>
              <a:rPr lang="vi-VN" sz="2400" dirty="0">
                <a:solidFill>
                  <a:srgbClr val="00B050"/>
                </a:solidFill>
                <a:latin typeface="+mj-lt"/>
              </a:rPr>
              <a:t>như huân chương trên </a:t>
            </a:r>
            <a:r>
              <a:rPr lang="vi-VN" sz="2400" b="1" dirty="0">
                <a:solidFill>
                  <a:srgbClr val="002060"/>
                </a:solidFill>
                <a:latin typeface="+mj-lt"/>
              </a:rPr>
              <a:t>ngực</a:t>
            </a:r>
            <a:r>
              <a:rPr lang="vi-VN" sz="2400" dirty="0">
                <a:solidFill>
                  <a:srgbClr val="002060"/>
                </a:solidFill>
                <a:latin typeface="+mj-lt"/>
              </a:rPr>
              <a:t/>
            </a:r>
            <a:br>
              <a:rPr lang="vi-VN" sz="2400" dirty="0">
                <a:solidFill>
                  <a:srgbClr val="002060"/>
                </a:solidFill>
                <a:latin typeface="+mj-lt"/>
              </a:rPr>
            </a:br>
            <a:r>
              <a:rPr lang="vi-VN" sz="2400" dirty="0">
                <a:solidFill>
                  <a:srgbClr val="002060"/>
                </a:solidFill>
                <a:latin typeface="+mj-lt"/>
              </a:rPr>
              <a:t>Dân tộc </a:t>
            </a:r>
            <a:r>
              <a:rPr lang="vi-VN" sz="2400" dirty="0" smtClean="0">
                <a:solidFill>
                  <a:srgbClr val="002060"/>
                </a:solidFill>
                <a:latin typeface="+mj-lt"/>
              </a:rPr>
              <a:t>ta/, </a:t>
            </a:r>
            <a:r>
              <a:rPr lang="vi-VN" sz="2400" dirty="0">
                <a:solidFill>
                  <a:srgbClr val="002060"/>
                </a:solidFill>
                <a:latin typeface="+mj-lt"/>
              </a:rPr>
              <a:t>dân tộc anh hùng!</a:t>
            </a:r>
            <a:endParaRPr lang="vi-VN" sz="2400" dirty="0">
              <a:solidFill>
                <a:srgbClr val="002060"/>
              </a:solidFill>
              <a:latin typeface="+mj-lt"/>
            </a:endParaRPr>
          </a:p>
        </p:txBody>
      </p:sp>
      <p:sp>
        <p:nvSpPr>
          <p:cNvPr id="7" name="Rectangle 6"/>
          <p:cNvSpPr/>
          <p:nvPr/>
        </p:nvSpPr>
        <p:spPr>
          <a:xfrm>
            <a:off x="6396744" y="2224362"/>
            <a:ext cx="5436667" cy="1815882"/>
          </a:xfrm>
          <a:prstGeom prst="rect">
            <a:avLst/>
          </a:prstGeom>
        </p:spPr>
        <p:txBody>
          <a:bodyPr wrap="square">
            <a:spAutoFit/>
          </a:bodyPr>
          <a:lstStyle/>
          <a:p>
            <a:r>
              <a:rPr lang="vi-VN" sz="2800" dirty="0">
                <a:solidFill>
                  <a:srgbClr val="002060"/>
                </a:solidFill>
                <a:latin typeface="+mj-lt"/>
              </a:rPr>
              <a:t>Ngày nắng </a:t>
            </a:r>
            <a:r>
              <a:rPr lang="vi-VN" sz="2800" dirty="0" smtClean="0">
                <a:solidFill>
                  <a:srgbClr val="002060"/>
                </a:solidFill>
                <a:latin typeface="+mj-lt"/>
              </a:rPr>
              <a:t>đốt/ </a:t>
            </a:r>
            <a:r>
              <a:rPr lang="vi-VN" sz="2800" dirty="0">
                <a:solidFill>
                  <a:srgbClr val="002060"/>
                </a:solidFill>
                <a:latin typeface="+mj-lt"/>
              </a:rPr>
              <a:t>theo đêm mưa dội</a:t>
            </a:r>
            <a:br>
              <a:rPr lang="vi-VN" sz="2800" dirty="0">
                <a:solidFill>
                  <a:srgbClr val="002060"/>
                </a:solidFill>
                <a:latin typeface="+mj-lt"/>
              </a:rPr>
            </a:br>
            <a:r>
              <a:rPr lang="vi-VN" sz="2800" dirty="0">
                <a:solidFill>
                  <a:srgbClr val="00B050"/>
                </a:solidFill>
                <a:latin typeface="+mj-lt"/>
              </a:rPr>
              <a:t>Mỗi bước </a:t>
            </a:r>
            <a:r>
              <a:rPr lang="vi-VN" sz="2800" dirty="0" smtClean="0">
                <a:solidFill>
                  <a:srgbClr val="00B050"/>
                </a:solidFill>
                <a:latin typeface="+mj-lt"/>
              </a:rPr>
              <a:t>đường/ </a:t>
            </a:r>
            <a:r>
              <a:rPr lang="vi-VN" sz="2800" dirty="0">
                <a:solidFill>
                  <a:srgbClr val="00B050"/>
                </a:solidFill>
                <a:latin typeface="+mj-lt"/>
              </a:rPr>
              <a:t>mỗi bước hy </a:t>
            </a:r>
            <a:r>
              <a:rPr lang="vi-VN" sz="2800" b="1" dirty="0">
                <a:solidFill>
                  <a:srgbClr val="002060"/>
                </a:solidFill>
                <a:latin typeface="+mj-lt"/>
              </a:rPr>
              <a:t>sinh</a:t>
            </a:r>
            <a:r>
              <a:rPr lang="vi-VN" sz="2800" dirty="0">
                <a:solidFill>
                  <a:srgbClr val="002060"/>
                </a:solidFill>
                <a:latin typeface="+mj-lt"/>
              </a:rPr>
              <a:t/>
            </a:r>
            <a:br>
              <a:rPr lang="vi-VN" sz="2800" dirty="0">
                <a:solidFill>
                  <a:srgbClr val="002060"/>
                </a:solidFill>
                <a:latin typeface="+mj-lt"/>
              </a:rPr>
            </a:br>
            <a:r>
              <a:rPr lang="vi-VN" sz="2800" dirty="0">
                <a:solidFill>
                  <a:srgbClr val="00B050"/>
                </a:solidFill>
                <a:latin typeface="+mj-lt"/>
              </a:rPr>
              <a:t>Trán cháy </a:t>
            </a:r>
            <a:r>
              <a:rPr lang="vi-VN" sz="2800" dirty="0" smtClean="0">
                <a:solidFill>
                  <a:srgbClr val="00B050"/>
                </a:solidFill>
                <a:latin typeface="+mj-lt"/>
              </a:rPr>
              <a:t>rực/ </a:t>
            </a:r>
            <a:r>
              <a:rPr lang="vi-VN" sz="2800" dirty="0">
                <a:solidFill>
                  <a:srgbClr val="00B050"/>
                </a:solidFill>
                <a:latin typeface="+mj-lt"/>
              </a:rPr>
              <a:t>nghĩ trời đất mới</a:t>
            </a:r>
            <a:br>
              <a:rPr lang="vi-VN" sz="2800" dirty="0">
                <a:solidFill>
                  <a:srgbClr val="00B050"/>
                </a:solidFill>
                <a:latin typeface="+mj-lt"/>
              </a:rPr>
            </a:br>
            <a:r>
              <a:rPr lang="vi-VN" sz="2800" dirty="0">
                <a:solidFill>
                  <a:srgbClr val="00B050"/>
                </a:solidFill>
                <a:latin typeface="+mj-lt"/>
              </a:rPr>
              <a:t>Lòng ta bát </a:t>
            </a:r>
            <a:r>
              <a:rPr lang="vi-VN" sz="2800" dirty="0" smtClean="0">
                <a:solidFill>
                  <a:srgbClr val="00B050"/>
                </a:solidFill>
                <a:latin typeface="+mj-lt"/>
              </a:rPr>
              <a:t>ngát/ </a:t>
            </a:r>
            <a:r>
              <a:rPr lang="vi-VN" sz="2800" dirty="0">
                <a:solidFill>
                  <a:srgbClr val="00B050"/>
                </a:solidFill>
                <a:latin typeface="+mj-lt"/>
              </a:rPr>
              <a:t>ánh bình </a:t>
            </a:r>
            <a:r>
              <a:rPr lang="vi-VN" sz="2800" b="1" dirty="0">
                <a:solidFill>
                  <a:srgbClr val="002060"/>
                </a:solidFill>
                <a:latin typeface="+mj-lt"/>
              </a:rPr>
              <a:t>minh.</a:t>
            </a:r>
          </a:p>
        </p:txBody>
      </p:sp>
      <p:sp>
        <p:nvSpPr>
          <p:cNvPr id="8" name="Rectangle 7"/>
          <p:cNvSpPr/>
          <p:nvPr/>
        </p:nvSpPr>
        <p:spPr>
          <a:xfrm>
            <a:off x="1835482" y="6012282"/>
            <a:ext cx="9122524" cy="71566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002060"/>
                </a:solidFill>
                <a:latin typeface="+mj-lt"/>
                <a:sym typeface="Wingdings" panose="05000000000000000000" pitchFamily="2" charset="2"/>
              </a:rPr>
              <a:t>Thơ tự do</a:t>
            </a:r>
            <a:endParaRPr lang="vi-VN" sz="4000" b="1" dirty="0">
              <a:solidFill>
                <a:srgbClr val="002060"/>
              </a:solidFill>
              <a:latin typeface="+mj-lt"/>
            </a:endParaRPr>
          </a:p>
        </p:txBody>
      </p:sp>
    </p:spTree>
    <p:extLst>
      <p:ext uri="{BB962C8B-B14F-4D97-AF65-F5344CB8AC3E}">
        <p14:creationId xmlns:p14="http://schemas.microsoft.com/office/powerpoint/2010/main" val="40208574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51413" y="406647"/>
            <a:ext cx="1603323" cy="533223"/>
          </a:xfrm>
          <a:prstGeom prst="rect">
            <a:avLst/>
          </a:prstGeom>
        </p:spPr>
        <p:txBody>
          <a:bodyPr wrap="none">
            <a:spAutoFit/>
          </a:bodyPr>
          <a:lstStyle/>
          <a:p>
            <a:pPr algn="ct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Nhận</a:t>
            </a:r>
            <a:r>
              <a:rPr lang="en-US" altLang="zh-CN" sz="2865"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xét</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0" name="矩形 9"/>
          <p:cNvSpPr/>
          <p:nvPr/>
        </p:nvSpPr>
        <p:spPr>
          <a:xfrm>
            <a:off x="6235701" y="1619991"/>
            <a:ext cx="5765799" cy="486149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9"/>
          <p:cNvSpPr/>
          <p:nvPr/>
        </p:nvSpPr>
        <p:spPr>
          <a:xfrm>
            <a:off x="233063" y="1619992"/>
            <a:ext cx="5930900" cy="4861490"/>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260270" y="1792480"/>
            <a:ext cx="5579665" cy="907749"/>
          </a:xfrm>
          <a:prstGeom prst="rect">
            <a:avLst/>
          </a:prstGeom>
        </p:spPr>
        <p:txBody>
          <a:bodyPr wrap="square">
            <a:spAutoFit/>
          </a:bodyPr>
          <a:lstStyle/>
          <a:p>
            <a:pPr algn="just">
              <a:lnSpc>
                <a:spcPct val="115000"/>
              </a:lnSpc>
              <a:spcAft>
                <a:spcPts val="0"/>
              </a:spcAft>
            </a:pPr>
            <a:r>
              <a:rPr lang="vi-VN"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Thơ tự do </a:t>
            </a:r>
            <a:r>
              <a:rPr lang="vi-VN" sz="24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 </a:t>
            </a:r>
            <a:r>
              <a:rPr lang="vi-VN"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tiếng trong các câu thơ phải giống nhau</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1286311" y="1058586"/>
            <a:ext cx="3190069" cy="5170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Hình thức</a:t>
            </a:r>
            <a:endParaRPr lang="vi-VN" sz="2800" dirty="0">
              <a:latin typeface="+mj-lt"/>
            </a:endParaRPr>
          </a:p>
        </p:txBody>
      </p:sp>
      <p:sp>
        <p:nvSpPr>
          <p:cNvPr id="16" name="Rectangle 15"/>
          <p:cNvSpPr/>
          <p:nvPr/>
        </p:nvSpPr>
        <p:spPr>
          <a:xfrm>
            <a:off x="8329662" y="1068796"/>
            <a:ext cx="3190069" cy="5170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Nội dung</a:t>
            </a:r>
            <a:endParaRPr lang="vi-VN" sz="2800" dirty="0">
              <a:latin typeface="+mj-lt"/>
            </a:endParaRPr>
          </a:p>
        </p:txBody>
      </p:sp>
      <p:sp>
        <p:nvSpPr>
          <p:cNvPr id="8" name="Rectangle 7"/>
          <p:cNvSpPr/>
          <p:nvPr/>
        </p:nvSpPr>
        <p:spPr>
          <a:xfrm>
            <a:off x="233063" y="2759078"/>
            <a:ext cx="5606872" cy="907364"/>
          </a:xfrm>
          <a:prstGeom prst="rect">
            <a:avLst/>
          </a:prstGeom>
        </p:spPr>
        <p:txBody>
          <a:bodyPr wrap="square">
            <a:spAutoFit/>
          </a:bodyPr>
          <a:lstStyle/>
          <a:p>
            <a:pPr algn="just">
              <a:lnSpc>
                <a:spcPct val="115000"/>
              </a:lnSpc>
              <a:spcAft>
                <a:spcPts val="0"/>
              </a:spcAft>
            </a:pPr>
            <a:r>
              <a:rPr lang="vi-VN" sz="2400" kern="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Thể thơ tự do khá phổ thông, không theo khổ 4 dòng, 6 dòng đều đặn ngay ngắn.</a:t>
            </a:r>
            <a:endParaRPr lang="vi-VN" sz="2400" kern="100" dirty="0">
              <a:ea typeface="Arial" panose="020B0604020202020204" pitchFamily="34" charset="0"/>
              <a:cs typeface="Times New Roman" panose="02020603050405020304" pitchFamily="18" charset="0"/>
            </a:endParaRPr>
          </a:p>
        </p:txBody>
      </p:sp>
      <p:sp>
        <p:nvSpPr>
          <p:cNvPr id="11" name="Rectangle 10"/>
          <p:cNvSpPr/>
          <p:nvPr/>
        </p:nvSpPr>
        <p:spPr>
          <a:xfrm>
            <a:off x="207056" y="3696107"/>
            <a:ext cx="5144357" cy="461665"/>
          </a:xfrm>
          <a:prstGeom prst="rect">
            <a:avLst/>
          </a:prstGeom>
        </p:spPr>
        <p:txBody>
          <a:bodyPr wrap="none">
            <a:spAutoFit/>
          </a:bodyPr>
          <a:lstStyle/>
          <a:p>
            <a:r>
              <a:rPr lang="vi-VN" sz="2400" dirty="0" smtClean="0">
                <a:solidFill>
                  <a:srgbClr val="002060"/>
                </a:solidFill>
                <a:latin typeface="Times New Roman" panose="02020603050405020304" pitchFamily="18" charset="0"/>
                <a:ea typeface="Times New Roman" panose="02020603050405020304" pitchFamily="18" charset="0"/>
              </a:rPr>
              <a:t>- Có thể xen kẽ câu ngắn – dài thỏa mái.</a:t>
            </a:r>
            <a:endParaRPr lang="vi-VN" sz="2400" dirty="0"/>
          </a:p>
        </p:txBody>
      </p:sp>
      <p:sp>
        <p:nvSpPr>
          <p:cNvPr id="15" name="Rectangle 14"/>
          <p:cNvSpPr/>
          <p:nvPr/>
        </p:nvSpPr>
        <p:spPr>
          <a:xfrm>
            <a:off x="300744" y="5462027"/>
            <a:ext cx="5742649" cy="830997"/>
          </a:xfrm>
          <a:prstGeom prst="rect">
            <a:avLst/>
          </a:prstGeom>
        </p:spPr>
        <p:txBody>
          <a:bodyPr wrap="square">
            <a:spAutoFit/>
          </a:bodyPr>
          <a:lstStyle/>
          <a:p>
            <a:r>
              <a:rPr lang="vi-VN" sz="2400" dirty="0" smtClean="0">
                <a:solidFill>
                  <a:srgbClr val="002060"/>
                </a:solidFill>
                <a:latin typeface="Times New Roman" panose="02020603050405020304" pitchFamily="18" charset="0"/>
                <a:ea typeface="Times New Roman" panose="02020603050405020304" pitchFamily="18" charset="0"/>
              </a:rPr>
              <a:t>- Có </a:t>
            </a:r>
            <a:r>
              <a:rPr lang="vi-VN" sz="2400" dirty="0">
                <a:solidFill>
                  <a:srgbClr val="002060"/>
                </a:solidFill>
                <a:latin typeface="Times New Roman" panose="02020603050405020304" pitchFamily="18" charset="0"/>
                <a:ea typeface="Times New Roman" panose="02020603050405020304" pitchFamily="18" charset="0"/>
              </a:rPr>
              <a:t>thể sử dụng vần liền, vần cách, vần hỗ hợp để tạo tiết tấu cho bài thơ.</a:t>
            </a:r>
            <a:endParaRPr lang="vi-VN" sz="2400" dirty="0"/>
          </a:p>
        </p:txBody>
      </p:sp>
      <p:sp>
        <p:nvSpPr>
          <p:cNvPr id="17" name="Rectangle 16"/>
          <p:cNvSpPr/>
          <p:nvPr/>
        </p:nvSpPr>
        <p:spPr>
          <a:xfrm>
            <a:off x="265009" y="4274170"/>
            <a:ext cx="5574926" cy="1200329"/>
          </a:xfrm>
          <a:prstGeom prst="rect">
            <a:avLst/>
          </a:prstGeom>
        </p:spPr>
        <p:txBody>
          <a:bodyPr wrap="square">
            <a:spAutoFit/>
          </a:bodyPr>
          <a:lstStyle/>
          <a:p>
            <a:r>
              <a:rPr lang="vi-VN" sz="2400" dirty="0" smtClean="0">
                <a:solidFill>
                  <a:srgbClr val="002060"/>
                </a:solidFill>
                <a:latin typeface="Times New Roman" panose="02020603050405020304" pitchFamily="18" charset="0"/>
                <a:ea typeface="Times New Roman" panose="02020603050405020304" pitchFamily="18" charset="0"/>
              </a:rPr>
              <a:t>-Kết </a:t>
            </a:r>
            <a:r>
              <a:rPr lang="vi-VN" sz="2400" dirty="0">
                <a:solidFill>
                  <a:srgbClr val="002060"/>
                </a:solidFill>
                <a:latin typeface="Times New Roman" panose="02020603050405020304" pitchFamily="18" charset="0"/>
                <a:ea typeface="Times New Roman" panose="02020603050405020304" pitchFamily="18" charset="0"/>
              </a:rPr>
              <a:t>hợp các biện pháp nghệ thuật độc đáo, nhằm làm nổi bật nội dung</a:t>
            </a:r>
            <a:r>
              <a:rPr lang="vi-VN" sz="2400" dirty="0" smtClean="0">
                <a:solidFill>
                  <a:srgbClr val="002060"/>
                </a:solidFill>
                <a:latin typeface="Times New Roman" panose="02020603050405020304" pitchFamily="18" charset="0"/>
                <a:ea typeface="Times New Roman" panose="02020603050405020304" pitchFamily="18" charset="0"/>
              </a:rPr>
              <a:t>. Ngôn ngữ gần gũi</a:t>
            </a:r>
            <a:endParaRPr lang="vi-VN" sz="2400" dirty="0"/>
          </a:p>
        </p:txBody>
      </p:sp>
      <p:sp>
        <p:nvSpPr>
          <p:cNvPr id="18" name="Rectangle 17"/>
          <p:cNvSpPr/>
          <p:nvPr/>
        </p:nvSpPr>
        <p:spPr>
          <a:xfrm>
            <a:off x="6235701" y="2544445"/>
            <a:ext cx="5284030" cy="830997"/>
          </a:xfrm>
          <a:prstGeom prst="rect">
            <a:avLst/>
          </a:prstGeom>
        </p:spPr>
        <p:txBody>
          <a:bodyPr wrap="square">
            <a:spAutoFit/>
          </a:bodyPr>
          <a:lstStyle/>
          <a:p>
            <a:r>
              <a:rPr lang="vi-VN" sz="2400" kern="100" dirty="0">
                <a:solidFill>
                  <a:srgbClr val="002060"/>
                </a:solidFill>
                <a:latin typeface="Times New Roman" panose="02020603050405020304" pitchFamily="18" charset="0"/>
                <a:ea typeface="Arial" panose="020B0604020202020204" pitchFamily="34" charset="0"/>
              </a:rPr>
              <a:t>- Nội dung gần gũi, phù hợp với lứa tuổi, bộc lộ những tình cảm đẹp đẽ, chân thành</a:t>
            </a:r>
            <a:endParaRPr lang="vi-VN" sz="2400" dirty="0"/>
          </a:p>
        </p:txBody>
      </p:sp>
      <p:sp>
        <p:nvSpPr>
          <p:cNvPr id="19" name="Rectangle 18"/>
          <p:cNvSpPr/>
          <p:nvPr/>
        </p:nvSpPr>
        <p:spPr>
          <a:xfrm>
            <a:off x="6235701" y="4062299"/>
            <a:ext cx="5284030" cy="1200329"/>
          </a:xfrm>
          <a:prstGeom prst="rect">
            <a:avLst/>
          </a:prstGeom>
        </p:spPr>
        <p:txBody>
          <a:bodyPr wrap="square">
            <a:spAutoFit/>
          </a:bodyPr>
          <a:lstStyle/>
          <a:p>
            <a:r>
              <a:rPr lang="vi-VN" sz="2400" kern="100" dirty="0">
                <a:solidFill>
                  <a:srgbClr val="002060"/>
                </a:solidFill>
                <a:latin typeface="Times New Roman" panose="02020603050405020304" pitchFamily="18" charset="0"/>
                <a:ea typeface="Arial" panose="020B0604020202020204" pitchFamily="34" charset="0"/>
              </a:rPr>
              <a:t>- </a:t>
            </a:r>
            <a:r>
              <a:rPr lang="vi-VN" sz="2400" kern="100" dirty="0" smtClean="0">
                <a:solidFill>
                  <a:srgbClr val="002060"/>
                </a:solidFill>
                <a:latin typeface="Times New Roman" panose="02020603050405020304" pitchFamily="18" charset="0"/>
                <a:ea typeface="Arial" panose="020B0604020202020204" pitchFamily="34" charset="0"/>
              </a:rPr>
              <a:t>Viết về các vấn đề trong đòi sống của con người như: Tình bạn, tình yêu, quê hương, đất nước....</a:t>
            </a:r>
            <a:endParaRPr lang="vi-VN" sz="24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animBg="1"/>
      <p:bldP spid="8" grpId="0"/>
      <p:bldP spid="11" grpId="0"/>
      <p:bldP spid="15"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中小学生生命安全教育培训课件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961</Words>
  <Application>Microsoft Office PowerPoint</Application>
  <PresentationFormat>Widescreen</PresentationFormat>
  <Paragraphs>143</Paragraphs>
  <Slides>24</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7" baseType="lpstr">
      <vt:lpstr>Microsoft YaHei</vt:lpstr>
      <vt:lpstr>SimSun</vt:lpstr>
      <vt:lpstr>Arial</vt:lpstr>
      <vt:lpstr>Calibri</vt:lpstr>
      <vt:lpstr>Calibri Light</vt:lpstr>
      <vt:lpstr>等线</vt:lpstr>
      <vt:lpstr>Times New Roman</vt:lpstr>
      <vt:lpstr>Wingdings</vt:lpstr>
      <vt:lpstr>方正大标宋简体</vt:lpstr>
      <vt:lpstr>方正大黑简体</vt:lpstr>
      <vt:lpstr>方正稚艺_GBK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绿色中小学生生命安全教育培训课件PPT模板</dc:title>
  <dc:creator>Administrator</dc:creator>
  <cp:lastModifiedBy>Admin</cp:lastModifiedBy>
  <cp:revision>54</cp:revision>
  <dcterms:created xsi:type="dcterms:W3CDTF">2017-10-03T14:23:00Z</dcterms:created>
  <dcterms:modified xsi:type="dcterms:W3CDTF">2023-06-30T10:48:51Z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