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316" r:id="rId2"/>
    <p:sldId id="318" r:id="rId3"/>
    <p:sldId id="333" r:id="rId4"/>
    <p:sldId id="317" r:id="rId5"/>
    <p:sldId id="334" r:id="rId6"/>
    <p:sldId id="328" r:id="rId7"/>
    <p:sldId id="324" r:id="rId8"/>
    <p:sldId id="329" r:id="rId9"/>
    <p:sldId id="330" r:id="rId10"/>
    <p:sldId id="325" r:id="rId11"/>
    <p:sldId id="326" r:id="rId12"/>
    <p:sldId id="33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IuFkmAYvHmVU/CgFiNAqwbeGU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8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36"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8906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90557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8203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7491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41663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4009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37870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40096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2788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DC771D-E9C8-4791-9906-2BEE96657A71}"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28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8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78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71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0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7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08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51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99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28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23/07/2023</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300111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464859">
            <a:off x="9489194" y="4042609"/>
            <a:ext cx="6389541" cy="5630783"/>
          </a:xfrm>
          <a:prstGeom prst="rect">
            <a:avLst/>
          </a:prstGeom>
        </p:spPr>
      </p:pic>
      <p:pic>
        <p:nvPicPr>
          <p:cNvPr id="3" name="Picture 3"/>
          <p:cNvPicPr>
            <a:picLocks noChangeAspect="1"/>
          </p:cNvPicPr>
          <p:nvPr/>
        </p:nvPicPr>
        <p:blipFill>
          <a:blip r:embed="rId4"/>
          <a:srcRect/>
          <a:stretch>
            <a:fillRect/>
          </a:stretch>
        </p:blipFill>
        <p:spPr>
          <a:xfrm>
            <a:off x="8841142" y="5770855"/>
            <a:ext cx="2119770" cy="1762059"/>
          </a:xfrm>
          <a:prstGeom prst="rect">
            <a:avLst/>
          </a:prstGeom>
        </p:spPr>
      </p:pic>
      <p:pic>
        <p:nvPicPr>
          <p:cNvPr id="4" name="Picture 4"/>
          <p:cNvPicPr>
            <a:picLocks noChangeAspect="1"/>
          </p:cNvPicPr>
          <p:nvPr/>
        </p:nvPicPr>
        <p:blipFill>
          <a:blip r:embed="rId5"/>
          <a:srcRect/>
          <a:stretch>
            <a:fillRect/>
          </a:stretch>
        </p:blipFill>
        <p:spPr>
          <a:xfrm rot="-2180721">
            <a:off x="-2026652" y="-1154232"/>
            <a:ext cx="4858495" cy="4603424"/>
          </a:xfrm>
          <a:prstGeom prst="rect">
            <a:avLst/>
          </a:prstGeom>
        </p:spPr>
      </p:pic>
      <p:sp>
        <p:nvSpPr>
          <p:cNvPr id="6" name="TextBox 5">
            <a:extLst>
              <a:ext uri="{FF2B5EF4-FFF2-40B4-BE49-F238E27FC236}">
                <a16:creationId xmlns:a16="http://schemas.microsoft.com/office/drawing/2014/main" id="{7FEA79D8-12CF-4920-8A14-6A7ADDA3EB29}"/>
              </a:ext>
            </a:extLst>
          </p:cNvPr>
          <p:cNvSpPr txBox="1"/>
          <p:nvPr/>
        </p:nvSpPr>
        <p:spPr>
          <a:xfrm>
            <a:off x="2869355" y="1147480"/>
            <a:ext cx="8716297" cy="2800767"/>
          </a:xfrm>
          <a:prstGeom prst="rect">
            <a:avLst/>
          </a:prstGeom>
          <a:noFill/>
        </p:spPr>
        <p:txBody>
          <a:bodyPr wrap="square" rtlCol="0">
            <a:spAutoFit/>
          </a:bodyPr>
          <a:lstStyle/>
          <a:p>
            <a:pPr algn="just"/>
            <a:r>
              <a:rPr lang="en-US" sz="4400" b="1">
                <a:latin typeface="Times New Roman" panose="02020603050405020304" pitchFamily="18" charset="0"/>
                <a:cs typeface="Times New Roman" panose="02020603050405020304" pitchFamily="18" charset="0"/>
              </a:rPr>
              <a:t>Đọc một bài thơ tự do </a:t>
            </a:r>
            <a:r>
              <a:rPr lang="vi-VN" sz="4400" b="1">
                <a:latin typeface="Times New Roman" panose="02020603050405020304" pitchFamily="18" charset="0"/>
                <a:cs typeface="Times New Roman" panose="02020603050405020304" pitchFamily="18" charset="0"/>
              </a:rPr>
              <a:t>mà các em </a:t>
            </a:r>
            <a:r>
              <a:rPr lang="en-US" sz="4400" b="1">
                <a:latin typeface="Times New Roman" panose="02020603050405020304" pitchFamily="18" charset="0"/>
                <a:cs typeface="Times New Roman" panose="02020603050405020304" pitchFamily="18" charset="0"/>
              </a:rPr>
              <a:t>yêu thích, lý giải vì sao em thích bài thơ đó? </a:t>
            </a:r>
          </a:p>
          <a:p>
            <a:pPr algn="just"/>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16343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alphaModFix amt="71000"/>
          </a:blip>
          <a:srcRect/>
          <a:stretch>
            <a:fillRect/>
          </a:stretch>
        </p:blipFill>
        <p:spPr>
          <a:xfrm>
            <a:off x="9296400" y="5100182"/>
            <a:ext cx="4818921" cy="4246675"/>
          </a:xfrm>
          <a:prstGeom prst="rect">
            <a:avLst/>
          </a:prstGeom>
        </p:spPr>
      </p:pic>
      <p:pic>
        <p:nvPicPr>
          <p:cNvPr id="7" name="Picture 18"/>
          <p:cNvPicPr>
            <a:picLocks noChangeAspect="1"/>
          </p:cNvPicPr>
          <p:nvPr/>
        </p:nvPicPr>
        <p:blipFill>
          <a:blip r:embed="rId4"/>
          <a:srcRect/>
          <a:stretch>
            <a:fillRect/>
          </a:stretch>
        </p:blipFill>
        <p:spPr>
          <a:xfrm>
            <a:off x="-558800" y="5970641"/>
            <a:ext cx="1507223" cy="1252879"/>
          </a:xfrm>
          <a:prstGeom prst="rect">
            <a:avLst/>
          </a:prstGeom>
        </p:spPr>
      </p:pic>
      <p:pic>
        <p:nvPicPr>
          <p:cNvPr id="9"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445808">
            <a:off x="245848" y="18165"/>
            <a:ext cx="1117634" cy="1339213"/>
          </a:xfrm>
          <a:prstGeom prst="rect">
            <a:avLst/>
          </a:prstGeom>
        </p:spPr>
      </p:pic>
      <p:pic>
        <p:nvPicPr>
          <p:cNvPr id="2" name="Picture 1"/>
          <p:cNvPicPr>
            <a:picLocks noChangeAspect="1"/>
          </p:cNvPicPr>
          <p:nvPr/>
        </p:nvPicPr>
        <p:blipFill>
          <a:blip r:embed="rId5"/>
          <a:stretch>
            <a:fillRect/>
          </a:stretch>
        </p:blipFill>
        <p:spPr>
          <a:xfrm>
            <a:off x="4262751" y="202925"/>
            <a:ext cx="2956816" cy="1457070"/>
          </a:xfrm>
          <a:prstGeom prst="rect">
            <a:avLst/>
          </a:prstGeom>
        </p:spPr>
      </p:pic>
      <p:sp>
        <p:nvSpPr>
          <p:cNvPr id="11" name="Rectangle 10"/>
          <p:cNvSpPr/>
          <p:nvPr/>
        </p:nvSpPr>
        <p:spPr>
          <a:xfrm>
            <a:off x="608000" y="1411301"/>
            <a:ext cx="10970172" cy="584775"/>
          </a:xfrm>
          <a:prstGeom prst="rect">
            <a:avLst/>
          </a:prstGeom>
        </p:spPr>
        <p:txBody>
          <a:bodyPr wrap="square">
            <a:spAutoFit/>
          </a:bodyPr>
          <a:lstStyle/>
          <a:p>
            <a:pPr>
              <a:buClrTx/>
              <a:tabLst>
                <a:tab pos="1386840" algn="l"/>
              </a:tabLst>
            </a:pPr>
            <a:r>
              <a:rPr lang="vi-VN" sz="3200" b="1" kern="1200" dirty="0">
                <a:solidFill>
                  <a:schemeClr val="tx1"/>
                </a:solidFill>
                <a:latin typeface="Times New Roman" panose="02020603050405020304" pitchFamily="18" charset="0"/>
                <a:ea typeface="MS Mincho"/>
              </a:rPr>
              <a:t>Khi viết bài, cần lưu ý</a:t>
            </a:r>
            <a:endParaRPr lang="en-US" sz="3200" kern="1200" dirty="0">
              <a:solidFill>
                <a:schemeClr val="tx1"/>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1341560" y="2213643"/>
            <a:ext cx="9374575" cy="3539430"/>
          </a:xfrm>
          <a:prstGeom prst="rect">
            <a:avLst/>
          </a:prstGeom>
        </p:spPr>
        <p:txBody>
          <a:bodyPr wrap="square">
            <a:spAutoFit/>
          </a:bodyPr>
          <a:lstStyle/>
          <a:p>
            <a:pPr algn="just">
              <a:buClrTx/>
              <a:tabLst>
                <a:tab pos="1386840" algn="l"/>
              </a:tabLst>
            </a:pPr>
            <a:r>
              <a:rPr lang="vi-VN" sz="2800" kern="1200" dirty="0">
                <a:solidFill>
                  <a:schemeClr val="tx1"/>
                </a:solidFill>
                <a:latin typeface="Times New Roman" panose="02020603050405020304" pitchFamily="18" charset="0"/>
                <a:ea typeface="MS Mincho"/>
              </a:rPr>
              <a:t>+ Bám sát dàn ý để viết đoạn</a:t>
            </a:r>
          </a:p>
          <a:p>
            <a:pPr algn="just">
              <a:buClrTx/>
              <a:tabLst>
                <a:tab pos="1386840" algn="l"/>
              </a:tabLst>
            </a:pPr>
            <a:r>
              <a:rPr lang="vi-VN" sz="2800" kern="1200" dirty="0">
                <a:solidFill>
                  <a:schemeClr val="tx1"/>
                </a:solidFill>
                <a:latin typeface="Times New Roman" panose="02020603050405020304" pitchFamily="18" charset="0"/>
                <a:ea typeface="MS Mincho"/>
              </a:rPr>
              <a:t>+ Thể hiện được cảm xúc chân thành của em về nội dung và hình thức trữ tình độc đáo của bài thơ.</a:t>
            </a:r>
          </a:p>
          <a:p>
            <a:pPr algn="just">
              <a:buClrTx/>
              <a:tabLst>
                <a:tab pos="1386840" algn="l"/>
              </a:tabLst>
            </a:pPr>
            <a:r>
              <a:rPr lang="vi-VN" sz="2800" kern="1200" dirty="0">
                <a:solidFill>
                  <a:schemeClr val="tx1"/>
                </a:solidFill>
                <a:latin typeface="Times New Roman" panose="02020603050405020304" pitchFamily="18" charset="0"/>
                <a:ea typeface="MS Mincho"/>
              </a:rPr>
              <a:t>+ Trình bày đúng hình thức của đoạn văn: viết lùi đầu dòng từ đầu tiên của đoạn văn, chữ cái đầu của từ đó phải viết hoa, kết thúc đoạn văn bằng một dấu chấm câu. Các câu trong đoạn văn cần tập trung làm rõ vấn đề chính, giữa các câu có sự liên kết, đoạn văn có dung lượng khoảng 7-10 câu</a:t>
            </a:r>
            <a:endParaRPr lang="en-US" sz="2800" kern="12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06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a:fillRect/>
          </a:stretch>
        </p:blipFill>
        <p:spPr>
          <a:xfrm rot="-2180721">
            <a:off x="-2026652" y="-1154232"/>
            <a:ext cx="4858495" cy="4603424"/>
          </a:xfrm>
          <a:prstGeom prst="rect">
            <a:avLst/>
          </a:prstGeom>
        </p:spPr>
      </p:pic>
      <p:pic>
        <p:nvPicPr>
          <p:cNvPr id="2" name="Picture 1"/>
          <p:cNvPicPr>
            <a:picLocks noChangeAspect="1"/>
          </p:cNvPicPr>
          <p:nvPr/>
        </p:nvPicPr>
        <p:blipFill>
          <a:blip r:embed="rId3"/>
          <a:stretch>
            <a:fillRect/>
          </a:stretch>
        </p:blipFill>
        <p:spPr>
          <a:xfrm>
            <a:off x="3723368" y="-289076"/>
            <a:ext cx="5214405" cy="1597747"/>
          </a:xfrm>
          <a:prstGeom prst="rect">
            <a:avLst/>
          </a:prstGeom>
        </p:spPr>
      </p:pic>
      <p:graphicFrame>
        <p:nvGraphicFramePr>
          <p:cNvPr id="3" name="Table 2">
            <a:extLst>
              <a:ext uri="{FF2B5EF4-FFF2-40B4-BE49-F238E27FC236}">
                <a16:creationId xmlns:a16="http://schemas.microsoft.com/office/drawing/2014/main" id="{DFF2B3CB-FEA1-425D-A2C7-A58B8AE3CD3F}"/>
              </a:ext>
            </a:extLst>
          </p:cNvPr>
          <p:cNvGraphicFramePr>
            <a:graphicFrameLocks noGrp="1"/>
          </p:cNvGraphicFramePr>
          <p:nvPr>
            <p:extLst>
              <p:ext uri="{D42A27DB-BD31-4B8C-83A1-F6EECF244321}">
                <p14:modId xmlns:p14="http://schemas.microsoft.com/office/powerpoint/2010/main" val="3082931459"/>
              </p:ext>
            </p:extLst>
          </p:nvPr>
        </p:nvGraphicFramePr>
        <p:xfrm>
          <a:off x="0" y="889626"/>
          <a:ext cx="12192000" cy="6073334"/>
        </p:xfrm>
        <a:graphic>
          <a:graphicData uri="http://schemas.openxmlformats.org/drawingml/2006/table">
            <a:tbl>
              <a:tblPr firstRow="1" firstCol="1" bandRow="1">
                <a:tableStyleId>{5C22544A-7EE6-4342-B048-85BDC9FD1C3A}</a:tableStyleId>
              </a:tblPr>
              <a:tblGrid>
                <a:gridCol w="6217921">
                  <a:extLst>
                    <a:ext uri="{9D8B030D-6E8A-4147-A177-3AD203B41FA5}">
                      <a16:colId xmlns:a16="http://schemas.microsoft.com/office/drawing/2014/main" val="2904792360"/>
                    </a:ext>
                  </a:extLst>
                </a:gridCol>
                <a:gridCol w="612020">
                  <a:extLst>
                    <a:ext uri="{9D8B030D-6E8A-4147-A177-3AD203B41FA5}">
                      <a16:colId xmlns:a16="http://schemas.microsoft.com/office/drawing/2014/main" val="2765552008"/>
                    </a:ext>
                  </a:extLst>
                </a:gridCol>
                <a:gridCol w="1681014">
                  <a:extLst>
                    <a:ext uri="{9D8B030D-6E8A-4147-A177-3AD203B41FA5}">
                      <a16:colId xmlns:a16="http://schemas.microsoft.com/office/drawing/2014/main" val="1839852510"/>
                    </a:ext>
                  </a:extLst>
                </a:gridCol>
                <a:gridCol w="3681045">
                  <a:extLst>
                    <a:ext uri="{9D8B030D-6E8A-4147-A177-3AD203B41FA5}">
                      <a16:colId xmlns:a16="http://schemas.microsoft.com/office/drawing/2014/main" val="2425032068"/>
                    </a:ext>
                  </a:extLst>
                </a:gridCol>
              </a:tblGrid>
              <a:tr h="384432">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Yêu cầu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Hướng sửa chữa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nchor="ctr"/>
                </a:tc>
                <a:extLst>
                  <a:ext uri="{0D108BD9-81ED-4DB2-BD59-A6C34878D82A}">
                    <a16:rowId xmlns:a16="http://schemas.microsoft.com/office/drawing/2014/main" val="3615415478"/>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1. Đảm bảo hình thức, cấu trúc một đoạn văn hoàn chỉnh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334361562"/>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2. Mở đoạn giới thiệu được về tác giả, tác phẩm; cảm nhận chung về bài thơ</a:t>
                      </a:r>
                      <a:r>
                        <a:rPr lang="vi-VN"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3739981019"/>
                  </a:ext>
                </a:extLst>
              </a:tr>
              <a:tr h="12202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3. Thân đoạn phân tích bài thơ theo hệ thống ý tương ứng, hợp lí, làm rõ được đặc sắc nội dung và nghệ thuật của bài thơ</a:t>
                      </a:r>
                      <a:r>
                        <a:rPr lang="vi-VN"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134159621"/>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4.</a:t>
                      </a:r>
                      <a:r>
                        <a:rPr lang="vi-VN" sz="2400">
                          <a:effectLst/>
                          <a:latin typeface="Times New Roman" panose="02020603050405020304" pitchFamily="18" charset="0"/>
                          <a:cs typeface="Times New Roman" panose="02020603050405020304" pitchFamily="18" charset="0"/>
                        </a:rPr>
                        <a:t> Kết </a:t>
                      </a:r>
                      <a:r>
                        <a:rPr lang="en-US" sz="2400">
                          <a:effectLst/>
                          <a:latin typeface="Times New Roman" panose="02020603050405020304" pitchFamily="18" charset="0"/>
                          <a:cs typeface="Times New Roman" panose="02020603050405020304" pitchFamily="18" charset="0"/>
                        </a:rPr>
                        <a:t>đoạn khẳng định vị trí và ý nghĩa của bài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762373171"/>
                  </a:ext>
                </a:extLst>
              </a:tr>
              <a:tr h="80236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5. Tỉ lệ các phần, dung lượng và quy mô các ý trong bài viết cân đối, phù hợp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769829732"/>
                  </a:ext>
                </a:extLst>
              </a:tr>
              <a:tr h="12202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6. Đảm bảo yêu cầu về chính tả, diễn đạt (logic, dùng từ, đặt câu, sử dụng từ ngữ liên kết câu và đoạn văn,...)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gn="just">
                        <a:lnSpc>
                          <a:spcPct val="115000"/>
                        </a:lnSpc>
                        <a:spcAft>
                          <a:spcPts val="0"/>
                        </a:spcAft>
                      </a:pPr>
                      <a:endParaRPr lang="en-US" sz="2400">
                        <a:effectLst/>
                        <a:latin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896865412"/>
                  </a:ext>
                </a:extLst>
              </a:tr>
            </a:tbl>
          </a:graphicData>
        </a:graphic>
      </p:graphicFrame>
    </p:spTree>
    <p:extLst>
      <p:ext uri="{BB962C8B-B14F-4D97-AF65-F5344CB8AC3E}">
        <p14:creationId xmlns:p14="http://schemas.microsoft.com/office/powerpoint/2010/main" val="319855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grpSp>
        <p:nvGrpSpPr>
          <p:cNvPr id="7"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12"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sp>
        <p:nvSpPr>
          <p:cNvPr id="4" name="TextBox 3">
            <a:extLst>
              <a:ext uri="{FF2B5EF4-FFF2-40B4-BE49-F238E27FC236}">
                <a16:creationId xmlns:a16="http://schemas.microsoft.com/office/drawing/2014/main" id="{B6D01B16-2803-4FF1-ACDF-56DE41C0A55B}"/>
              </a:ext>
            </a:extLst>
          </p:cNvPr>
          <p:cNvSpPr txBox="1"/>
          <p:nvPr/>
        </p:nvSpPr>
        <p:spPr>
          <a:xfrm>
            <a:off x="3812346" y="795318"/>
            <a:ext cx="3958135" cy="707886"/>
          </a:xfrm>
          <a:prstGeom prst="rect">
            <a:avLst/>
          </a:prstGeom>
          <a:noFill/>
        </p:spPr>
        <p:txBody>
          <a:bodyPr wrap="none" rtlCol="0">
            <a:spAutoFit/>
          </a:bodyPr>
          <a:lstStyle/>
          <a:p>
            <a:r>
              <a:rPr lang="en-US" sz="4000" b="1">
                <a:latin typeface="Times New Roman" panose="02020603050405020304" pitchFamily="18" charset="0"/>
                <a:cs typeface="Times New Roman" panose="02020603050405020304" pitchFamily="18" charset="0"/>
              </a:rPr>
              <a:t>IV. LUYỆN TẬP</a:t>
            </a:r>
          </a:p>
        </p:txBody>
      </p:sp>
      <p:sp>
        <p:nvSpPr>
          <p:cNvPr id="6" name="TextBox 5">
            <a:extLst>
              <a:ext uri="{FF2B5EF4-FFF2-40B4-BE49-F238E27FC236}">
                <a16:creationId xmlns:a16="http://schemas.microsoft.com/office/drawing/2014/main" id="{AE79E4D1-DF59-46D3-AC3F-C3AA29ABB0FE}"/>
              </a:ext>
            </a:extLst>
          </p:cNvPr>
          <p:cNvSpPr txBox="1"/>
          <p:nvPr/>
        </p:nvSpPr>
        <p:spPr>
          <a:xfrm>
            <a:off x="794719" y="2799294"/>
            <a:ext cx="9095671" cy="1754326"/>
          </a:xfrm>
          <a:prstGeom prst="rect">
            <a:avLst/>
          </a:prstGeom>
          <a:noFill/>
        </p:spPr>
        <p:txBody>
          <a:bodyPr wrap="square" rtlCol="0">
            <a:spAutoFit/>
          </a:bodyPr>
          <a:lstStyle/>
          <a:p>
            <a:r>
              <a:rPr lang="en-US" sz="3600" i="1">
                <a:latin typeface="Times New Roman" panose="02020603050405020304" pitchFamily="18" charset="0"/>
                <a:cs typeface="Times New Roman" panose="02020603050405020304" pitchFamily="18" charset="0"/>
              </a:rPr>
              <a:t>Lựa chọn một bài thơ tự do mà em thích, lập dàn ý viết đoạn văn ghi lại cảm nghĩ của em về bài thơ đó</a:t>
            </a:r>
            <a:r>
              <a:rPr lang="vi-VN" sz="3600" i="1">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82474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460873">
            <a:off x="-1649955" y="-956222"/>
            <a:ext cx="6837428" cy="6418635"/>
          </a:xfrm>
          <a:prstGeom prst="rect">
            <a:avLst/>
          </a:prstGeom>
        </p:spPr>
      </p:pic>
      <p:sp>
        <p:nvSpPr>
          <p:cNvPr id="5" name="TextBox 4">
            <a:extLst>
              <a:ext uri="{FF2B5EF4-FFF2-40B4-BE49-F238E27FC236}">
                <a16:creationId xmlns:a16="http://schemas.microsoft.com/office/drawing/2014/main" id="{03761A64-A59C-4A0B-8A77-C096096C46E9}"/>
              </a:ext>
            </a:extLst>
          </p:cNvPr>
          <p:cNvSpPr txBox="1"/>
          <p:nvPr/>
        </p:nvSpPr>
        <p:spPr>
          <a:xfrm>
            <a:off x="2216720" y="1885072"/>
            <a:ext cx="7758559" cy="2123658"/>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VIẾT ĐOẠN VĂN GHI LẠI CẢM NGHĨ VỀ MỘT BÀI TH</a:t>
            </a:r>
            <a:r>
              <a:rPr lang="vi-VN" sz="4400" b="1">
                <a:latin typeface="Times New Roman" panose="02020603050405020304" pitchFamily="18" charset="0"/>
                <a:cs typeface="Times New Roman" panose="02020603050405020304" pitchFamily="18" charset="0"/>
              </a:rPr>
              <a:t>Ơ</a:t>
            </a:r>
            <a:r>
              <a:rPr lang="en-US" sz="4400" b="1">
                <a:latin typeface="Times New Roman" panose="02020603050405020304" pitchFamily="18" charset="0"/>
                <a:cs typeface="Times New Roman" panose="02020603050405020304" pitchFamily="18" charset="0"/>
              </a:rPr>
              <a:t> TỰ DO</a:t>
            </a:r>
          </a:p>
        </p:txBody>
      </p:sp>
    </p:spTree>
    <p:extLst>
      <p:ext uri="{BB962C8B-B14F-4D97-AF65-F5344CB8AC3E}">
        <p14:creationId xmlns:p14="http://schemas.microsoft.com/office/powerpoint/2010/main" val="325934726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3FC25-F3D4-4E2F-A644-24D0FC2EB716}"/>
              </a:ext>
            </a:extLst>
          </p:cNvPr>
          <p:cNvSpPr txBox="1"/>
          <p:nvPr/>
        </p:nvSpPr>
        <p:spPr>
          <a:xfrm>
            <a:off x="4208110" y="65053"/>
            <a:ext cx="4814138"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600">
                <a:latin typeface="Times New Roman" panose="02020603050405020304" pitchFamily="18" charset="0"/>
                <a:cs typeface="Times New Roman" panose="02020603050405020304" pitchFamily="18" charset="0"/>
              </a:rPr>
              <a:t>THẢO LUẬN CẶP ĐÔI</a:t>
            </a:r>
          </a:p>
        </p:txBody>
      </p:sp>
      <p:sp>
        <p:nvSpPr>
          <p:cNvPr id="3" name="TextBox 2">
            <a:extLst>
              <a:ext uri="{FF2B5EF4-FFF2-40B4-BE49-F238E27FC236}">
                <a16:creationId xmlns:a16="http://schemas.microsoft.com/office/drawing/2014/main" id="{8D230644-9890-4717-9110-E5CDD0C25452}"/>
              </a:ext>
            </a:extLst>
          </p:cNvPr>
          <p:cNvSpPr txBox="1"/>
          <p:nvPr/>
        </p:nvSpPr>
        <p:spPr>
          <a:xfrm>
            <a:off x="715107" y="899549"/>
            <a:ext cx="1076178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i="1">
                <a:latin typeface="Times New Roman" panose="02020603050405020304" pitchFamily="18" charset="0"/>
                <a:cs typeface="Times New Roman" panose="02020603050405020304" pitchFamily="18" charset="0"/>
              </a:rPr>
              <a:t>1) </a:t>
            </a:r>
            <a:r>
              <a:rPr lang="en-US" sz="2800" b="1" i="1">
                <a:latin typeface="Times New Roman" panose="02020603050405020304" pitchFamily="18" charset="0"/>
                <a:cs typeface="Times New Roman" panose="02020603050405020304" pitchFamily="18" charset="0"/>
              </a:rPr>
              <a:t>Thế nào là đoạn văn ghi lại cảm nghĩ về một bài thơ tự do</a:t>
            </a:r>
            <a:r>
              <a:rPr lang="vi-VN" sz="2800" b="1" i="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a:p>
            <a:pPr algn="just"/>
            <a:r>
              <a:rPr lang="vi-VN" sz="2800" b="1" i="1">
                <a:latin typeface="Times New Roman" panose="02020603050405020304" pitchFamily="18" charset="0"/>
                <a:cs typeface="Times New Roman" panose="02020603050405020304" pitchFamily="18" charset="0"/>
              </a:rPr>
              <a:t>2) </a:t>
            </a:r>
            <a:r>
              <a:rPr lang="en-US" sz="2800" b="1" i="1">
                <a:latin typeface="Times New Roman" panose="02020603050405020304" pitchFamily="18" charset="0"/>
                <a:cs typeface="Times New Roman" panose="02020603050405020304" pitchFamily="18" charset="0"/>
              </a:rPr>
              <a:t>Đoạn văn đoạn văn ghi lại cảm nghĩ về một bài thơ tự do cần đảm bảo những yêu cầu gì?</a:t>
            </a:r>
            <a:endParaRPr lang="en-US"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439BC1-F67D-47E3-BDF9-DDC643D1F9C7}"/>
              </a:ext>
            </a:extLst>
          </p:cNvPr>
          <p:cNvSpPr txBox="1"/>
          <p:nvPr/>
        </p:nvSpPr>
        <p:spPr>
          <a:xfrm>
            <a:off x="154745" y="2372854"/>
            <a:ext cx="11915335"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a:latin typeface="Times New Roman" panose="02020603050405020304" pitchFamily="18" charset="0"/>
                <a:cs typeface="Times New Roman" panose="02020603050405020304" pitchFamily="18" charset="0"/>
              </a:rPr>
              <a:t>I. Yêu cầu của kiểu bài</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 </a:t>
            </a:r>
            <a:r>
              <a:rPr lang="en-US" sz="2800" b="1" i="1">
                <a:latin typeface="Times New Roman" panose="02020603050405020304" pitchFamily="18" charset="0"/>
                <a:cs typeface="Times New Roman" panose="02020603050405020304" pitchFamily="18" charset="0"/>
              </a:rPr>
              <a:t>- Kiểu bài:</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Viết đoạn văn ghi lại cảm nghĩ về một bài thơ tự do là trình bày cảm nhận những nét đặc sắc về nội dung và nghệ thuật của bài thơ.</a:t>
            </a:r>
          </a:p>
          <a:p>
            <a:pPr algn="just"/>
            <a:r>
              <a:rPr lang="en-US" sz="2800">
                <a:latin typeface="Times New Roman" panose="02020603050405020304" pitchFamily="18" charset="0"/>
                <a:cs typeface="Times New Roman" panose="02020603050405020304" pitchFamily="18" charset="0"/>
              </a:rPr>
              <a:t> </a:t>
            </a:r>
            <a:r>
              <a:rPr lang="en-US" sz="2800" b="1" i="1">
                <a:latin typeface="Times New Roman" panose="02020603050405020304" pitchFamily="18" charset="0"/>
                <a:cs typeface="Times New Roman" panose="02020603050405020304" pitchFamily="18" charset="0"/>
              </a:rPr>
              <a:t>- Các yêu cầu của kiểu bài:</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 Giới thiệu được tác giả và bài thơ, nêu ý kiến chung của người viết.</a:t>
            </a:r>
          </a:p>
          <a:p>
            <a:pPr algn="just"/>
            <a:r>
              <a:rPr lang="en-US" sz="2800">
                <a:latin typeface="Times New Roman" panose="02020603050405020304" pitchFamily="18" charset="0"/>
                <a:cs typeface="Times New Roman" panose="02020603050405020304" pitchFamily="18" charset="0"/>
              </a:rPr>
              <a:t>+ Phân tích được nội dung cơ bản của bài thơ để làm rõ chủ đề.</a:t>
            </a:r>
          </a:p>
          <a:p>
            <a:pPr algn="just"/>
            <a:r>
              <a:rPr lang="en-US" sz="2800">
                <a:latin typeface="Times New Roman" panose="02020603050405020304" pitchFamily="18" charset="0"/>
                <a:cs typeface="Times New Roman" panose="02020603050405020304" pitchFamily="18" charset="0"/>
              </a:rPr>
              <a:t>+ Chỉ ra được tác dụng của một số nét đặc sắc về nghệ thuật được thể hiện trong bài thơ.</a:t>
            </a:r>
          </a:p>
          <a:p>
            <a:pPr algn="just"/>
            <a:r>
              <a:rPr lang="en-US" sz="2800">
                <a:latin typeface="Times New Roman" panose="02020603050405020304" pitchFamily="18" charset="0"/>
                <a:cs typeface="Times New Roman" panose="02020603050405020304" pitchFamily="18" charset="0"/>
              </a:rPr>
              <a:t>+ Khẳng định được giá trị, ý nghĩa của bài thơ.</a:t>
            </a:r>
          </a:p>
        </p:txBody>
      </p:sp>
      <p:sp>
        <p:nvSpPr>
          <p:cNvPr id="5" name="TextBox 4">
            <a:extLst>
              <a:ext uri="{FF2B5EF4-FFF2-40B4-BE49-F238E27FC236}">
                <a16:creationId xmlns:a16="http://schemas.microsoft.com/office/drawing/2014/main" id="{55BAFE1C-6E47-4AC4-BF1D-E1C975A0BF43}"/>
              </a:ext>
            </a:extLst>
          </p:cNvPr>
          <p:cNvSpPr txBox="1"/>
          <p:nvPr/>
        </p:nvSpPr>
        <p:spPr>
          <a:xfrm>
            <a:off x="0" y="0"/>
            <a:ext cx="222689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I. TÌM HIỂU</a:t>
            </a:r>
          </a:p>
        </p:txBody>
      </p:sp>
    </p:spTree>
    <p:extLst>
      <p:ext uri="{BB962C8B-B14F-4D97-AF65-F5344CB8AC3E}">
        <p14:creationId xmlns:p14="http://schemas.microsoft.com/office/powerpoint/2010/main" val="76893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200565" y="4493292"/>
            <a:ext cx="4823877" cy="4251041"/>
          </a:xfrm>
          <a:prstGeom prst="rect">
            <a:avLst/>
          </a:prstGeom>
        </p:spPr>
      </p:pic>
      <p:grpSp>
        <p:nvGrpSpPr>
          <p:cNvPr id="6" name="Group 6"/>
          <p:cNvGrpSpPr/>
          <p:nvPr/>
        </p:nvGrpSpPr>
        <p:grpSpPr>
          <a:xfrm>
            <a:off x="11684001" y="6146068"/>
            <a:ext cx="673583" cy="776848"/>
            <a:chOff x="0" y="0"/>
            <a:chExt cx="1347166" cy="1553696"/>
          </a:xfrm>
        </p:grpSpPr>
        <p:pic>
          <p:nvPicPr>
            <p:cNvPr id="7" name="Picture 7"/>
            <p:cNvPicPr>
              <a:picLocks noChangeAspect="1"/>
            </p:cNvPicPr>
            <p:nvPr/>
          </p:nvPicPr>
          <p:blipFill>
            <a:blip r:embed="rId4"/>
            <a:srcRect/>
            <a:stretch>
              <a:fillRect/>
            </a:stretch>
          </p:blipFill>
          <p:spPr>
            <a:xfrm>
              <a:off x="1133" y="0"/>
              <a:ext cx="739037" cy="614325"/>
            </a:xfrm>
            <a:prstGeom prst="rect">
              <a:avLst/>
            </a:prstGeom>
          </p:spPr>
        </p:pic>
        <p:pic>
          <p:nvPicPr>
            <p:cNvPr id="8" name="Picture 8"/>
            <p:cNvPicPr>
              <a:picLocks noChangeAspect="1"/>
            </p:cNvPicPr>
            <p:nvPr/>
          </p:nvPicPr>
          <p:blipFill>
            <a:blip r:embed="rId4"/>
            <a:srcRect/>
            <a:stretch>
              <a:fillRect/>
            </a:stretch>
          </p:blipFill>
          <p:spPr>
            <a:xfrm rot="-3849135">
              <a:off x="787351" y="417665"/>
              <a:ext cx="512635" cy="426128"/>
            </a:xfrm>
            <a:prstGeom prst="rect">
              <a:avLst/>
            </a:prstGeom>
          </p:spPr>
        </p:pic>
        <p:pic>
          <p:nvPicPr>
            <p:cNvPr id="9" name="Picture 9"/>
            <p:cNvPicPr>
              <a:picLocks noChangeAspect="1"/>
            </p:cNvPicPr>
            <p:nvPr/>
          </p:nvPicPr>
          <p:blipFill>
            <a:blip r:embed="rId4"/>
            <a:srcRect/>
            <a:stretch>
              <a:fillRect/>
            </a:stretch>
          </p:blipFill>
          <p:spPr>
            <a:xfrm rot="-7701299">
              <a:off x="63717" y="1055144"/>
              <a:ext cx="467850" cy="388900"/>
            </a:xfrm>
            <a:prstGeom prst="rect">
              <a:avLst/>
            </a:prstGeom>
          </p:spPr>
        </p:pic>
      </p:grpSp>
      <p:grpSp>
        <p:nvGrpSpPr>
          <p:cNvPr id="10" name="Group 10"/>
          <p:cNvGrpSpPr/>
          <p:nvPr/>
        </p:nvGrpSpPr>
        <p:grpSpPr>
          <a:xfrm>
            <a:off x="98994" y="1731738"/>
            <a:ext cx="673583" cy="776848"/>
            <a:chOff x="0" y="0"/>
            <a:chExt cx="1347166" cy="1553696"/>
          </a:xfrm>
        </p:grpSpPr>
        <p:pic>
          <p:nvPicPr>
            <p:cNvPr id="11" name="Picture 11"/>
            <p:cNvPicPr>
              <a:picLocks noChangeAspect="1"/>
            </p:cNvPicPr>
            <p:nvPr/>
          </p:nvPicPr>
          <p:blipFill>
            <a:blip r:embed="rId4"/>
            <a:srcRect/>
            <a:stretch>
              <a:fillRect/>
            </a:stretch>
          </p:blipFill>
          <p:spPr>
            <a:xfrm>
              <a:off x="1133" y="0"/>
              <a:ext cx="739037" cy="614325"/>
            </a:xfrm>
            <a:prstGeom prst="rect">
              <a:avLst/>
            </a:prstGeom>
          </p:spPr>
        </p:pic>
        <p:pic>
          <p:nvPicPr>
            <p:cNvPr id="12" name="Picture 12"/>
            <p:cNvPicPr>
              <a:picLocks noChangeAspect="1"/>
            </p:cNvPicPr>
            <p:nvPr/>
          </p:nvPicPr>
          <p:blipFill>
            <a:blip r:embed="rId4"/>
            <a:srcRect/>
            <a:stretch>
              <a:fillRect/>
            </a:stretch>
          </p:blipFill>
          <p:spPr>
            <a:xfrm rot="-3849135">
              <a:off x="787351" y="417665"/>
              <a:ext cx="512635" cy="426128"/>
            </a:xfrm>
            <a:prstGeom prst="rect">
              <a:avLst/>
            </a:prstGeom>
          </p:spPr>
        </p:pic>
        <p:pic>
          <p:nvPicPr>
            <p:cNvPr id="13" name="Picture 13"/>
            <p:cNvPicPr>
              <a:picLocks noChangeAspect="1"/>
            </p:cNvPicPr>
            <p:nvPr/>
          </p:nvPicPr>
          <p:blipFill>
            <a:blip r:embed="rId4"/>
            <a:srcRect/>
            <a:stretch>
              <a:fillRect/>
            </a:stretch>
          </p:blipFill>
          <p:spPr>
            <a:xfrm rot="-7701299">
              <a:off x="63717" y="1055144"/>
              <a:ext cx="467850" cy="388900"/>
            </a:xfrm>
            <a:prstGeom prst="rect">
              <a:avLst/>
            </a:prstGeom>
          </p:spPr>
        </p:pic>
      </p:grpSp>
      <p:pic>
        <p:nvPicPr>
          <p:cNvPr id="22" name="Google Shape;339;p14"/>
          <p:cNvPicPr preferRelativeResize="0"/>
          <p:nvPr/>
        </p:nvPicPr>
        <p:blipFill rotWithShape="1">
          <a:blip r:embed="rId5">
            <a:alphaModFix/>
          </a:blip>
          <a:srcRect/>
          <a:stretch/>
        </p:blipFill>
        <p:spPr>
          <a:xfrm>
            <a:off x="6058934" y="960160"/>
            <a:ext cx="100084" cy="5156244"/>
          </a:xfrm>
          <a:prstGeom prst="rect">
            <a:avLst/>
          </a:prstGeom>
          <a:blipFill rotWithShape="1">
            <a:blip r:embed="rId5">
              <a:alphaModFix/>
            </a:blip>
            <a:stretch>
              <a:fillRect/>
            </a:stretch>
          </a:blipFill>
          <a:ln>
            <a:noFill/>
          </a:ln>
        </p:spPr>
      </p:pic>
      <p:cxnSp>
        <p:nvCxnSpPr>
          <p:cNvPr id="23" name="Straight Connector 22"/>
          <p:cNvCxnSpPr/>
          <p:nvPr/>
        </p:nvCxnSpPr>
        <p:spPr>
          <a:xfrm>
            <a:off x="5694994" y="1446663"/>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59018" y="1790130"/>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59018" y="3525671"/>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94910" y="4060210"/>
            <a:ext cx="46402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E9904C-40D7-4E62-96D8-13EB32B507CE}"/>
              </a:ext>
            </a:extLst>
          </p:cNvPr>
          <p:cNvSpPr txBox="1"/>
          <p:nvPr/>
        </p:nvSpPr>
        <p:spPr>
          <a:xfrm>
            <a:off x="4706986" y="923443"/>
            <a:ext cx="3874779"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vi-VN" sz="2800" b="1">
                <a:latin typeface="Times New Roman" panose="02020603050405020304" pitchFamily="18" charset="0"/>
                <a:cs typeface="Times New Roman" panose="02020603050405020304" pitchFamily="18" charset="0"/>
              </a:rPr>
              <a:t>PHIẾU HỌC TẬP SỐ 1</a:t>
            </a:r>
            <a:endParaRPr lang="en-US" sz="280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F7D8359-987A-41F8-A339-51BB6113FC97}"/>
              </a:ext>
            </a:extLst>
          </p:cNvPr>
          <p:cNvGraphicFramePr>
            <a:graphicFrameLocks noGrp="1"/>
          </p:cNvGraphicFramePr>
          <p:nvPr>
            <p:extLst>
              <p:ext uri="{D42A27DB-BD31-4B8C-83A1-F6EECF244321}">
                <p14:modId xmlns:p14="http://schemas.microsoft.com/office/powerpoint/2010/main" val="3458987799"/>
              </p:ext>
            </p:extLst>
          </p:nvPr>
        </p:nvGraphicFramePr>
        <p:xfrm>
          <a:off x="137913" y="1675487"/>
          <a:ext cx="11993445" cy="4777744"/>
        </p:xfrm>
        <a:graphic>
          <a:graphicData uri="http://schemas.openxmlformats.org/drawingml/2006/table">
            <a:tbl>
              <a:tblPr firstRow="1" firstCol="1" bandRow="1">
                <a:tableStyleId>{5C22544A-7EE6-4342-B048-85BDC9FD1C3A}</a:tableStyleId>
              </a:tblPr>
              <a:tblGrid>
                <a:gridCol w="9179081">
                  <a:extLst>
                    <a:ext uri="{9D8B030D-6E8A-4147-A177-3AD203B41FA5}">
                      <a16:colId xmlns:a16="http://schemas.microsoft.com/office/drawing/2014/main" val="3909838862"/>
                    </a:ext>
                  </a:extLst>
                </a:gridCol>
                <a:gridCol w="2814364">
                  <a:extLst>
                    <a:ext uri="{9D8B030D-6E8A-4147-A177-3AD203B41FA5}">
                      <a16:colId xmlns:a16="http://schemas.microsoft.com/office/drawing/2014/main" val="1334920264"/>
                    </a:ext>
                  </a:extLst>
                </a:gridCol>
              </a:tblGrid>
              <a:tr h="16968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88339682"/>
                  </a:ext>
                </a:extLst>
              </a:tr>
              <a:tr h="16968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1. Đối tượng phân tích của bài viết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1943066709"/>
                  </a:ext>
                </a:extLst>
              </a:tr>
              <a:tr h="35416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2. Phần mở đầu bài viết, người viết đã giới thiệu điều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3114201710"/>
                  </a:ext>
                </a:extLst>
              </a:tr>
              <a:tr h="53865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3. Các nội dung cơ bản của bài thơ là gì (đặc điểm của hình tượng thiên nhiên, con người; tâm trạng của nhà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2489457118"/>
                  </a:ext>
                </a:extLst>
              </a:tr>
              <a:tr h="53865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4. Những yếu tố đặc sắc về hình thức nghệ thuật của bài thơ (gieo vần, lựa chọn hình ảnh, sử dụng từ ngữ và biện pháp tu từ đặc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946912523"/>
                  </a:ext>
                </a:extLst>
              </a:tr>
              <a:tr h="35416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5. Hệ thống phân tích các ý trong bài thơ được thực hiện theo trình tự nào?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130533484"/>
                  </a:ext>
                </a:extLst>
              </a:tr>
              <a:tr h="35416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6. Phần kết đoạn, người viết đã khẳng định điều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3010248074"/>
                  </a:ext>
                </a:extLst>
              </a:tr>
              <a:tr h="53865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7. Nhận xét về cấu trúc bài viết, mức độ phù hợp giữa các phần trong bài viết, các ý trong mỗi phần?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32" marR="55532" marT="0" marB="0"/>
                </a:tc>
                <a:extLst>
                  <a:ext uri="{0D108BD9-81ED-4DB2-BD59-A6C34878D82A}">
                    <a16:rowId xmlns:a16="http://schemas.microsoft.com/office/drawing/2014/main" val="769206701"/>
                  </a:ext>
                </a:extLst>
              </a:tr>
            </a:tbl>
          </a:graphicData>
        </a:graphic>
      </p:graphicFrame>
      <p:sp>
        <p:nvSpPr>
          <p:cNvPr id="5" name="TextBox 4">
            <a:extLst>
              <a:ext uri="{FF2B5EF4-FFF2-40B4-BE49-F238E27FC236}">
                <a16:creationId xmlns:a16="http://schemas.microsoft.com/office/drawing/2014/main" id="{FD4441E8-AEBC-49DB-843B-ABD9F01CADF7}"/>
              </a:ext>
            </a:extLst>
          </p:cNvPr>
          <p:cNvSpPr txBox="1"/>
          <p:nvPr/>
        </p:nvSpPr>
        <p:spPr>
          <a:xfrm>
            <a:off x="3325441" y="150302"/>
            <a:ext cx="795281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b="1">
                <a:latin typeface="Times New Roman" panose="02020603050405020304" pitchFamily="18" charset="0"/>
                <a:cs typeface="Times New Roman" panose="02020603050405020304" pitchFamily="18" charset="0"/>
              </a:rPr>
              <a:t>THẢO LUẬN, HOÀN THÀNH PHIẾU HỌC TẬP</a:t>
            </a:r>
          </a:p>
        </p:txBody>
      </p:sp>
      <p:sp>
        <p:nvSpPr>
          <p:cNvPr id="16" name="TextBox 15">
            <a:extLst>
              <a:ext uri="{FF2B5EF4-FFF2-40B4-BE49-F238E27FC236}">
                <a16:creationId xmlns:a16="http://schemas.microsoft.com/office/drawing/2014/main" id="{775022AE-D79C-4930-B3B0-661A67BE35F0}"/>
              </a:ext>
            </a:extLst>
          </p:cNvPr>
          <p:cNvSpPr txBox="1"/>
          <p:nvPr/>
        </p:nvSpPr>
        <p:spPr>
          <a:xfrm>
            <a:off x="137913" y="134913"/>
            <a:ext cx="304138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II. PHÂN TÍCH NGỮ LIỆU</a:t>
            </a:r>
          </a:p>
        </p:txBody>
      </p:sp>
    </p:spTree>
    <p:extLst>
      <p:ext uri="{BB962C8B-B14F-4D97-AF65-F5344CB8AC3E}">
        <p14:creationId xmlns:p14="http://schemas.microsoft.com/office/powerpoint/2010/main" val="870627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8F90344-7BBD-447E-9CFC-16BAC6C9F3D5}"/>
              </a:ext>
            </a:extLst>
          </p:cNvPr>
          <p:cNvGraphicFramePr>
            <a:graphicFrameLocks noGrp="1"/>
          </p:cNvGraphicFramePr>
          <p:nvPr>
            <p:extLst>
              <p:ext uri="{D42A27DB-BD31-4B8C-83A1-F6EECF244321}">
                <p14:modId xmlns:p14="http://schemas.microsoft.com/office/powerpoint/2010/main" val="3219812445"/>
              </p:ext>
            </p:extLst>
          </p:nvPr>
        </p:nvGraphicFramePr>
        <p:xfrm>
          <a:off x="0" y="0"/>
          <a:ext cx="12192000" cy="6690612"/>
        </p:xfrm>
        <a:graphic>
          <a:graphicData uri="http://schemas.openxmlformats.org/drawingml/2006/table">
            <a:tbl>
              <a:tblPr firstRow="1" firstCol="1" bandRow="1">
                <a:tableStyleId>{5C22544A-7EE6-4342-B048-85BDC9FD1C3A}</a:tableStyleId>
              </a:tblPr>
              <a:tblGrid>
                <a:gridCol w="3756074">
                  <a:extLst>
                    <a:ext uri="{9D8B030D-6E8A-4147-A177-3AD203B41FA5}">
                      <a16:colId xmlns:a16="http://schemas.microsoft.com/office/drawing/2014/main" val="3674446787"/>
                    </a:ext>
                  </a:extLst>
                </a:gridCol>
                <a:gridCol w="8435926">
                  <a:extLst>
                    <a:ext uri="{9D8B030D-6E8A-4147-A177-3AD203B41FA5}">
                      <a16:colId xmlns:a16="http://schemas.microsoft.com/office/drawing/2014/main" val="1804819865"/>
                    </a:ext>
                  </a:extLst>
                </a:gridCol>
              </a:tblGrid>
              <a:tr h="354519">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Câu hỏi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Trả lời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915918958"/>
                  </a:ext>
                </a:extLst>
              </a:tr>
              <a:tr h="354519">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1. Đối tượng phân tích của bài viết?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Bài thơ Lá đỏ của Nguyễn Đình Thi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1516225952"/>
                  </a:ext>
                </a:extLst>
              </a:tr>
              <a:tr h="739971">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2. Phần mở đoạn, người viết đã giới thiệu điều gì?</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Giới thiệu chung về hoàn cảnh sáng tác và mạch cảm xúc bài thơ.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963514458"/>
                  </a:ext>
                </a:extLst>
              </a:tr>
              <a:tr h="1465078">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3. Các nội dung nổi bật của bài thơ là gì?</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Không gian gặp gỡ trên cao lộng gió đẹp lãng mạn, khí thế tiến công thần tốc của đoàn quân.</a:t>
                      </a:r>
                    </a:p>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Hình ảnh “em gái tiền phương” bình dị, thân thương, trở thành điểm tựa tinh thần tạo nên sức mạnh chiến đấu cho người lính nơi tiền tuyến.</a:t>
                      </a:r>
                    </a:p>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Lời chào, lời hẹn ước thể hiện niềm lạc quan, tin tưởng vào thắng lợi cuối cùng.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1184591804"/>
                  </a:ext>
                </a:extLst>
              </a:tr>
              <a:tr h="1078555">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4. Những yếu tố đặc sắc về nghệ thuật của bài thơ được phân tích?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Thể thơ tự do với hình thức phóng khoáng, vần nhịp linh hoạt </a:t>
                      </a:r>
                    </a:p>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Hình ảnh thơ lá đỏ mang ý nghĩa biểu trưng cho niềm tin và hi vọng về thắng lợi tất yếu của cuộc kháng chiến.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2443174188"/>
                  </a:ext>
                </a:extLst>
              </a:tr>
              <a:tr h="745587">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5. Hệ thống phân tích các ý trong bài thơ thực hiện theo trình tự nào?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Hệ thống các ý được trình bày theo mạch cảm xúc bài thơ (gặp gỡ - chia ly – hẹn ước) và giá trị nội dung – giá trị nghệ thuật của bài thơ.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2896366522"/>
                  </a:ext>
                </a:extLst>
              </a:tr>
              <a:tr h="739971">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6. Phần kết đoạn, người viết đã khẳng định điều gì?</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Khẳng định ý nghĩa, sức tác động của bài thơ đến người đọc.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3634110752"/>
                  </a:ext>
                </a:extLst>
              </a:tr>
              <a:tr h="1125423">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7. Nhận xét về cấu trúc bài viết, mức độ phù hợp giữa các phần trong bài viết, các ý trong mỗi phần?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nchor="ctr"/>
                </a:tc>
                <a:tc>
                  <a:txBody>
                    <a:bodyPr/>
                    <a:lstStyle/>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Cấu trúc hoàn chỉnh 3 phần;</a:t>
                      </a:r>
                    </a:p>
                    <a:p>
                      <a:pPr algn="just">
                        <a:lnSpc>
                          <a:spcPct val="115000"/>
                        </a:lnSpc>
                        <a:spcAft>
                          <a:spcPts val="0"/>
                        </a:spcAft>
                      </a:pPr>
                      <a:r>
                        <a:rPr lang="en-US" sz="1800">
                          <a:effectLst/>
                          <a:latin typeface="Times New Roman" panose="02020603050405020304" pitchFamily="18" charset="0"/>
                          <a:cs typeface="Times New Roman" panose="02020603050405020304" pitchFamily="18" charset="0"/>
                        </a:rPr>
                        <a:t>- Các phần, các ý, các nội dung trong từng phần có tỉ lệ, quy mô và dung lượng hợp lí.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94" marR="43894" marT="0" marB="0"/>
                </a:tc>
                <a:extLst>
                  <a:ext uri="{0D108BD9-81ED-4DB2-BD59-A6C34878D82A}">
                    <a16:rowId xmlns:a16="http://schemas.microsoft.com/office/drawing/2014/main" val="1753042541"/>
                  </a:ext>
                </a:extLst>
              </a:tr>
            </a:tbl>
          </a:graphicData>
        </a:graphic>
      </p:graphicFrame>
    </p:spTree>
    <p:extLst>
      <p:ext uri="{BB962C8B-B14F-4D97-AF65-F5344CB8AC3E}">
        <p14:creationId xmlns:p14="http://schemas.microsoft.com/office/powerpoint/2010/main" val="148584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696810">
            <a:off x="-1612535" y="-540936"/>
            <a:ext cx="4596669" cy="2453472"/>
          </a:xfrm>
          <a:prstGeom prst="rect">
            <a:avLst/>
          </a:prstGeom>
        </p:spPr>
      </p:pic>
      <p:pic>
        <p:nvPicPr>
          <p:cNvPr id="3" name="Picture 3"/>
          <p:cNvPicPr>
            <a:picLocks noChangeAspect="1"/>
          </p:cNvPicPr>
          <p:nvPr/>
        </p:nvPicPr>
        <p:blipFill>
          <a:blip r:embed="rId4"/>
          <a:srcRect/>
          <a:stretch>
            <a:fillRect/>
          </a:stretch>
        </p:blipFill>
        <p:spPr>
          <a:xfrm rot="-1731009">
            <a:off x="-1110185" y="-889155"/>
            <a:ext cx="3574365" cy="3149909"/>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6302151">
            <a:off x="10841532" y="264494"/>
            <a:ext cx="1117634" cy="1339213"/>
          </a:xfrm>
          <a:prstGeom prst="rect">
            <a:avLst/>
          </a:prstGeom>
        </p:spPr>
      </p:pic>
      <p:grpSp>
        <p:nvGrpSpPr>
          <p:cNvPr id="7" name="Group 7"/>
          <p:cNvGrpSpPr/>
          <p:nvPr/>
        </p:nvGrpSpPr>
        <p:grpSpPr>
          <a:xfrm>
            <a:off x="10608697" y="3632200"/>
            <a:ext cx="673583" cy="776848"/>
            <a:chOff x="0" y="0"/>
            <a:chExt cx="1347166" cy="1553696"/>
          </a:xfrm>
        </p:grpSpPr>
        <p:pic>
          <p:nvPicPr>
            <p:cNvPr id="8" name="Picture 8"/>
            <p:cNvPicPr>
              <a:picLocks noChangeAspect="1"/>
            </p:cNvPicPr>
            <p:nvPr/>
          </p:nvPicPr>
          <p:blipFill>
            <a:blip r:embed="rId5"/>
            <a:srcRect/>
            <a:stretch>
              <a:fillRect/>
            </a:stretch>
          </p:blipFill>
          <p:spPr>
            <a:xfrm>
              <a:off x="1133" y="0"/>
              <a:ext cx="739037" cy="614325"/>
            </a:xfrm>
            <a:prstGeom prst="rect">
              <a:avLst/>
            </a:prstGeom>
          </p:spPr>
        </p:pic>
        <p:pic>
          <p:nvPicPr>
            <p:cNvPr id="9" name="Picture 9"/>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0" name="Picture 10"/>
            <p:cNvPicPr>
              <a:picLocks noChangeAspect="1"/>
            </p:cNvPicPr>
            <p:nvPr/>
          </p:nvPicPr>
          <p:blipFill>
            <a:blip r:embed="rId5"/>
            <a:srcRect/>
            <a:stretch>
              <a:fillRect/>
            </a:stretch>
          </p:blipFill>
          <p:spPr>
            <a:xfrm rot="-7701299">
              <a:off x="63717" y="1055144"/>
              <a:ext cx="467850" cy="388900"/>
            </a:xfrm>
            <a:prstGeom prst="rect">
              <a:avLst/>
            </a:prstGeom>
          </p:spPr>
        </p:pic>
      </p:grpSp>
      <p:grpSp>
        <p:nvGrpSpPr>
          <p:cNvPr id="12" name="Group 12"/>
          <p:cNvGrpSpPr/>
          <p:nvPr/>
        </p:nvGrpSpPr>
        <p:grpSpPr>
          <a:xfrm>
            <a:off x="1011291" y="2624118"/>
            <a:ext cx="673583" cy="776848"/>
            <a:chOff x="0" y="0"/>
            <a:chExt cx="1347166" cy="1553696"/>
          </a:xfrm>
        </p:grpSpPr>
        <p:pic>
          <p:nvPicPr>
            <p:cNvPr id="13" name="Picture 13"/>
            <p:cNvPicPr>
              <a:picLocks noChangeAspect="1"/>
            </p:cNvPicPr>
            <p:nvPr/>
          </p:nvPicPr>
          <p:blipFill>
            <a:blip r:embed="rId5"/>
            <a:srcRect/>
            <a:stretch>
              <a:fillRect/>
            </a:stretch>
          </p:blipFill>
          <p:spPr>
            <a:xfrm>
              <a:off x="1133" y="0"/>
              <a:ext cx="739037" cy="614325"/>
            </a:xfrm>
            <a:prstGeom prst="rect">
              <a:avLst/>
            </a:prstGeom>
          </p:spPr>
        </p:pic>
        <p:pic>
          <p:nvPicPr>
            <p:cNvPr id="14" name="Picture 14"/>
            <p:cNvPicPr>
              <a:picLocks noChangeAspect="1"/>
            </p:cNvPicPr>
            <p:nvPr/>
          </p:nvPicPr>
          <p:blipFill>
            <a:blip r:embed="rId5"/>
            <a:srcRect/>
            <a:stretch>
              <a:fillRect/>
            </a:stretch>
          </p:blipFill>
          <p:spPr>
            <a:xfrm rot="-3849135">
              <a:off x="787351" y="417665"/>
              <a:ext cx="512635" cy="426128"/>
            </a:xfrm>
            <a:prstGeom prst="rect">
              <a:avLst/>
            </a:prstGeom>
          </p:spPr>
        </p:pic>
        <p:pic>
          <p:nvPicPr>
            <p:cNvPr id="15" name="Picture 15"/>
            <p:cNvPicPr>
              <a:picLocks noChangeAspect="1"/>
            </p:cNvPicPr>
            <p:nvPr/>
          </p:nvPicPr>
          <p:blipFill>
            <a:blip r:embed="rId5"/>
            <a:srcRect/>
            <a:stretch>
              <a:fillRect/>
            </a:stretch>
          </p:blipFill>
          <p:spPr>
            <a:xfrm rot="-7701299">
              <a:off x="63717" y="1055144"/>
              <a:ext cx="467850" cy="388900"/>
            </a:xfrm>
            <a:prstGeom prst="rect">
              <a:avLst/>
            </a:prstGeom>
          </p:spPr>
        </p:pic>
      </p:grpSp>
      <p:pic>
        <p:nvPicPr>
          <p:cNvPr id="16" name="Picture 16"/>
          <p:cNvPicPr>
            <a:picLocks noChangeAspect="1"/>
          </p:cNvPicPr>
          <p:nvPr/>
        </p:nvPicPr>
        <p:blipFill>
          <a:blip r:embed="rId3"/>
          <a:srcRect/>
          <a:stretch>
            <a:fillRect/>
          </a:stretch>
        </p:blipFill>
        <p:spPr>
          <a:xfrm rot="-10696810">
            <a:off x="9207866" y="5211999"/>
            <a:ext cx="4596669" cy="2453472"/>
          </a:xfrm>
          <a:prstGeom prst="rect">
            <a:avLst/>
          </a:prstGeom>
        </p:spPr>
      </p:pic>
      <p:pic>
        <p:nvPicPr>
          <p:cNvPr id="17" name="Picture 17"/>
          <p:cNvPicPr>
            <a:picLocks noChangeAspect="1"/>
          </p:cNvPicPr>
          <p:nvPr/>
        </p:nvPicPr>
        <p:blipFill>
          <a:blip r:embed="rId4"/>
          <a:srcRect/>
          <a:stretch>
            <a:fillRect/>
          </a:stretch>
        </p:blipFill>
        <p:spPr>
          <a:xfrm rot="-1731009">
            <a:off x="9710215" y="4863781"/>
            <a:ext cx="3574365" cy="3149909"/>
          </a:xfrm>
          <a:prstGeom prst="rect">
            <a:avLst/>
          </a:prstGeom>
        </p:spPr>
      </p:pic>
      <p:pic>
        <p:nvPicPr>
          <p:cNvPr id="11" name="Picture 10"/>
          <p:cNvPicPr>
            <a:picLocks noChangeAspect="1"/>
          </p:cNvPicPr>
          <p:nvPr/>
        </p:nvPicPr>
        <p:blipFill>
          <a:blip r:embed="rId6"/>
          <a:stretch>
            <a:fillRect/>
          </a:stretch>
        </p:blipFill>
        <p:spPr>
          <a:xfrm>
            <a:off x="1196617" y="2238503"/>
            <a:ext cx="9694745" cy="2127458"/>
          </a:xfrm>
          <a:prstGeom prst="rect">
            <a:avLst/>
          </a:prstGeom>
        </p:spPr>
      </p:pic>
    </p:spTree>
    <p:extLst>
      <p:ext uri="{BB962C8B-B14F-4D97-AF65-F5344CB8AC3E}">
        <p14:creationId xmlns:p14="http://schemas.microsoft.com/office/powerpoint/2010/main" val="89138387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t="40964"/>
          <a:stretch>
            <a:fillRect/>
          </a:stretch>
        </p:blipFill>
        <p:spPr>
          <a:xfrm rot="6348540">
            <a:off x="8868771" y="3407731"/>
            <a:ext cx="6646459" cy="3683417"/>
          </a:xfrm>
          <a:prstGeom prst="rect">
            <a:avLst/>
          </a:prstGeom>
        </p:spPr>
      </p:pic>
      <p:pic>
        <p:nvPicPr>
          <p:cNvPr id="6" name="Picture 5"/>
          <p:cNvPicPr>
            <a:picLocks noChangeAspect="1"/>
          </p:cNvPicPr>
          <p:nvPr/>
        </p:nvPicPr>
        <p:blipFill>
          <a:blip r:embed="rId4"/>
          <a:stretch>
            <a:fillRect/>
          </a:stretch>
        </p:blipFill>
        <p:spPr>
          <a:xfrm>
            <a:off x="3813961" y="271163"/>
            <a:ext cx="4127350" cy="1457070"/>
          </a:xfrm>
          <a:prstGeom prst="rect">
            <a:avLst/>
          </a:prstGeom>
        </p:spPr>
      </p:pic>
      <p:sp>
        <p:nvSpPr>
          <p:cNvPr id="7" name="Rectangle 6"/>
          <p:cNvSpPr/>
          <p:nvPr/>
        </p:nvSpPr>
        <p:spPr>
          <a:xfrm>
            <a:off x="925710" y="1550171"/>
            <a:ext cx="4203212" cy="480131"/>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a. </a:t>
            </a:r>
            <a:r>
              <a:rPr lang="vi-VN" sz="2800" b="1" kern="1200" dirty="0">
                <a:solidFill>
                  <a:prstClr val="black"/>
                </a:solidFill>
                <a:latin typeface="Times New Roman" panose="02020603050405020304" pitchFamily="18" charset="0"/>
                <a:cs typeface="Times New Roman" panose="02020603050405020304" pitchFamily="18" charset="0"/>
              </a:rPr>
              <a:t>Lựa chọn bài thơ</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925709" y="2303072"/>
            <a:ext cx="9555771" cy="1557349"/>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kern="1200" dirty="0" err="1">
                <a:solidFill>
                  <a:prstClr val="black"/>
                </a:solidFill>
                <a:latin typeface="Times New Roman" panose="02020603050405020304" pitchFamily="18" charset="0"/>
                <a:cs typeface="Times New Roman" panose="02020603050405020304" pitchFamily="18" charset="0"/>
              </a:rPr>
              <a:t>Bài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thơ</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được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chọn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phải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a:t>
            </a:r>
            <a:r>
              <a:rPr lang="en-US" sz="2800" kern="1200" dirty="0">
                <a:solidFill>
                  <a:prstClr val="black"/>
                </a:solidFill>
                <a:latin typeface="Times New Roman" panose="02020603050405020304" pitchFamily="18" charset="0"/>
                <a:cs typeface="Times New Roman" panose="02020603050405020304" pitchFamily="18" charset="0"/>
              </a:rPr>
              <a:t>:</a:t>
            </a:r>
          </a:p>
          <a:p>
            <a:pPr algn="just" defTabSz="1111250">
              <a:lnSpc>
                <a:spcPct val="90000"/>
              </a:lnSpc>
              <a:spcBef>
                <a:spcPct val="0"/>
              </a:spcBef>
              <a:spcAft>
                <a:spcPct val="35000"/>
              </a:spcAft>
              <a:buClrTx/>
              <a:buFontTx/>
              <a:buNone/>
            </a:pPr>
            <a:r>
              <a:rPr lang="en-US" sz="2800" kern="1200">
                <a:solidFill>
                  <a:prstClr val="black"/>
                </a:solidFill>
                <a:latin typeface="Times New Roman" panose="02020603050405020304" pitchFamily="18" charset="0"/>
                <a:cs typeface="Times New Roman" panose="02020603050405020304" pitchFamily="18" charset="0"/>
              </a:rPr>
              <a:t>+ Bài thơ tự do</a:t>
            </a:r>
            <a:endParaRPr lang="en-US" sz="2800" kern="1200" dirty="0">
              <a:solidFill>
                <a:prstClr val="black"/>
              </a:solidFill>
              <a:latin typeface="Times New Roman" panose="02020603050405020304" pitchFamily="18" charset="0"/>
              <a:cs typeface="Times New Roman" panose="02020603050405020304" pitchFamily="18" charset="0"/>
            </a:endParaRPr>
          </a:p>
          <a:p>
            <a:pPr algn="just" defTabSz="1111250">
              <a:lnSpc>
                <a:spcPct val="90000"/>
              </a:lnSpc>
              <a:spcBef>
                <a:spcPct val="0"/>
              </a:spcBef>
              <a:spcAft>
                <a:spcPct val="35000"/>
              </a:spcAft>
              <a:buClrTx/>
              <a:buFontTx/>
              <a:buNone/>
            </a:pPr>
            <a:r>
              <a:rPr lang="en-US" sz="2800" kern="1200">
                <a:solidFill>
                  <a:prstClr val="black"/>
                </a:solidFill>
                <a:latin typeface="Times New Roman" panose="02020603050405020304" pitchFamily="18" charset="0"/>
                <a:cs typeface="Times New Roman" panose="02020603050405020304" pitchFamily="18" charset="0"/>
              </a:rPr>
              <a:t>+ Phù hợp với lứa tuổi</a:t>
            </a:r>
            <a:endParaRPr lang="en-US" sz="28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8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t="40964"/>
          <a:stretch>
            <a:fillRect/>
          </a:stretch>
        </p:blipFill>
        <p:spPr>
          <a:xfrm rot="6348540">
            <a:off x="8868771" y="3407731"/>
            <a:ext cx="6646459" cy="3683417"/>
          </a:xfrm>
          <a:prstGeom prst="rect">
            <a:avLst/>
          </a:prstGeom>
        </p:spPr>
      </p:pic>
      <p:pic>
        <p:nvPicPr>
          <p:cNvPr id="6" name="Picture 5"/>
          <p:cNvPicPr>
            <a:picLocks noChangeAspect="1"/>
          </p:cNvPicPr>
          <p:nvPr/>
        </p:nvPicPr>
        <p:blipFill>
          <a:blip r:embed="rId4"/>
          <a:stretch>
            <a:fillRect/>
          </a:stretch>
        </p:blipFill>
        <p:spPr>
          <a:xfrm>
            <a:off x="429316" y="333166"/>
            <a:ext cx="4127350" cy="1457070"/>
          </a:xfrm>
          <a:prstGeom prst="rect">
            <a:avLst/>
          </a:prstGeom>
        </p:spPr>
      </p:pic>
      <p:sp>
        <p:nvSpPr>
          <p:cNvPr id="7" name="Rectangle 6"/>
          <p:cNvSpPr/>
          <p:nvPr/>
        </p:nvSpPr>
        <p:spPr>
          <a:xfrm>
            <a:off x="925710" y="1550171"/>
            <a:ext cx="4203212" cy="480131"/>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b. </a:t>
            </a: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925709" y="2303072"/>
            <a:ext cx="10215903" cy="2308324"/>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Đọc bài thơ nhiều lần để cảm nhận âm điệu, mạch cảm xúc của bài thơ.</a:t>
            </a:r>
          </a:p>
          <a:p>
            <a:pPr algn="just"/>
            <a:r>
              <a:rPr lang="en-US" sz="3600">
                <a:latin typeface="Times New Roman" panose="02020603050405020304" pitchFamily="18" charset="0"/>
                <a:cs typeface="Times New Roman" panose="02020603050405020304" pitchFamily="18" charset="0"/>
              </a:rPr>
              <a:t>- Ghi lại cảm nghĩ của em về những nét đặc sắc trên hai phương diện nội dung và nghệ thuật của bài thơ.</a:t>
            </a:r>
          </a:p>
        </p:txBody>
      </p:sp>
    </p:spTree>
    <p:extLst>
      <p:ext uri="{BB962C8B-B14F-4D97-AF65-F5344CB8AC3E}">
        <p14:creationId xmlns:p14="http://schemas.microsoft.com/office/powerpoint/2010/main" val="13238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t="40964"/>
          <a:stretch>
            <a:fillRect/>
          </a:stretch>
        </p:blipFill>
        <p:spPr>
          <a:xfrm rot="6348540">
            <a:off x="8868771" y="3407731"/>
            <a:ext cx="6646459" cy="3683417"/>
          </a:xfrm>
          <a:prstGeom prst="rect">
            <a:avLst/>
          </a:prstGeom>
        </p:spPr>
      </p:pic>
      <p:pic>
        <p:nvPicPr>
          <p:cNvPr id="6" name="Picture 5"/>
          <p:cNvPicPr>
            <a:picLocks noChangeAspect="1"/>
          </p:cNvPicPr>
          <p:nvPr/>
        </p:nvPicPr>
        <p:blipFill>
          <a:blip r:embed="rId4"/>
          <a:stretch>
            <a:fillRect/>
          </a:stretch>
        </p:blipFill>
        <p:spPr>
          <a:xfrm>
            <a:off x="3813961" y="271163"/>
            <a:ext cx="4127350" cy="1457070"/>
          </a:xfrm>
          <a:prstGeom prst="rect">
            <a:avLst/>
          </a:prstGeom>
        </p:spPr>
      </p:pic>
      <p:sp>
        <p:nvSpPr>
          <p:cNvPr id="7" name="Rectangle 6"/>
          <p:cNvSpPr/>
          <p:nvPr/>
        </p:nvSpPr>
        <p:spPr>
          <a:xfrm>
            <a:off x="680049" y="1396939"/>
            <a:ext cx="4203212" cy="480131"/>
          </a:xfrm>
          <a:prstGeom prst="rect">
            <a:avLst/>
          </a:prstGeom>
        </p:spPr>
        <p:txBody>
          <a:bodyPr wrap="square">
            <a:spAutoFit/>
          </a:bodyPr>
          <a:lstStyle/>
          <a:p>
            <a:pPr algn="just" defTabSz="1111250">
              <a:lnSpc>
                <a:spcPct val="90000"/>
              </a:lnSpc>
              <a:spcBef>
                <a:spcPct val="0"/>
              </a:spcBef>
              <a:spcAft>
                <a:spcPct val="35000"/>
              </a:spcAf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c.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0049" y="2025908"/>
            <a:ext cx="10799188" cy="4524315"/>
          </a:xfrm>
          <a:prstGeom prst="rect">
            <a:avLst/>
          </a:prstGeom>
        </p:spPr>
        <p:txBody>
          <a:bodyPr wrap="square">
            <a:spAutoFit/>
          </a:bodyPr>
          <a:lstStyle/>
          <a:p>
            <a:pPr algn="just">
              <a:buClrTx/>
              <a:buFontTx/>
              <a:buNone/>
            </a:pPr>
            <a:r>
              <a:rPr lang="vi-VN"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 dàn ý bằng cách dựa vào các ý đã tìm được, sắp xếp lại theo ba phần lớn của </a:t>
            </a:r>
            <a:r>
              <a:rPr lang="en-US" sz="24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vi-VN"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gồm:</a:t>
            </a:r>
            <a:endParaRPr lang="en-US"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400" b="1">
                <a:latin typeface="Times New Roman" panose="02020603050405020304" pitchFamily="18" charset="0"/>
                <a:cs typeface="Times New Roman" panose="02020603050405020304" pitchFamily="18" charset="0"/>
              </a:rPr>
              <a:t>- Mở </a:t>
            </a:r>
            <a:r>
              <a:rPr lang="en-US" sz="2400" b="1">
                <a:latin typeface="Times New Roman" panose="02020603050405020304" pitchFamily="18" charset="0"/>
                <a:cs typeface="Times New Roman" panose="02020603050405020304" pitchFamily="18" charset="0"/>
              </a:rPr>
              <a:t>đoạn</a:t>
            </a:r>
            <a:r>
              <a:rPr lang="vi-VN" sz="2400" b="1">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Giới thiệu tác giả, tác phẩm, nêu cảm nhận chung về bài thơ</a:t>
            </a:r>
            <a:r>
              <a:rPr lang="vi-VN"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algn="just"/>
            <a:r>
              <a:rPr lang="vi-VN" sz="2400" b="1">
                <a:latin typeface="Times New Roman" panose="02020603050405020304" pitchFamily="18" charset="0"/>
                <a:cs typeface="Times New Roman" panose="02020603050405020304" pitchFamily="18" charset="0"/>
              </a:rPr>
              <a:t>- Thân </a:t>
            </a:r>
            <a:r>
              <a:rPr lang="en-US" sz="2400" b="1">
                <a:latin typeface="Times New Roman" panose="02020603050405020304" pitchFamily="18" charset="0"/>
                <a:cs typeface="Times New Roman" panose="02020603050405020304" pitchFamily="18" charset="0"/>
              </a:rPr>
              <a:t>đoạn</a:t>
            </a:r>
            <a:r>
              <a:rPr lang="vi-VN" sz="2400" b="1">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 Trình bày cảm nghĩ về nét độc đáo của bài thơ (có thể kết hợp phân tích theo mạch cảm xúc của bài thơ và trên hai phương diện nội dung và nghệ thuật).</a:t>
            </a:r>
          </a:p>
          <a:p>
            <a:pPr algn="just"/>
            <a:r>
              <a:rPr lang="en-US" sz="2400">
                <a:latin typeface="Times New Roman" panose="02020603050405020304" pitchFamily="18" charset="0"/>
                <a:cs typeface="Times New Roman" panose="02020603050405020304" pitchFamily="18" charset="0"/>
              </a:rPr>
              <a:t>+ Nêu tác dụng của thể thơ tự do trong việc thể hiện mạch cảm xúc, nét độc đáo của bài thơ.</a:t>
            </a:r>
          </a:p>
          <a:p>
            <a:pPr algn="just"/>
            <a:r>
              <a:rPr lang="vi-VN" sz="2400" b="1">
                <a:latin typeface="Times New Roman" panose="02020603050405020304" pitchFamily="18" charset="0"/>
                <a:cs typeface="Times New Roman" panose="02020603050405020304" pitchFamily="18" charset="0"/>
              </a:rPr>
              <a:t>- Kết </a:t>
            </a:r>
            <a:r>
              <a:rPr lang="en-US" sz="2400" b="1">
                <a:latin typeface="Times New Roman" panose="02020603050405020304" pitchFamily="18" charset="0"/>
                <a:cs typeface="Times New Roman" panose="02020603050405020304" pitchFamily="18" charset="0"/>
              </a:rPr>
              <a:t>đoạn</a:t>
            </a:r>
            <a:r>
              <a:rPr lang="vi-VN" sz="2400" b="1">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Nêu khái quát cảm nghĩ về bài thơ.</a:t>
            </a:r>
          </a:p>
          <a:p>
            <a:pPr algn="just">
              <a:buClrTx/>
              <a:buFontTx/>
              <a:buNone/>
            </a:pPr>
            <a:endParaRPr lang="en-US" sz="2400" b="1"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6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1110</Words>
  <Application>Microsoft Office PowerPoint</Application>
  <PresentationFormat>Widescreen</PresentationFormat>
  <Paragraphs>106</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2023-07-23T13:41:18Z</dcterms:created>
  <dcterms:modified xsi:type="dcterms:W3CDTF">2023-07-23T13:51:46Z</dcterms:modified>
</cp:coreProperties>
</file>