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wav"/>
  <Override PartName="/ppt/media/audio2.wav" ContentType="audio/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9" r:id="rId2"/>
    <p:sldId id="312" r:id="rId3"/>
    <p:sldId id="332" r:id="rId4"/>
    <p:sldId id="311" r:id="rId5"/>
    <p:sldId id="297" r:id="rId6"/>
    <p:sldId id="260" r:id="rId7"/>
    <p:sldId id="315" r:id="rId8"/>
    <p:sldId id="305" r:id="rId9"/>
    <p:sldId id="261" r:id="rId10"/>
    <p:sldId id="306" r:id="rId11"/>
    <p:sldId id="294" r:id="rId12"/>
    <p:sldId id="307" r:id="rId13"/>
    <p:sldId id="308" r:id="rId14"/>
    <p:sldId id="262" r:id="rId15"/>
    <p:sldId id="295" r:id="rId16"/>
    <p:sldId id="318" r:id="rId17"/>
    <p:sldId id="319" r:id="rId18"/>
    <p:sldId id="325" r:id="rId19"/>
    <p:sldId id="324" r:id="rId20"/>
    <p:sldId id="320" r:id="rId21"/>
    <p:sldId id="321" r:id="rId22"/>
    <p:sldId id="322" r:id="rId23"/>
    <p:sldId id="323" r:id="rId24"/>
    <p:sldId id="326" r:id="rId25"/>
    <p:sldId id="327" r:id="rId26"/>
    <p:sldId id="330" r:id="rId27"/>
    <p:sldId id="33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027"/>
    <a:srgbClr val="61D6FF"/>
    <a:srgbClr val="0066FF"/>
    <a:srgbClr val="CC0099"/>
    <a:srgbClr val="F16649"/>
    <a:srgbClr val="D2DEEF"/>
    <a:srgbClr val="FFFFFF"/>
    <a:srgbClr val="62C8CE"/>
    <a:srgbClr val="C0E6EA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536" y="7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35C74C-074D-43A2-B9E0-340937F5F8FE}" type="slidenum">
              <a:rPr lang="vi-VN" smtClean="0"/>
              <a:pPr eaLnBrk="1" hangingPunct="1"/>
              <a:t>25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0.xml"/><Relationship Id="rId7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24.xml"/><Relationship Id="rId5" Type="http://schemas.openxmlformats.org/officeDocument/2006/relationships/slide" Target="slide22.xml"/><Relationship Id="rId10" Type="http://schemas.openxmlformats.org/officeDocument/2006/relationships/audio" Target="../media/audio1.wav"/><Relationship Id="rId4" Type="http://schemas.openxmlformats.org/officeDocument/2006/relationships/slide" Target="slide17.xm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764" y="423086"/>
            <a:ext cx="542515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6000" b="1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61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.VnTifani HeavyH" pitchFamily="34" charset="0"/>
                <a:ea typeface="+mn-ea"/>
                <a:cs typeface="+mn-cs"/>
              </a:rPr>
              <a:t>ENGLISH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24" y="2319432"/>
            <a:ext cx="8521874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0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0915" y="769261"/>
            <a:ext cx="241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* Conversation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066" y="1293884"/>
            <a:ext cx="607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_______  </a:t>
            </a:r>
            <a:r>
              <a:rPr lang="en-US" sz="2400" b="1" i="1" dirty="0"/>
              <a:t>   </a:t>
            </a:r>
            <a:r>
              <a:rPr lang="en-US" sz="2400" dirty="0"/>
              <a:t>do you watch TV?</a:t>
            </a:r>
            <a:endParaRPr lang="en-US" sz="2400" b="1" i="1" dirty="0"/>
          </a:p>
          <a:p>
            <a:r>
              <a:rPr lang="en-US" sz="2400" b="1" i="1" dirty="0"/>
              <a:t>B:  </a:t>
            </a:r>
            <a:r>
              <a:rPr lang="en-US" sz="2400" dirty="0"/>
              <a:t>Not very often. Two or three times a week.</a:t>
            </a:r>
          </a:p>
          <a:p>
            <a:r>
              <a:rPr lang="en-US" sz="2400" b="1" i="1" dirty="0"/>
              <a:t>A: </a:t>
            </a:r>
            <a:r>
              <a:rPr lang="en-US" sz="2400" dirty="0"/>
              <a:t>_______  do you watch TV?</a:t>
            </a:r>
            <a:endParaRPr lang="en-US" sz="2400" b="1" i="1" dirty="0"/>
          </a:p>
          <a:p>
            <a:r>
              <a:rPr lang="en-US" sz="2400" b="1" i="1" dirty="0"/>
              <a:t>B:  </a:t>
            </a:r>
            <a:r>
              <a:rPr lang="en-US" sz="2400" dirty="0"/>
              <a:t>It depends. But I like talent shows the most.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62" y="3905495"/>
            <a:ext cx="2557373" cy="31683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0287" y="3067407"/>
            <a:ext cx="230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* Conversation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812" y="3529072"/>
            <a:ext cx="64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pt-BR" sz="2400" b="1" i="1" dirty="0"/>
              <a:t>B: </a:t>
            </a:r>
            <a:r>
              <a:rPr lang="pt-BR" sz="2400" dirty="0"/>
              <a:t>Nobita. He’s so funny.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0287" y="4572034"/>
            <a:ext cx="230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* Conversation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812" y="5033699"/>
            <a:ext cx="640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Usually on Saturday or Sunday.</a:t>
            </a:r>
          </a:p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en-US" sz="2400" b="1" i="1" dirty="0"/>
              <a:t>B: </a:t>
            </a:r>
            <a:r>
              <a:rPr lang="en-US" sz="2400" dirty="0"/>
              <a:t>In the yard.</a:t>
            </a:r>
          </a:p>
        </p:txBody>
      </p:sp>
      <p:pic>
        <p:nvPicPr>
          <p:cNvPr id="2" name="B2_04">
            <a:hlinkClick r:id="" action="ppaction://media"/>
            <a:extLst>
              <a:ext uri="{FF2B5EF4-FFF2-40B4-BE49-F238E27FC236}">
                <a16:creationId xmlns:a16="http://schemas.microsoft.com/office/drawing/2014/main" id="{DEA42756-5B9F-44D1-917C-E9ECE7EF2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70666" y="611711"/>
            <a:ext cx="487363" cy="4873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613245E-97A3-4662-BE74-7698BB64E35B}"/>
              </a:ext>
            </a:extLst>
          </p:cNvPr>
          <p:cNvSpPr txBox="1"/>
          <p:nvPr/>
        </p:nvSpPr>
        <p:spPr>
          <a:xfrm>
            <a:off x="862768" y="3527023"/>
            <a:ext cx="5777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8BB039-CC42-4073-B6CE-1224ED3B7004}"/>
              </a:ext>
            </a:extLst>
          </p:cNvPr>
          <p:cNvSpPr txBox="1"/>
          <p:nvPr/>
        </p:nvSpPr>
        <p:spPr>
          <a:xfrm>
            <a:off x="848454" y="5043717"/>
            <a:ext cx="4950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 football?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7498EA-7CC8-4BAD-A0F8-89E30419ADBB}"/>
              </a:ext>
            </a:extLst>
          </p:cNvPr>
          <p:cNvSpPr txBox="1"/>
          <p:nvPr/>
        </p:nvSpPr>
        <p:spPr>
          <a:xfrm>
            <a:off x="882497" y="5775541"/>
            <a:ext cx="3172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21247" y="150047"/>
            <a:ext cx="178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How often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10100" y="154948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Where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1559" y="159850"/>
            <a:ext cx="126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7204" y="150046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1841" y="150047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31796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2948E-6 L -0.63959 0.16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8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2948E-6 L -0.08889 0.264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13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8728E-6 L -0.29514 0.48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24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7919E-6 L 0.04913 0.698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34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711E-6 L -0.43819 0.8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4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  <p:bldP spid="35" grpId="0"/>
      <p:bldP spid="38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714" y="201217"/>
            <a:ext cx="2384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FB7BD"/>
                </a:solidFill>
              </a:rPr>
              <a:t>Gra</a:t>
            </a:r>
            <a:r>
              <a:rPr lang="en-US" sz="3000" b="1" i="1" dirty="0">
                <a:solidFill>
                  <a:srgbClr val="0FB7BD"/>
                </a:solidFill>
              </a:rPr>
              <a:t>m</a:t>
            </a:r>
            <a:r>
              <a:rPr lang="en-US" sz="3000" b="1" dirty="0">
                <a:solidFill>
                  <a:srgbClr val="0FB7BD"/>
                </a:solidFill>
              </a:rPr>
              <a:t>mar 2: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2990" y="182329"/>
            <a:ext cx="652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Conjunctions in compound sentences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68" y="919642"/>
            <a:ext cx="6215275" cy="1391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2311217"/>
            <a:ext cx="3703791" cy="7367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714" y="3084840"/>
            <a:ext cx="849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We use conjunctions to combine two clauses into a compound sentence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 like watching cartoons,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my brother likes watching sports.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 enjoy sports,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spend a lot of time outdoors.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I’m helping decorate the house,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my brother is busy cooking.</a:t>
            </a:r>
          </a:p>
        </p:txBody>
      </p:sp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227" y="205525"/>
            <a:ext cx="2324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FB7BD"/>
                </a:solidFill>
              </a:rPr>
              <a:t>* Grammar 2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5754" y="263581"/>
            <a:ext cx="5729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Conjunctions in compound sentences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759523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5551" y="1786308"/>
            <a:ext cx="8478449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”: is used for addition. (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” is used for the contrast. (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” is used for the result (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8575" y="4488320"/>
            <a:ext cx="6891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It is still painful, so I go to see a doctor.</a:t>
            </a:r>
            <a:endParaRPr lang="en-GB" sz="24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She is tall, but her sister is short.</a:t>
            </a:r>
            <a:endParaRPr lang="en-GB" sz="24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+I like music, and I like watching TV, too.</a:t>
            </a:r>
            <a:endParaRPr lang="en-GB" sz="2400" b="1" i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921" y="3947664"/>
            <a:ext cx="8478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+ Make 3 compound sentences using three target conjunctions.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0487C95-6A5F-455B-B38A-FDE7013D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56179"/>
              </p:ext>
            </p:extLst>
          </p:nvPr>
        </p:nvGraphicFramePr>
        <p:xfrm>
          <a:off x="275422" y="1061598"/>
          <a:ext cx="8593156" cy="464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I can</a:t>
                      </a:r>
                      <a:r>
                        <a:rPr lang="en-US" sz="2400" baseline="0"/>
                        <a:t> be at the stadium on time.</a:t>
                      </a:r>
                      <a:endParaRPr lang="en-US" sz="24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 dirty="0"/>
                        <a:t> I’ll get up early tomorrow,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/>
                        <a:t>but</a:t>
                      </a:r>
                      <a:r>
                        <a:rPr lang="en-US" sz="2400"/>
                        <a:t> he can’t draw.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 dirty="0"/>
                        <a:t> Sometimes we read books,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my brother likes them, too.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we spend every Saturday playing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We love outdoor activities,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sometimes we play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5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4BF23F-1FA3-4B1C-88E8-860488C38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51704"/>
              </p:ext>
            </p:extLst>
          </p:nvPr>
        </p:nvGraphicFramePr>
        <p:xfrm>
          <a:off x="274786" y="901937"/>
          <a:ext cx="8593037" cy="46677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459">
                  <a:extLst>
                    <a:ext uri="{9D8B030D-6E8A-4147-A177-3AD203B41FA5}">
                      <a16:colId xmlns:a16="http://schemas.microsoft.com/office/drawing/2014/main" val="2540266442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my brother likes them, too.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I’ll get up early tomorrow,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I can be at the stadium on time.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/>
                        <a:t>Sometimes we read books,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sometimes we play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sz="2400" b="1" dirty="0"/>
                        <a:t>but</a:t>
                      </a:r>
                      <a:r>
                        <a:rPr lang="en-US" sz="2400" dirty="0"/>
                        <a:t> he can’t draw.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We love outdoor activities,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we spend every Saturday playing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08588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I’m 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186956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271538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2706733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354789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5" y="3539243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437227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4372273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1878213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4201A-2EDD-489A-81B5-5FE312BCFE86}"/>
              </a:ext>
            </a:extLst>
          </p:cNvPr>
          <p:cNvSpPr txBox="1"/>
          <p:nvPr/>
        </p:nvSpPr>
        <p:spPr>
          <a:xfrm>
            <a:off x="2142318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A60DD-65A6-443A-9C4D-A5D44878A007}"/>
              </a:ext>
            </a:extLst>
          </p:cNvPr>
          <p:cNvSpPr txBox="1"/>
          <p:nvPr/>
        </p:nvSpPr>
        <p:spPr>
          <a:xfrm>
            <a:off x="4779586" y="1928853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416BEF-AD9C-43C6-ADD8-C5090AA29A9D}"/>
              </a:ext>
            </a:extLst>
          </p:cNvPr>
          <p:cNvSpPr txBox="1"/>
          <p:nvPr/>
        </p:nvSpPr>
        <p:spPr>
          <a:xfrm>
            <a:off x="3215932" y="2705885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9FA60-3A34-4098-980E-70F8C6806855}"/>
              </a:ext>
            </a:extLst>
          </p:cNvPr>
          <p:cNvSpPr txBox="1"/>
          <p:nvPr/>
        </p:nvSpPr>
        <p:spPr>
          <a:xfrm>
            <a:off x="5032014" y="3551567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CF68DA-A574-404D-985B-56DC12A6C20E}"/>
              </a:ext>
            </a:extLst>
          </p:cNvPr>
          <p:cNvSpPr txBox="1"/>
          <p:nvPr/>
        </p:nvSpPr>
        <p:spPr>
          <a:xfrm>
            <a:off x="6714318" y="5754603"/>
            <a:ext cx="5490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34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3276600"/>
            <a:ext cx="9144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45436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3276600"/>
            <a:ext cx="9144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145437" name="AutoShape 2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09800" y="3276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5438" name="AutoShape 3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3276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45439" name="AutoShape 3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3276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45441" name="AutoShape 3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95400" y="3276600"/>
            <a:ext cx="83185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5442" name="Text Box 34"/>
          <p:cNvSpPr txBox="1">
            <a:spLocks noChangeArrowheads="1"/>
          </p:cNvSpPr>
          <p:nvPr/>
        </p:nvSpPr>
        <p:spPr bwMode="auto">
          <a:xfrm>
            <a:off x="366713" y="990600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80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8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8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80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8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8000" b="1" dirty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8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8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r>
              <a:rPr lang="en-US" sz="8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s</a:t>
            </a:r>
            <a:endParaRPr lang="en-US" sz="8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145443" name="AutoShape 3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3276600"/>
            <a:ext cx="779463" cy="8461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8045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4" name="TextBox 43"/>
          <p:cNvSpPr txBox="1"/>
          <p:nvPr/>
        </p:nvSpPr>
        <p:spPr>
          <a:xfrm>
            <a:off x="807403" y="143369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14162" y="4340961"/>
            <a:ext cx="15240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6797692" y="4358424"/>
            <a:ext cx="17526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1037726" y="502174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1004210" y="50217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1037726" y="507264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50" name="_s3086"/>
          <p:cNvSpPr>
            <a:spLocks noChangeArrowheads="1"/>
          </p:cNvSpPr>
          <p:nvPr/>
        </p:nvSpPr>
        <p:spPr bwMode="auto">
          <a:xfrm>
            <a:off x="1037726" y="4963261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7132651" y="4963261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52" name="Oval 29"/>
          <p:cNvSpPr>
            <a:spLocks noChangeArrowheads="1"/>
          </p:cNvSpPr>
          <p:nvPr/>
        </p:nvSpPr>
        <p:spPr bwMode="auto">
          <a:xfrm>
            <a:off x="7183450" y="5006123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53" name="_s3086"/>
          <p:cNvSpPr>
            <a:spLocks noChangeArrowheads="1"/>
          </p:cNvSpPr>
          <p:nvPr/>
        </p:nvSpPr>
        <p:spPr bwMode="auto">
          <a:xfrm>
            <a:off x="7188519" y="4977240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54" name="Oval 32">
            <a:hlinkClick r:id="" action="ppaction://noaction" highlightClick="1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1069681" y="504115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55" name="Oval 34">
            <a:hlinkClick r:id="" action="ppaction://noaction" highlightClick="1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7188519" y="4977240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56" name="Oval 35">
            <a:hlinkClick r:id="" action="ppaction://noaction" highlightClick="1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7183451" y="5006123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" name="Right Arrow 1">
            <a:hlinkClick r:id="rId11" action="ppaction://hlinksldjump"/>
          </p:cNvPr>
          <p:cNvSpPr/>
          <p:nvPr/>
        </p:nvSpPr>
        <p:spPr>
          <a:xfrm>
            <a:off x="4038600" y="6400800"/>
            <a:ext cx="795104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5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5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5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5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5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5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5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5438" grpId="0" animBg="1"/>
      <p:bldP spid="145441" grpId="0" animBg="1"/>
      <p:bldP spid="145443" grpId="0" animBg="1"/>
      <p:bldP spid="145443" grpId="1" animBg="1"/>
      <p:bldP spid="45" grpId="0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153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 I’m 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4201A-2EDD-489A-81B5-5FE312BCFE86}"/>
              </a:ext>
            </a:extLst>
          </p:cNvPr>
          <p:cNvSpPr txBox="1"/>
          <p:nvPr/>
        </p:nvSpPr>
        <p:spPr>
          <a:xfrm>
            <a:off x="2200374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F5F37-7BA9-4D7A-A4A5-18C59447A4F5}"/>
              </a:ext>
            </a:extLst>
          </p:cNvPr>
          <p:cNvSpPr txBox="1"/>
          <p:nvPr/>
        </p:nvSpPr>
        <p:spPr>
          <a:xfrm>
            <a:off x="2735979" y="1062992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31800" y="2590800"/>
            <a:ext cx="83216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88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8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88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88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8800" b="1" dirty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8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8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endParaRPr lang="en-US" sz="88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pic>
        <p:nvPicPr>
          <p:cNvPr id="28682" name="Picture 11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6224"/>
            <a:ext cx="1009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4" descr="asan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456293"/>
            <a:ext cx="1057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5" descr="asan7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00662"/>
            <a:ext cx="990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6" descr="asanta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76224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7" descr="clown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5131935"/>
            <a:ext cx="1666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8" descr="ag00629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39216"/>
            <a:ext cx="120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Home 8">
            <a:hlinkClick r:id="rId9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31800" y="2590800"/>
            <a:ext cx="83216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88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8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88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88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8800" b="1" dirty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8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8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endParaRPr lang="en-US" sz="88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pic>
        <p:nvPicPr>
          <p:cNvPr id="28682" name="Picture 11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6224"/>
            <a:ext cx="1009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4" descr="asan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456293"/>
            <a:ext cx="1057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5" descr="asan7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00662"/>
            <a:ext cx="990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6" descr="asanta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76224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7" descr="clown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5131935"/>
            <a:ext cx="1666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8" descr="ag00629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39216"/>
            <a:ext cx="120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ction Button: Home 18">
            <a:hlinkClick r:id="rId9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572" y="202846"/>
            <a:ext cx="55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.VnBodoni" pitchFamily="34" charset="0"/>
              </a:rPr>
              <a:t>Listen  an  English  Song.</a:t>
            </a:r>
            <a:endParaRPr lang="en-GB" sz="2800" b="1" i="1" dirty="0">
              <a:solidFill>
                <a:srgbClr val="7030A0"/>
              </a:solidFill>
              <a:latin typeface=".VnBodoni" pitchFamily="34" charset="0"/>
            </a:endParaRPr>
          </a:p>
        </p:txBody>
      </p:sp>
      <p:pic>
        <p:nvPicPr>
          <p:cNvPr id="5" name="Who What Where When Why How- - Rockin' English Questions So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370" y="943429"/>
            <a:ext cx="8490859" cy="50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" y="1332542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07" y="1341195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A60DD-65A6-443A-9C4D-A5D44878A007}"/>
              </a:ext>
            </a:extLst>
          </p:cNvPr>
          <p:cNvSpPr txBox="1"/>
          <p:nvPr/>
        </p:nvSpPr>
        <p:spPr>
          <a:xfrm>
            <a:off x="4779586" y="1391835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767A2-4778-403A-932A-C1C1732D4533}"/>
              </a:ext>
            </a:extLst>
          </p:cNvPr>
          <p:cNvSpPr txBox="1"/>
          <p:nvPr/>
        </p:nvSpPr>
        <p:spPr>
          <a:xfrm>
            <a:off x="5028090" y="1318742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769" y="130752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599" y="1298875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16BEF-AD9C-43C6-ADD8-C5090AA29A9D}"/>
              </a:ext>
            </a:extLst>
          </p:cNvPr>
          <p:cNvSpPr txBox="1"/>
          <p:nvPr/>
        </p:nvSpPr>
        <p:spPr>
          <a:xfrm>
            <a:off x="3215932" y="1298027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136F2-D0CD-4EBD-8962-E3E9F1A5E75A}"/>
              </a:ext>
            </a:extLst>
          </p:cNvPr>
          <p:cNvSpPr txBox="1"/>
          <p:nvPr/>
        </p:nvSpPr>
        <p:spPr>
          <a:xfrm>
            <a:off x="3538280" y="1298027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" y="1138572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05" y="1129919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9FA60-3A34-4098-980E-70F8C6806855}"/>
              </a:ext>
            </a:extLst>
          </p:cNvPr>
          <p:cNvSpPr txBox="1"/>
          <p:nvPr/>
        </p:nvSpPr>
        <p:spPr>
          <a:xfrm>
            <a:off x="5032014" y="1142243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95B5C-619C-4003-9065-C92CB5F0E090}"/>
              </a:ext>
            </a:extLst>
          </p:cNvPr>
          <p:cNvSpPr txBox="1"/>
          <p:nvPr/>
        </p:nvSpPr>
        <p:spPr>
          <a:xfrm>
            <a:off x="5274976" y="1004850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" y="1019539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07" y="1019539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40262-6249-47AE-8E50-004233731C84}"/>
              </a:ext>
            </a:extLst>
          </p:cNvPr>
          <p:cNvSpPr txBox="1"/>
          <p:nvPr/>
        </p:nvSpPr>
        <p:spPr>
          <a:xfrm>
            <a:off x="5672681" y="1019539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08588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I’m 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186956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271538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2706733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354789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5" y="3539243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437227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4372273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1878213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4201A-2EDD-489A-81B5-5FE312BCFE86}"/>
              </a:ext>
            </a:extLst>
          </p:cNvPr>
          <p:cNvSpPr txBox="1"/>
          <p:nvPr/>
        </p:nvSpPr>
        <p:spPr>
          <a:xfrm>
            <a:off x="2142318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F5F37-7BA9-4D7A-A4A5-18C59447A4F5}"/>
              </a:ext>
            </a:extLst>
          </p:cNvPr>
          <p:cNvSpPr txBox="1"/>
          <p:nvPr/>
        </p:nvSpPr>
        <p:spPr>
          <a:xfrm>
            <a:off x="2402157" y="1154599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A60DD-65A6-443A-9C4D-A5D44878A007}"/>
              </a:ext>
            </a:extLst>
          </p:cNvPr>
          <p:cNvSpPr txBox="1"/>
          <p:nvPr/>
        </p:nvSpPr>
        <p:spPr>
          <a:xfrm>
            <a:off x="4779586" y="1928853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F767A2-4778-403A-932A-C1C1732D4533}"/>
              </a:ext>
            </a:extLst>
          </p:cNvPr>
          <p:cNvSpPr txBox="1"/>
          <p:nvPr/>
        </p:nvSpPr>
        <p:spPr>
          <a:xfrm>
            <a:off x="5028090" y="1947367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416BEF-AD9C-43C6-ADD8-C5090AA29A9D}"/>
              </a:ext>
            </a:extLst>
          </p:cNvPr>
          <p:cNvSpPr txBox="1"/>
          <p:nvPr/>
        </p:nvSpPr>
        <p:spPr>
          <a:xfrm>
            <a:off x="3215932" y="2705885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D136F2-D0CD-4EBD-8962-E3E9F1A5E75A}"/>
              </a:ext>
            </a:extLst>
          </p:cNvPr>
          <p:cNvSpPr txBox="1"/>
          <p:nvPr/>
        </p:nvSpPr>
        <p:spPr>
          <a:xfrm>
            <a:off x="3615695" y="2763083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9FA60-3A34-4098-980E-70F8C6806855}"/>
              </a:ext>
            </a:extLst>
          </p:cNvPr>
          <p:cNvSpPr txBox="1"/>
          <p:nvPr/>
        </p:nvSpPr>
        <p:spPr>
          <a:xfrm>
            <a:off x="5032014" y="3551567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C95B5C-619C-4003-9065-C92CB5F0E090}"/>
              </a:ext>
            </a:extLst>
          </p:cNvPr>
          <p:cNvSpPr txBox="1"/>
          <p:nvPr/>
        </p:nvSpPr>
        <p:spPr>
          <a:xfrm>
            <a:off x="5274976" y="3505781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CF68DA-A574-404D-985B-56DC12A6C20E}"/>
              </a:ext>
            </a:extLst>
          </p:cNvPr>
          <p:cNvSpPr txBox="1"/>
          <p:nvPr/>
        </p:nvSpPr>
        <p:spPr>
          <a:xfrm>
            <a:off x="6714318" y="5754603"/>
            <a:ext cx="5490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540262-6249-47AE-8E50-004233731C84}"/>
              </a:ext>
            </a:extLst>
          </p:cNvPr>
          <p:cNvSpPr txBox="1"/>
          <p:nvPr/>
        </p:nvSpPr>
        <p:spPr>
          <a:xfrm>
            <a:off x="5672681" y="4372273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.</a:t>
            </a:r>
          </a:p>
        </p:txBody>
      </p:sp>
    </p:spTree>
    <p:extLst>
      <p:ext uri="{BB962C8B-B14F-4D97-AF65-F5344CB8AC3E}">
        <p14:creationId xmlns:p14="http://schemas.microsoft.com/office/powerpoint/2010/main" val="1902706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1"/>
          <p:cNvSpPr txBox="1">
            <a:spLocks noChangeArrowheads="1"/>
          </p:cNvSpPr>
          <p:nvPr/>
        </p:nvSpPr>
        <p:spPr bwMode="auto">
          <a:xfrm>
            <a:off x="357187" y="893875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Consolidation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57563" y="1334639"/>
            <a:ext cx="2786062" cy="1013505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closer look 2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1919" y="4772648"/>
            <a:ext cx="4750594" cy="10156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Some question words: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/ Where/ When/ Who/ Why/ How/ How long/ How many/ How often... 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954021" y="2715250"/>
            <a:ext cx="2600392" cy="584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Wh-questions</a:t>
            </a:r>
            <a:endParaRPr lang="vi-VN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150075" y="2799453"/>
            <a:ext cx="3366976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Conjunctions</a:t>
            </a:r>
            <a:endParaRPr lang="vi-VN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90513" y="3639692"/>
            <a:ext cx="4572000" cy="76944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Each question word is used for a specific piece of information.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5033962" y="3714586"/>
            <a:ext cx="1205592" cy="16158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“and” </a:t>
            </a:r>
            <a:r>
              <a:rPr lang="en-US" sz="2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 used for addition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7619997" y="3750737"/>
            <a:ext cx="1175660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“so”</a:t>
            </a:r>
          </a:p>
          <a:p>
            <a:pPr algn="ctr"/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is used for the result.</a:t>
            </a:r>
            <a:endParaRPr lang="vi-VN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6312124" y="3699015"/>
            <a:ext cx="1191761" cy="15081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“but”</a:t>
            </a:r>
          </a:p>
          <a:p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 used for the contrast</a:t>
            </a:r>
            <a:endParaRPr lang="vi-VN" sz="22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2" name="Title 1"/>
          <p:cNvSpPr>
            <a:spLocks noGrp="1"/>
          </p:cNvSpPr>
          <p:nvPr>
            <p:ph type="title"/>
          </p:nvPr>
        </p:nvSpPr>
        <p:spPr>
          <a:xfrm>
            <a:off x="357188" y="77107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.VnBodoni" pitchFamily="34" charset="0"/>
              </a:rPr>
              <a:t>Unit 7 : TELEVISION</a:t>
            </a:r>
            <a:br>
              <a:rPr lang="en-US" sz="2400" b="1" dirty="0">
                <a:solidFill>
                  <a:srgbClr val="FF0000"/>
                </a:solidFill>
                <a:latin typeface=".VnBodoni" pitchFamily="34" charset="0"/>
              </a:rPr>
            </a:b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Lesson 3: A closer look 2</a:t>
            </a:r>
            <a:br>
              <a:rPr lang="en-US" sz="2400" b="1" i="1" dirty="0">
                <a:solidFill>
                  <a:srgbClr val="C00000"/>
                </a:solidFill>
                <a:latin typeface=".VnAristote" pitchFamily="34" charset="0"/>
              </a:rPr>
            </a:b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487216" y="2351888"/>
            <a:ext cx="2256235" cy="31982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" idx="2"/>
          </p:cNvCxnSpPr>
          <p:nvPr/>
        </p:nvCxnSpPr>
        <p:spPr>
          <a:xfrm>
            <a:off x="2254217" y="3300025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4"/>
            <a:endCxn id="51" idx="0"/>
          </p:cNvCxnSpPr>
          <p:nvPr/>
        </p:nvCxnSpPr>
        <p:spPr>
          <a:xfrm>
            <a:off x="4750594" y="2348144"/>
            <a:ext cx="2082969" cy="451309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82601" y="4384583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607504" y="3322673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69147" y="3327554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38694" y="3370221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9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40" grpId="0" animBg="1"/>
      <p:bldP spid="51" grpId="0" animBg="1"/>
      <p:bldP spid="31" grpId="0" animBg="1"/>
      <p:bldP spid="47" grpId="0" animBg="1"/>
      <p:bldP spid="52" grpId="0" animBg="1"/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g00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58" y="3730172"/>
            <a:ext cx="3069770" cy="227874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16068" y="218849"/>
            <a:ext cx="51700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.VnBahamasBH" pitchFamily="34" charset="0"/>
                <a:cs typeface="Times New Roman" pitchFamily="18" charset="0"/>
              </a:rPr>
              <a:t>* Homework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219192" y="1617662"/>
            <a:ext cx="82005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Study the grammar.</a:t>
            </a:r>
          </a:p>
          <a:p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Make more examples.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Prepare :  Lesson 4: Communication.</a:t>
            </a:r>
            <a:endParaRPr lang="vi-VN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46" y="4875439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09821" y="5549899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19650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" y="5349875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17306"/>
            <a:ext cx="971168" cy="2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234" y="369662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-247869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56310" y="426591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74827" y="6200711"/>
            <a:ext cx="265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Liên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hệ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u="sng" dirty="0" err="1">
                <a:solidFill>
                  <a:srgbClr val="CB2027"/>
                </a:solidFill>
              </a:rPr>
              <a:t>Côi</a:t>
            </a:r>
            <a:r>
              <a:rPr lang="en-GB" b="1" u="sng" dirty="0">
                <a:solidFill>
                  <a:srgbClr val="CB2027"/>
                </a:solidFill>
              </a:rPr>
              <a:t> </a:t>
            </a:r>
            <a:r>
              <a:rPr lang="en-GB" b="1" u="sng" dirty="0" err="1">
                <a:solidFill>
                  <a:srgbClr val="CB2027"/>
                </a:solidFill>
              </a:rPr>
              <a:t>Nguyễn</a:t>
            </a:r>
            <a:r>
              <a:rPr lang="en-GB" b="1" u="sng" dirty="0">
                <a:solidFill>
                  <a:srgbClr val="CB2027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nhé</a:t>
            </a:r>
            <a:r>
              <a:rPr lang="en-GB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53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744" y="94344"/>
            <a:ext cx="1625600" cy="7488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GAME: 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9807" y="73747"/>
            <a:ext cx="294179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/>
              <a:t>- Network</a:t>
            </a:r>
            <a:endParaRPr lang="en-GB" sz="4400" b="1" dirty="0"/>
          </a:p>
        </p:txBody>
      </p:sp>
      <p:sp>
        <p:nvSpPr>
          <p:cNvPr id="6" name="Explosion 2 5"/>
          <p:cNvSpPr/>
          <p:nvPr/>
        </p:nvSpPr>
        <p:spPr>
          <a:xfrm>
            <a:off x="2844801" y="1349830"/>
            <a:ext cx="4151086" cy="3062513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 words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4916" y="988146"/>
            <a:ext cx="1002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What</a:t>
            </a:r>
            <a:endParaRPr lang="en-GB" sz="2800" dirty="0">
              <a:solidFill>
                <a:srgbClr val="00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713" y="3894801"/>
            <a:ext cx="2054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How  often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8795" y="1092594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Who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1375" y="1426255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What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1645155" y="2176809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Where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2648699" y="4592844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When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6995887" y="1891846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Why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6444419" y="3224481"/>
            <a:ext cx="1192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which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705130" y="3894801"/>
            <a:ext cx="96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How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41611" y="2932093"/>
            <a:ext cx="2007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How many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7776" y="4410058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What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7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s://encrypted-tbn2.gstatic.com/images?q=tbn:ANd9GcQHK6aRroNz6H9yQH5dm3rrvZEAwtckM6kZy9kwziZdpAS5PDWB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60"/>
            <a:ext cx="9069698" cy="67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"/>
          <p:cNvSpPr txBox="1">
            <a:spLocks noChangeArrowheads="1" noChangeShapeType="1" noTextEdit="1"/>
          </p:cNvSpPr>
          <p:nvPr/>
        </p:nvSpPr>
        <p:spPr bwMode="auto">
          <a:xfrm>
            <a:off x="560921" y="597355"/>
            <a:ext cx="7896372" cy="1083846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Plain">
              <a:avLst>
                <a:gd name="adj" fmla="val 50000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7. </a:t>
            </a:r>
            <a:r>
              <a:rPr lang="en-GB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TELEVISION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7592" y="2342216"/>
            <a:ext cx="480428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.VnBodoni" pitchFamily="34" charset="0"/>
              </a:rPr>
              <a:t>Period 57. LESSON 3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93" y="3342437"/>
            <a:ext cx="4176100" cy="720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78" y="3333102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4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756997"/>
            <a:ext cx="656258" cy="610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103331" y="698941"/>
            <a:ext cx="7403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8" y="1609532"/>
            <a:ext cx="2377843" cy="282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64" y="3840362"/>
            <a:ext cx="2662447" cy="32063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88019" y="1491694"/>
            <a:ext cx="5509379" cy="1531687"/>
            <a:chOff x="1982091" y="1303012"/>
            <a:chExt cx="5509379" cy="15316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091" y="1303012"/>
              <a:ext cx="5078776" cy="15316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83874" y="1420851"/>
              <a:ext cx="4307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Hi, </a:t>
              </a:r>
              <a:r>
                <a:rPr lang="en-US" sz="2800" i="1" dirty="0" err="1"/>
                <a:t>Phong</a:t>
              </a:r>
              <a:r>
                <a:rPr lang="en-US" sz="2800" i="1" dirty="0"/>
                <a:t>. What are you doing tomorrow?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7408" y="2794776"/>
            <a:ext cx="3681519" cy="1149642"/>
            <a:chOff x="3111322" y="1560507"/>
            <a:chExt cx="3681519" cy="11496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560507"/>
              <a:ext cx="3681519" cy="11496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58447" y="1577789"/>
              <a:ext cx="27872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I’m going to a book exhibition.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31721" y="3047566"/>
            <a:ext cx="3095686" cy="1149642"/>
            <a:chOff x="3172981" y="1498171"/>
            <a:chExt cx="3095686" cy="11496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981" y="1498171"/>
              <a:ext cx="2797864" cy="11496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81399" y="1984398"/>
              <a:ext cx="2787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Where is it?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28703" y="4131210"/>
            <a:ext cx="3681519" cy="1061293"/>
            <a:chOff x="3111322" y="1604681"/>
            <a:chExt cx="3681519" cy="106129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604681"/>
              <a:ext cx="3681519" cy="10612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It’s in Van Ho street.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084" y="4106279"/>
            <a:ext cx="3366155" cy="1610506"/>
            <a:chOff x="3203123" y="870655"/>
            <a:chExt cx="3366155" cy="161050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23" y="870655"/>
              <a:ext cx="3230569" cy="161050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How long is it on?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88116" y="5536231"/>
            <a:ext cx="3822853" cy="1391962"/>
            <a:chOff x="3249993" y="1274013"/>
            <a:chExt cx="3822853" cy="13919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993" y="1274013"/>
              <a:ext cx="3822853" cy="13919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714142" y="1627554"/>
              <a:ext cx="32343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From the 4th to the 7th January.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67FBE-2407-41F6-A63D-98AF20D2451B}"/>
              </a:ext>
            </a:extLst>
          </p:cNvPr>
          <p:cNvCxnSpPr/>
          <p:nvPr/>
        </p:nvCxnSpPr>
        <p:spPr>
          <a:xfrm>
            <a:off x="5446137" y="2076289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B9EEDF-4F48-476D-B353-5181F9E5060B}"/>
              </a:ext>
            </a:extLst>
          </p:cNvPr>
          <p:cNvCxnSpPr/>
          <p:nvPr/>
        </p:nvCxnSpPr>
        <p:spPr>
          <a:xfrm>
            <a:off x="593088" y="5541195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050990-1725-4A94-AC4D-BC2C7C93D17D}"/>
              </a:ext>
            </a:extLst>
          </p:cNvPr>
          <p:cNvCxnSpPr/>
          <p:nvPr/>
        </p:nvCxnSpPr>
        <p:spPr>
          <a:xfrm>
            <a:off x="2918871" y="3944928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0951" y="4087"/>
            <a:ext cx="3309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* Grammar 1: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97515" y="62146"/>
            <a:ext cx="330051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i="1" dirty="0"/>
              <a:t>WH</a:t>
            </a:r>
            <a:r>
              <a:rPr lang="en-US" sz="3600" b="1" dirty="0"/>
              <a:t> – questions 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42E28-CA44-4379-A973-FAB2EC42E513}"/>
              </a:ext>
            </a:extLst>
          </p:cNvPr>
          <p:cNvCxnSpPr>
            <a:endCxn id="11" idx="1"/>
          </p:cNvCxnSpPr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96889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24391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Question word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90980"/>
              </p:ext>
            </p:extLst>
          </p:nvPr>
        </p:nvGraphicFramePr>
        <p:xfrm>
          <a:off x="4750104" y="1192830"/>
          <a:ext cx="3798983" cy="8092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40B29F-0D8C-4797-8F71-F043D4B5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38748"/>
              </p:ext>
            </p:extLst>
          </p:nvPr>
        </p:nvGraphicFramePr>
        <p:xfrm>
          <a:off x="4750105" y="201008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thing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B4DB420-7751-4780-9ABF-675FDCF3A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0342"/>
              </p:ext>
            </p:extLst>
          </p:nvPr>
        </p:nvGraphicFramePr>
        <p:xfrm>
          <a:off x="4750107" y="267867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time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84DFB2-5AD2-411F-8779-ADEC6405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732"/>
              </p:ext>
            </p:extLst>
          </p:nvPr>
        </p:nvGraphicFramePr>
        <p:xfrm>
          <a:off x="4750104" y="334684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people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EB7FA6F-41BF-4DE8-8E89-3414529A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02715"/>
              </p:ext>
            </p:extLst>
          </p:nvPr>
        </p:nvGraphicFramePr>
        <p:xfrm>
          <a:off x="4740274" y="401500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reason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123D3E-9647-408E-9E6A-77C8051A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28085"/>
              </p:ext>
            </p:extLst>
          </p:nvPr>
        </p:nvGraphicFramePr>
        <p:xfrm>
          <a:off x="4740273" y="469161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repetition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98234CC-F1BB-4C13-8F65-F2EAE7107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97514"/>
              </p:ext>
            </p:extLst>
          </p:nvPr>
        </p:nvGraphicFramePr>
        <p:xfrm>
          <a:off x="4740272" y="534378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number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2CC75FD-0E92-480B-8F57-121AFD89B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51986"/>
              </p:ext>
            </p:extLst>
          </p:nvPr>
        </p:nvGraphicFramePr>
        <p:xfrm>
          <a:off x="4740271" y="601159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place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1.94444E-6 -0.09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104 0.29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1.94444E-6 0.2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104 -0.19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104 -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8.33333E-7 -0.1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42E28-CA44-4379-A973-FAB2EC42E513}"/>
              </a:ext>
            </a:extLst>
          </p:cNvPr>
          <p:cNvCxnSpPr/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49386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58971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Question word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2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033" y="39988"/>
            <a:ext cx="304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</a:rPr>
              <a:t>* Grammar: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1134" y="91174"/>
            <a:ext cx="3300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WH</a:t>
            </a:r>
            <a:r>
              <a:rPr lang="en-US" sz="3600" b="1" dirty="0"/>
              <a:t> – questions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033" y="1287001"/>
            <a:ext cx="9211240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* Each question word is used for </a:t>
            </a:r>
            <a:r>
              <a:rPr lang="en-US" sz="2600" b="1" u="sng" dirty="0"/>
              <a:t>a specific piece of information.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57"/>
            <a:ext cx="3703791" cy="8080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61" y="1832809"/>
            <a:ext cx="2658198" cy="146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2" y="2133601"/>
            <a:ext cx="2489459" cy="425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60330"/>
              </p:ext>
            </p:extLst>
          </p:nvPr>
        </p:nvGraphicFramePr>
        <p:xfrm>
          <a:off x="2786743" y="2133601"/>
          <a:ext cx="3701116" cy="42243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01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09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The information</a:t>
                      </a:r>
                      <a:r>
                        <a:rPr lang="en-US" sz="2200" baseline="0" dirty="0"/>
                        <a:t> it needs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  (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thời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gian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number ( con </a:t>
                      </a:r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repetition  (</a:t>
                      </a:r>
                      <a:r>
                        <a:rPr lang="en-US" sz="2400" dirty="0" err="1"/>
                        <a:t>số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lần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thing  ( </a:t>
                      </a:r>
                      <a:r>
                        <a:rPr lang="en-US" sz="240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Place  (</a:t>
                      </a:r>
                      <a:r>
                        <a:rPr lang="en-US" sz="2400" dirty="0" err="1"/>
                        <a:t>nơi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chốn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People  ( </a:t>
                      </a:r>
                      <a:r>
                        <a:rPr lang="en-US" sz="2400" dirty="0" err="1"/>
                        <a:t>người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     Reason ( </a:t>
                      </a:r>
                      <a:r>
                        <a:rPr lang="en-US" sz="2400" dirty="0" err="1"/>
                        <a:t>nguyên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nhân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4" y="109297"/>
            <a:ext cx="758185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64767" y="1227815"/>
            <a:ext cx="6047737" cy="1070264"/>
            <a:chOff x="200084" y="1205345"/>
            <a:chExt cx="6047737" cy="1070264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0" name="Group 9"/>
            <p:cNvGrpSpPr/>
            <p:nvPr/>
          </p:nvGrpSpPr>
          <p:grpSpPr>
            <a:xfrm>
              <a:off x="200084" y="1205345"/>
              <a:ext cx="6047737" cy="1070264"/>
              <a:chOff x="200084" y="1278082"/>
              <a:chExt cx="6047737" cy="1070264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200084" y="1278082"/>
                <a:ext cx="6047737" cy="1070264"/>
                <a:chOff x="454594" y="1631373"/>
                <a:chExt cx="6047737" cy="1070264"/>
              </a:xfrm>
              <a:grpFill/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54594" y="1631373"/>
                  <a:ext cx="6047737" cy="107026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57542" y="1730455"/>
                  <a:ext cx="2066763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When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61468" y="1746042"/>
                  <a:ext cx="150573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Who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341666" y="2193366"/>
                  <a:ext cx="178620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How often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03032" y="1840076"/>
                <a:ext cx="124006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What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7131" y="1767339"/>
              <a:ext cx="15255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Where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57" y="2632637"/>
            <a:ext cx="8022214" cy="42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2382</TotalTime>
  <Words>1157</Words>
  <Application>Microsoft Office PowerPoint</Application>
  <PresentationFormat>On-screen Show (4:3)</PresentationFormat>
  <Paragraphs>256</Paragraphs>
  <Slides>27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.VnArial</vt:lpstr>
      <vt:lpstr>.VnAristote</vt:lpstr>
      <vt:lpstr>.VnBahamasBH</vt:lpstr>
      <vt:lpstr>.VnBodoni</vt:lpstr>
      <vt:lpstr>.VnTifani HeavyH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7 : TELEVISION  Lesson 3: A closer look 2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Huong Vo</cp:lastModifiedBy>
  <cp:revision>138</cp:revision>
  <dcterms:created xsi:type="dcterms:W3CDTF">2020-12-09T02:04:09Z</dcterms:created>
  <dcterms:modified xsi:type="dcterms:W3CDTF">2024-02-21T02:45:07Z</dcterms:modified>
</cp:coreProperties>
</file>