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70" r:id="rId4"/>
    <p:sldId id="267" r:id="rId5"/>
    <p:sldId id="260" r:id="rId6"/>
    <p:sldId id="273" r:id="rId7"/>
    <p:sldId id="272" r:id="rId8"/>
    <p:sldId id="275" r:id="rId9"/>
    <p:sldId id="262" r:id="rId10"/>
    <p:sldId id="268" r:id="rId11"/>
    <p:sldId id="263" r:id="rId12"/>
    <p:sldId id="256" r:id="rId13"/>
    <p:sldId id="276"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59" autoAdjust="0"/>
    <p:restoredTop sz="94660"/>
  </p:normalViewPr>
  <p:slideViewPr>
    <p:cSldViewPr snapToGrid="0">
      <p:cViewPr varScale="1">
        <p:scale>
          <a:sx n="67" d="100"/>
          <a:sy n="67" d="100"/>
        </p:scale>
        <p:origin x="61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0AF628-5BF0-4C67-8826-13D597FEB444}"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458FE-7FB2-41B4-B8CF-9F4A74CCDB76}" type="slidenum">
              <a:rPr lang="en-US" smtClean="0"/>
              <a:t>‹#›</a:t>
            </a:fld>
            <a:endParaRPr lang="en-US"/>
          </a:p>
        </p:txBody>
      </p:sp>
    </p:spTree>
    <p:extLst>
      <p:ext uri="{BB962C8B-B14F-4D97-AF65-F5344CB8AC3E}">
        <p14:creationId xmlns:p14="http://schemas.microsoft.com/office/powerpoint/2010/main" val="427332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0AF628-5BF0-4C67-8826-13D597FEB444}"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458FE-7FB2-41B4-B8CF-9F4A74CCDB76}" type="slidenum">
              <a:rPr lang="en-US" smtClean="0"/>
              <a:t>‹#›</a:t>
            </a:fld>
            <a:endParaRPr lang="en-US"/>
          </a:p>
        </p:txBody>
      </p:sp>
    </p:spTree>
    <p:extLst>
      <p:ext uri="{BB962C8B-B14F-4D97-AF65-F5344CB8AC3E}">
        <p14:creationId xmlns:p14="http://schemas.microsoft.com/office/powerpoint/2010/main" val="4183819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0AF628-5BF0-4C67-8826-13D597FEB444}"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458FE-7FB2-41B4-B8CF-9F4A74CCDB76}" type="slidenum">
              <a:rPr lang="en-US" smtClean="0"/>
              <a:t>‹#›</a:t>
            </a:fld>
            <a:endParaRPr lang="en-US"/>
          </a:p>
        </p:txBody>
      </p:sp>
    </p:spTree>
    <p:extLst>
      <p:ext uri="{BB962C8B-B14F-4D97-AF65-F5344CB8AC3E}">
        <p14:creationId xmlns:p14="http://schemas.microsoft.com/office/powerpoint/2010/main" val="403564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0AF628-5BF0-4C67-8826-13D597FEB444}"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458FE-7FB2-41B4-B8CF-9F4A74CCDB76}" type="slidenum">
              <a:rPr lang="en-US" smtClean="0"/>
              <a:t>‹#›</a:t>
            </a:fld>
            <a:endParaRPr lang="en-US"/>
          </a:p>
        </p:txBody>
      </p:sp>
    </p:spTree>
    <p:extLst>
      <p:ext uri="{BB962C8B-B14F-4D97-AF65-F5344CB8AC3E}">
        <p14:creationId xmlns:p14="http://schemas.microsoft.com/office/powerpoint/2010/main" val="625217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0AF628-5BF0-4C67-8826-13D597FEB444}"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458FE-7FB2-41B4-B8CF-9F4A74CCDB76}" type="slidenum">
              <a:rPr lang="en-US" smtClean="0"/>
              <a:t>‹#›</a:t>
            </a:fld>
            <a:endParaRPr lang="en-US"/>
          </a:p>
        </p:txBody>
      </p:sp>
    </p:spTree>
    <p:extLst>
      <p:ext uri="{BB962C8B-B14F-4D97-AF65-F5344CB8AC3E}">
        <p14:creationId xmlns:p14="http://schemas.microsoft.com/office/powerpoint/2010/main" val="2369464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0AF628-5BF0-4C67-8826-13D597FEB444}"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458FE-7FB2-41B4-B8CF-9F4A74CCDB76}" type="slidenum">
              <a:rPr lang="en-US" smtClean="0"/>
              <a:t>‹#›</a:t>
            </a:fld>
            <a:endParaRPr lang="en-US"/>
          </a:p>
        </p:txBody>
      </p:sp>
    </p:spTree>
    <p:extLst>
      <p:ext uri="{BB962C8B-B14F-4D97-AF65-F5344CB8AC3E}">
        <p14:creationId xmlns:p14="http://schemas.microsoft.com/office/powerpoint/2010/main" val="202697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0AF628-5BF0-4C67-8826-13D597FEB444}" type="datetimeFigureOut">
              <a:rPr lang="en-US" smtClean="0"/>
              <a:t>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1458FE-7FB2-41B4-B8CF-9F4A74CCDB76}" type="slidenum">
              <a:rPr lang="en-US" smtClean="0"/>
              <a:t>‹#›</a:t>
            </a:fld>
            <a:endParaRPr lang="en-US"/>
          </a:p>
        </p:txBody>
      </p:sp>
    </p:spTree>
    <p:extLst>
      <p:ext uri="{BB962C8B-B14F-4D97-AF65-F5344CB8AC3E}">
        <p14:creationId xmlns:p14="http://schemas.microsoft.com/office/powerpoint/2010/main" val="4152802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0AF628-5BF0-4C67-8826-13D597FEB444}" type="datetimeFigureOut">
              <a:rPr lang="en-US" smtClean="0"/>
              <a:t>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1458FE-7FB2-41B4-B8CF-9F4A74CCDB76}" type="slidenum">
              <a:rPr lang="en-US" smtClean="0"/>
              <a:t>‹#›</a:t>
            </a:fld>
            <a:endParaRPr lang="en-US"/>
          </a:p>
        </p:txBody>
      </p:sp>
    </p:spTree>
    <p:extLst>
      <p:ext uri="{BB962C8B-B14F-4D97-AF65-F5344CB8AC3E}">
        <p14:creationId xmlns:p14="http://schemas.microsoft.com/office/powerpoint/2010/main" val="370301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AF628-5BF0-4C67-8826-13D597FEB444}" type="datetimeFigureOut">
              <a:rPr lang="en-US" smtClean="0"/>
              <a:t>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1458FE-7FB2-41B4-B8CF-9F4A74CCDB76}" type="slidenum">
              <a:rPr lang="en-US" smtClean="0"/>
              <a:t>‹#›</a:t>
            </a:fld>
            <a:endParaRPr lang="en-US"/>
          </a:p>
        </p:txBody>
      </p:sp>
    </p:spTree>
    <p:extLst>
      <p:ext uri="{BB962C8B-B14F-4D97-AF65-F5344CB8AC3E}">
        <p14:creationId xmlns:p14="http://schemas.microsoft.com/office/powerpoint/2010/main" val="4146256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0AF628-5BF0-4C67-8826-13D597FEB444}"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458FE-7FB2-41B4-B8CF-9F4A74CCDB76}" type="slidenum">
              <a:rPr lang="en-US" smtClean="0"/>
              <a:t>‹#›</a:t>
            </a:fld>
            <a:endParaRPr lang="en-US"/>
          </a:p>
        </p:txBody>
      </p:sp>
    </p:spTree>
    <p:extLst>
      <p:ext uri="{BB962C8B-B14F-4D97-AF65-F5344CB8AC3E}">
        <p14:creationId xmlns:p14="http://schemas.microsoft.com/office/powerpoint/2010/main" val="2555449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0AF628-5BF0-4C67-8826-13D597FEB444}"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458FE-7FB2-41B4-B8CF-9F4A74CCDB76}" type="slidenum">
              <a:rPr lang="en-US" smtClean="0"/>
              <a:t>‹#›</a:t>
            </a:fld>
            <a:endParaRPr lang="en-US"/>
          </a:p>
        </p:txBody>
      </p:sp>
    </p:spTree>
    <p:extLst>
      <p:ext uri="{BB962C8B-B14F-4D97-AF65-F5344CB8AC3E}">
        <p14:creationId xmlns:p14="http://schemas.microsoft.com/office/powerpoint/2010/main" val="2614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AF628-5BF0-4C67-8826-13D597FEB444}" type="datetimeFigureOut">
              <a:rPr lang="en-US" smtClean="0"/>
              <a:t>2/21/2024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458FE-7FB2-41B4-B8CF-9F4A74CCDB76}" type="slidenum">
              <a:rPr lang="en-US" smtClean="0"/>
              <a:t>‹#›</a:t>
            </a:fld>
            <a:endParaRPr lang="en-US"/>
          </a:p>
        </p:txBody>
      </p:sp>
    </p:spTree>
    <p:extLst>
      <p:ext uri="{BB962C8B-B14F-4D97-AF65-F5344CB8AC3E}">
        <p14:creationId xmlns:p14="http://schemas.microsoft.com/office/powerpoint/2010/main" val="1756769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675309" y="926944"/>
            <a:ext cx="11290853" cy="35250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Button">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700" b="1" i="0" u="none" strike="noStrike" cap="none" normalizeH="0" baseline="0" dirty="0">
                <a:ln>
                  <a:noFill/>
                </a:ln>
                <a:solidFill>
                  <a:srgbClr val="FF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Welcome to our class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05" y="5351963"/>
            <a:ext cx="1506037" cy="150603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3621" y="5164785"/>
            <a:ext cx="1532541" cy="1532541"/>
          </a:xfrm>
          <a:prstGeom prst="rect">
            <a:avLst/>
          </a:prstGeom>
        </p:spPr>
      </p:pic>
      <p:sp>
        <p:nvSpPr>
          <p:cNvPr id="8" name="Rectangle 7"/>
          <p:cNvSpPr/>
          <p:nvPr/>
        </p:nvSpPr>
        <p:spPr>
          <a:xfrm>
            <a:off x="4536962" y="1260709"/>
            <a:ext cx="3433953" cy="1569660"/>
          </a:xfrm>
          <a:prstGeom prst="rect">
            <a:avLst/>
          </a:prstGeom>
        </p:spPr>
        <p:txBody>
          <a:bodyPr wrap="none">
            <a:spAutoFit/>
          </a:bodyPr>
          <a:lstStyle/>
          <a:p>
            <a:r>
              <a:rPr lang="en-US" sz="9600" b="1" i="0" u="sng" dirty="0">
                <a:solidFill>
                  <a:srgbClr val="000000"/>
                </a:solidFill>
                <a:effectLst/>
                <a:latin typeface="Times New Roman" panose="02020603050405020304" pitchFamily="18" charset="0"/>
                <a:cs typeface="Times New Roman" panose="02020603050405020304" pitchFamily="18" charset="0"/>
              </a:rPr>
              <a:t>Unit 7</a:t>
            </a:r>
            <a:endParaRPr lang="en-US" sz="9600" u="sng" dirty="0">
              <a:latin typeface="Times New Roman" panose="02020603050405020304" pitchFamily="18" charset="0"/>
              <a:cs typeface="Times New Roman" panose="02020603050405020304" pitchFamily="18" charset="0"/>
            </a:endParaRPr>
          </a:p>
        </p:txBody>
      </p:sp>
      <p:sp>
        <p:nvSpPr>
          <p:cNvPr id="9" name="Rectangle 2"/>
          <p:cNvSpPr>
            <a:spLocks noChangeArrowheads="1"/>
          </p:cNvSpPr>
          <p:nvPr/>
        </p:nvSpPr>
        <p:spPr bwMode="auto">
          <a:xfrm>
            <a:off x="120505" y="3115854"/>
            <a:ext cx="1116767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600" b="1" i="0" u="none" strike="noStrike" normalizeH="0" baseline="0"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altLang="en-US" sz="6600" b="1"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RECIPES</a:t>
            </a:r>
            <a:r>
              <a:rPr kumimoji="0" lang="en-US" altLang="en-US" sz="6600" b="1" i="0" u="none" strike="noStrike" normalizeH="0" baseline="0"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AND EATING HABITS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6600" b="1"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P. 59- Lesson 5: skills 1</a:t>
            </a:r>
            <a:endParaRPr kumimoji="0" lang="en-US" altLang="en-US" sz="6600" b="1" i="0" u="none" strike="noStrike" normalizeH="0" baseline="0"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pic>
        <p:nvPicPr>
          <p:cNvPr id="1027" name="Picture 3" descr="https://loigiaihay.com/themes/images/n-arrow-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5388" y="-244475"/>
            <a:ext cx="57150"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27735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by="(-#ppt_w*2)" calcmode="lin" valueType="num">
                                      <p:cBhvr rctx="PPT">
                                        <p:cTn id="17" dur="500" autoRev="1" fill="hold">
                                          <p:stCondLst>
                                            <p:cond delay="0"/>
                                          </p:stCondLst>
                                        </p:cTn>
                                        <p:tgtEl>
                                          <p:spTgt spid="9"/>
                                        </p:tgtEl>
                                        <p:attrNameLst>
                                          <p:attrName>ppt_w</p:attrName>
                                        </p:attrNameLst>
                                      </p:cBhvr>
                                    </p:anim>
                                    <p:anim by="(#ppt_w*0.50)" calcmode="lin" valueType="num">
                                      <p:cBhvr>
                                        <p:cTn id="18" dur="500" decel="50000" autoRev="1" fill="hold">
                                          <p:stCondLst>
                                            <p:cond delay="0"/>
                                          </p:stCondLst>
                                        </p:cTn>
                                        <p:tgtEl>
                                          <p:spTgt spid="9"/>
                                        </p:tgtEl>
                                        <p:attrNameLst>
                                          <p:attrName>ppt_x</p:attrName>
                                        </p:attrNameLst>
                                      </p:cBhvr>
                                    </p:anim>
                                    <p:anim from="(-#ppt_h/2)" to="(#ppt_y)" calcmode="lin" valueType="num">
                                      <p:cBhvr>
                                        <p:cTn id="19" dur="1000" fill="hold">
                                          <p:stCondLst>
                                            <p:cond delay="0"/>
                                          </p:stCondLst>
                                        </p:cTn>
                                        <p:tgtEl>
                                          <p:spTgt spid="9"/>
                                        </p:tgtEl>
                                        <p:attrNameLst>
                                          <p:attrName>ppt_y</p:attrName>
                                        </p:attrNameLst>
                                      </p:cBhvr>
                                    </p:anim>
                                    <p:animRot by="21600000">
                                      <p:cBhvr>
                                        <p:cTn id="20"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1965" y="755374"/>
            <a:ext cx="7533861" cy="646331"/>
          </a:xfrm>
          <a:prstGeom prst="rect">
            <a:avLst/>
          </a:prstGeom>
          <a:noFill/>
        </p:spPr>
        <p:txBody>
          <a:bodyPr wrap="square" rtlCol="0">
            <a:spAutoFit/>
          </a:bodyPr>
          <a:lstStyle/>
          <a:p>
            <a:r>
              <a:rPr lang="en-US" sz="3600" b="1" u="sng" dirty="0">
                <a:solidFill>
                  <a:srgbClr val="00B0F0"/>
                </a:solidFill>
              </a:rPr>
              <a:t>III. SPEAKING</a:t>
            </a:r>
          </a:p>
        </p:txBody>
      </p:sp>
    </p:spTree>
    <p:extLst>
      <p:ext uri="{BB962C8B-B14F-4D97-AF65-F5344CB8AC3E}">
        <p14:creationId xmlns:p14="http://schemas.microsoft.com/office/powerpoint/2010/main" val="1719784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445" y="1328713"/>
            <a:ext cx="12003110" cy="584775"/>
          </a:xfrm>
          <a:prstGeom prst="rect">
            <a:avLst/>
          </a:prstGeom>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1.</a:t>
            </a:r>
            <a:r>
              <a:rPr lang="en-US" sz="3200" dirty="0">
                <a:solidFill>
                  <a:srgbClr val="FF0000"/>
                </a:solidFill>
                <a:latin typeface="Times New Roman" panose="02020603050405020304" pitchFamily="18" charset="0"/>
                <a:cs typeface="Times New Roman" panose="02020603050405020304" pitchFamily="18" charset="0"/>
              </a:rPr>
              <a:t>What is the most important feature of Vietnamese eating habits?</a:t>
            </a:r>
            <a:endParaRPr lang="en-US" sz="3200" b="0" i="0" dirty="0">
              <a:solidFill>
                <a:srgbClr val="FF0000"/>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0" y="91973"/>
            <a:ext cx="12192000" cy="1077218"/>
          </a:xfrm>
          <a:prstGeom prst="rect">
            <a:avLst/>
          </a:prstGeom>
        </p:spPr>
        <p:txBody>
          <a:bodyPr wrap="square">
            <a:spAutoFit/>
          </a:bodyPr>
          <a:lstStyle/>
          <a:p>
            <a:r>
              <a:rPr lang="en-US" sz="3200" b="1" dirty="0">
                <a:solidFill>
                  <a:srgbClr val="0000FF"/>
                </a:solidFill>
                <a:latin typeface="Mistral" panose="03090702030407020403" pitchFamily="66" charset="0"/>
                <a:cs typeface="Times New Roman" panose="02020603050405020304" pitchFamily="18" charset="0"/>
              </a:rPr>
              <a:t>4.</a:t>
            </a:r>
            <a:r>
              <a:rPr lang="en-US" sz="3200" b="1" dirty="0">
                <a:solidFill>
                  <a:srgbClr val="000000"/>
                </a:solidFill>
                <a:latin typeface="Mistral" panose="03090702030407020403" pitchFamily="66" charset="0"/>
                <a:cs typeface="Times New Roman" panose="02020603050405020304" pitchFamily="18" charset="0"/>
              </a:rPr>
              <a:t> Work in groups. Discuss the eating habits of Vietnamese people. You can use the following questions as cues. </a:t>
            </a:r>
            <a:endParaRPr lang="en-US" sz="3200" b="1" dirty="0">
              <a:latin typeface="Mistral" panose="03090702030407020403" pitchFamily="66" charset="0"/>
              <a:cs typeface="Times New Roman" panose="02020603050405020304" pitchFamily="18" charset="0"/>
            </a:endParaRPr>
          </a:p>
        </p:txBody>
      </p:sp>
      <p:sp>
        <p:nvSpPr>
          <p:cNvPr id="4" name="Rectangle 3"/>
          <p:cNvSpPr/>
          <p:nvPr/>
        </p:nvSpPr>
        <p:spPr>
          <a:xfrm>
            <a:off x="299295" y="1873802"/>
            <a:ext cx="12192000" cy="954107"/>
          </a:xfrm>
          <a:prstGeom prst="rect">
            <a:avLst/>
          </a:prstGeom>
        </p:spPr>
        <p:txBody>
          <a:bodyPr wrap="square">
            <a:spAutoFit/>
          </a:bodyPr>
          <a:lstStyle/>
          <a:p>
            <a:r>
              <a:rPr lang="en-US" sz="2800" dirty="0">
                <a:solidFill>
                  <a:srgbClr val="00B050"/>
                </a:solidFill>
                <a:latin typeface="Times New Roman" panose="02020603050405020304" pitchFamily="18" charset="0"/>
                <a:cs typeface="Times New Roman" panose="02020603050405020304" pitchFamily="18" charset="0"/>
              </a:rPr>
              <a:t>⇒ Vietnamese people usually have big dinner with at least 3 dishes and use many kinds of special sauces for each dish.</a:t>
            </a:r>
          </a:p>
        </p:txBody>
      </p:sp>
      <p:sp>
        <p:nvSpPr>
          <p:cNvPr id="5" name="Rectangle 4"/>
          <p:cNvSpPr/>
          <p:nvPr/>
        </p:nvSpPr>
        <p:spPr>
          <a:xfrm>
            <a:off x="137375" y="2649729"/>
            <a:ext cx="9929610" cy="584775"/>
          </a:xfrm>
          <a:prstGeom prst="rect">
            <a:avLst/>
          </a:prstGeom>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2.</a:t>
            </a:r>
            <a:r>
              <a:rPr lang="en-US" sz="3200" dirty="0">
                <a:solidFill>
                  <a:srgbClr val="FF0000"/>
                </a:solidFill>
                <a:latin typeface="Times New Roman" panose="02020603050405020304" pitchFamily="18" charset="0"/>
                <a:cs typeface="Times New Roman" panose="02020603050405020304" pitchFamily="18" charset="0"/>
              </a:rPr>
              <a:t> What are the typical components in a Vietnamese meal ?</a:t>
            </a:r>
          </a:p>
        </p:txBody>
      </p:sp>
      <p:sp>
        <p:nvSpPr>
          <p:cNvPr id="6" name="Rectangle 5"/>
          <p:cNvSpPr/>
          <p:nvPr/>
        </p:nvSpPr>
        <p:spPr>
          <a:xfrm>
            <a:off x="-81566" y="2976297"/>
            <a:ext cx="11578107" cy="523220"/>
          </a:xfrm>
          <a:prstGeom prst="rect">
            <a:avLst/>
          </a:prstGeom>
        </p:spPr>
        <p:txBody>
          <a:bodyPr wrap="square">
            <a:spAutoFit/>
          </a:bodyPr>
          <a:lstStyle/>
          <a:p>
            <a:r>
              <a:rPr lang="en-US" sz="2800" dirty="0">
                <a:solidFill>
                  <a:srgbClr val="00B050"/>
                </a:solidFill>
                <a:latin typeface="Times New Roman" panose="02020603050405020304" pitchFamily="18" charset="0"/>
                <a:cs typeface="Times New Roman" panose="02020603050405020304" pitchFamily="18" charset="0"/>
              </a:rPr>
              <a:t>⇒ Rice is the typical components in a Vietnamese meal.</a:t>
            </a:r>
          </a:p>
        </p:txBody>
      </p:sp>
      <p:sp>
        <p:nvSpPr>
          <p:cNvPr id="7" name="Rectangle 6"/>
          <p:cNvSpPr/>
          <p:nvPr/>
        </p:nvSpPr>
        <p:spPr>
          <a:xfrm>
            <a:off x="-81566" y="3392350"/>
            <a:ext cx="6096000" cy="584775"/>
          </a:xfrm>
          <a:prstGeom prst="rect">
            <a:avLst/>
          </a:prstGeom>
        </p:spPr>
        <p:txBody>
          <a:bodyPr>
            <a:spAutoFit/>
          </a:bodyPr>
          <a:lstStyle/>
          <a:p>
            <a:r>
              <a:rPr lang="en-US" sz="3200" b="1" dirty="0">
                <a:solidFill>
                  <a:srgbClr val="FF0000"/>
                </a:solidFill>
                <a:latin typeface="Times New Roman" panose="02020603050405020304" pitchFamily="18" charset="0"/>
                <a:cs typeface="Times New Roman" panose="02020603050405020304" pitchFamily="18" charset="0"/>
              </a:rPr>
              <a:t>3.</a:t>
            </a:r>
            <a:r>
              <a:rPr lang="en-US" sz="3200" dirty="0">
                <a:solidFill>
                  <a:srgbClr val="FF0000"/>
                </a:solidFill>
                <a:latin typeface="Times New Roman" panose="02020603050405020304" pitchFamily="18" charset="0"/>
                <a:cs typeface="Times New Roman" panose="02020603050405020304" pitchFamily="18" charset="0"/>
              </a:rPr>
              <a:t> What is the staple of our country?</a:t>
            </a:r>
          </a:p>
        </p:txBody>
      </p:sp>
      <p:sp>
        <p:nvSpPr>
          <p:cNvPr id="8" name="Rectangle 7"/>
          <p:cNvSpPr/>
          <p:nvPr/>
        </p:nvSpPr>
        <p:spPr>
          <a:xfrm>
            <a:off x="-15865" y="3824508"/>
            <a:ext cx="3111749" cy="523220"/>
          </a:xfrm>
          <a:prstGeom prst="rect">
            <a:avLst/>
          </a:prstGeom>
        </p:spPr>
        <p:txBody>
          <a:bodyPr wrap="none">
            <a:spAutoFit/>
          </a:bodyPr>
          <a:lstStyle/>
          <a:p>
            <a:r>
              <a:rPr lang="en-US" sz="2800" dirty="0">
                <a:solidFill>
                  <a:srgbClr val="00B050"/>
                </a:solidFill>
                <a:latin typeface="Times New Roman" panose="02020603050405020304" pitchFamily="18" charset="0"/>
                <a:cs typeface="Times New Roman" panose="02020603050405020304" pitchFamily="18" charset="0"/>
              </a:rPr>
              <a:t>⇒ Rice is the staple.</a:t>
            </a:r>
          </a:p>
        </p:txBody>
      </p:sp>
      <p:sp>
        <p:nvSpPr>
          <p:cNvPr id="9" name="Rectangle 8"/>
          <p:cNvSpPr/>
          <p:nvPr/>
        </p:nvSpPr>
        <p:spPr>
          <a:xfrm>
            <a:off x="-15865" y="4174937"/>
            <a:ext cx="5453737" cy="584775"/>
          </a:xfrm>
          <a:prstGeom prst="rect">
            <a:avLst/>
          </a:prstGeom>
        </p:spPr>
        <p:txBody>
          <a:bodyPr wrap="none">
            <a:spAutoFit/>
          </a:bodyPr>
          <a:lstStyle/>
          <a:p>
            <a:r>
              <a:rPr lang="en-US" sz="3200" b="1" dirty="0">
                <a:solidFill>
                  <a:srgbClr val="FF0000"/>
                </a:solidFill>
                <a:latin typeface="Times New Roman" panose="02020603050405020304" pitchFamily="18" charset="0"/>
                <a:cs typeface="Times New Roman" panose="02020603050405020304" pitchFamily="18" charset="0"/>
              </a:rPr>
              <a:t>4.</a:t>
            </a:r>
            <a:r>
              <a:rPr lang="en-US" sz="3200" dirty="0">
                <a:solidFill>
                  <a:srgbClr val="FF0000"/>
                </a:solidFill>
                <a:latin typeface="Times New Roman" panose="02020603050405020304" pitchFamily="18" charset="0"/>
                <a:cs typeface="Times New Roman" panose="02020603050405020304" pitchFamily="18" charset="0"/>
              </a:rPr>
              <a:t> How are the dishes arranged?</a:t>
            </a:r>
          </a:p>
        </p:txBody>
      </p:sp>
      <p:sp>
        <p:nvSpPr>
          <p:cNvPr id="10" name="Rectangle 9"/>
          <p:cNvSpPr/>
          <p:nvPr/>
        </p:nvSpPr>
        <p:spPr>
          <a:xfrm>
            <a:off x="22772" y="4604232"/>
            <a:ext cx="10306085" cy="523220"/>
          </a:xfrm>
          <a:prstGeom prst="rect">
            <a:avLst/>
          </a:prstGeom>
        </p:spPr>
        <p:txBody>
          <a:bodyPr wrap="square">
            <a:spAutoFit/>
          </a:bodyPr>
          <a:lstStyle/>
          <a:p>
            <a:r>
              <a:rPr lang="en-US" sz="2800" dirty="0">
                <a:solidFill>
                  <a:srgbClr val="00B050"/>
                </a:solidFill>
                <a:latin typeface="Times New Roman" panose="02020603050405020304" pitchFamily="18" charset="0"/>
                <a:cs typeface="Times New Roman" panose="02020603050405020304" pitchFamily="18" charset="0"/>
              </a:rPr>
              <a:t>⇒A tray of food with a small bowl of sauce in the middle.</a:t>
            </a:r>
          </a:p>
        </p:txBody>
      </p:sp>
      <p:sp>
        <p:nvSpPr>
          <p:cNvPr id="11" name="Rectangle 10"/>
          <p:cNvSpPr/>
          <p:nvPr/>
        </p:nvSpPr>
        <p:spPr>
          <a:xfrm>
            <a:off x="-68687" y="5016216"/>
            <a:ext cx="12166242" cy="584775"/>
          </a:xfrm>
          <a:prstGeom prst="rect">
            <a:avLst/>
          </a:prstGeom>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5.</a:t>
            </a:r>
            <a:r>
              <a:rPr lang="en-US" sz="3200" dirty="0">
                <a:solidFill>
                  <a:srgbClr val="FF0000"/>
                </a:solidFill>
                <a:latin typeface="Times New Roman" panose="02020603050405020304" pitchFamily="18" charset="0"/>
                <a:cs typeface="Times New Roman" panose="02020603050405020304" pitchFamily="18" charset="0"/>
              </a:rPr>
              <a:t> Are there any other characteristics of our eating habits that you know?</a:t>
            </a:r>
          </a:p>
        </p:txBody>
      </p:sp>
      <p:sp>
        <p:nvSpPr>
          <p:cNvPr id="12" name="Rectangle 11"/>
          <p:cNvSpPr/>
          <p:nvPr/>
        </p:nvSpPr>
        <p:spPr>
          <a:xfrm>
            <a:off x="-15865" y="5510441"/>
            <a:ext cx="12156350" cy="954107"/>
          </a:xfrm>
          <a:prstGeom prst="rect">
            <a:avLst/>
          </a:prstGeom>
        </p:spPr>
        <p:txBody>
          <a:bodyPr wrap="square">
            <a:spAutoFit/>
          </a:bodyPr>
          <a:lstStyle/>
          <a:p>
            <a:r>
              <a:rPr lang="en-US" sz="2800" dirty="0">
                <a:solidFill>
                  <a:srgbClr val="00B050"/>
                </a:solidFill>
                <a:latin typeface="Times New Roman" panose="02020603050405020304" pitchFamily="18" charset="0"/>
                <a:cs typeface="Times New Roman" panose="02020603050405020304" pitchFamily="18" charset="0"/>
              </a:rPr>
              <a:t>⇒ Vegetable and soup are two dishes that always appear in a typical Vietnamese meal; after a meal, we usually eat fruit for desserts.</a:t>
            </a:r>
          </a:p>
        </p:txBody>
      </p:sp>
      <p:sp>
        <p:nvSpPr>
          <p:cNvPr id="13" name="Rectangle 12"/>
          <p:cNvSpPr/>
          <p:nvPr/>
        </p:nvSpPr>
        <p:spPr>
          <a:xfrm>
            <a:off x="103125" y="1477631"/>
            <a:ext cx="12156350" cy="584775"/>
          </a:xfrm>
          <a:prstGeom prst="rect">
            <a:avLst/>
          </a:prstGeom>
        </p:spPr>
        <p:txBody>
          <a:bodyPr wrap="square">
            <a:spAutoFit/>
          </a:bodyPr>
          <a:lstStyle/>
          <a:p>
            <a:pPr algn="just"/>
            <a:r>
              <a:rPr lang="vi-VN" sz="3200" b="1" dirty="0">
                <a:solidFill>
                  <a:srgbClr val="FF0000"/>
                </a:solidFill>
                <a:latin typeface="+mj-lt"/>
              </a:rPr>
              <a:t>6.</a:t>
            </a:r>
            <a:r>
              <a:rPr lang="vi-VN" sz="3200" dirty="0">
                <a:solidFill>
                  <a:srgbClr val="FF0000"/>
                </a:solidFill>
                <a:latin typeface="OpenSans"/>
              </a:rPr>
              <a:t> In general, do Vietnamese people have healthy eating habits?</a:t>
            </a:r>
          </a:p>
        </p:txBody>
      </p:sp>
      <p:sp>
        <p:nvSpPr>
          <p:cNvPr id="14" name="Rectangle 13"/>
          <p:cNvSpPr/>
          <p:nvPr/>
        </p:nvSpPr>
        <p:spPr>
          <a:xfrm>
            <a:off x="137375" y="2113991"/>
            <a:ext cx="10410423" cy="584775"/>
          </a:xfrm>
          <a:prstGeom prst="rect">
            <a:avLst/>
          </a:prstGeom>
        </p:spPr>
        <p:txBody>
          <a:bodyPr wrap="square">
            <a:spAutoFit/>
          </a:bodyPr>
          <a:lstStyle/>
          <a:p>
            <a:r>
              <a:rPr lang="en-US" sz="3200" dirty="0">
                <a:solidFill>
                  <a:srgbClr val="00B050"/>
                </a:solidFill>
                <a:latin typeface="Times New Roman" panose="02020603050405020304" pitchFamily="18" charset="0"/>
                <a:cs typeface="Times New Roman" panose="02020603050405020304" pitchFamily="18" charset="0"/>
              </a:rPr>
              <a:t>⇒ Yes, because we eat a lot of vegetables and fruits.</a:t>
            </a:r>
          </a:p>
        </p:txBody>
      </p:sp>
    </p:spTree>
    <p:extLst>
      <p:ext uri="{BB962C8B-B14F-4D97-AF65-F5344CB8AC3E}">
        <p14:creationId xmlns:p14="http://schemas.microsoft.com/office/powerpoint/2010/main" val="365666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circle(in)">
                                      <p:cBhvr>
                                        <p:cTn id="47" dur="2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wipe(down)">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0" presetClass="exit" presetSubtype="0" fill="hold" grpId="1" nodeType="clickEffect">
                                  <p:stCondLst>
                                    <p:cond delay="0"/>
                                  </p:stCondLst>
                                  <p:childTnLst>
                                    <p:animEffect transition="out" filter="wedge">
                                      <p:cBhvr>
                                        <p:cTn id="61" dur="2000"/>
                                        <p:tgtEl>
                                          <p:spTgt spid="2"/>
                                        </p:tgtEl>
                                      </p:cBhvr>
                                    </p:animEffect>
                                    <p:set>
                                      <p:cBhvr>
                                        <p:cTn id="62" dur="1" fill="hold">
                                          <p:stCondLst>
                                            <p:cond delay="1999"/>
                                          </p:stCondLst>
                                        </p:cTn>
                                        <p:tgtEl>
                                          <p:spTgt spid="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3" presetClass="exit" presetSubtype="32" fill="hold" grpId="1" nodeType="clickEffect">
                                  <p:stCondLst>
                                    <p:cond delay="0"/>
                                  </p:stCondLst>
                                  <p:childTnLst>
                                    <p:animEffect transition="out" filter="plus(out)">
                                      <p:cBhvr>
                                        <p:cTn id="66" dur="2000"/>
                                        <p:tgtEl>
                                          <p:spTgt spid="4"/>
                                        </p:tgtEl>
                                      </p:cBhvr>
                                    </p:animEffect>
                                    <p:set>
                                      <p:cBhvr>
                                        <p:cTn id="67" dur="1" fill="hold">
                                          <p:stCondLst>
                                            <p:cond delay="1999"/>
                                          </p:stCondLst>
                                        </p:cTn>
                                        <p:tgtEl>
                                          <p:spTgt spid="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wipe(down)">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circle(in)">
                                      <p:cBhvr>
                                        <p:cTn id="7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4" grpId="0"/>
      <p:bldP spid="4" grpId="1"/>
      <p:bldP spid="5" grpId="0"/>
      <p:bldP spid="6" grpId="0"/>
      <p:bldP spid="7" grpId="0"/>
      <p:bldP spid="8" grpId="0"/>
      <p:bldP spid="9"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2" y="0"/>
            <a:ext cx="12192000" cy="1569660"/>
          </a:xfrm>
          <a:prstGeom prst="rect">
            <a:avLst/>
          </a:prstGeom>
        </p:spPr>
        <p:txBody>
          <a:bodyPr wrap="square">
            <a:spAutoFit/>
          </a:bodyPr>
          <a:lstStyle/>
          <a:p>
            <a:r>
              <a:rPr lang="en-US" sz="3200" b="1" dirty="0">
                <a:solidFill>
                  <a:srgbClr val="0000FF"/>
                </a:solidFill>
                <a:latin typeface="Times New Roman" panose="02020603050405020304" pitchFamily="18" charset="0"/>
                <a:cs typeface="Times New Roman" panose="02020603050405020304" pitchFamily="18" charset="0"/>
              </a:rPr>
              <a:t>5.</a:t>
            </a:r>
            <a:r>
              <a:rPr lang="en-US" sz="3200" b="1" dirty="0">
                <a:solidFill>
                  <a:srgbClr val="000000"/>
                </a:solidFill>
                <a:latin typeface="Times New Roman" panose="02020603050405020304" pitchFamily="18" charset="0"/>
                <a:cs typeface="Times New Roman" panose="02020603050405020304" pitchFamily="18" charset="0"/>
              </a:rPr>
              <a:t> Imagine that you take part in an international competition in which competitors talk about the eating habits of their own country. Present your group's ideas about Vietnamese eating habits.</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647792" y="1569660"/>
            <a:ext cx="4648196" cy="584775"/>
          </a:xfrm>
          <a:prstGeom prst="rect">
            <a:avLst/>
          </a:prstGeom>
        </p:spPr>
        <p:txBody>
          <a:bodyPr wrap="none">
            <a:spAutoFit/>
          </a:bodyPr>
          <a:lstStyle/>
          <a:p>
            <a:r>
              <a:rPr lang="en-US" sz="3200" b="1" dirty="0">
                <a:solidFill>
                  <a:srgbClr val="FF0000"/>
                </a:solidFill>
                <a:latin typeface="Times New Roman" panose="02020603050405020304" pitchFamily="18" charset="0"/>
                <a:cs typeface="Times New Roman" panose="02020603050405020304" pitchFamily="18" charset="0"/>
              </a:rPr>
              <a:t>Vietnamese eating habits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2154435"/>
            <a:ext cx="12192000" cy="4154984"/>
          </a:xfrm>
          <a:prstGeom prst="rect">
            <a:avLst/>
          </a:prstGeom>
        </p:spPr>
        <p:txBody>
          <a:bodyPr wrap="square">
            <a:spAutoFit/>
          </a:bodyPr>
          <a:lstStyle/>
          <a:p>
            <a:r>
              <a:rPr lang="en-US" sz="2400" dirty="0">
                <a:latin typeface="OpenSans"/>
              </a:rPr>
              <a:t>Vietnamese food is varied and distinctive. It is considerably low fat and high in carbohydrates. Traditional Vietnamese cooking usually uses fresh ingredients, little dairy and oil, and various herbs and vegetables. Different sauces such as fish sauce, shrimp paste, and soya sauce are quite popular in various regions.</a:t>
            </a:r>
            <a:br>
              <a:rPr lang="en-US" sz="2400" dirty="0"/>
            </a:br>
            <a:r>
              <a:rPr lang="en-US" sz="2400" dirty="0">
                <a:latin typeface="OpenSans"/>
              </a:rPr>
              <a:t>There is no concept of ‘courses’ in a Vietnamese meal. A meal consists of various dishes: main dish (meat, fish, egg or tofu), vegetable, soup and rice. Rice is the staple in Viet Nam. In many families, people eat around a tray of food with a small bowl of fish sauce in the middle. Around this bowl are the dishes. If people place the food on a table, a similar arrangement is followed. Dishes are served communally. Usually there is a big dish/bowl of each dish, and people use chopsticks and spoons to get their share</a:t>
            </a:r>
            <a:r>
              <a:rPr lang="en-US" sz="2400" u="sng" dirty="0">
                <a:latin typeface="OpenSans"/>
              </a:rPr>
              <a:t>.</a:t>
            </a:r>
            <a:br>
              <a:rPr lang="en-US" sz="2400" dirty="0"/>
            </a:br>
            <a:r>
              <a:rPr lang="en-US" sz="2400" dirty="0">
                <a:latin typeface="OpenSans"/>
              </a:rPr>
              <a:t>In general, Vietnamese food is considered healthy and is popular in other countries.</a:t>
            </a:r>
            <a:endParaRPr lang="en-US" sz="2400" dirty="0"/>
          </a:p>
        </p:txBody>
      </p:sp>
    </p:spTree>
    <p:extLst>
      <p:ext uri="{BB962C8B-B14F-4D97-AF65-F5344CB8AC3E}">
        <p14:creationId xmlns:p14="http://schemas.microsoft.com/office/powerpoint/2010/main" val="199266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down)">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BFAD91-14CE-84B6-1376-3F150817C5F9}"/>
              </a:ext>
            </a:extLst>
          </p:cNvPr>
          <p:cNvSpPr txBox="1"/>
          <p:nvPr/>
        </p:nvSpPr>
        <p:spPr>
          <a:xfrm>
            <a:off x="785813" y="685800"/>
            <a:ext cx="4329112" cy="584775"/>
          </a:xfrm>
          <a:prstGeom prst="rect">
            <a:avLst/>
          </a:prstGeom>
          <a:noFill/>
        </p:spPr>
        <p:txBody>
          <a:bodyPr wrap="square" rtlCol="0">
            <a:spAutoFit/>
          </a:bodyPr>
          <a:lstStyle/>
          <a:p>
            <a:r>
              <a:rPr lang="en-US" sz="3200" b="1" dirty="0">
                <a:solidFill>
                  <a:srgbClr val="00B0F0"/>
                </a:solidFill>
              </a:rPr>
              <a:t>IV. </a:t>
            </a:r>
            <a:r>
              <a:rPr lang="en-US" sz="3200" b="1" u="sng" dirty="0">
                <a:solidFill>
                  <a:srgbClr val="00B0F0"/>
                </a:solidFill>
              </a:rPr>
              <a:t>PRODUCTION</a:t>
            </a:r>
          </a:p>
        </p:txBody>
      </p:sp>
    </p:spTree>
    <p:extLst>
      <p:ext uri="{BB962C8B-B14F-4D97-AF65-F5344CB8AC3E}">
        <p14:creationId xmlns:p14="http://schemas.microsoft.com/office/powerpoint/2010/main" val="3546705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88"/>
            <a:ext cx="12192000" cy="6857173"/>
          </a:xfrm>
          <a:prstGeom prst="rect">
            <a:avLst/>
          </a:prstGeom>
        </p:spPr>
      </p:pic>
    </p:spTree>
    <p:extLst>
      <p:ext uri="{BB962C8B-B14F-4D97-AF65-F5344CB8AC3E}">
        <p14:creationId xmlns:p14="http://schemas.microsoft.com/office/powerpoint/2010/main" val="376125470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4" name="chimes.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598" y="810228"/>
            <a:ext cx="2555508" cy="584775"/>
          </a:xfrm>
          <a:prstGeom prst="rect">
            <a:avLst/>
          </a:prstGeom>
        </p:spPr>
        <p:txBody>
          <a:bodyPr wrap="none">
            <a:spAutoFit/>
          </a:bodyPr>
          <a:lstStyle/>
          <a:p>
            <a:r>
              <a:rPr lang="en-US" sz="3200" dirty="0">
                <a:solidFill>
                  <a:srgbClr val="000000"/>
                </a:solidFill>
                <a:latin typeface="Times New Roman" panose="02020603050405020304" pitchFamily="18" charset="0"/>
                <a:cs typeface="Times New Roman" panose="02020603050405020304" pitchFamily="18" charset="0"/>
              </a:rPr>
              <a:t>- arrange dish:</a:t>
            </a:r>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274598" y="103031"/>
            <a:ext cx="3463192" cy="584775"/>
          </a:xfrm>
          <a:prstGeom prst="rect">
            <a:avLst/>
          </a:prstGeom>
        </p:spPr>
        <p:txBody>
          <a:bodyPr wrap="none">
            <a:spAutoFit/>
          </a:bodyPr>
          <a:lstStyle/>
          <a:p>
            <a:r>
              <a:rPr lang="en-US" sz="3200" b="1" u="sng" dirty="0">
                <a:solidFill>
                  <a:srgbClr val="2888E1"/>
                </a:solidFill>
                <a:latin typeface="Times New Roman" panose="02020603050405020304" pitchFamily="18" charset="0"/>
                <a:cs typeface="Times New Roman" panose="02020603050405020304" pitchFamily="18" charset="0"/>
              </a:rPr>
              <a:t>I. VOCABULARY</a:t>
            </a:r>
            <a:endParaRPr lang="en-US" sz="3200" u="sng" dirty="0">
              <a:latin typeface="Times New Roman" panose="02020603050405020304" pitchFamily="18" charset="0"/>
              <a:cs typeface="Times New Roman" panose="02020603050405020304" pitchFamily="18" charset="0"/>
            </a:endParaRPr>
          </a:p>
        </p:txBody>
      </p:sp>
      <p:pic>
        <p:nvPicPr>
          <p:cNvPr id="1026" name="Picture 2" descr="Nghệ thuật bài trí món ăn của người Nhật Bả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863" y="1102615"/>
            <a:ext cx="4876800" cy="324802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6 mẹo để giữ nguyên dưỡng chất trong thức ăn tươi sống • Hello Bacs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6 mẹo để giữ nguyên dưỡng chất trong thức ăn tươi s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391" y="568878"/>
            <a:ext cx="5656849" cy="45133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642305" y="810227"/>
            <a:ext cx="2475358" cy="584775"/>
          </a:xfrm>
          <a:prstGeom prst="rect">
            <a:avLst/>
          </a:prstGeom>
        </p:spPr>
        <p:txBody>
          <a:bodyPr wrap="none">
            <a:spAutoFit/>
          </a:bodyPr>
          <a:lstStyle/>
          <a:p>
            <a:r>
              <a:rPr lang="en-US" sz="3200" dirty="0" err="1">
                <a:solidFill>
                  <a:srgbClr val="000000"/>
                </a:solidFill>
                <a:latin typeface="Times New Roman" panose="02020603050405020304" pitchFamily="18" charset="0"/>
                <a:cs typeface="Times New Roman" panose="02020603050405020304" pitchFamily="18" charset="0"/>
              </a:rPr>
              <a:t>bài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trí</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món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ăn</a:t>
            </a:r>
            <a:endParaRPr lang="en-US" sz="3200" dirty="0">
              <a:latin typeface="Times New Roman" panose="02020603050405020304" pitchFamily="18" charset="0"/>
              <a:cs typeface="Times New Roman" panose="02020603050405020304" pitchFamily="18" charset="0"/>
            </a:endParaRPr>
          </a:p>
        </p:txBody>
      </p:sp>
      <p:sp>
        <p:nvSpPr>
          <p:cNvPr id="7" name="Rectangle 6"/>
          <p:cNvSpPr/>
          <p:nvPr/>
        </p:nvSpPr>
        <p:spPr>
          <a:xfrm>
            <a:off x="307975" y="1517425"/>
            <a:ext cx="2007281" cy="584775"/>
          </a:xfrm>
          <a:prstGeom prst="rect">
            <a:avLst/>
          </a:prstGeom>
        </p:spPr>
        <p:txBody>
          <a:bodyPr wrap="none">
            <a:spAutoFit/>
          </a:bodyPr>
          <a:lstStyle/>
          <a:p>
            <a:r>
              <a:rPr lang="en-US" sz="3200" dirty="0">
                <a:solidFill>
                  <a:srgbClr val="000000"/>
                </a:solidFill>
                <a:latin typeface="Times New Roman" panose="02020603050405020304" pitchFamily="18" charset="0"/>
                <a:cs typeface="Times New Roman" panose="02020603050405020304" pitchFamily="18" charset="0"/>
              </a:rPr>
              <a:t>- raw food:</a:t>
            </a:r>
            <a:endParaRPr lang="en-US" sz="3200" dirty="0">
              <a:latin typeface="Times New Roman" panose="02020603050405020304" pitchFamily="18" charset="0"/>
              <a:cs typeface="Times New Roman" panose="02020603050405020304" pitchFamily="18" charset="0"/>
            </a:endParaRPr>
          </a:p>
        </p:txBody>
      </p:sp>
      <p:sp>
        <p:nvSpPr>
          <p:cNvPr id="8" name="Rectangle 7"/>
          <p:cNvSpPr/>
          <p:nvPr/>
        </p:nvSpPr>
        <p:spPr>
          <a:xfrm>
            <a:off x="274598" y="2102200"/>
            <a:ext cx="2828018" cy="584775"/>
          </a:xfrm>
          <a:prstGeom prst="rect">
            <a:avLst/>
          </a:prstGeom>
        </p:spPr>
        <p:txBody>
          <a:bodyPr wrap="none">
            <a:spAutoFit/>
          </a:bodyPr>
          <a:lstStyle/>
          <a:p>
            <a:r>
              <a:rPr lang="en-US" sz="3200" dirty="0">
                <a:solidFill>
                  <a:srgbClr val="000000"/>
                </a:solidFill>
                <a:latin typeface="Times New Roman" panose="02020603050405020304" pitchFamily="18" charset="0"/>
                <a:cs typeface="Times New Roman" panose="02020603050405020304" pitchFamily="18" charset="0"/>
              </a:rPr>
              <a:t>- component (n)</a:t>
            </a:r>
            <a:endParaRPr lang="en-US" sz="3200" dirty="0">
              <a:latin typeface="Times New Roman" panose="02020603050405020304" pitchFamily="18" charset="0"/>
              <a:cs typeface="Times New Roman" panose="02020603050405020304" pitchFamily="18" charset="0"/>
            </a:endParaRPr>
          </a:p>
        </p:txBody>
      </p:sp>
      <p:sp>
        <p:nvSpPr>
          <p:cNvPr id="9" name="Rectangle 8"/>
          <p:cNvSpPr/>
          <p:nvPr/>
        </p:nvSpPr>
        <p:spPr>
          <a:xfrm>
            <a:off x="188369" y="2809397"/>
            <a:ext cx="3283271" cy="584775"/>
          </a:xfrm>
          <a:prstGeom prst="rect">
            <a:avLst/>
          </a:prstGeom>
        </p:spPr>
        <p:txBody>
          <a:bodyPr wrap="none">
            <a:spAutoFit/>
          </a:bodyPr>
          <a:lstStyle/>
          <a:p>
            <a:r>
              <a:rPr lang="en-US" sz="3200" dirty="0">
                <a:solidFill>
                  <a:srgbClr val="000000"/>
                </a:solidFill>
                <a:latin typeface="Times New Roman" panose="02020603050405020304" pitchFamily="18" charset="0"/>
                <a:cs typeface="Times New Roman" panose="02020603050405020304" pitchFamily="18" charset="0"/>
              </a:rPr>
              <a:t> - ‘typically (adv): </a:t>
            </a:r>
            <a:endParaRPr lang="en-US" sz="3200" dirty="0">
              <a:latin typeface="Times New Roman" panose="02020603050405020304" pitchFamily="18" charset="0"/>
              <a:cs typeface="Times New Roman" panose="02020603050405020304" pitchFamily="18" charset="0"/>
            </a:endParaRPr>
          </a:p>
        </p:txBody>
      </p:sp>
      <p:pic>
        <p:nvPicPr>
          <p:cNvPr id="1036" name="Picture 12" descr="Cách muối hành ngon đúng điệu, cả nhà ai cũng khen -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8442" y="913556"/>
            <a:ext cx="5098626" cy="382397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558949" y="3482184"/>
            <a:ext cx="2642070" cy="584775"/>
          </a:xfrm>
          <a:prstGeom prst="rect">
            <a:avLst/>
          </a:prstGeom>
        </p:spPr>
        <p:txBody>
          <a:bodyPr wrap="none">
            <a:spAutoFit/>
          </a:bodyPr>
          <a:lstStyle/>
          <a:p>
            <a:r>
              <a:rPr lang="vi-VN" sz="3200" dirty="0">
                <a:solidFill>
                  <a:srgbClr val="000000"/>
                </a:solidFill>
                <a:latin typeface="+mj-lt"/>
              </a:rPr>
              <a:t>dưa hành muối</a:t>
            </a:r>
            <a:endParaRPr lang="en-US" sz="3200" dirty="0">
              <a:latin typeface="+mj-lt"/>
            </a:endParaRPr>
          </a:p>
        </p:txBody>
      </p:sp>
      <p:sp>
        <p:nvSpPr>
          <p:cNvPr id="12" name="Rectangle 11"/>
          <p:cNvSpPr/>
          <p:nvPr/>
        </p:nvSpPr>
        <p:spPr>
          <a:xfrm>
            <a:off x="3673950" y="1510671"/>
            <a:ext cx="2733441" cy="584775"/>
          </a:xfrm>
          <a:prstGeom prst="rect">
            <a:avLst/>
          </a:prstGeom>
        </p:spPr>
        <p:txBody>
          <a:bodyPr wrap="none">
            <a:spAutoFit/>
          </a:bodyPr>
          <a:lstStyle/>
          <a:p>
            <a:r>
              <a:rPr lang="vi-VN" sz="3200" dirty="0">
                <a:solidFill>
                  <a:srgbClr val="000000"/>
                </a:solidFill>
                <a:latin typeface="+mj-lt"/>
              </a:rPr>
              <a:t>đồ ăn tươi sống</a:t>
            </a:r>
            <a:endParaRPr lang="en-US" sz="3200" dirty="0">
              <a:latin typeface="+mj-lt"/>
            </a:endParaRPr>
          </a:p>
        </p:txBody>
      </p:sp>
      <p:sp>
        <p:nvSpPr>
          <p:cNvPr id="13" name="Rectangle 12"/>
          <p:cNvSpPr/>
          <p:nvPr/>
        </p:nvSpPr>
        <p:spPr>
          <a:xfrm>
            <a:off x="3642305" y="2116210"/>
            <a:ext cx="1997663" cy="584775"/>
          </a:xfrm>
          <a:prstGeom prst="rect">
            <a:avLst/>
          </a:prstGeom>
        </p:spPr>
        <p:txBody>
          <a:bodyPr wrap="none">
            <a:spAutoFit/>
          </a:bodyPr>
          <a:lstStyle/>
          <a:p>
            <a:r>
              <a:rPr lang="en-US" sz="3200" dirty="0" err="1">
                <a:solidFill>
                  <a:srgbClr val="000000"/>
                </a:solidFill>
                <a:latin typeface="Times New Roman" panose="02020603050405020304" pitchFamily="18" charset="0"/>
                <a:cs typeface="Times New Roman" panose="02020603050405020304" pitchFamily="18" charset="0"/>
              </a:rPr>
              <a:t>thành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phần</a:t>
            </a:r>
            <a:endParaRPr lang="en-US" sz="3200" dirty="0">
              <a:latin typeface="Times New Roman" panose="02020603050405020304" pitchFamily="18" charset="0"/>
              <a:cs typeface="Times New Roman" panose="02020603050405020304" pitchFamily="18" charset="0"/>
            </a:endParaRPr>
          </a:p>
        </p:txBody>
      </p:sp>
      <p:sp>
        <p:nvSpPr>
          <p:cNvPr id="14" name="Rectangle 13"/>
          <p:cNvSpPr/>
          <p:nvPr/>
        </p:nvSpPr>
        <p:spPr>
          <a:xfrm>
            <a:off x="274598" y="3482184"/>
            <a:ext cx="2281394" cy="584775"/>
          </a:xfrm>
          <a:prstGeom prst="rect">
            <a:avLst/>
          </a:prstGeom>
        </p:spPr>
        <p:txBody>
          <a:bodyPr wrap="none">
            <a:spAutoFit/>
          </a:bodyPr>
          <a:lstStyle/>
          <a:p>
            <a:r>
              <a:rPr lang="en-US" sz="3200" dirty="0">
                <a:solidFill>
                  <a:srgbClr val="000000"/>
                </a:solidFill>
                <a:latin typeface="Times New Roman" panose="02020603050405020304" pitchFamily="18" charset="0"/>
                <a:cs typeface="Times New Roman" panose="02020603050405020304" pitchFamily="18" charset="0"/>
              </a:rPr>
              <a:t>- pickles (n):</a:t>
            </a:r>
            <a:endParaRPr lang="en-US" sz="3200" dirty="0">
              <a:latin typeface="Times New Roman" panose="02020603050405020304" pitchFamily="18" charset="0"/>
              <a:cs typeface="Times New Roman" panose="02020603050405020304" pitchFamily="18" charset="0"/>
            </a:endParaRPr>
          </a:p>
        </p:txBody>
      </p:sp>
      <p:sp>
        <p:nvSpPr>
          <p:cNvPr id="15" name="Rectangle 14"/>
          <p:cNvSpPr/>
          <p:nvPr/>
        </p:nvSpPr>
        <p:spPr>
          <a:xfrm>
            <a:off x="3707154" y="2809397"/>
            <a:ext cx="3337773" cy="584775"/>
          </a:xfrm>
          <a:prstGeom prst="rect">
            <a:avLst/>
          </a:prstGeom>
        </p:spPr>
        <p:txBody>
          <a:bodyPr wrap="none">
            <a:spAutoFit/>
          </a:bodyPr>
          <a:lstStyle/>
          <a:p>
            <a:r>
              <a:rPr lang="vi-VN" sz="3200" dirty="0">
                <a:solidFill>
                  <a:srgbClr val="000000"/>
                </a:solidFill>
                <a:latin typeface="+mj-lt"/>
              </a:rPr>
              <a:t>một cách đặc trưng</a:t>
            </a:r>
            <a:endParaRPr lang="en-US" sz="3200" dirty="0">
              <a:latin typeface="+mj-lt"/>
            </a:endParaRPr>
          </a:p>
        </p:txBody>
      </p:sp>
      <p:sp>
        <p:nvSpPr>
          <p:cNvPr id="16" name="Rectangle 15"/>
          <p:cNvSpPr/>
          <p:nvPr/>
        </p:nvSpPr>
        <p:spPr>
          <a:xfrm>
            <a:off x="307975" y="4066959"/>
            <a:ext cx="2566728" cy="584775"/>
          </a:xfrm>
          <a:prstGeom prst="rect">
            <a:avLst/>
          </a:prstGeom>
        </p:spPr>
        <p:txBody>
          <a:bodyPr wrap="none">
            <a:spAutoFit/>
          </a:bodyPr>
          <a:lstStyle/>
          <a:p>
            <a:r>
              <a:rPr lang="en-US" sz="3200" dirty="0">
                <a:solidFill>
                  <a:srgbClr val="000000"/>
                </a:solidFill>
                <a:latin typeface="Times New Roman" panose="02020603050405020304" pitchFamily="18" charset="0"/>
                <a:cs typeface="Times New Roman" panose="02020603050405020304" pitchFamily="18" charset="0"/>
              </a:rPr>
              <a:t>- eating habit: </a:t>
            </a:r>
            <a:endParaRPr lang="en-US" sz="3200" dirty="0">
              <a:latin typeface="Times New Roman" panose="02020603050405020304" pitchFamily="18" charset="0"/>
              <a:cs typeface="Times New Roman" panose="02020603050405020304" pitchFamily="18" charset="0"/>
            </a:endParaRPr>
          </a:p>
        </p:txBody>
      </p:sp>
      <p:sp>
        <p:nvSpPr>
          <p:cNvPr id="17" name="Rectangle 16"/>
          <p:cNvSpPr/>
          <p:nvPr/>
        </p:nvSpPr>
        <p:spPr>
          <a:xfrm>
            <a:off x="307975" y="4669412"/>
            <a:ext cx="2302233" cy="584775"/>
          </a:xfrm>
          <a:prstGeom prst="rect">
            <a:avLst/>
          </a:prstGeom>
        </p:spPr>
        <p:txBody>
          <a:bodyPr wrap="none">
            <a:spAutoFit/>
          </a:bodyPr>
          <a:lstStyle/>
          <a:p>
            <a:r>
              <a:rPr lang="en-US" sz="3200" dirty="0">
                <a:solidFill>
                  <a:srgbClr val="000000"/>
                </a:solidFill>
                <a:latin typeface="Times New Roman" panose="02020603050405020304" pitchFamily="18" charset="0"/>
                <a:cs typeface="Times New Roman" panose="02020603050405020304" pitchFamily="18" charset="0"/>
              </a:rPr>
              <a:t>- portion (n):</a:t>
            </a:r>
            <a:endParaRPr lang="en-US" sz="3200" dirty="0">
              <a:latin typeface="Times New Roman" panose="02020603050405020304" pitchFamily="18" charset="0"/>
              <a:cs typeface="Times New Roman" panose="02020603050405020304" pitchFamily="18" charset="0"/>
            </a:endParaRPr>
          </a:p>
        </p:txBody>
      </p:sp>
      <p:sp>
        <p:nvSpPr>
          <p:cNvPr id="18" name="Rectangle 17"/>
          <p:cNvSpPr/>
          <p:nvPr/>
        </p:nvSpPr>
        <p:spPr>
          <a:xfrm>
            <a:off x="3594821" y="4043577"/>
            <a:ext cx="3137397" cy="584775"/>
          </a:xfrm>
          <a:prstGeom prst="rect">
            <a:avLst/>
          </a:prstGeom>
        </p:spPr>
        <p:txBody>
          <a:bodyPr wrap="none">
            <a:spAutoFit/>
          </a:bodyPr>
          <a:lstStyle/>
          <a:p>
            <a:r>
              <a:rPr lang="en-US" sz="3200" dirty="0" err="1">
                <a:solidFill>
                  <a:srgbClr val="000000"/>
                </a:solidFill>
                <a:latin typeface="Times New Roman" panose="02020603050405020304" pitchFamily="18" charset="0"/>
                <a:cs typeface="Times New Roman" panose="02020603050405020304" pitchFamily="18" charset="0"/>
              </a:rPr>
              <a:t>thói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quen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ăn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uống</a:t>
            </a:r>
            <a:endParaRPr lang="en-US" sz="3200" dirty="0">
              <a:latin typeface="Times New Roman" panose="02020603050405020304" pitchFamily="18" charset="0"/>
              <a:cs typeface="Times New Roman" panose="02020603050405020304" pitchFamily="18" charset="0"/>
            </a:endParaRPr>
          </a:p>
        </p:txBody>
      </p:sp>
      <p:sp>
        <p:nvSpPr>
          <p:cNvPr id="19" name="Rectangle 18"/>
          <p:cNvSpPr/>
          <p:nvPr/>
        </p:nvSpPr>
        <p:spPr>
          <a:xfrm>
            <a:off x="3594821" y="4669412"/>
            <a:ext cx="1883849" cy="584775"/>
          </a:xfrm>
          <a:prstGeom prst="rect">
            <a:avLst/>
          </a:prstGeom>
        </p:spPr>
        <p:txBody>
          <a:bodyPr wrap="none">
            <a:spAutoFit/>
          </a:bodyPr>
          <a:lstStyle/>
          <a:p>
            <a:r>
              <a:rPr lang="en-US" sz="3200" dirty="0" err="1">
                <a:solidFill>
                  <a:srgbClr val="000000"/>
                </a:solidFill>
                <a:latin typeface="Times New Roman" panose="02020603050405020304" pitchFamily="18" charset="0"/>
                <a:cs typeface="Times New Roman" panose="02020603050405020304" pitchFamily="18" charset="0"/>
              </a:rPr>
              <a:t>khẩu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phần</a:t>
            </a:r>
            <a:endParaRPr lang="en-US" sz="3200" dirty="0">
              <a:latin typeface="Times New Roman" panose="02020603050405020304" pitchFamily="18" charset="0"/>
              <a:cs typeface="Times New Roman" panose="02020603050405020304" pitchFamily="18" charset="0"/>
            </a:endParaRPr>
          </a:p>
        </p:txBody>
      </p:sp>
      <p:sp>
        <p:nvSpPr>
          <p:cNvPr id="20" name="Rectangle 19"/>
          <p:cNvSpPr/>
          <p:nvPr/>
        </p:nvSpPr>
        <p:spPr>
          <a:xfrm>
            <a:off x="188369" y="5254187"/>
            <a:ext cx="2124299" cy="584775"/>
          </a:xfrm>
          <a:prstGeom prst="rect">
            <a:avLst/>
          </a:prstGeom>
        </p:spPr>
        <p:txBody>
          <a:bodyPr wrap="none">
            <a:spAutoFit/>
          </a:bodyPr>
          <a:lstStyle/>
          <a:p>
            <a:r>
              <a:rPr lang="en-US" sz="3200" dirty="0">
                <a:solidFill>
                  <a:srgbClr val="000000"/>
                </a:solidFill>
                <a:latin typeface="Times New Roman" panose="02020603050405020304" pitchFamily="18" charset="0"/>
                <a:cs typeface="Times New Roman" panose="02020603050405020304" pitchFamily="18" charset="0"/>
              </a:rPr>
              <a:t>- soy sauce:</a:t>
            </a:r>
            <a:endParaRPr lang="en-US" sz="3200" dirty="0">
              <a:latin typeface="Times New Roman" panose="02020603050405020304" pitchFamily="18" charset="0"/>
              <a:cs typeface="Times New Roman" panose="02020603050405020304" pitchFamily="18" charset="0"/>
            </a:endParaRPr>
          </a:p>
        </p:txBody>
      </p:sp>
      <p:sp>
        <p:nvSpPr>
          <p:cNvPr id="21" name="Rectangle 20"/>
          <p:cNvSpPr/>
          <p:nvPr/>
        </p:nvSpPr>
        <p:spPr>
          <a:xfrm>
            <a:off x="3614270" y="5232754"/>
            <a:ext cx="2642641" cy="584775"/>
          </a:xfrm>
          <a:prstGeom prst="rect">
            <a:avLst/>
          </a:prstGeom>
        </p:spPr>
        <p:txBody>
          <a:bodyPr wrap="square">
            <a:spAutoFit/>
          </a:bodyPr>
          <a:lstStyle/>
          <a:p>
            <a:r>
              <a:rPr lang="vi-VN" sz="3200" dirty="0">
                <a:solidFill>
                  <a:srgbClr val="000000"/>
                </a:solidFill>
                <a:latin typeface="+mj-lt"/>
              </a:rPr>
              <a:t>nước tương</a:t>
            </a:r>
            <a:endParaRPr lang="en-US" sz="3200" dirty="0">
              <a:latin typeface="+mj-lt"/>
            </a:endParaRPr>
          </a:p>
        </p:txBody>
      </p:sp>
      <p:sp>
        <p:nvSpPr>
          <p:cNvPr id="22" name="Rectangle 21"/>
          <p:cNvSpPr/>
          <p:nvPr/>
        </p:nvSpPr>
        <p:spPr>
          <a:xfrm>
            <a:off x="184028" y="5830135"/>
            <a:ext cx="2872902" cy="584775"/>
          </a:xfrm>
          <a:prstGeom prst="rect">
            <a:avLst/>
          </a:prstGeom>
        </p:spPr>
        <p:txBody>
          <a:bodyPr wrap="none">
            <a:spAutoFit/>
          </a:bodyPr>
          <a:lstStyle/>
          <a:p>
            <a:r>
              <a:rPr lang="en-US" sz="3200" dirty="0">
                <a:solidFill>
                  <a:srgbClr val="000000"/>
                </a:solidFill>
                <a:latin typeface="Times New Roman" panose="02020603050405020304" pitchFamily="18" charset="0"/>
                <a:cs typeface="Times New Roman" panose="02020603050405020304" pitchFamily="18" charset="0"/>
              </a:rPr>
              <a:t>- ‘cucumber (n):</a:t>
            </a:r>
            <a:endParaRPr lang="en-US" sz="3200" dirty="0">
              <a:latin typeface="Times New Roman" panose="02020603050405020304" pitchFamily="18" charset="0"/>
              <a:cs typeface="Times New Roman" panose="02020603050405020304" pitchFamily="18" charset="0"/>
            </a:endParaRPr>
          </a:p>
        </p:txBody>
      </p:sp>
      <p:pic>
        <p:nvPicPr>
          <p:cNvPr id="1038" name="Picture 14" descr="Dưa Leo loại rau quả thanh mát phổ biến chữa nhiều bệ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5632" y="1005390"/>
            <a:ext cx="4336912" cy="4336913"/>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3673950" y="5752990"/>
            <a:ext cx="1810111" cy="584775"/>
          </a:xfrm>
          <a:prstGeom prst="rect">
            <a:avLst/>
          </a:prstGeom>
        </p:spPr>
        <p:txBody>
          <a:bodyPr wrap="none">
            <a:spAutoFit/>
          </a:bodyPr>
          <a:lstStyle/>
          <a:p>
            <a:r>
              <a:rPr lang="en-US" sz="3200" dirty="0" err="1">
                <a:latin typeface="Times New Roman" panose="02020603050405020304" pitchFamily="18" charset="0"/>
                <a:cs typeface="Times New Roman" panose="02020603050405020304" pitchFamily="18" charset="0"/>
              </a:rPr>
              <a:t>dưa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chuột</a:t>
            </a:r>
            <a:endParaRPr lang="en-US" sz="3200" dirty="0">
              <a:latin typeface="Times New Roman" panose="02020603050405020304" pitchFamily="18" charset="0"/>
              <a:cs typeface="Times New Roman" panose="02020603050405020304" pitchFamily="18" charset="0"/>
            </a:endParaRPr>
          </a:p>
        </p:txBody>
      </p:sp>
      <p:sp>
        <p:nvSpPr>
          <p:cNvPr id="24" name="Rectangle 23"/>
          <p:cNvSpPr/>
          <p:nvPr/>
        </p:nvSpPr>
        <p:spPr>
          <a:xfrm>
            <a:off x="3642305" y="6273225"/>
            <a:ext cx="1035861" cy="584775"/>
          </a:xfrm>
          <a:prstGeom prst="rect">
            <a:avLst/>
          </a:prstGeom>
        </p:spPr>
        <p:txBody>
          <a:bodyPr wrap="none">
            <a:spAutoFit/>
          </a:bodyPr>
          <a:lstStyle/>
          <a:p>
            <a:r>
              <a:rPr lang="en-US" sz="3200" dirty="0" err="1">
                <a:latin typeface="Times New Roman" panose="02020603050405020304" pitchFamily="18" charset="0"/>
                <a:cs typeface="Times New Roman" panose="02020603050405020304" pitchFamily="18" charset="0"/>
              </a:rPr>
              <a:t>gừng</a:t>
            </a:r>
            <a:endParaRPr lang="en-US" sz="3200" dirty="0">
              <a:latin typeface="Times New Roman" panose="02020603050405020304" pitchFamily="18" charset="0"/>
              <a:cs typeface="Times New Roman" panose="02020603050405020304" pitchFamily="18" charset="0"/>
            </a:endParaRPr>
          </a:p>
        </p:txBody>
      </p:sp>
      <p:sp>
        <p:nvSpPr>
          <p:cNvPr id="25" name="Rectangle 24"/>
          <p:cNvSpPr/>
          <p:nvPr/>
        </p:nvSpPr>
        <p:spPr>
          <a:xfrm>
            <a:off x="184028" y="6323573"/>
            <a:ext cx="2165978" cy="584775"/>
          </a:xfrm>
          <a:prstGeom prst="rect">
            <a:avLst/>
          </a:prstGeom>
        </p:spPr>
        <p:txBody>
          <a:bodyPr wrap="none">
            <a:spAutoFit/>
          </a:bodyPr>
          <a:lstStyle/>
          <a:p>
            <a:r>
              <a:rPr lang="en-US" sz="3200" dirty="0">
                <a:solidFill>
                  <a:srgbClr val="000000"/>
                </a:solidFill>
                <a:latin typeface="Times New Roman" panose="02020603050405020304" pitchFamily="18" charset="0"/>
                <a:cs typeface="Times New Roman" panose="02020603050405020304" pitchFamily="18" charset="0"/>
              </a:rPr>
              <a:t>- ginger (n):</a:t>
            </a:r>
            <a:endParaRPr lang="en-US" sz="3200" dirty="0">
              <a:latin typeface="Times New Roman" panose="02020603050405020304" pitchFamily="18" charset="0"/>
              <a:cs typeface="Times New Roman" panose="02020603050405020304" pitchFamily="18" charset="0"/>
            </a:endParaRPr>
          </a:p>
        </p:txBody>
      </p:sp>
      <p:pic>
        <p:nvPicPr>
          <p:cNvPr id="1040" name="Picture 16" descr="Ăn gừng có thể làm giảm nguy cơ mắc bệnh tim | Dinh dưỡng | PL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4927" y="2431285"/>
            <a:ext cx="5019313" cy="3764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06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xit" presetSubtype="0" fill="hold" nodeType="clickEffect">
                                  <p:stCondLst>
                                    <p:cond delay="0"/>
                                  </p:stCondLst>
                                  <p:childTnLst>
                                    <p:anim calcmode="lin" valueType="num">
                                      <p:cBhvr>
                                        <p:cTn id="16" dur="1000"/>
                                        <p:tgtEl>
                                          <p:spTgt spid="1026"/>
                                        </p:tgtEl>
                                        <p:attrNameLst>
                                          <p:attrName>ppt_w</p:attrName>
                                        </p:attrNameLst>
                                      </p:cBhvr>
                                      <p:tavLst>
                                        <p:tav tm="0">
                                          <p:val>
                                            <p:strVal val="ppt_w"/>
                                          </p:val>
                                        </p:tav>
                                        <p:tav tm="100000">
                                          <p:val>
                                            <p:strVal val="ppt_w*0.70"/>
                                          </p:val>
                                        </p:tav>
                                      </p:tavLst>
                                    </p:anim>
                                    <p:anim calcmode="lin" valueType="num">
                                      <p:cBhvr>
                                        <p:cTn id="17" dur="1000"/>
                                        <p:tgtEl>
                                          <p:spTgt spid="1026"/>
                                        </p:tgtEl>
                                        <p:attrNameLst>
                                          <p:attrName>ppt_h</p:attrName>
                                        </p:attrNameLst>
                                      </p:cBhvr>
                                      <p:tavLst>
                                        <p:tav tm="0">
                                          <p:val>
                                            <p:strVal val="ppt_h"/>
                                          </p:val>
                                        </p:tav>
                                        <p:tav tm="100000">
                                          <p:val>
                                            <p:strVal val="ppt_h"/>
                                          </p:val>
                                        </p:tav>
                                      </p:tavLst>
                                    </p:anim>
                                    <p:animEffect transition="out" filter="fade">
                                      <p:cBhvr>
                                        <p:cTn id="18" dur="1000"/>
                                        <p:tgtEl>
                                          <p:spTgt spid="1026"/>
                                        </p:tgtEl>
                                      </p:cBhvr>
                                    </p:animEffect>
                                    <p:set>
                                      <p:cBhvr>
                                        <p:cTn id="19" dur="1" fill="hold">
                                          <p:stCondLst>
                                            <p:cond delay="999"/>
                                          </p:stCondLst>
                                        </p:cTn>
                                        <p:tgtEl>
                                          <p:spTgt spid="102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32"/>
                                        </p:tgtEl>
                                        <p:attrNameLst>
                                          <p:attrName>style.visibility</p:attrName>
                                        </p:attrNameLst>
                                      </p:cBhvr>
                                      <p:to>
                                        <p:strVal val="visible"/>
                                      </p:to>
                                    </p:set>
                                    <p:animEffect transition="in" filter="wipe(down)">
                                      <p:cBhvr>
                                        <p:cTn id="34" dur="500"/>
                                        <p:tgtEl>
                                          <p:spTgt spid="1032"/>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xit" presetSubtype="0" fill="hold" nodeType="clickEffect">
                                  <p:stCondLst>
                                    <p:cond delay="0"/>
                                  </p:stCondLst>
                                  <p:childTnLst>
                                    <p:animEffect transition="out" filter="wedge">
                                      <p:cBhvr>
                                        <p:cTn id="38" dur="2000"/>
                                        <p:tgtEl>
                                          <p:spTgt spid="1032"/>
                                        </p:tgtEl>
                                      </p:cBhvr>
                                    </p:animEffect>
                                    <p:set>
                                      <p:cBhvr>
                                        <p:cTn id="39" dur="1" fill="hold">
                                          <p:stCondLst>
                                            <p:cond delay="1999"/>
                                          </p:stCondLst>
                                        </p:cTn>
                                        <p:tgtEl>
                                          <p:spTgt spid="103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down)">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down)">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1036"/>
                                        </p:tgtEl>
                                        <p:attrNameLst>
                                          <p:attrName>style.visibility</p:attrName>
                                        </p:attrNameLst>
                                      </p:cBhvr>
                                      <p:to>
                                        <p:strVal val="visible"/>
                                      </p:to>
                                    </p:set>
                                    <p:animEffect transition="in" filter="wipe(down)">
                                      <p:cBhvr>
                                        <p:cTn id="74" dur="500"/>
                                        <p:tgtEl>
                                          <p:spTgt spid="1036"/>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xit" presetSubtype="0" fill="hold" nodeType="clickEffect">
                                  <p:stCondLst>
                                    <p:cond delay="0"/>
                                  </p:stCondLst>
                                  <p:childTnLst>
                                    <p:anim calcmode="lin" valueType="num">
                                      <p:cBhvr>
                                        <p:cTn id="78" dur="1000"/>
                                        <p:tgtEl>
                                          <p:spTgt spid="1036"/>
                                        </p:tgtEl>
                                        <p:attrNameLst>
                                          <p:attrName>ppt_w</p:attrName>
                                        </p:attrNameLst>
                                      </p:cBhvr>
                                      <p:tavLst>
                                        <p:tav tm="0">
                                          <p:val>
                                            <p:strVal val="ppt_w"/>
                                          </p:val>
                                        </p:tav>
                                        <p:tav tm="100000">
                                          <p:val>
                                            <p:strVal val="ppt_w*0.70"/>
                                          </p:val>
                                        </p:tav>
                                      </p:tavLst>
                                    </p:anim>
                                    <p:anim calcmode="lin" valueType="num">
                                      <p:cBhvr>
                                        <p:cTn id="79" dur="1000"/>
                                        <p:tgtEl>
                                          <p:spTgt spid="1036"/>
                                        </p:tgtEl>
                                        <p:attrNameLst>
                                          <p:attrName>ppt_h</p:attrName>
                                        </p:attrNameLst>
                                      </p:cBhvr>
                                      <p:tavLst>
                                        <p:tav tm="0">
                                          <p:val>
                                            <p:strVal val="ppt_h"/>
                                          </p:val>
                                        </p:tav>
                                        <p:tav tm="100000">
                                          <p:val>
                                            <p:strVal val="ppt_h"/>
                                          </p:val>
                                        </p:tav>
                                      </p:tavLst>
                                    </p:anim>
                                    <p:animEffect transition="out" filter="fade">
                                      <p:cBhvr>
                                        <p:cTn id="80" dur="1000"/>
                                        <p:tgtEl>
                                          <p:spTgt spid="1036"/>
                                        </p:tgtEl>
                                      </p:cBhvr>
                                    </p:animEffect>
                                    <p:set>
                                      <p:cBhvr>
                                        <p:cTn id="81" dur="1" fill="hold">
                                          <p:stCondLst>
                                            <p:cond delay="999"/>
                                          </p:stCondLst>
                                        </p:cTn>
                                        <p:tgtEl>
                                          <p:spTgt spid="1036"/>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500"/>
                                        <p:tgtEl>
                                          <p:spTgt spid="11"/>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wipe(down)">
                                      <p:cBhvr>
                                        <p:cTn id="91" dur="500"/>
                                        <p:tgtEl>
                                          <p:spTgt spid="16"/>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barn(inVertical)">
                                      <p:cBhvr>
                                        <p:cTn id="96" dur="500"/>
                                        <p:tgtEl>
                                          <p:spTgt spid="18"/>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wipe(down)">
                                      <p:cBhvr>
                                        <p:cTn id="101" dur="500"/>
                                        <p:tgtEl>
                                          <p:spTgt spid="17"/>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fade">
                                      <p:cBhvr>
                                        <p:cTn id="106" dur="1000"/>
                                        <p:tgtEl>
                                          <p:spTgt spid="19"/>
                                        </p:tgtEl>
                                      </p:cBhvr>
                                    </p:animEffect>
                                    <p:anim calcmode="lin" valueType="num">
                                      <p:cBhvr>
                                        <p:cTn id="107" dur="1000" fill="hold"/>
                                        <p:tgtEl>
                                          <p:spTgt spid="19"/>
                                        </p:tgtEl>
                                        <p:attrNameLst>
                                          <p:attrName>ppt_x</p:attrName>
                                        </p:attrNameLst>
                                      </p:cBhvr>
                                      <p:tavLst>
                                        <p:tav tm="0">
                                          <p:val>
                                            <p:strVal val="#ppt_x"/>
                                          </p:val>
                                        </p:tav>
                                        <p:tav tm="100000">
                                          <p:val>
                                            <p:strVal val="#ppt_x"/>
                                          </p:val>
                                        </p:tav>
                                      </p:tavLst>
                                    </p:anim>
                                    <p:anim calcmode="lin" valueType="num">
                                      <p:cBhvr>
                                        <p:cTn id="10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20"/>
                                        </p:tgtEl>
                                        <p:attrNameLst>
                                          <p:attrName>style.visibility</p:attrName>
                                        </p:attrNameLst>
                                      </p:cBhvr>
                                      <p:to>
                                        <p:strVal val="visible"/>
                                      </p:to>
                                    </p:set>
                                    <p:animEffect transition="in" filter="wipe(down)">
                                      <p:cBhvr>
                                        <p:cTn id="113" dur="500"/>
                                        <p:tgtEl>
                                          <p:spTgt spid="20"/>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21"/>
                                        </p:tgtEl>
                                        <p:attrNameLst>
                                          <p:attrName>style.visibility</p:attrName>
                                        </p:attrNameLst>
                                      </p:cBhvr>
                                      <p:to>
                                        <p:strVal val="visible"/>
                                      </p:to>
                                    </p:set>
                                    <p:animEffect transition="in" filter="wipe(down)">
                                      <p:cBhvr>
                                        <p:cTn id="118" dur="500"/>
                                        <p:tgtEl>
                                          <p:spTgt spid="21"/>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grpId="0" nodeType="clickEffect">
                                  <p:stCondLst>
                                    <p:cond delay="0"/>
                                  </p:stCondLst>
                                  <p:childTnLst>
                                    <p:set>
                                      <p:cBhvr>
                                        <p:cTn id="122" dur="1" fill="hold">
                                          <p:stCondLst>
                                            <p:cond delay="0"/>
                                          </p:stCondLst>
                                        </p:cTn>
                                        <p:tgtEl>
                                          <p:spTgt spid="22"/>
                                        </p:tgtEl>
                                        <p:attrNameLst>
                                          <p:attrName>style.visibility</p:attrName>
                                        </p:attrNameLst>
                                      </p:cBhvr>
                                      <p:to>
                                        <p:strVal val="visible"/>
                                      </p:to>
                                    </p:set>
                                    <p:animEffect transition="in" filter="wipe(down)">
                                      <p:cBhvr>
                                        <p:cTn id="123" dur="500"/>
                                        <p:tgtEl>
                                          <p:spTgt spid="22"/>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nodeType="clickEffect">
                                  <p:stCondLst>
                                    <p:cond delay="0"/>
                                  </p:stCondLst>
                                  <p:childTnLst>
                                    <p:set>
                                      <p:cBhvr>
                                        <p:cTn id="127" dur="1" fill="hold">
                                          <p:stCondLst>
                                            <p:cond delay="0"/>
                                          </p:stCondLst>
                                        </p:cTn>
                                        <p:tgtEl>
                                          <p:spTgt spid="1038"/>
                                        </p:tgtEl>
                                        <p:attrNameLst>
                                          <p:attrName>style.visibility</p:attrName>
                                        </p:attrNameLst>
                                      </p:cBhvr>
                                      <p:to>
                                        <p:strVal val="visible"/>
                                      </p:to>
                                    </p:set>
                                    <p:animEffect transition="in" filter="wipe(down)">
                                      <p:cBhvr>
                                        <p:cTn id="128" dur="500"/>
                                        <p:tgtEl>
                                          <p:spTgt spid="1038"/>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grpId="0" nodeType="clickEffect">
                                  <p:stCondLst>
                                    <p:cond delay="0"/>
                                  </p:stCondLst>
                                  <p:childTnLst>
                                    <p:set>
                                      <p:cBhvr>
                                        <p:cTn id="132" dur="1" fill="hold">
                                          <p:stCondLst>
                                            <p:cond delay="0"/>
                                          </p:stCondLst>
                                        </p:cTn>
                                        <p:tgtEl>
                                          <p:spTgt spid="23"/>
                                        </p:tgtEl>
                                        <p:attrNameLst>
                                          <p:attrName>style.visibility</p:attrName>
                                        </p:attrNameLst>
                                      </p:cBhvr>
                                      <p:to>
                                        <p:strVal val="visible"/>
                                      </p:to>
                                    </p:set>
                                    <p:animEffect transition="in" filter="wipe(down)">
                                      <p:cBhvr>
                                        <p:cTn id="133" dur="500"/>
                                        <p:tgtEl>
                                          <p:spTgt spid="23"/>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xit" presetSubtype="4" fill="hold" nodeType="clickEffect">
                                  <p:stCondLst>
                                    <p:cond delay="0"/>
                                  </p:stCondLst>
                                  <p:childTnLst>
                                    <p:animEffect transition="out" filter="wipe(down)">
                                      <p:cBhvr>
                                        <p:cTn id="137" dur="500"/>
                                        <p:tgtEl>
                                          <p:spTgt spid="1038"/>
                                        </p:tgtEl>
                                      </p:cBhvr>
                                    </p:animEffect>
                                    <p:set>
                                      <p:cBhvr>
                                        <p:cTn id="138" dur="1" fill="hold">
                                          <p:stCondLst>
                                            <p:cond delay="499"/>
                                          </p:stCondLst>
                                        </p:cTn>
                                        <p:tgtEl>
                                          <p:spTgt spid="1038"/>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grpId="0" nodeType="clickEffect">
                                  <p:stCondLst>
                                    <p:cond delay="0"/>
                                  </p:stCondLst>
                                  <p:childTnLst>
                                    <p:set>
                                      <p:cBhvr>
                                        <p:cTn id="142" dur="1" fill="hold">
                                          <p:stCondLst>
                                            <p:cond delay="0"/>
                                          </p:stCondLst>
                                        </p:cTn>
                                        <p:tgtEl>
                                          <p:spTgt spid="25"/>
                                        </p:tgtEl>
                                        <p:attrNameLst>
                                          <p:attrName>style.visibility</p:attrName>
                                        </p:attrNameLst>
                                      </p:cBhvr>
                                      <p:to>
                                        <p:strVal val="visible"/>
                                      </p:to>
                                    </p:set>
                                    <p:animEffect transition="in" filter="wipe(down)">
                                      <p:cBhvr>
                                        <p:cTn id="143" dur="500"/>
                                        <p:tgtEl>
                                          <p:spTgt spid="25"/>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nodeType="clickEffect">
                                  <p:stCondLst>
                                    <p:cond delay="0"/>
                                  </p:stCondLst>
                                  <p:childTnLst>
                                    <p:set>
                                      <p:cBhvr>
                                        <p:cTn id="147" dur="1" fill="hold">
                                          <p:stCondLst>
                                            <p:cond delay="0"/>
                                          </p:stCondLst>
                                        </p:cTn>
                                        <p:tgtEl>
                                          <p:spTgt spid="1040"/>
                                        </p:tgtEl>
                                        <p:attrNameLst>
                                          <p:attrName>style.visibility</p:attrName>
                                        </p:attrNameLst>
                                      </p:cBhvr>
                                      <p:to>
                                        <p:strVal val="visible"/>
                                      </p:to>
                                    </p:set>
                                    <p:animEffect transition="in" filter="wipe(down)">
                                      <p:cBhvr>
                                        <p:cTn id="148" dur="500"/>
                                        <p:tgtEl>
                                          <p:spTgt spid="1040"/>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4" fill="hold" grpId="0" nodeType="clickEffect">
                                  <p:stCondLst>
                                    <p:cond delay="0"/>
                                  </p:stCondLst>
                                  <p:childTnLst>
                                    <p:set>
                                      <p:cBhvr>
                                        <p:cTn id="152" dur="1" fill="hold">
                                          <p:stCondLst>
                                            <p:cond delay="0"/>
                                          </p:stCondLst>
                                        </p:cTn>
                                        <p:tgtEl>
                                          <p:spTgt spid="24"/>
                                        </p:tgtEl>
                                        <p:attrNameLst>
                                          <p:attrName>style.visibility</p:attrName>
                                        </p:attrNameLst>
                                      </p:cBhvr>
                                      <p:to>
                                        <p:strVal val="visible"/>
                                      </p:to>
                                    </p:set>
                                    <p:animEffect transition="in" filter="wipe(down)">
                                      <p:cBhvr>
                                        <p:cTn id="15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598" y="810228"/>
            <a:ext cx="4451283" cy="584775"/>
          </a:xfrm>
          <a:prstGeom prst="rect">
            <a:avLst/>
          </a:prstGeom>
        </p:spPr>
        <p:txBody>
          <a:bodyPr wrap="none">
            <a:spAutoFit/>
          </a:bodyPr>
          <a:lstStyle/>
          <a:p>
            <a:r>
              <a:rPr lang="en-US" sz="3200" dirty="0">
                <a:solidFill>
                  <a:srgbClr val="000000"/>
                </a:solidFill>
                <a:latin typeface="Times New Roman" panose="02020603050405020304" pitchFamily="18" charset="0"/>
                <a:cs typeface="Times New Roman" panose="02020603050405020304" pitchFamily="18" charset="0"/>
              </a:rPr>
              <a:t>- arrange dish </a:t>
            </a:r>
            <a:r>
              <a:rPr lang="en-US" sz="3200" dirty="0"/>
              <a:t>/</a:t>
            </a:r>
            <a:r>
              <a:rPr lang="en-US" sz="3200" dirty="0" err="1"/>
              <a:t>əˈreɪndʒ</a:t>
            </a:r>
            <a:r>
              <a:rPr lang="en-US" sz="3200" dirty="0"/>
              <a:t>/ </a:t>
            </a:r>
            <a:r>
              <a:rPr lang="en-US" sz="3200" dirty="0">
                <a:solidFill>
                  <a:srgbClr val="000000"/>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274598" y="103031"/>
            <a:ext cx="3463192" cy="584775"/>
          </a:xfrm>
          <a:prstGeom prst="rect">
            <a:avLst/>
          </a:prstGeom>
        </p:spPr>
        <p:txBody>
          <a:bodyPr wrap="none">
            <a:spAutoFit/>
          </a:bodyPr>
          <a:lstStyle/>
          <a:p>
            <a:r>
              <a:rPr lang="en-US" sz="3200" b="1" u="sng" dirty="0">
                <a:solidFill>
                  <a:srgbClr val="00B0F0"/>
                </a:solidFill>
                <a:latin typeface="Times New Roman" panose="02020603050405020304" pitchFamily="18" charset="0"/>
                <a:cs typeface="Times New Roman" panose="02020603050405020304" pitchFamily="18" charset="0"/>
              </a:rPr>
              <a:t>I. VOCABULARY</a:t>
            </a:r>
            <a:endParaRPr lang="en-US" sz="3200" u="sng" dirty="0">
              <a:solidFill>
                <a:srgbClr val="00B0F0"/>
              </a:solidFill>
              <a:latin typeface="Times New Roman" panose="02020603050405020304" pitchFamily="18" charset="0"/>
              <a:cs typeface="Times New Roman" panose="02020603050405020304" pitchFamily="18" charset="0"/>
            </a:endParaRPr>
          </a:p>
        </p:txBody>
      </p:sp>
      <p:sp>
        <p:nvSpPr>
          <p:cNvPr id="5" name="AutoShape 6" descr="6 mẹo để giữ nguyên dưỡng chất trong thức ăn tươi sống • Hello Bacs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4696158" y="825325"/>
            <a:ext cx="3889206" cy="584775"/>
          </a:xfrm>
          <a:prstGeom prst="rect">
            <a:avLst/>
          </a:prstGeom>
        </p:spPr>
        <p:txBody>
          <a:bodyPr wrap="none">
            <a:spAutoFit/>
          </a:bodyPr>
          <a:lstStyle/>
          <a:p>
            <a:r>
              <a:rPr lang="en-US" sz="3200" dirty="0" err="1">
                <a:solidFill>
                  <a:srgbClr val="000000"/>
                </a:solidFill>
                <a:latin typeface="Times New Roman" panose="02020603050405020304" pitchFamily="18" charset="0"/>
                <a:cs typeface="Times New Roman" panose="02020603050405020304" pitchFamily="18" charset="0"/>
              </a:rPr>
              <a:t>Sắp</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xếp</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bài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trí</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món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ăn</a:t>
            </a:r>
            <a:endParaRPr lang="en-US" sz="3200" dirty="0">
              <a:latin typeface="Times New Roman" panose="02020603050405020304" pitchFamily="18" charset="0"/>
              <a:cs typeface="Times New Roman" panose="02020603050405020304" pitchFamily="18" charset="0"/>
            </a:endParaRPr>
          </a:p>
        </p:txBody>
      </p:sp>
      <p:sp>
        <p:nvSpPr>
          <p:cNvPr id="7" name="Rectangle 6"/>
          <p:cNvSpPr/>
          <p:nvPr/>
        </p:nvSpPr>
        <p:spPr>
          <a:xfrm>
            <a:off x="307975" y="1517425"/>
            <a:ext cx="2007281" cy="584775"/>
          </a:xfrm>
          <a:prstGeom prst="rect">
            <a:avLst/>
          </a:prstGeom>
        </p:spPr>
        <p:txBody>
          <a:bodyPr wrap="none">
            <a:spAutoFit/>
          </a:bodyPr>
          <a:lstStyle/>
          <a:p>
            <a:r>
              <a:rPr lang="en-US" sz="3200" dirty="0">
                <a:solidFill>
                  <a:srgbClr val="000000"/>
                </a:solidFill>
                <a:latin typeface="Times New Roman" panose="02020603050405020304" pitchFamily="18" charset="0"/>
                <a:cs typeface="Times New Roman" panose="02020603050405020304" pitchFamily="18" charset="0"/>
              </a:rPr>
              <a:t>- raw food:</a:t>
            </a:r>
            <a:endParaRPr lang="en-US" sz="3200" dirty="0">
              <a:latin typeface="Times New Roman" panose="02020603050405020304" pitchFamily="18" charset="0"/>
              <a:cs typeface="Times New Roman" panose="02020603050405020304" pitchFamily="18" charset="0"/>
            </a:endParaRPr>
          </a:p>
        </p:txBody>
      </p:sp>
      <p:sp>
        <p:nvSpPr>
          <p:cNvPr id="8" name="Rectangle 7"/>
          <p:cNvSpPr/>
          <p:nvPr/>
        </p:nvSpPr>
        <p:spPr>
          <a:xfrm>
            <a:off x="274598" y="2102200"/>
            <a:ext cx="5591018" cy="584775"/>
          </a:xfrm>
          <a:prstGeom prst="rect">
            <a:avLst/>
          </a:prstGeom>
        </p:spPr>
        <p:txBody>
          <a:bodyPr wrap="none">
            <a:spAutoFit/>
          </a:bodyPr>
          <a:lstStyle/>
          <a:p>
            <a:r>
              <a:rPr lang="en-US" sz="3200" dirty="0">
                <a:solidFill>
                  <a:srgbClr val="000000"/>
                </a:solidFill>
                <a:latin typeface="Times New Roman" panose="02020603050405020304" pitchFamily="18" charset="0"/>
                <a:cs typeface="Times New Roman" panose="02020603050405020304" pitchFamily="18" charset="0"/>
              </a:rPr>
              <a:t>- component </a:t>
            </a:r>
            <a:r>
              <a:rPr lang="en-US" sz="3200" dirty="0"/>
              <a:t>/</a:t>
            </a:r>
            <a:r>
              <a:rPr lang="en-US" sz="3200" dirty="0" err="1"/>
              <a:t>kəm'pounənt</a:t>
            </a:r>
            <a:r>
              <a:rPr lang="en-US" sz="3200" dirty="0"/>
              <a:t>/</a:t>
            </a:r>
            <a:r>
              <a:rPr lang="en-US" sz="3200" dirty="0">
                <a:solidFill>
                  <a:srgbClr val="000000"/>
                </a:solidFill>
                <a:latin typeface="Times New Roman" panose="02020603050405020304" pitchFamily="18" charset="0"/>
                <a:cs typeface="Times New Roman" panose="02020603050405020304" pitchFamily="18" charset="0"/>
              </a:rPr>
              <a:t> (n):</a:t>
            </a:r>
            <a:endParaRPr lang="en-US" sz="3200" dirty="0">
              <a:latin typeface="Times New Roman" panose="02020603050405020304" pitchFamily="18" charset="0"/>
              <a:cs typeface="Times New Roman" panose="02020603050405020304" pitchFamily="18" charset="0"/>
            </a:endParaRPr>
          </a:p>
        </p:txBody>
      </p:sp>
      <p:sp>
        <p:nvSpPr>
          <p:cNvPr id="9" name="Rectangle 8"/>
          <p:cNvSpPr/>
          <p:nvPr/>
        </p:nvSpPr>
        <p:spPr>
          <a:xfrm>
            <a:off x="188369" y="2809397"/>
            <a:ext cx="3147015" cy="584775"/>
          </a:xfrm>
          <a:prstGeom prst="rect">
            <a:avLst/>
          </a:prstGeom>
        </p:spPr>
        <p:txBody>
          <a:bodyPr wrap="none">
            <a:spAutoFit/>
          </a:bodyPr>
          <a:lstStyle/>
          <a:p>
            <a:r>
              <a:rPr lang="en-US" sz="3200" dirty="0">
                <a:solidFill>
                  <a:srgbClr val="000000"/>
                </a:solidFill>
                <a:latin typeface="Times New Roman" panose="02020603050405020304" pitchFamily="18" charset="0"/>
                <a:cs typeface="Times New Roman" panose="02020603050405020304" pitchFamily="18" charset="0"/>
              </a:rPr>
              <a:t> - typically (</a:t>
            </a:r>
            <a:r>
              <a:rPr lang="en-US" sz="3200" dirty="0" err="1">
                <a:solidFill>
                  <a:srgbClr val="000000"/>
                </a:solidFill>
                <a:latin typeface="Times New Roman" panose="02020603050405020304" pitchFamily="18" charset="0"/>
                <a:cs typeface="Times New Roman" panose="02020603050405020304" pitchFamily="18" charset="0"/>
              </a:rPr>
              <a:t>adv</a:t>
            </a:r>
            <a:r>
              <a:rPr lang="en-US" sz="3200" dirty="0">
                <a:solidFill>
                  <a:srgbClr val="000000"/>
                </a:solidFill>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11" name="Rectangle 10"/>
          <p:cNvSpPr/>
          <p:nvPr/>
        </p:nvSpPr>
        <p:spPr>
          <a:xfrm>
            <a:off x="3558949" y="3482184"/>
            <a:ext cx="2642070" cy="584775"/>
          </a:xfrm>
          <a:prstGeom prst="rect">
            <a:avLst/>
          </a:prstGeom>
        </p:spPr>
        <p:txBody>
          <a:bodyPr wrap="none">
            <a:spAutoFit/>
          </a:bodyPr>
          <a:lstStyle/>
          <a:p>
            <a:r>
              <a:rPr lang="vi-VN" sz="3200" dirty="0">
                <a:solidFill>
                  <a:srgbClr val="000000"/>
                </a:solidFill>
                <a:latin typeface="+mj-lt"/>
              </a:rPr>
              <a:t>dưa hành muối</a:t>
            </a:r>
            <a:endParaRPr lang="en-US" sz="3200" dirty="0">
              <a:latin typeface="+mj-lt"/>
            </a:endParaRPr>
          </a:p>
        </p:txBody>
      </p:sp>
      <p:sp>
        <p:nvSpPr>
          <p:cNvPr id="12" name="Rectangle 11"/>
          <p:cNvSpPr/>
          <p:nvPr/>
        </p:nvSpPr>
        <p:spPr>
          <a:xfrm>
            <a:off x="3673950" y="1510671"/>
            <a:ext cx="2733441" cy="584775"/>
          </a:xfrm>
          <a:prstGeom prst="rect">
            <a:avLst/>
          </a:prstGeom>
        </p:spPr>
        <p:txBody>
          <a:bodyPr wrap="none">
            <a:spAutoFit/>
          </a:bodyPr>
          <a:lstStyle/>
          <a:p>
            <a:r>
              <a:rPr lang="vi-VN" sz="3200" dirty="0">
                <a:solidFill>
                  <a:srgbClr val="000000"/>
                </a:solidFill>
                <a:latin typeface="+mj-lt"/>
              </a:rPr>
              <a:t>đồ ăn tươi sống</a:t>
            </a:r>
            <a:endParaRPr lang="en-US" sz="3200" dirty="0">
              <a:latin typeface="+mj-lt"/>
            </a:endParaRPr>
          </a:p>
        </p:txBody>
      </p:sp>
      <p:sp>
        <p:nvSpPr>
          <p:cNvPr id="13" name="Rectangle 12"/>
          <p:cNvSpPr/>
          <p:nvPr/>
        </p:nvSpPr>
        <p:spPr>
          <a:xfrm>
            <a:off x="5974798" y="2095446"/>
            <a:ext cx="1997663" cy="584775"/>
          </a:xfrm>
          <a:prstGeom prst="rect">
            <a:avLst/>
          </a:prstGeom>
        </p:spPr>
        <p:txBody>
          <a:bodyPr wrap="none">
            <a:spAutoFit/>
          </a:bodyPr>
          <a:lstStyle/>
          <a:p>
            <a:r>
              <a:rPr lang="en-US" sz="3200" dirty="0" err="1">
                <a:solidFill>
                  <a:srgbClr val="000000"/>
                </a:solidFill>
                <a:latin typeface="Times New Roman" panose="02020603050405020304" pitchFamily="18" charset="0"/>
                <a:cs typeface="Times New Roman" panose="02020603050405020304" pitchFamily="18" charset="0"/>
              </a:rPr>
              <a:t>thành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phần</a:t>
            </a:r>
            <a:endParaRPr lang="en-US" sz="3200" dirty="0">
              <a:latin typeface="Times New Roman" panose="02020603050405020304" pitchFamily="18" charset="0"/>
              <a:cs typeface="Times New Roman" panose="02020603050405020304" pitchFamily="18" charset="0"/>
            </a:endParaRPr>
          </a:p>
        </p:txBody>
      </p:sp>
      <p:sp>
        <p:nvSpPr>
          <p:cNvPr id="14" name="Rectangle 13"/>
          <p:cNvSpPr/>
          <p:nvPr/>
        </p:nvSpPr>
        <p:spPr>
          <a:xfrm>
            <a:off x="274598" y="3482184"/>
            <a:ext cx="3281668" cy="584775"/>
          </a:xfrm>
          <a:prstGeom prst="rect">
            <a:avLst/>
          </a:prstGeom>
        </p:spPr>
        <p:txBody>
          <a:bodyPr wrap="none">
            <a:spAutoFit/>
          </a:bodyPr>
          <a:lstStyle/>
          <a:p>
            <a:r>
              <a:rPr lang="en-US" sz="3200" dirty="0">
                <a:solidFill>
                  <a:srgbClr val="000000"/>
                </a:solidFill>
                <a:latin typeface="Times New Roman" panose="02020603050405020304" pitchFamily="18" charset="0"/>
                <a:cs typeface="Times New Roman" panose="02020603050405020304" pitchFamily="18" charset="0"/>
              </a:rPr>
              <a:t>- pickles </a:t>
            </a:r>
            <a:r>
              <a:rPr lang="en-US" sz="3200" dirty="0"/>
              <a:t>/'</a:t>
            </a:r>
            <a:r>
              <a:rPr lang="en-US" sz="3200" dirty="0" err="1"/>
              <a:t>pikl</a:t>
            </a:r>
            <a:r>
              <a:rPr lang="en-US" sz="3200" dirty="0"/>
              <a:t>/</a:t>
            </a:r>
            <a:r>
              <a:rPr lang="en-US" sz="3200" dirty="0">
                <a:solidFill>
                  <a:srgbClr val="000000"/>
                </a:solidFill>
                <a:latin typeface="Times New Roman" panose="02020603050405020304" pitchFamily="18" charset="0"/>
                <a:cs typeface="Times New Roman" panose="02020603050405020304" pitchFamily="18" charset="0"/>
              </a:rPr>
              <a:t>(n):</a:t>
            </a:r>
            <a:endParaRPr lang="en-US" sz="3200" dirty="0">
              <a:latin typeface="Times New Roman" panose="02020603050405020304" pitchFamily="18" charset="0"/>
              <a:cs typeface="Times New Roman" panose="02020603050405020304" pitchFamily="18" charset="0"/>
            </a:endParaRPr>
          </a:p>
        </p:txBody>
      </p:sp>
      <p:sp>
        <p:nvSpPr>
          <p:cNvPr id="15" name="Rectangle 14"/>
          <p:cNvSpPr/>
          <p:nvPr/>
        </p:nvSpPr>
        <p:spPr>
          <a:xfrm>
            <a:off x="3707154" y="2809397"/>
            <a:ext cx="3337773" cy="584775"/>
          </a:xfrm>
          <a:prstGeom prst="rect">
            <a:avLst/>
          </a:prstGeom>
        </p:spPr>
        <p:txBody>
          <a:bodyPr wrap="none">
            <a:spAutoFit/>
          </a:bodyPr>
          <a:lstStyle/>
          <a:p>
            <a:r>
              <a:rPr lang="vi-VN" sz="3200" dirty="0">
                <a:solidFill>
                  <a:srgbClr val="000000"/>
                </a:solidFill>
                <a:latin typeface="+mj-lt"/>
              </a:rPr>
              <a:t>một cách đặc trưng</a:t>
            </a:r>
            <a:endParaRPr lang="en-US" sz="3200" dirty="0">
              <a:latin typeface="+mj-lt"/>
            </a:endParaRPr>
          </a:p>
        </p:txBody>
      </p:sp>
      <p:sp>
        <p:nvSpPr>
          <p:cNvPr id="16" name="Rectangle 15"/>
          <p:cNvSpPr/>
          <p:nvPr/>
        </p:nvSpPr>
        <p:spPr>
          <a:xfrm>
            <a:off x="307975" y="4066959"/>
            <a:ext cx="2566728" cy="584775"/>
          </a:xfrm>
          <a:prstGeom prst="rect">
            <a:avLst/>
          </a:prstGeom>
        </p:spPr>
        <p:txBody>
          <a:bodyPr wrap="none">
            <a:spAutoFit/>
          </a:bodyPr>
          <a:lstStyle/>
          <a:p>
            <a:r>
              <a:rPr lang="en-US" sz="3200" dirty="0">
                <a:solidFill>
                  <a:srgbClr val="000000"/>
                </a:solidFill>
                <a:latin typeface="Times New Roman" panose="02020603050405020304" pitchFamily="18" charset="0"/>
                <a:cs typeface="Times New Roman" panose="02020603050405020304" pitchFamily="18" charset="0"/>
              </a:rPr>
              <a:t>- eating habit: </a:t>
            </a:r>
            <a:endParaRPr lang="en-US" sz="3200" dirty="0">
              <a:latin typeface="Times New Roman" panose="02020603050405020304" pitchFamily="18" charset="0"/>
              <a:cs typeface="Times New Roman" panose="02020603050405020304" pitchFamily="18" charset="0"/>
            </a:endParaRPr>
          </a:p>
        </p:txBody>
      </p:sp>
      <p:sp>
        <p:nvSpPr>
          <p:cNvPr id="17" name="Rectangle 16"/>
          <p:cNvSpPr/>
          <p:nvPr/>
        </p:nvSpPr>
        <p:spPr>
          <a:xfrm>
            <a:off x="307975" y="4669412"/>
            <a:ext cx="3627916" cy="584775"/>
          </a:xfrm>
          <a:prstGeom prst="rect">
            <a:avLst/>
          </a:prstGeom>
        </p:spPr>
        <p:txBody>
          <a:bodyPr wrap="none">
            <a:spAutoFit/>
          </a:bodyPr>
          <a:lstStyle/>
          <a:p>
            <a:r>
              <a:rPr lang="en-US" sz="3200" dirty="0">
                <a:solidFill>
                  <a:srgbClr val="000000"/>
                </a:solidFill>
                <a:latin typeface="Times New Roman" panose="02020603050405020304" pitchFamily="18" charset="0"/>
                <a:cs typeface="Times New Roman" panose="02020603050405020304" pitchFamily="18" charset="0"/>
              </a:rPr>
              <a:t>- portion </a:t>
            </a:r>
            <a:r>
              <a:rPr lang="en-US" sz="3200" dirty="0"/>
              <a:t>/'</a:t>
            </a:r>
            <a:r>
              <a:rPr lang="en-US" sz="3200" dirty="0" err="1"/>
              <a:t>pɔ:ʃn</a:t>
            </a:r>
            <a:r>
              <a:rPr lang="en-US" sz="3200" dirty="0"/>
              <a:t>/</a:t>
            </a:r>
            <a:r>
              <a:rPr lang="en-US" sz="3200" dirty="0">
                <a:solidFill>
                  <a:srgbClr val="000000"/>
                </a:solidFill>
                <a:latin typeface="Times New Roman" panose="02020603050405020304" pitchFamily="18" charset="0"/>
                <a:cs typeface="Times New Roman" panose="02020603050405020304" pitchFamily="18" charset="0"/>
              </a:rPr>
              <a:t> (n):</a:t>
            </a:r>
            <a:endParaRPr lang="en-US" sz="3200" dirty="0">
              <a:latin typeface="Times New Roman" panose="02020603050405020304" pitchFamily="18" charset="0"/>
              <a:cs typeface="Times New Roman" panose="02020603050405020304" pitchFamily="18" charset="0"/>
            </a:endParaRPr>
          </a:p>
        </p:txBody>
      </p:sp>
      <p:sp>
        <p:nvSpPr>
          <p:cNvPr id="18" name="Rectangle 17"/>
          <p:cNvSpPr/>
          <p:nvPr/>
        </p:nvSpPr>
        <p:spPr>
          <a:xfrm>
            <a:off x="3594821" y="4043577"/>
            <a:ext cx="3137397" cy="584775"/>
          </a:xfrm>
          <a:prstGeom prst="rect">
            <a:avLst/>
          </a:prstGeom>
        </p:spPr>
        <p:txBody>
          <a:bodyPr wrap="none">
            <a:spAutoFit/>
          </a:bodyPr>
          <a:lstStyle/>
          <a:p>
            <a:r>
              <a:rPr lang="en-US" sz="3200" dirty="0" err="1">
                <a:solidFill>
                  <a:srgbClr val="000000"/>
                </a:solidFill>
                <a:latin typeface="Times New Roman" panose="02020603050405020304" pitchFamily="18" charset="0"/>
                <a:cs typeface="Times New Roman" panose="02020603050405020304" pitchFamily="18" charset="0"/>
              </a:rPr>
              <a:t>thói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quen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ăn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uống</a:t>
            </a:r>
            <a:endParaRPr lang="en-US" sz="3200" dirty="0">
              <a:latin typeface="Times New Roman" panose="02020603050405020304" pitchFamily="18" charset="0"/>
              <a:cs typeface="Times New Roman" panose="02020603050405020304" pitchFamily="18" charset="0"/>
            </a:endParaRPr>
          </a:p>
        </p:txBody>
      </p:sp>
      <p:sp>
        <p:nvSpPr>
          <p:cNvPr id="19" name="Rectangle 18"/>
          <p:cNvSpPr/>
          <p:nvPr/>
        </p:nvSpPr>
        <p:spPr>
          <a:xfrm>
            <a:off x="3758678" y="4686007"/>
            <a:ext cx="1883849" cy="584775"/>
          </a:xfrm>
          <a:prstGeom prst="rect">
            <a:avLst/>
          </a:prstGeom>
        </p:spPr>
        <p:txBody>
          <a:bodyPr wrap="none">
            <a:spAutoFit/>
          </a:bodyPr>
          <a:lstStyle/>
          <a:p>
            <a:r>
              <a:rPr lang="en-US" sz="3200" dirty="0" err="1">
                <a:solidFill>
                  <a:srgbClr val="000000"/>
                </a:solidFill>
                <a:latin typeface="Times New Roman" panose="02020603050405020304" pitchFamily="18" charset="0"/>
                <a:cs typeface="Times New Roman" panose="02020603050405020304" pitchFamily="18" charset="0"/>
              </a:rPr>
              <a:t>khẩu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phần</a:t>
            </a:r>
            <a:endParaRPr lang="en-US" sz="3200" dirty="0">
              <a:latin typeface="Times New Roman" panose="02020603050405020304" pitchFamily="18" charset="0"/>
              <a:cs typeface="Times New Roman" panose="02020603050405020304" pitchFamily="18" charset="0"/>
            </a:endParaRPr>
          </a:p>
        </p:txBody>
      </p:sp>
      <p:sp>
        <p:nvSpPr>
          <p:cNvPr id="20" name="Rectangle 19"/>
          <p:cNvSpPr/>
          <p:nvPr/>
        </p:nvSpPr>
        <p:spPr>
          <a:xfrm>
            <a:off x="188369" y="5254187"/>
            <a:ext cx="4003019" cy="584775"/>
          </a:xfrm>
          <a:prstGeom prst="rect">
            <a:avLst/>
          </a:prstGeom>
        </p:spPr>
        <p:txBody>
          <a:bodyPr wrap="none">
            <a:spAutoFit/>
          </a:bodyPr>
          <a:lstStyle/>
          <a:p>
            <a:r>
              <a:rPr lang="en-US" sz="3200" dirty="0">
                <a:solidFill>
                  <a:srgbClr val="000000"/>
                </a:solidFill>
                <a:latin typeface="Times New Roman" panose="02020603050405020304" pitchFamily="18" charset="0"/>
                <a:cs typeface="Times New Roman" panose="02020603050405020304" pitchFamily="18" charset="0"/>
              </a:rPr>
              <a:t>- soy sauce </a:t>
            </a:r>
            <a:r>
              <a:rPr lang="en-US" sz="3200" dirty="0"/>
              <a:t>/ˌ</a:t>
            </a:r>
            <a:r>
              <a:rPr lang="en-US" sz="3200" dirty="0" err="1"/>
              <a:t>sɔɪ</a:t>
            </a:r>
            <a:r>
              <a:rPr lang="en-US" sz="3200" dirty="0"/>
              <a:t> ˈ</a:t>
            </a:r>
            <a:r>
              <a:rPr lang="en-US" sz="3200" dirty="0" err="1"/>
              <a:t>sɔːs</a:t>
            </a:r>
            <a:r>
              <a:rPr lang="en-US" sz="3200" dirty="0"/>
              <a:t>/ </a:t>
            </a:r>
            <a:r>
              <a:rPr lang="en-US" sz="3200" dirty="0">
                <a:solidFill>
                  <a:srgbClr val="000000"/>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21" name="Rectangle 20"/>
          <p:cNvSpPr/>
          <p:nvPr/>
        </p:nvSpPr>
        <p:spPr>
          <a:xfrm>
            <a:off x="4377579" y="5289888"/>
            <a:ext cx="2642641" cy="584775"/>
          </a:xfrm>
          <a:prstGeom prst="rect">
            <a:avLst/>
          </a:prstGeom>
        </p:spPr>
        <p:txBody>
          <a:bodyPr wrap="square">
            <a:spAutoFit/>
          </a:bodyPr>
          <a:lstStyle/>
          <a:p>
            <a:r>
              <a:rPr lang="vi-VN" sz="3200" dirty="0">
                <a:solidFill>
                  <a:srgbClr val="000000"/>
                </a:solidFill>
                <a:latin typeface="+mj-lt"/>
              </a:rPr>
              <a:t>nước tương</a:t>
            </a:r>
            <a:endParaRPr lang="en-US" sz="3200" dirty="0">
              <a:latin typeface="+mj-lt"/>
            </a:endParaRPr>
          </a:p>
        </p:txBody>
      </p:sp>
      <p:sp>
        <p:nvSpPr>
          <p:cNvPr id="22" name="Rectangle 21"/>
          <p:cNvSpPr/>
          <p:nvPr/>
        </p:nvSpPr>
        <p:spPr>
          <a:xfrm>
            <a:off x="184028" y="5830135"/>
            <a:ext cx="4996881" cy="584775"/>
          </a:xfrm>
          <a:prstGeom prst="rect">
            <a:avLst/>
          </a:prstGeom>
        </p:spPr>
        <p:txBody>
          <a:bodyPr wrap="none">
            <a:spAutoFit/>
          </a:bodyPr>
          <a:lstStyle/>
          <a:p>
            <a:r>
              <a:rPr lang="en-US" sz="3200" dirty="0">
                <a:solidFill>
                  <a:srgbClr val="000000"/>
                </a:solidFill>
                <a:latin typeface="Times New Roman" panose="02020603050405020304" pitchFamily="18" charset="0"/>
                <a:cs typeface="Times New Roman" panose="02020603050405020304" pitchFamily="18" charset="0"/>
              </a:rPr>
              <a:t>- cucumber </a:t>
            </a:r>
            <a:r>
              <a:rPr lang="en-US" sz="3200" dirty="0"/>
              <a:t>/'</a:t>
            </a:r>
            <a:r>
              <a:rPr lang="en-US" sz="3200" dirty="0" err="1"/>
              <a:t>kju:kəmbə</a:t>
            </a:r>
            <a:r>
              <a:rPr lang="en-US" sz="3200" dirty="0"/>
              <a:t>/</a:t>
            </a:r>
            <a:r>
              <a:rPr lang="en-US" sz="3200" dirty="0">
                <a:solidFill>
                  <a:srgbClr val="000000"/>
                </a:solidFill>
                <a:latin typeface="Times New Roman" panose="02020603050405020304" pitchFamily="18" charset="0"/>
                <a:cs typeface="Times New Roman" panose="02020603050405020304" pitchFamily="18" charset="0"/>
              </a:rPr>
              <a:t> (n):</a:t>
            </a:r>
            <a:endParaRPr lang="en-US" sz="3200" dirty="0">
              <a:latin typeface="Times New Roman" panose="02020603050405020304" pitchFamily="18" charset="0"/>
              <a:cs typeface="Times New Roman" panose="02020603050405020304" pitchFamily="18" charset="0"/>
            </a:endParaRPr>
          </a:p>
        </p:txBody>
      </p:sp>
      <p:sp>
        <p:nvSpPr>
          <p:cNvPr id="23" name="Rectangle 22"/>
          <p:cNvSpPr/>
          <p:nvPr/>
        </p:nvSpPr>
        <p:spPr>
          <a:xfrm>
            <a:off x="5163519" y="5852039"/>
            <a:ext cx="1810111" cy="584775"/>
          </a:xfrm>
          <a:prstGeom prst="rect">
            <a:avLst/>
          </a:prstGeom>
        </p:spPr>
        <p:txBody>
          <a:bodyPr wrap="none">
            <a:spAutoFit/>
          </a:bodyPr>
          <a:lstStyle/>
          <a:p>
            <a:r>
              <a:rPr lang="en-US" sz="3200" dirty="0" err="1">
                <a:latin typeface="Times New Roman" panose="02020603050405020304" pitchFamily="18" charset="0"/>
                <a:cs typeface="Times New Roman" panose="02020603050405020304" pitchFamily="18" charset="0"/>
              </a:rPr>
              <a:t>dưa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chuột</a:t>
            </a:r>
            <a:endParaRPr lang="en-US" sz="3200" dirty="0">
              <a:latin typeface="Times New Roman" panose="02020603050405020304" pitchFamily="18" charset="0"/>
              <a:cs typeface="Times New Roman" panose="02020603050405020304" pitchFamily="18" charset="0"/>
            </a:endParaRPr>
          </a:p>
        </p:txBody>
      </p:sp>
      <p:sp>
        <p:nvSpPr>
          <p:cNvPr id="24" name="Rectangle 23"/>
          <p:cNvSpPr/>
          <p:nvPr/>
        </p:nvSpPr>
        <p:spPr>
          <a:xfrm>
            <a:off x="4604107" y="6273225"/>
            <a:ext cx="1035861" cy="584775"/>
          </a:xfrm>
          <a:prstGeom prst="rect">
            <a:avLst/>
          </a:prstGeom>
        </p:spPr>
        <p:txBody>
          <a:bodyPr wrap="none">
            <a:spAutoFit/>
          </a:bodyPr>
          <a:lstStyle/>
          <a:p>
            <a:r>
              <a:rPr lang="en-US" sz="3200" dirty="0" err="1">
                <a:latin typeface="Times New Roman" panose="02020603050405020304" pitchFamily="18" charset="0"/>
                <a:cs typeface="Times New Roman" panose="02020603050405020304" pitchFamily="18" charset="0"/>
              </a:rPr>
              <a:t>gừng</a:t>
            </a:r>
            <a:endParaRPr lang="en-US" sz="3200" dirty="0">
              <a:latin typeface="Times New Roman" panose="02020603050405020304" pitchFamily="18" charset="0"/>
              <a:cs typeface="Times New Roman" panose="02020603050405020304" pitchFamily="18" charset="0"/>
            </a:endParaRPr>
          </a:p>
        </p:txBody>
      </p:sp>
      <p:sp>
        <p:nvSpPr>
          <p:cNvPr id="25" name="Rectangle 24"/>
          <p:cNvSpPr/>
          <p:nvPr/>
        </p:nvSpPr>
        <p:spPr>
          <a:xfrm>
            <a:off x="184028" y="6273224"/>
            <a:ext cx="4326826" cy="584775"/>
          </a:xfrm>
          <a:prstGeom prst="rect">
            <a:avLst/>
          </a:prstGeom>
        </p:spPr>
        <p:txBody>
          <a:bodyPr wrap="none">
            <a:spAutoFit/>
          </a:bodyPr>
          <a:lstStyle/>
          <a:p>
            <a:r>
              <a:rPr lang="en-US" sz="3200" dirty="0">
                <a:solidFill>
                  <a:srgbClr val="000000"/>
                </a:solidFill>
                <a:latin typeface="Times New Roman" panose="02020603050405020304" pitchFamily="18" charset="0"/>
                <a:cs typeface="Times New Roman" panose="02020603050405020304" pitchFamily="18" charset="0"/>
              </a:rPr>
              <a:t>- ginger </a:t>
            </a:r>
            <a:r>
              <a:rPr lang="en-US" sz="3200" dirty="0"/>
              <a:t>/'</a:t>
            </a:r>
            <a:r>
              <a:rPr lang="en-US" sz="3200" dirty="0" err="1"/>
              <a:t>dʤindʤə</a:t>
            </a:r>
            <a:r>
              <a:rPr lang="en-US" sz="3200" dirty="0"/>
              <a:t>/</a:t>
            </a:r>
            <a:r>
              <a:rPr lang="en-US" sz="3200" dirty="0">
                <a:solidFill>
                  <a:srgbClr val="000000"/>
                </a:solidFill>
                <a:latin typeface="Times New Roman" panose="02020603050405020304" pitchFamily="18" charset="0"/>
                <a:cs typeface="Times New Roman" panose="02020603050405020304" pitchFamily="18" charset="0"/>
              </a:rPr>
              <a:t> (n):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709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arn(inVertic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down)">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down)">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down)">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wipe(down)">
                                      <p:cBhvr>
                                        <p:cTn id="89" dur="5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down)">
                                      <p:cBhvr>
                                        <p:cTn id="94" dur="500"/>
                                        <p:tgtEl>
                                          <p:spTgt spid="23"/>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down)">
                                      <p:cBhvr>
                                        <p:cTn id="99" dur="500"/>
                                        <p:tgtEl>
                                          <p:spTgt spid="25"/>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wipe(down)">
                                      <p:cBhvr>
                                        <p:cTn id="10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1176" y="5921224"/>
            <a:ext cx="1011641" cy="936776"/>
          </a:xfrm>
          <a:prstGeom prst="rect">
            <a:avLst/>
          </a:prstGeom>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21224"/>
            <a:ext cx="1011641" cy="936776"/>
          </a:xfrm>
          <a:prstGeom prst="rect">
            <a:avLst/>
          </a:prstGeom>
        </p:spPr>
      </p:pic>
      <p:sp>
        <p:nvSpPr>
          <p:cNvPr id="6" name="Rectangle 5"/>
          <p:cNvSpPr/>
          <p:nvPr/>
        </p:nvSpPr>
        <p:spPr>
          <a:xfrm>
            <a:off x="193183" y="198256"/>
            <a:ext cx="2650084" cy="584775"/>
          </a:xfrm>
          <a:prstGeom prst="rect">
            <a:avLst/>
          </a:prstGeom>
        </p:spPr>
        <p:txBody>
          <a:bodyPr wrap="none">
            <a:spAutoFit/>
          </a:bodyPr>
          <a:lstStyle/>
          <a:p>
            <a:r>
              <a:rPr lang="en-US" sz="3200" b="1" u="sng" dirty="0">
                <a:solidFill>
                  <a:srgbClr val="00B0F0"/>
                </a:solidFill>
                <a:latin typeface="Times New Roman" panose="02020603050405020304" pitchFamily="18" charset="0"/>
                <a:cs typeface="Times New Roman" panose="02020603050405020304" pitchFamily="18" charset="0"/>
              </a:rPr>
              <a:t>II. READING</a:t>
            </a:r>
          </a:p>
        </p:txBody>
      </p:sp>
      <p:sp>
        <p:nvSpPr>
          <p:cNvPr id="14" name="Rectangle 13"/>
          <p:cNvSpPr/>
          <p:nvPr/>
        </p:nvSpPr>
        <p:spPr>
          <a:xfrm>
            <a:off x="54378" y="923905"/>
            <a:ext cx="7145803" cy="584775"/>
          </a:xfrm>
          <a:prstGeom prst="rect">
            <a:avLst/>
          </a:prstGeom>
        </p:spPr>
        <p:txBody>
          <a:bodyPr wrap="square">
            <a:spAutoFit/>
          </a:bodyPr>
          <a:lstStyle/>
          <a:p>
            <a:r>
              <a:rPr lang="en-US" sz="3200" b="1" i="0" u="sng" dirty="0">
                <a:effectLst/>
                <a:latin typeface="Times New Roman" panose="02020603050405020304" pitchFamily="18" charset="0"/>
                <a:cs typeface="Times New Roman" panose="02020603050405020304" pitchFamily="18" charset="0"/>
              </a:rPr>
              <a:t>1.</a:t>
            </a:r>
            <a:r>
              <a:rPr lang="en-US" sz="3200" b="1" i="0" u="sng" dirty="0">
                <a:solidFill>
                  <a:srgbClr val="000000"/>
                </a:solidFill>
                <a:effectLst/>
                <a:latin typeface="Times New Roman" panose="02020603050405020304" pitchFamily="18" charset="0"/>
                <a:cs typeface="Times New Roman" panose="02020603050405020304" pitchFamily="18" charset="0"/>
              </a:rPr>
              <a:t> Work in pairs. Answer the questions.</a:t>
            </a:r>
            <a:endParaRPr lang="en-US" sz="3200" u="sng" dirty="0">
              <a:latin typeface="Times New Roman" panose="02020603050405020304" pitchFamily="18" charset="0"/>
              <a:cs typeface="Times New Roman" panose="02020603050405020304" pitchFamily="18" charset="0"/>
            </a:endParaRPr>
          </a:p>
        </p:txBody>
      </p:sp>
      <p:pic>
        <p:nvPicPr>
          <p:cNvPr id="1026" name="Picture 2" descr="https://s.sachmem.vn/public/images/TA9T2SHS/U7-L5-1-1-c60e4b35469c832127c7f82de075b1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183" y="2012168"/>
            <a:ext cx="2318198" cy="18512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sachmem.vn/public/images/TA9T2SHS/U7-L5-1-2-d6e513baade0f12b3f69f40362183ac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9566" y="2116467"/>
            <a:ext cx="2318198" cy="18512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sachmem.vn/public/images/TA9T2SHS/U7-L5-1-3-62722e8397017ffac607c48b6d3139a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5949" y="1943277"/>
            <a:ext cx="2404466" cy="19201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sachmem.vn/public/images/TA9T2SHS/U7-L5-1-4-f1d07d8275fe0c070517045b75a7f36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88600" y="1838988"/>
            <a:ext cx="2535061" cy="202442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1770192" y="4018553"/>
            <a:ext cx="6199711" cy="584775"/>
          </a:xfrm>
          <a:prstGeom prst="rect">
            <a:avLst/>
          </a:prstGeom>
        </p:spPr>
        <p:txBody>
          <a:bodyPr wrap="none">
            <a:spAutoFit/>
          </a:bodyPr>
          <a:lstStyle/>
          <a:p>
            <a:r>
              <a:rPr lang="en-US" sz="3200" b="0" i="0" dirty="0">
                <a:solidFill>
                  <a:srgbClr val="333333"/>
                </a:solidFill>
                <a:effectLst/>
                <a:latin typeface="Times New Roman" panose="02020603050405020304" pitchFamily="18" charset="0"/>
                <a:cs typeface="Times New Roman" panose="02020603050405020304" pitchFamily="18" charset="0"/>
              </a:rPr>
              <a:t>1. What can you see in each picture?</a:t>
            </a:r>
            <a:endParaRPr lang="en-US" sz="3200" dirty="0">
              <a:latin typeface="Times New Roman" panose="02020603050405020304" pitchFamily="18" charset="0"/>
              <a:cs typeface="Times New Roman" panose="02020603050405020304" pitchFamily="18" charset="0"/>
            </a:endParaRPr>
          </a:p>
        </p:txBody>
      </p:sp>
      <p:sp>
        <p:nvSpPr>
          <p:cNvPr id="15" name="Rectangle 14"/>
          <p:cNvSpPr/>
          <p:nvPr/>
        </p:nvSpPr>
        <p:spPr>
          <a:xfrm>
            <a:off x="1524212" y="4004289"/>
            <a:ext cx="9896202" cy="1077218"/>
          </a:xfrm>
          <a:prstGeom prst="rect">
            <a:avLst/>
          </a:prstGeom>
        </p:spPr>
        <p:txBody>
          <a:bodyPr wrap="square">
            <a:spAutoFit/>
          </a:bodyPr>
          <a:lstStyle/>
          <a:p>
            <a:pPr algn="just"/>
            <a:r>
              <a:rPr lang="en-US" sz="3200" b="0" i="0" dirty="0">
                <a:solidFill>
                  <a:srgbClr val="333333"/>
                </a:solidFill>
                <a:effectLst/>
                <a:latin typeface="Times New Roman" panose="02020603050405020304" pitchFamily="18" charset="0"/>
                <a:cs typeface="Times New Roman" panose="02020603050405020304" pitchFamily="18" charset="0"/>
              </a:rPr>
              <a:t>2. Have you ever tried the dishes in the pictures? If so, how did you find them?</a:t>
            </a:r>
          </a:p>
        </p:txBody>
      </p:sp>
      <p:sp>
        <p:nvSpPr>
          <p:cNvPr id="16" name="Rectangle 15"/>
          <p:cNvSpPr/>
          <p:nvPr/>
        </p:nvSpPr>
        <p:spPr>
          <a:xfrm>
            <a:off x="2161518" y="4507731"/>
            <a:ext cx="5808385" cy="584775"/>
          </a:xfrm>
          <a:prstGeom prst="rect">
            <a:avLst/>
          </a:prstGeom>
        </p:spPr>
        <p:txBody>
          <a:bodyPr wrap="none">
            <a:spAutoFit/>
          </a:bodyPr>
          <a:lstStyle/>
          <a:p>
            <a:r>
              <a:rPr lang="en-US" sz="3200" b="0" i="0" dirty="0">
                <a:solidFill>
                  <a:srgbClr val="7030A0"/>
                </a:solidFill>
                <a:effectLst/>
                <a:latin typeface="Times New Roman" panose="02020603050405020304" pitchFamily="18" charset="0"/>
                <a:cs typeface="Times New Roman" panose="02020603050405020304" pitchFamily="18" charset="0"/>
              </a:rPr>
              <a:t>Picture A: different types of sushi </a:t>
            </a:r>
            <a:endParaRPr lang="en-US" sz="3200" dirty="0">
              <a:solidFill>
                <a:srgbClr val="7030A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2161518" y="5092506"/>
            <a:ext cx="3616696" cy="584775"/>
          </a:xfrm>
          <a:prstGeom prst="rect">
            <a:avLst/>
          </a:prstGeom>
        </p:spPr>
        <p:txBody>
          <a:bodyPr wrap="none">
            <a:spAutoFit/>
          </a:bodyPr>
          <a:lstStyle/>
          <a:p>
            <a:r>
              <a:rPr lang="en-US" sz="3200" b="0" i="0" dirty="0">
                <a:solidFill>
                  <a:srgbClr val="7030A0"/>
                </a:solidFill>
                <a:effectLst/>
                <a:latin typeface="Times New Roman" panose="02020603050405020304" pitchFamily="18" charset="0"/>
                <a:cs typeface="Times New Roman" panose="02020603050405020304" pitchFamily="18" charset="0"/>
              </a:rPr>
              <a:t>Picture B: miso soup</a:t>
            </a:r>
            <a:endParaRPr lang="en-US" sz="3200" dirty="0">
              <a:solidFill>
                <a:srgbClr val="7030A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2161518" y="5677281"/>
            <a:ext cx="4310795" cy="584775"/>
          </a:xfrm>
          <a:prstGeom prst="rect">
            <a:avLst/>
          </a:prstGeom>
        </p:spPr>
        <p:txBody>
          <a:bodyPr wrap="none">
            <a:spAutoFit/>
          </a:bodyPr>
          <a:lstStyle/>
          <a:p>
            <a:r>
              <a:rPr lang="en-US" sz="3200" b="0" i="0" dirty="0">
                <a:solidFill>
                  <a:srgbClr val="7030A0"/>
                </a:solidFill>
                <a:effectLst/>
                <a:latin typeface="Times New Roman" panose="02020603050405020304" pitchFamily="18" charset="0"/>
                <a:cs typeface="Times New Roman" panose="02020603050405020304" pitchFamily="18" charset="0"/>
              </a:rPr>
              <a:t>Picture C: a bowl of rice </a:t>
            </a:r>
            <a:endParaRPr lang="en-US" sz="3200" dirty="0">
              <a:solidFill>
                <a:srgbClr val="7030A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2161518" y="6262056"/>
            <a:ext cx="7686720" cy="584775"/>
          </a:xfrm>
          <a:prstGeom prst="rect">
            <a:avLst/>
          </a:prstGeom>
        </p:spPr>
        <p:txBody>
          <a:bodyPr wrap="none">
            <a:spAutoFit/>
          </a:bodyPr>
          <a:lstStyle/>
          <a:p>
            <a:r>
              <a:rPr lang="en-US" sz="3200" b="0" i="0" dirty="0">
                <a:solidFill>
                  <a:srgbClr val="7030A0"/>
                </a:solidFill>
                <a:effectLst/>
                <a:latin typeface="Times New Roman" panose="02020603050405020304" pitchFamily="18" charset="0"/>
                <a:cs typeface="Times New Roman" panose="02020603050405020304" pitchFamily="18" charset="0"/>
              </a:rPr>
              <a:t>Picture D: sliced cucumber/pickled cucumber</a:t>
            </a:r>
            <a:endParaRPr lang="en-US" sz="3200" dirty="0">
              <a:solidFill>
                <a:srgbClr val="7030A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2148975" y="5087749"/>
            <a:ext cx="4905510" cy="584775"/>
          </a:xfrm>
          <a:prstGeom prst="rect">
            <a:avLst/>
          </a:prstGeom>
        </p:spPr>
        <p:txBody>
          <a:bodyPr wrap="none">
            <a:spAutoFit/>
          </a:bodyPr>
          <a:lstStyle/>
          <a:p>
            <a:r>
              <a:rPr lang="en-US" sz="3200" b="0" i="0" dirty="0">
                <a:solidFill>
                  <a:srgbClr val="7030A0"/>
                </a:solidFill>
                <a:effectLst/>
                <a:latin typeface="Times New Roman" panose="02020603050405020304" pitchFamily="18" charset="0"/>
                <a:cs typeface="Times New Roman" panose="02020603050405020304" pitchFamily="18" charset="0"/>
              </a:rPr>
              <a:t>I have never tried the dishes.</a:t>
            </a:r>
            <a:endParaRPr lang="en-US" sz="3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332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wipe(down)">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 calcmode="lin" valueType="num">
                                      <p:cBhvr>
                                        <p:cTn id="27" dur="1000" fill="hold"/>
                                        <p:tgtEl>
                                          <p:spTgt spid="1030"/>
                                        </p:tgtEl>
                                        <p:attrNameLst>
                                          <p:attrName>ppt_w</p:attrName>
                                        </p:attrNameLst>
                                      </p:cBhvr>
                                      <p:tavLst>
                                        <p:tav tm="0">
                                          <p:val>
                                            <p:fltVal val="0"/>
                                          </p:val>
                                        </p:tav>
                                        <p:tav tm="100000">
                                          <p:val>
                                            <p:strVal val="#ppt_w"/>
                                          </p:val>
                                        </p:tav>
                                      </p:tavLst>
                                    </p:anim>
                                    <p:anim calcmode="lin" valueType="num">
                                      <p:cBhvr>
                                        <p:cTn id="28" dur="1000" fill="hold"/>
                                        <p:tgtEl>
                                          <p:spTgt spid="1030"/>
                                        </p:tgtEl>
                                        <p:attrNameLst>
                                          <p:attrName>ppt_h</p:attrName>
                                        </p:attrNameLst>
                                      </p:cBhvr>
                                      <p:tavLst>
                                        <p:tav tm="0">
                                          <p:val>
                                            <p:fltVal val="0"/>
                                          </p:val>
                                        </p:tav>
                                        <p:tav tm="100000">
                                          <p:val>
                                            <p:strVal val="#ppt_h"/>
                                          </p:val>
                                        </p:tav>
                                      </p:tavLst>
                                    </p:anim>
                                    <p:anim calcmode="lin" valueType="num">
                                      <p:cBhvr>
                                        <p:cTn id="29" dur="1000" fill="hold"/>
                                        <p:tgtEl>
                                          <p:spTgt spid="1030"/>
                                        </p:tgtEl>
                                        <p:attrNameLst>
                                          <p:attrName>style.rotation</p:attrName>
                                        </p:attrNameLst>
                                      </p:cBhvr>
                                      <p:tavLst>
                                        <p:tav tm="0">
                                          <p:val>
                                            <p:fltVal val="90"/>
                                          </p:val>
                                        </p:tav>
                                        <p:tav tm="100000">
                                          <p:val>
                                            <p:fltVal val="0"/>
                                          </p:val>
                                        </p:tav>
                                      </p:tavLst>
                                    </p:anim>
                                    <p:animEffect transition="in" filter="fade">
                                      <p:cBhvr>
                                        <p:cTn id="30" dur="1000"/>
                                        <p:tgtEl>
                                          <p:spTgt spid="1030"/>
                                        </p:tgtEl>
                                      </p:cBhvr>
                                    </p:animEffect>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nodeType="clickEffect">
                                  <p:stCondLst>
                                    <p:cond delay="0"/>
                                  </p:stCondLst>
                                  <p:childTnLst>
                                    <p:set>
                                      <p:cBhvr>
                                        <p:cTn id="34" dur="1" fill="hold">
                                          <p:stCondLst>
                                            <p:cond delay="0"/>
                                          </p:stCondLst>
                                        </p:cTn>
                                        <p:tgtEl>
                                          <p:spTgt spid="1032"/>
                                        </p:tgtEl>
                                        <p:attrNameLst>
                                          <p:attrName>style.visibility</p:attrName>
                                        </p:attrNameLst>
                                      </p:cBhvr>
                                      <p:to>
                                        <p:strVal val="visible"/>
                                      </p:to>
                                    </p:set>
                                    <p:animEffect transition="in" filter="fade">
                                      <p:cBhvr>
                                        <p:cTn id="35" dur="2000"/>
                                        <p:tgtEl>
                                          <p:spTgt spid="1032"/>
                                        </p:tgtEl>
                                      </p:cBhvr>
                                    </p:animEffect>
                                    <p:anim calcmode="lin" valueType="num">
                                      <p:cBhvr>
                                        <p:cTn id="36" dur="2000" fill="hold"/>
                                        <p:tgtEl>
                                          <p:spTgt spid="1032"/>
                                        </p:tgtEl>
                                        <p:attrNameLst>
                                          <p:attrName>style.rotation</p:attrName>
                                        </p:attrNameLst>
                                      </p:cBhvr>
                                      <p:tavLst>
                                        <p:tav tm="0">
                                          <p:val>
                                            <p:fltVal val="720"/>
                                          </p:val>
                                        </p:tav>
                                        <p:tav tm="100000">
                                          <p:val>
                                            <p:fltVal val="0"/>
                                          </p:val>
                                        </p:tav>
                                      </p:tavLst>
                                    </p:anim>
                                    <p:anim calcmode="lin" valueType="num">
                                      <p:cBhvr>
                                        <p:cTn id="37" dur="2000" fill="hold"/>
                                        <p:tgtEl>
                                          <p:spTgt spid="1032"/>
                                        </p:tgtEl>
                                        <p:attrNameLst>
                                          <p:attrName>ppt_h</p:attrName>
                                        </p:attrNameLst>
                                      </p:cBhvr>
                                      <p:tavLst>
                                        <p:tav tm="0">
                                          <p:val>
                                            <p:fltVal val="0"/>
                                          </p:val>
                                        </p:tav>
                                        <p:tav tm="100000">
                                          <p:val>
                                            <p:strVal val="#ppt_h"/>
                                          </p:val>
                                        </p:tav>
                                      </p:tavLst>
                                    </p:anim>
                                    <p:anim calcmode="lin" valueType="num">
                                      <p:cBhvr>
                                        <p:cTn id="38" dur="2000" fill="hold"/>
                                        <p:tgtEl>
                                          <p:spTgt spid="1032"/>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 calcmode="lin" valueType="num">
                                      <p:cBhvr>
                                        <p:cTn id="45" dur="500" fill="hold"/>
                                        <p:tgtEl>
                                          <p:spTgt spid="19"/>
                                        </p:tgtEl>
                                        <p:attrNameLst>
                                          <p:attrName>style.rotation</p:attrName>
                                        </p:attrNameLst>
                                      </p:cBhvr>
                                      <p:tavLst>
                                        <p:tav tm="0">
                                          <p:val>
                                            <p:fltVal val="360"/>
                                          </p:val>
                                        </p:tav>
                                        <p:tav tm="100000">
                                          <p:val>
                                            <p:fltVal val="0"/>
                                          </p:val>
                                        </p:tav>
                                      </p:tavLst>
                                    </p:anim>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down)">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down)">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circle(in)">
                                      <p:cBhvr>
                                        <p:cTn id="61" dur="20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down)">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20" presetClass="exit" presetSubtype="0" fill="hold" grpId="1" nodeType="clickEffect">
                                  <p:stCondLst>
                                    <p:cond delay="0"/>
                                  </p:stCondLst>
                                  <p:childTnLst>
                                    <p:animEffect transition="out" filter="wedge">
                                      <p:cBhvr>
                                        <p:cTn id="70" dur="2000"/>
                                        <p:tgtEl>
                                          <p:spTgt spid="19"/>
                                        </p:tgtEl>
                                      </p:cBhvr>
                                    </p:animEffect>
                                    <p:set>
                                      <p:cBhvr>
                                        <p:cTn id="71" dur="1" fill="hold">
                                          <p:stCondLst>
                                            <p:cond delay="1999"/>
                                          </p:stCondLst>
                                        </p:cTn>
                                        <p:tgtEl>
                                          <p:spTgt spid="19"/>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0" presetClass="exit" presetSubtype="0" fill="hold" grpId="1" nodeType="clickEffect">
                                  <p:stCondLst>
                                    <p:cond delay="0"/>
                                  </p:stCondLst>
                                  <p:childTnLst>
                                    <p:animEffect transition="out" filter="wedge">
                                      <p:cBhvr>
                                        <p:cTn id="75" dur="2000"/>
                                        <p:tgtEl>
                                          <p:spTgt spid="16"/>
                                        </p:tgtEl>
                                      </p:cBhvr>
                                    </p:animEffect>
                                    <p:set>
                                      <p:cBhvr>
                                        <p:cTn id="76" dur="1" fill="hold">
                                          <p:stCondLst>
                                            <p:cond delay="1999"/>
                                          </p:stCondLst>
                                        </p:cTn>
                                        <p:tgtEl>
                                          <p:spTgt spid="16"/>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2" presetClass="exit" presetSubtype="4" fill="hold" grpId="1" nodeType="clickEffect">
                                  <p:stCondLst>
                                    <p:cond delay="0"/>
                                  </p:stCondLst>
                                  <p:childTnLst>
                                    <p:animEffect transition="out" filter="wipe(down)">
                                      <p:cBhvr>
                                        <p:cTn id="80" dur="500"/>
                                        <p:tgtEl>
                                          <p:spTgt spid="17"/>
                                        </p:tgtEl>
                                      </p:cBhvr>
                                    </p:animEffect>
                                    <p:set>
                                      <p:cBhvr>
                                        <p:cTn id="81" dur="1" fill="hold">
                                          <p:stCondLst>
                                            <p:cond delay="499"/>
                                          </p:stCondLst>
                                        </p:cTn>
                                        <p:tgtEl>
                                          <p:spTgt spid="17"/>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0" presetClass="exit" presetSubtype="0" fill="hold" grpId="1" nodeType="clickEffect">
                                  <p:stCondLst>
                                    <p:cond delay="0"/>
                                  </p:stCondLst>
                                  <p:childTnLst>
                                    <p:animEffect transition="out" filter="wedge">
                                      <p:cBhvr>
                                        <p:cTn id="85" dur="2000"/>
                                        <p:tgtEl>
                                          <p:spTgt spid="18"/>
                                        </p:tgtEl>
                                      </p:cBhvr>
                                    </p:animEffect>
                                    <p:set>
                                      <p:cBhvr>
                                        <p:cTn id="86" dur="1" fill="hold">
                                          <p:stCondLst>
                                            <p:cond delay="1999"/>
                                          </p:stCondLst>
                                        </p:cTn>
                                        <p:tgtEl>
                                          <p:spTgt spid="18"/>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49" presetClass="exit" presetSubtype="0" accel="100000" fill="hold" grpId="1" nodeType="clickEffect">
                                  <p:stCondLst>
                                    <p:cond delay="0"/>
                                  </p:stCondLst>
                                  <p:childTnLst>
                                    <p:anim calcmode="lin" valueType="num">
                                      <p:cBhvr>
                                        <p:cTn id="90" dur="500"/>
                                        <p:tgtEl>
                                          <p:spTgt spid="20"/>
                                        </p:tgtEl>
                                        <p:attrNameLst>
                                          <p:attrName>ppt_w</p:attrName>
                                        </p:attrNameLst>
                                      </p:cBhvr>
                                      <p:tavLst>
                                        <p:tav tm="0">
                                          <p:val>
                                            <p:strVal val="ppt_w"/>
                                          </p:val>
                                        </p:tav>
                                        <p:tav tm="100000">
                                          <p:val>
                                            <p:fltVal val="0"/>
                                          </p:val>
                                        </p:tav>
                                      </p:tavLst>
                                    </p:anim>
                                    <p:anim calcmode="lin" valueType="num">
                                      <p:cBhvr>
                                        <p:cTn id="91" dur="500"/>
                                        <p:tgtEl>
                                          <p:spTgt spid="20"/>
                                        </p:tgtEl>
                                        <p:attrNameLst>
                                          <p:attrName>ppt_h</p:attrName>
                                        </p:attrNameLst>
                                      </p:cBhvr>
                                      <p:tavLst>
                                        <p:tav tm="0">
                                          <p:val>
                                            <p:strVal val="ppt_h"/>
                                          </p:val>
                                        </p:tav>
                                        <p:tav tm="100000">
                                          <p:val>
                                            <p:fltVal val="0"/>
                                          </p:val>
                                        </p:tav>
                                      </p:tavLst>
                                    </p:anim>
                                    <p:anim calcmode="lin" valueType="num">
                                      <p:cBhvr>
                                        <p:cTn id="92" dur="500"/>
                                        <p:tgtEl>
                                          <p:spTgt spid="20"/>
                                        </p:tgtEl>
                                        <p:attrNameLst>
                                          <p:attrName>style.rotation</p:attrName>
                                        </p:attrNameLst>
                                      </p:cBhvr>
                                      <p:tavLst>
                                        <p:tav tm="0">
                                          <p:val>
                                            <p:fltVal val="0"/>
                                          </p:val>
                                        </p:tav>
                                        <p:tav tm="100000">
                                          <p:val>
                                            <p:fltVal val="360"/>
                                          </p:val>
                                        </p:tav>
                                      </p:tavLst>
                                    </p:anim>
                                    <p:animEffect transition="out" filter="fade">
                                      <p:cBhvr>
                                        <p:cTn id="93" dur="500"/>
                                        <p:tgtEl>
                                          <p:spTgt spid="20"/>
                                        </p:tgtEl>
                                      </p:cBhvr>
                                    </p:animEffect>
                                    <p:set>
                                      <p:cBhvr>
                                        <p:cTn id="94" dur="1" fill="hold">
                                          <p:stCondLst>
                                            <p:cond delay="499"/>
                                          </p:stCondLst>
                                        </p:cTn>
                                        <p:tgtEl>
                                          <p:spTgt spid="20"/>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wipe(down)">
                                      <p:cBhvr>
                                        <p:cTn id="99" dur="500"/>
                                        <p:tgtEl>
                                          <p:spTgt spid="15"/>
                                        </p:tgtEl>
                                      </p:cBhvr>
                                    </p:animEffect>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grpId="0" nodeType="click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wipe(down)">
                                      <p:cBhvr>
                                        <p:cTn id="104" dur="580">
                                          <p:stCondLst>
                                            <p:cond delay="0"/>
                                          </p:stCondLst>
                                        </p:cTn>
                                        <p:tgtEl>
                                          <p:spTgt spid="21"/>
                                        </p:tgtEl>
                                      </p:cBhvr>
                                    </p:animEffect>
                                    <p:anim calcmode="lin" valueType="num">
                                      <p:cBhvr>
                                        <p:cTn id="105"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10" dur="26">
                                          <p:stCondLst>
                                            <p:cond delay="650"/>
                                          </p:stCondLst>
                                        </p:cTn>
                                        <p:tgtEl>
                                          <p:spTgt spid="21"/>
                                        </p:tgtEl>
                                      </p:cBhvr>
                                      <p:to x="100000" y="60000"/>
                                    </p:animScale>
                                    <p:animScale>
                                      <p:cBhvr>
                                        <p:cTn id="111" dur="166" decel="50000">
                                          <p:stCondLst>
                                            <p:cond delay="676"/>
                                          </p:stCondLst>
                                        </p:cTn>
                                        <p:tgtEl>
                                          <p:spTgt spid="21"/>
                                        </p:tgtEl>
                                      </p:cBhvr>
                                      <p:to x="100000" y="100000"/>
                                    </p:animScale>
                                    <p:animScale>
                                      <p:cBhvr>
                                        <p:cTn id="112" dur="26">
                                          <p:stCondLst>
                                            <p:cond delay="1312"/>
                                          </p:stCondLst>
                                        </p:cTn>
                                        <p:tgtEl>
                                          <p:spTgt spid="21"/>
                                        </p:tgtEl>
                                      </p:cBhvr>
                                      <p:to x="100000" y="80000"/>
                                    </p:animScale>
                                    <p:animScale>
                                      <p:cBhvr>
                                        <p:cTn id="113" dur="166" decel="50000">
                                          <p:stCondLst>
                                            <p:cond delay="1338"/>
                                          </p:stCondLst>
                                        </p:cTn>
                                        <p:tgtEl>
                                          <p:spTgt spid="21"/>
                                        </p:tgtEl>
                                      </p:cBhvr>
                                      <p:to x="100000" y="100000"/>
                                    </p:animScale>
                                    <p:animScale>
                                      <p:cBhvr>
                                        <p:cTn id="114" dur="26">
                                          <p:stCondLst>
                                            <p:cond delay="1642"/>
                                          </p:stCondLst>
                                        </p:cTn>
                                        <p:tgtEl>
                                          <p:spTgt spid="21"/>
                                        </p:tgtEl>
                                      </p:cBhvr>
                                      <p:to x="100000" y="90000"/>
                                    </p:animScale>
                                    <p:animScale>
                                      <p:cBhvr>
                                        <p:cTn id="115" dur="166" decel="50000">
                                          <p:stCondLst>
                                            <p:cond delay="1668"/>
                                          </p:stCondLst>
                                        </p:cTn>
                                        <p:tgtEl>
                                          <p:spTgt spid="21"/>
                                        </p:tgtEl>
                                      </p:cBhvr>
                                      <p:to x="100000" y="100000"/>
                                    </p:animScale>
                                    <p:animScale>
                                      <p:cBhvr>
                                        <p:cTn id="116" dur="26">
                                          <p:stCondLst>
                                            <p:cond delay="1808"/>
                                          </p:stCondLst>
                                        </p:cTn>
                                        <p:tgtEl>
                                          <p:spTgt spid="21"/>
                                        </p:tgtEl>
                                      </p:cBhvr>
                                      <p:to x="100000" y="95000"/>
                                    </p:animScale>
                                    <p:animScale>
                                      <p:cBhvr>
                                        <p:cTn id="117"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9" grpId="0"/>
      <p:bldP spid="19" grpId="1"/>
      <p:bldP spid="15" grpId="0"/>
      <p:bldP spid="16" grpId="0"/>
      <p:bldP spid="16" grpId="1"/>
      <p:bldP spid="17" grpId="0"/>
      <p:bldP spid="17" grpId="1"/>
      <p:bldP spid="18" grpId="0"/>
      <p:bldP spid="18" grpId="1"/>
      <p:bldP spid="20" grpId="0"/>
      <p:bldP spid="20" grpId="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7218"/>
          </a:xfrm>
          <a:prstGeom prst="rect">
            <a:avLst/>
          </a:prstGeom>
        </p:spPr>
        <p:txBody>
          <a:bodyPr wrap="square">
            <a:spAutoFit/>
          </a:bodyPr>
          <a:lstStyle/>
          <a:p>
            <a:r>
              <a:rPr lang="en-US" sz="3200" b="1" dirty="0">
                <a:solidFill>
                  <a:srgbClr val="0000FF"/>
                </a:solidFill>
                <a:latin typeface="Times New Roman" panose="02020603050405020304" pitchFamily="18" charset="0"/>
                <a:cs typeface="Times New Roman" panose="02020603050405020304" pitchFamily="18" charset="0"/>
              </a:rPr>
              <a:t>2.</a:t>
            </a:r>
            <a:r>
              <a:rPr lang="en-US" sz="3200" b="1" dirty="0">
                <a:solidFill>
                  <a:srgbClr val="000000"/>
                </a:solidFill>
                <a:latin typeface="Times New Roman" panose="02020603050405020304" pitchFamily="18" charset="0"/>
                <a:cs typeface="Times New Roman" panose="02020603050405020304" pitchFamily="18" charset="0"/>
              </a:rPr>
              <a:t> Now read an article about Japanese eating habits. Match the headings (1-3) with the paragraphs (A-C).  </a:t>
            </a:r>
            <a:endParaRPr lang="en-US" sz="3200" b="1" dirty="0">
              <a:latin typeface="Times New Roman" panose="02020603050405020304" pitchFamily="18" charset="0"/>
              <a:cs typeface="Times New Roman" panose="02020603050405020304" pitchFamily="18" charset="0"/>
            </a:endParaRPr>
          </a:p>
        </p:txBody>
      </p:sp>
      <p:sp>
        <p:nvSpPr>
          <p:cNvPr id="4" name="Rectangle 3"/>
          <p:cNvSpPr/>
          <p:nvPr/>
        </p:nvSpPr>
        <p:spPr>
          <a:xfrm>
            <a:off x="980660" y="1077218"/>
            <a:ext cx="9064488" cy="1431234"/>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r>
              <a:rPr lang="en-US" sz="3200" b="1" dirty="0">
                <a:solidFill>
                  <a:srgbClr val="00B050"/>
                </a:solidFill>
                <a:latin typeface="Times New Roman" panose="02020603050405020304" pitchFamily="18" charset="0"/>
                <a:cs typeface="Times New Roman" panose="02020603050405020304" pitchFamily="18" charset="0"/>
              </a:rPr>
              <a:t>The art of arranging dishes.</a:t>
            </a:r>
          </a:p>
          <a:p>
            <a:r>
              <a:rPr lang="en-US" sz="3200" b="1" dirty="0">
                <a:solidFill>
                  <a:srgbClr val="00B050"/>
                </a:solidFill>
                <a:latin typeface="Times New Roman" panose="02020603050405020304" pitchFamily="18" charset="0"/>
                <a:cs typeface="Times New Roman" panose="02020603050405020304" pitchFamily="18" charset="0"/>
              </a:rPr>
              <a:t>2. The habit of having raw food and simple sauces.</a:t>
            </a:r>
          </a:p>
          <a:p>
            <a:r>
              <a:rPr lang="en-US" sz="3200" b="1" dirty="0">
                <a:solidFill>
                  <a:srgbClr val="00B050"/>
                </a:solidFill>
                <a:latin typeface="Times New Roman" panose="02020603050405020304" pitchFamily="18" charset="0"/>
                <a:cs typeface="Times New Roman" panose="02020603050405020304" pitchFamily="18" charset="0"/>
              </a:rPr>
              <a:t>3. Components in a typical Japanese meal.</a:t>
            </a:r>
          </a:p>
        </p:txBody>
      </p:sp>
      <p:sp>
        <p:nvSpPr>
          <p:cNvPr id="5" name="Rectangle 4"/>
          <p:cNvSpPr/>
          <p:nvPr/>
        </p:nvSpPr>
        <p:spPr>
          <a:xfrm>
            <a:off x="53009" y="2570007"/>
            <a:ext cx="12032974" cy="1015663"/>
          </a:xfrm>
          <a:prstGeom prst="rect">
            <a:avLst/>
          </a:prstGeom>
        </p:spPr>
        <p:txBody>
          <a:bodyPr wrap="square">
            <a:spAutoFit/>
          </a:bodyPr>
          <a:lstStyle/>
          <a:p>
            <a:r>
              <a:rPr lang="en-US" sz="2000" b="1" dirty="0" err="1">
                <a:solidFill>
                  <a:srgbClr val="000000"/>
                </a:solidFill>
                <a:latin typeface="Times New Roman" panose="02020603050405020304" pitchFamily="18" charset="0"/>
                <a:cs typeface="Times New Roman" panose="02020603050405020304" pitchFamily="18" charset="0"/>
              </a:rPr>
              <a:t>A.</a:t>
            </a:r>
            <a:r>
              <a:rPr lang="en-US" sz="2000" dirty="0" err="1">
                <a:solidFill>
                  <a:srgbClr val="000000"/>
                </a:solidFill>
                <a:latin typeface="Times New Roman" panose="02020603050405020304" pitchFamily="18" charset="0"/>
                <a:cs typeface="Times New Roman" panose="02020603050405020304" pitchFamily="18" charset="0"/>
              </a:rPr>
              <a:t>Typically</a:t>
            </a:r>
            <a:r>
              <a:rPr lang="en-US" sz="2000" dirty="0">
                <a:solidFill>
                  <a:srgbClr val="000000"/>
                </a:solidFill>
                <a:latin typeface="Times New Roman" panose="02020603050405020304" pitchFamily="18" charset="0"/>
                <a:cs typeface="Times New Roman" panose="02020603050405020304" pitchFamily="18" charset="0"/>
              </a:rPr>
              <a:t>, a Japanese meal consists of rice, miso soup, the main dish(</a:t>
            </a:r>
            <a:r>
              <a:rPr lang="en-US" sz="2000" dirty="0" err="1">
                <a:solidFill>
                  <a:srgbClr val="000000"/>
                </a:solidFill>
                <a:latin typeface="Times New Roman" panose="02020603050405020304" pitchFamily="18" charset="0"/>
                <a:cs typeface="Times New Roman" panose="02020603050405020304" pitchFamily="18" charset="0"/>
              </a:rPr>
              <a:t>es</a:t>
            </a:r>
            <a:r>
              <a:rPr lang="en-US" sz="2000" dirty="0">
                <a:solidFill>
                  <a:srgbClr val="000000"/>
                </a:solidFill>
                <a:latin typeface="Times New Roman" panose="02020603050405020304" pitchFamily="18" charset="0"/>
                <a:cs typeface="Times New Roman" panose="02020603050405020304" pitchFamily="18" charset="0"/>
              </a:rPr>
              <a:t>) and pickles. Rice is the staple and plays a central part in people’s eating habits. Japanese rice is sticky and nutritious, so when combined with the main dishes and the soup, they make a complete meal. The portions of each dish are individually served</a:t>
            </a:r>
            <a:r>
              <a:rPr lang="en-US" sz="2000" b="1" dirty="0">
                <a:solidFill>
                  <a:srgbClr val="000000"/>
                </a:solidFill>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6" name="Rectangle 5"/>
          <p:cNvSpPr/>
          <p:nvPr/>
        </p:nvSpPr>
        <p:spPr>
          <a:xfrm>
            <a:off x="-13252" y="3805657"/>
            <a:ext cx="11926957" cy="1631216"/>
          </a:xfrm>
          <a:prstGeom prst="rect">
            <a:avLst/>
          </a:prstGeom>
        </p:spPr>
        <p:txBody>
          <a:bodyPr wrap="square">
            <a:spAutoFit/>
          </a:bodyPr>
          <a:lstStyle/>
          <a:p>
            <a:r>
              <a:rPr lang="en-US" sz="2000" b="1" dirty="0">
                <a:solidFill>
                  <a:srgbClr val="000000"/>
                </a:solidFill>
                <a:latin typeface="Times New Roman" panose="02020603050405020304" pitchFamily="18" charset="0"/>
                <a:cs typeface="Times New Roman" panose="02020603050405020304" pitchFamily="18" charset="0"/>
              </a:rPr>
              <a:t>B. </a:t>
            </a:r>
            <a:r>
              <a:rPr lang="en-US" sz="2000" dirty="0">
                <a:solidFill>
                  <a:srgbClr val="000000"/>
                </a:solidFill>
                <a:latin typeface="Times New Roman" panose="02020603050405020304" pitchFamily="18" charset="0"/>
                <a:cs typeface="Times New Roman" panose="02020603050405020304" pitchFamily="18" charset="0"/>
              </a:rPr>
              <a:t>The most important characteristic of their eating habits is they like raw food and do not use sauces with a strong </a:t>
            </a:r>
            <a:r>
              <a:rPr lang="en-US" sz="2000" dirty="0" err="1">
                <a:solidFill>
                  <a:srgbClr val="000000"/>
                </a:solidFill>
                <a:latin typeface="Times New Roman" panose="02020603050405020304" pitchFamily="18" charset="0"/>
                <a:cs typeface="Times New Roman" panose="02020603050405020304" pitchFamily="18" charset="0"/>
              </a:rPr>
              <a:t>flavour</a:t>
            </a:r>
            <a:r>
              <a:rPr lang="en-US" sz="2000" dirty="0">
                <a:solidFill>
                  <a:srgbClr val="000000"/>
                </a:solidFill>
                <a:latin typeface="Times New Roman" panose="02020603050405020304" pitchFamily="18" charset="0"/>
                <a:cs typeface="Times New Roman" panose="02020603050405020304" pitchFamily="18" charset="0"/>
              </a:rPr>
              <a:t>. Two typical examples are sashimi and sushi. The Japanese make sashimi simply by cutting fresh fish. Then they serve it with a dipping sauce made from soy sauce and spicy Japanese horseradish (wasabi). Sushi is similar. The cooked, </a:t>
            </a:r>
            <a:r>
              <a:rPr lang="en-US" sz="2000" dirty="0" err="1">
                <a:solidFill>
                  <a:srgbClr val="000000"/>
                </a:solidFill>
                <a:latin typeface="Times New Roman" panose="02020603050405020304" pitchFamily="18" charset="0"/>
                <a:cs typeface="Times New Roman" panose="02020603050405020304" pitchFamily="18" charset="0"/>
              </a:rPr>
              <a:t>vinegared</a:t>
            </a:r>
            <a:r>
              <a:rPr lang="en-US" sz="2000" dirty="0">
                <a:solidFill>
                  <a:srgbClr val="000000"/>
                </a:solidFill>
                <a:latin typeface="Times New Roman" panose="02020603050405020304" pitchFamily="18" charset="0"/>
                <a:cs typeface="Times New Roman" panose="02020603050405020304" pitchFamily="18" charset="0"/>
              </a:rPr>
              <a:t> rice can be combined with raw fish, prawn, avocado, cucumber or egg. Sushi is usually served with soy sauce and pickled ginger.</a:t>
            </a:r>
            <a:r>
              <a:rPr lang="en-US" sz="2000" b="1" dirty="0"/>
              <a:t> </a:t>
            </a:r>
            <a:endParaRPr lang="en-US" sz="2000" dirty="0">
              <a:latin typeface="Times New Roman" panose="02020603050405020304" pitchFamily="18" charset="0"/>
              <a:cs typeface="Times New Roman" panose="02020603050405020304" pitchFamily="18" charset="0"/>
            </a:endParaRPr>
          </a:p>
        </p:txBody>
      </p:sp>
      <p:sp>
        <p:nvSpPr>
          <p:cNvPr id="7" name="Rectangle 6"/>
          <p:cNvSpPr/>
          <p:nvPr/>
        </p:nvSpPr>
        <p:spPr>
          <a:xfrm>
            <a:off x="91063" y="5549194"/>
            <a:ext cx="11835894" cy="1200329"/>
          </a:xfrm>
          <a:prstGeom prst="rect">
            <a:avLst/>
          </a:prstGeom>
        </p:spPr>
        <p:txBody>
          <a:bodyPr wrap="square">
            <a:spAutoFit/>
          </a:bodyPr>
          <a:lstStyle/>
          <a:p>
            <a:r>
              <a:rPr lang="en-US" b="1" dirty="0">
                <a:solidFill>
                  <a:srgbClr val="000000"/>
                </a:solidFill>
                <a:latin typeface="OpenSans"/>
              </a:rPr>
              <a:t>C. </a:t>
            </a:r>
            <a:r>
              <a:rPr lang="en-US" dirty="0">
                <a:solidFill>
                  <a:srgbClr val="000000"/>
                </a:solidFill>
                <a:latin typeface="OpenSans"/>
              </a:rPr>
              <a:t>It is said that the Japanese eat with their eyes. Therefore, the arrangement of dishes is another significant feature of their eating habits. If you join a Japanese meal, you may be excited to see how the </a:t>
            </a:r>
            <a:r>
              <a:rPr lang="en-US" dirty="0" err="1">
                <a:solidFill>
                  <a:srgbClr val="000000"/>
                </a:solidFill>
                <a:latin typeface="OpenSans"/>
              </a:rPr>
              <a:t>colourful</a:t>
            </a:r>
            <a:r>
              <a:rPr lang="en-US" dirty="0">
                <a:solidFill>
                  <a:srgbClr val="000000"/>
                </a:solidFill>
                <a:latin typeface="OpenSans"/>
              </a:rPr>
              <a:t> dishes are arranged according to a traditional pattern. In addition, there are plates and bowls of different sizes and designs. They are carefully presented to match the food they carry.</a:t>
            </a:r>
            <a:endParaRPr lang="en-US" dirty="0"/>
          </a:p>
        </p:txBody>
      </p:sp>
      <p:sp>
        <p:nvSpPr>
          <p:cNvPr id="8" name="Rectangle 7"/>
          <p:cNvSpPr/>
          <p:nvPr/>
        </p:nvSpPr>
        <p:spPr>
          <a:xfrm>
            <a:off x="980660" y="3510998"/>
            <a:ext cx="4878259" cy="369332"/>
          </a:xfrm>
          <a:prstGeom prst="rect">
            <a:avLst/>
          </a:prstGeom>
        </p:spPr>
        <p:txBody>
          <a:bodyPr wrap="none">
            <a:spAutoFit/>
          </a:bodyPr>
          <a:lstStyle/>
          <a:p>
            <a:r>
              <a:rPr lang="en-US" b="1" dirty="0">
                <a:solidFill>
                  <a:srgbClr val="000000"/>
                </a:solidFill>
                <a:latin typeface="OpenSansBold"/>
              </a:rPr>
              <a:t> 3. Components in a typical Japanese meal</a:t>
            </a:r>
            <a:endParaRPr lang="en-US" dirty="0"/>
          </a:p>
        </p:txBody>
      </p:sp>
      <p:sp>
        <p:nvSpPr>
          <p:cNvPr id="9" name="Rectangle 8"/>
          <p:cNvSpPr/>
          <p:nvPr/>
        </p:nvSpPr>
        <p:spPr>
          <a:xfrm>
            <a:off x="4341033" y="5082818"/>
            <a:ext cx="6096000" cy="369332"/>
          </a:xfrm>
          <a:prstGeom prst="rect">
            <a:avLst/>
          </a:prstGeom>
        </p:spPr>
        <p:txBody>
          <a:bodyPr>
            <a:spAutoFit/>
          </a:bodyPr>
          <a:lstStyle/>
          <a:p>
            <a:r>
              <a:rPr lang="en-US" b="1" dirty="0">
                <a:solidFill>
                  <a:srgbClr val="000000"/>
                </a:solidFill>
                <a:latin typeface="OpenSans"/>
              </a:rPr>
              <a:t>2. The habit of having raw food and simple sauces</a:t>
            </a:r>
            <a:endParaRPr lang="en-US" b="1" dirty="0"/>
          </a:p>
        </p:txBody>
      </p:sp>
      <p:sp>
        <p:nvSpPr>
          <p:cNvPr id="10" name="Rectangle 9"/>
          <p:cNvSpPr/>
          <p:nvPr/>
        </p:nvSpPr>
        <p:spPr>
          <a:xfrm>
            <a:off x="6096000" y="6382238"/>
            <a:ext cx="2960811" cy="369332"/>
          </a:xfrm>
          <a:prstGeom prst="rect">
            <a:avLst/>
          </a:prstGeom>
        </p:spPr>
        <p:txBody>
          <a:bodyPr wrap="none">
            <a:spAutoFit/>
          </a:bodyPr>
          <a:lstStyle/>
          <a:p>
            <a:r>
              <a:rPr lang="en-US" b="1" dirty="0"/>
              <a:t>1. The art of arranging dishes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476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7218"/>
          </a:xfrm>
          <a:prstGeom prst="rect">
            <a:avLst/>
          </a:prstGeom>
        </p:spPr>
        <p:txBody>
          <a:bodyPr wrap="square">
            <a:spAutoFit/>
          </a:bodyPr>
          <a:lstStyle/>
          <a:p>
            <a:r>
              <a:rPr lang="en-US" sz="3200" b="1" dirty="0">
                <a:solidFill>
                  <a:srgbClr val="0000FF"/>
                </a:solidFill>
                <a:latin typeface="Times New Roman" panose="02020603050405020304" pitchFamily="18" charset="0"/>
                <a:cs typeface="Times New Roman" panose="02020603050405020304" pitchFamily="18" charset="0"/>
              </a:rPr>
              <a:t>2.</a:t>
            </a:r>
            <a:r>
              <a:rPr lang="en-US" sz="3200" b="1" dirty="0">
                <a:solidFill>
                  <a:srgbClr val="000000"/>
                </a:solidFill>
                <a:latin typeface="Times New Roman" panose="02020603050405020304" pitchFamily="18" charset="0"/>
                <a:cs typeface="Times New Roman" panose="02020603050405020304" pitchFamily="18" charset="0"/>
              </a:rPr>
              <a:t> Now read an article about Japanese eating habits. Match the headings (1-3) with the paragraphs (A-C).  </a:t>
            </a:r>
            <a:endParaRPr lang="en-US" sz="3200" b="1" dirty="0">
              <a:latin typeface="Times New Roman" panose="02020603050405020304" pitchFamily="18" charset="0"/>
              <a:cs typeface="Times New Roman" panose="02020603050405020304" pitchFamily="18" charset="0"/>
            </a:endParaRPr>
          </a:p>
        </p:txBody>
      </p:sp>
      <p:sp>
        <p:nvSpPr>
          <p:cNvPr id="4" name="Rectangle 3"/>
          <p:cNvSpPr/>
          <p:nvPr/>
        </p:nvSpPr>
        <p:spPr>
          <a:xfrm>
            <a:off x="980660" y="1077218"/>
            <a:ext cx="9064488" cy="1431234"/>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r>
              <a:rPr lang="en-US" sz="3200" b="1" dirty="0">
                <a:solidFill>
                  <a:srgbClr val="00B050"/>
                </a:solidFill>
                <a:latin typeface="Times New Roman" panose="02020603050405020304" pitchFamily="18" charset="0"/>
                <a:cs typeface="Times New Roman" panose="02020603050405020304" pitchFamily="18" charset="0"/>
              </a:rPr>
              <a:t>The art of arranging dishes.</a:t>
            </a:r>
          </a:p>
          <a:p>
            <a:r>
              <a:rPr lang="en-US" sz="3200" b="1" dirty="0">
                <a:solidFill>
                  <a:srgbClr val="00B050"/>
                </a:solidFill>
                <a:latin typeface="Times New Roman" panose="02020603050405020304" pitchFamily="18" charset="0"/>
                <a:cs typeface="Times New Roman" panose="02020603050405020304" pitchFamily="18" charset="0"/>
              </a:rPr>
              <a:t>2. The habit of having raw food and simple sauces.</a:t>
            </a:r>
          </a:p>
          <a:p>
            <a:r>
              <a:rPr lang="en-US" sz="3200" b="1" dirty="0">
                <a:solidFill>
                  <a:srgbClr val="00B050"/>
                </a:solidFill>
                <a:latin typeface="Times New Roman" panose="02020603050405020304" pitchFamily="18" charset="0"/>
                <a:cs typeface="Times New Roman" panose="02020603050405020304" pitchFamily="18" charset="0"/>
              </a:rPr>
              <a:t>3. Components in a typical Japanese meal.</a:t>
            </a:r>
          </a:p>
        </p:txBody>
      </p:sp>
      <p:sp>
        <p:nvSpPr>
          <p:cNvPr id="5" name="Rectangle 4"/>
          <p:cNvSpPr/>
          <p:nvPr/>
        </p:nvSpPr>
        <p:spPr>
          <a:xfrm>
            <a:off x="53009" y="2570007"/>
            <a:ext cx="12032974" cy="2554545"/>
          </a:xfrm>
          <a:prstGeom prst="rect">
            <a:avLst/>
          </a:prstGeom>
        </p:spPr>
        <p:txBody>
          <a:bodyPr wrap="square">
            <a:spAutoFit/>
          </a:bodyPr>
          <a:lstStyle/>
          <a:p>
            <a:r>
              <a:rPr lang="en-US" sz="3200" b="1" dirty="0" err="1">
                <a:solidFill>
                  <a:srgbClr val="000000"/>
                </a:solidFill>
                <a:latin typeface="Times New Roman" panose="02020603050405020304" pitchFamily="18" charset="0"/>
                <a:cs typeface="Times New Roman" panose="02020603050405020304" pitchFamily="18" charset="0"/>
              </a:rPr>
              <a:t>A.</a:t>
            </a:r>
            <a:r>
              <a:rPr lang="en-US" sz="3200" dirty="0" err="1">
                <a:solidFill>
                  <a:srgbClr val="000000"/>
                </a:solidFill>
                <a:latin typeface="Times New Roman" panose="02020603050405020304" pitchFamily="18" charset="0"/>
                <a:cs typeface="Times New Roman" panose="02020603050405020304" pitchFamily="18" charset="0"/>
              </a:rPr>
              <a:t>Typically</a:t>
            </a:r>
            <a:r>
              <a:rPr lang="en-US" sz="3200" dirty="0">
                <a:solidFill>
                  <a:srgbClr val="000000"/>
                </a:solidFill>
                <a:latin typeface="Times New Roman" panose="02020603050405020304" pitchFamily="18" charset="0"/>
                <a:cs typeface="Times New Roman" panose="02020603050405020304" pitchFamily="18" charset="0"/>
              </a:rPr>
              <a:t>, a Japanese meal consists of rice, miso soup, the main dish(</a:t>
            </a:r>
            <a:r>
              <a:rPr lang="en-US" sz="3200" dirty="0" err="1">
                <a:solidFill>
                  <a:srgbClr val="000000"/>
                </a:solidFill>
                <a:latin typeface="Times New Roman" panose="02020603050405020304" pitchFamily="18" charset="0"/>
                <a:cs typeface="Times New Roman" panose="02020603050405020304" pitchFamily="18" charset="0"/>
              </a:rPr>
              <a:t>es</a:t>
            </a:r>
            <a:r>
              <a:rPr lang="en-US" sz="3200" dirty="0">
                <a:solidFill>
                  <a:srgbClr val="000000"/>
                </a:solidFill>
                <a:latin typeface="Times New Roman" panose="02020603050405020304" pitchFamily="18" charset="0"/>
                <a:cs typeface="Times New Roman" panose="02020603050405020304" pitchFamily="18" charset="0"/>
              </a:rPr>
              <a:t>) and pickles. Rice is the staple and plays a central part in people’s eating habits. Japanese rice is sticky and nutritious, so when combined with the main dishes and the soup, they make a complete meal. The portions of each dish are individually served</a:t>
            </a:r>
            <a:r>
              <a:rPr lang="en-US" sz="3200" b="1" dirty="0">
                <a:solidFill>
                  <a:srgbClr val="000000"/>
                </a:solidFill>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928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7218"/>
          </a:xfrm>
          <a:prstGeom prst="rect">
            <a:avLst/>
          </a:prstGeom>
        </p:spPr>
        <p:txBody>
          <a:bodyPr wrap="square">
            <a:spAutoFit/>
          </a:bodyPr>
          <a:lstStyle/>
          <a:p>
            <a:r>
              <a:rPr lang="en-US" sz="3200" b="1" dirty="0">
                <a:solidFill>
                  <a:srgbClr val="0000FF"/>
                </a:solidFill>
                <a:latin typeface="Times New Roman" panose="02020603050405020304" pitchFamily="18" charset="0"/>
                <a:cs typeface="Times New Roman" panose="02020603050405020304" pitchFamily="18" charset="0"/>
              </a:rPr>
              <a:t>2.</a:t>
            </a:r>
            <a:r>
              <a:rPr lang="en-US" sz="3200" b="1" dirty="0">
                <a:solidFill>
                  <a:srgbClr val="000000"/>
                </a:solidFill>
                <a:latin typeface="Times New Roman" panose="02020603050405020304" pitchFamily="18" charset="0"/>
                <a:cs typeface="Times New Roman" panose="02020603050405020304" pitchFamily="18" charset="0"/>
              </a:rPr>
              <a:t> Now read an article about Japanese eating habits. Match the headings (1-3) with the paragraphs (A-C).  </a:t>
            </a:r>
            <a:endParaRPr lang="en-US" sz="3200" b="1" dirty="0">
              <a:latin typeface="Times New Roman" panose="02020603050405020304" pitchFamily="18" charset="0"/>
              <a:cs typeface="Times New Roman" panose="02020603050405020304" pitchFamily="18" charset="0"/>
            </a:endParaRPr>
          </a:p>
        </p:txBody>
      </p:sp>
      <p:sp>
        <p:nvSpPr>
          <p:cNvPr id="4" name="Rectangle 3"/>
          <p:cNvSpPr/>
          <p:nvPr/>
        </p:nvSpPr>
        <p:spPr>
          <a:xfrm>
            <a:off x="980660" y="1077218"/>
            <a:ext cx="9064488" cy="1431234"/>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r>
              <a:rPr lang="en-US" sz="3200" b="1" dirty="0">
                <a:solidFill>
                  <a:srgbClr val="00B050"/>
                </a:solidFill>
                <a:latin typeface="Times New Roman" panose="02020603050405020304" pitchFamily="18" charset="0"/>
                <a:cs typeface="Times New Roman" panose="02020603050405020304" pitchFamily="18" charset="0"/>
              </a:rPr>
              <a:t>The art of arranging dishes.</a:t>
            </a:r>
          </a:p>
          <a:p>
            <a:r>
              <a:rPr lang="en-US" sz="3200" b="1" dirty="0">
                <a:solidFill>
                  <a:srgbClr val="00B050"/>
                </a:solidFill>
                <a:latin typeface="Times New Roman" panose="02020603050405020304" pitchFamily="18" charset="0"/>
                <a:cs typeface="Times New Roman" panose="02020603050405020304" pitchFamily="18" charset="0"/>
              </a:rPr>
              <a:t>2. The habit of having raw food and simple sauces.</a:t>
            </a:r>
          </a:p>
          <a:p>
            <a:r>
              <a:rPr lang="en-US" sz="3200" b="1" dirty="0">
                <a:solidFill>
                  <a:srgbClr val="00B050"/>
                </a:solidFill>
                <a:latin typeface="Times New Roman" panose="02020603050405020304" pitchFamily="18" charset="0"/>
                <a:cs typeface="Times New Roman" panose="02020603050405020304" pitchFamily="18" charset="0"/>
              </a:rPr>
              <a:t>3. Components in a typical Japanese meal.</a:t>
            </a:r>
          </a:p>
        </p:txBody>
      </p:sp>
      <p:sp>
        <p:nvSpPr>
          <p:cNvPr id="6" name="Rectangle 5"/>
          <p:cNvSpPr/>
          <p:nvPr/>
        </p:nvSpPr>
        <p:spPr>
          <a:xfrm>
            <a:off x="0" y="2826127"/>
            <a:ext cx="11926957" cy="4031873"/>
          </a:xfrm>
          <a:prstGeom prst="rect">
            <a:avLst/>
          </a:prstGeom>
        </p:spPr>
        <p:txBody>
          <a:bodyPr wrap="square">
            <a:spAutoFit/>
          </a:bodyPr>
          <a:lstStyle/>
          <a:p>
            <a:r>
              <a:rPr lang="en-US" sz="3200" b="1" dirty="0">
                <a:solidFill>
                  <a:srgbClr val="000000"/>
                </a:solidFill>
                <a:latin typeface="Times New Roman" panose="02020603050405020304" pitchFamily="18" charset="0"/>
                <a:cs typeface="Times New Roman" panose="02020603050405020304" pitchFamily="18" charset="0"/>
              </a:rPr>
              <a:t>B. </a:t>
            </a:r>
            <a:r>
              <a:rPr lang="en-US" sz="3200" dirty="0">
                <a:solidFill>
                  <a:srgbClr val="000000"/>
                </a:solidFill>
                <a:latin typeface="Times New Roman" panose="02020603050405020304" pitchFamily="18" charset="0"/>
                <a:cs typeface="Times New Roman" panose="02020603050405020304" pitchFamily="18" charset="0"/>
              </a:rPr>
              <a:t>The most important characteristic of their eating habits is they like raw food and do not use sauces with a strong </a:t>
            </a:r>
            <a:r>
              <a:rPr lang="en-US" sz="3200" dirty="0" err="1">
                <a:solidFill>
                  <a:srgbClr val="000000"/>
                </a:solidFill>
                <a:latin typeface="Times New Roman" panose="02020603050405020304" pitchFamily="18" charset="0"/>
                <a:cs typeface="Times New Roman" panose="02020603050405020304" pitchFamily="18" charset="0"/>
              </a:rPr>
              <a:t>flavour</a:t>
            </a:r>
            <a:r>
              <a:rPr lang="en-US" sz="3200" dirty="0">
                <a:solidFill>
                  <a:srgbClr val="000000"/>
                </a:solidFill>
                <a:latin typeface="Times New Roman" panose="02020603050405020304" pitchFamily="18" charset="0"/>
                <a:cs typeface="Times New Roman" panose="02020603050405020304" pitchFamily="18" charset="0"/>
              </a:rPr>
              <a:t>. Two typical examples are sashimi and sushi. The Japanese make sashimi simply by cutting fresh fish. Then they serve it with a dipping sauce made from soy sauce and spicy Japanese horseradish (wasabi). Sushi is similar. The cooked, </a:t>
            </a:r>
            <a:r>
              <a:rPr lang="en-US" sz="3200" dirty="0" err="1">
                <a:solidFill>
                  <a:srgbClr val="000000"/>
                </a:solidFill>
                <a:latin typeface="Times New Roman" panose="02020603050405020304" pitchFamily="18" charset="0"/>
                <a:cs typeface="Times New Roman" panose="02020603050405020304" pitchFamily="18" charset="0"/>
              </a:rPr>
              <a:t>vinegared</a:t>
            </a:r>
            <a:r>
              <a:rPr lang="en-US" sz="3200" dirty="0">
                <a:solidFill>
                  <a:srgbClr val="000000"/>
                </a:solidFill>
                <a:latin typeface="Times New Roman" panose="02020603050405020304" pitchFamily="18" charset="0"/>
                <a:cs typeface="Times New Roman" panose="02020603050405020304" pitchFamily="18" charset="0"/>
              </a:rPr>
              <a:t> rice can be combined with raw fish, prawn, avocado, cucumber or egg. Sushi is usually served with soy sauce and pickled ginger.</a:t>
            </a:r>
            <a:r>
              <a:rPr lang="en-US" sz="3200" b="1" dirty="0"/>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928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7218"/>
          </a:xfrm>
          <a:prstGeom prst="rect">
            <a:avLst/>
          </a:prstGeom>
        </p:spPr>
        <p:txBody>
          <a:bodyPr wrap="square">
            <a:spAutoFit/>
          </a:bodyPr>
          <a:lstStyle/>
          <a:p>
            <a:r>
              <a:rPr lang="en-US" sz="3200" b="1" dirty="0">
                <a:solidFill>
                  <a:srgbClr val="0000FF"/>
                </a:solidFill>
                <a:latin typeface="Times New Roman" panose="02020603050405020304" pitchFamily="18" charset="0"/>
                <a:cs typeface="Times New Roman" panose="02020603050405020304" pitchFamily="18" charset="0"/>
              </a:rPr>
              <a:t>2.</a:t>
            </a:r>
            <a:r>
              <a:rPr lang="en-US" sz="3200" b="1" dirty="0">
                <a:solidFill>
                  <a:srgbClr val="000000"/>
                </a:solidFill>
                <a:latin typeface="Times New Roman" panose="02020603050405020304" pitchFamily="18" charset="0"/>
                <a:cs typeface="Times New Roman" panose="02020603050405020304" pitchFamily="18" charset="0"/>
              </a:rPr>
              <a:t> Now read an article about Japanese eating habits. Match the headings (1-3) with the paragraphs (A-C).  </a:t>
            </a:r>
            <a:endParaRPr lang="en-US" sz="3200" b="1" dirty="0">
              <a:latin typeface="Times New Roman" panose="02020603050405020304" pitchFamily="18" charset="0"/>
              <a:cs typeface="Times New Roman" panose="02020603050405020304" pitchFamily="18" charset="0"/>
            </a:endParaRPr>
          </a:p>
        </p:txBody>
      </p:sp>
      <p:sp>
        <p:nvSpPr>
          <p:cNvPr id="4" name="Rectangle 3"/>
          <p:cNvSpPr/>
          <p:nvPr/>
        </p:nvSpPr>
        <p:spPr>
          <a:xfrm>
            <a:off x="980660" y="1077218"/>
            <a:ext cx="9064488" cy="1431234"/>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r>
              <a:rPr lang="en-US" sz="3200" b="1" dirty="0">
                <a:solidFill>
                  <a:srgbClr val="00B050"/>
                </a:solidFill>
                <a:latin typeface="Times New Roman" panose="02020603050405020304" pitchFamily="18" charset="0"/>
                <a:cs typeface="Times New Roman" panose="02020603050405020304" pitchFamily="18" charset="0"/>
              </a:rPr>
              <a:t>The art of arranging dishes.</a:t>
            </a:r>
          </a:p>
          <a:p>
            <a:r>
              <a:rPr lang="en-US" sz="3200" b="1" dirty="0">
                <a:solidFill>
                  <a:srgbClr val="00B050"/>
                </a:solidFill>
                <a:latin typeface="Times New Roman" panose="02020603050405020304" pitchFamily="18" charset="0"/>
                <a:cs typeface="Times New Roman" panose="02020603050405020304" pitchFamily="18" charset="0"/>
              </a:rPr>
              <a:t>2. The habit of having raw food and simple sauces.</a:t>
            </a:r>
          </a:p>
          <a:p>
            <a:r>
              <a:rPr lang="en-US" sz="3200" b="1" dirty="0">
                <a:solidFill>
                  <a:srgbClr val="00B050"/>
                </a:solidFill>
                <a:latin typeface="Times New Roman" panose="02020603050405020304" pitchFamily="18" charset="0"/>
                <a:cs typeface="Times New Roman" panose="02020603050405020304" pitchFamily="18" charset="0"/>
              </a:rPr>
              <a:t>3. Components in a typical Japanese meal.</a:t>
            </a:r>
          </a:p>
        </p:txBody>
      </p:sp>
      <p:sp>
        <p:nvSpPr>
          <p:cNvPr id="7" name="Rectangle 6"/>
          <p:cNvSpPr/>
          <p:nvPr/>
        </p:nvSpPr>
        <p:spPr>
          <a:xfrm>
            <a:off x="0" y="2805994"/>
            <a:ext cx="11835894" cy="3539430"/>
          </a:xfrm>
          <a:prstGeom prst="rect">
            <a:avLst/>
          </a:prstGeom>
        </p:spPr>
        <p:txBody>
          <a:bodyPr wrap="square">
            <a:spAutoFit/>
          </a:bodyPr>
          <a:lstStyle/>
          <a:p>
            <a:r>
              <a:rPr lang="en-US" sz="3200" b="1" dirty="0">
                <a:solidFill>
                  <a:srgbClr val="000000"/>
                </a:solidFill>
                <a:latin typeface="OpenSans"/>
              </a:rPr>
              <a:t>C. </a:t>
            </a:r>
            <a:r>
              <a:rPr lang="en-US" sz="3200" dirty="0">
                <a:solidFill>
                  <a:srgbClr val="000000"/>
                </a:solidFill>
                <a:latin typeface="OpenSans"/>
              </a:rPr>
              <a:t>It is said that the Japanese eat with their eyes. Therefore, the arrangement of dishes is another significant feature of their eating habits. If you join a Japanese meal, you may be excited to see how the </a:t>
            </a:r>
            <a:r>
              <a:rPr lang="en-US" sz="3200" dirty="0" err="1">
                <a:solidFill>
                  <a:srgbClr val="000000"/>
                </a:solidFill>
                <a:latin typeface="OpenSans"/>
              </a:rPr>
              <a:t>colourful</a:t>
            </a:r>
            <a:r>
              <a:rPr lang="en-US" sz="3200" dirty="0">
                <a:solidFill>
                  <a:srgbClr val="000000"/>
                </a:solidFill>
                <a:latin typeface="OpenSans"/>
              </a:rPr>
              <a:t> dishes are arranged according to a traditional pattern. In addition, there are plates and bowls of different sizes and designs. They are carefully presented to match the food they carry.</a:t>
            </a:r>
            <a:endParaRPr lang="en-US" sz="3200" dirty="0"/>
          </a:p>
        </p:txBody>
      </p:sp>
    </p:spTree>
    <p:extLst>
      <p:ext uri="{BB962C8B-B14F-4D97-AF65-F5344CB8AC3E}">
        <p14:creationId xmlns:p14="http://schemas.microsoft.com/office/powerpoint/2010/main" val="279024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84775"/>
          </a:xfrm>
          <a:prstGeom prst="rect">
            <a:avLst/>
          </a:prstGeom>
        </p:spPr>
        <p:txBody>
          <a:bodyPr wrap="square">
            <a:spAutoFit/>
          </a:bodyPr>
          <a:lstStyle/>
          <a:p>
            <a:r>
              <a:rPr lang="en-US" sz="3200" b="1" dirty="0">
                <a:solidFill>
                  <a:srgbClr val="0000FF"/>
                </a:solidFill>
                <a:latin typeface="Times New Roman" panose="02020603050405020304" pitchFamily="18" charset="0"/>
                <a:cs typeface="Times New Roman" panose="02020603050405020304" pitchFamily="18" charset="0"/>
              </a:rPr>
              <a:t>3.</a:t>
            </a:r>
            <a:r>
              <a:rPr lang="en-US" sz="3200" b="1" dirty="0">
                <a:solidFill>
                  <a:srgbClr val="000000"/>
                </a:solidFill>
                <a:latin typeface="Times New Roman" panose="02020603050405020304" pitchFamily="18" charset="0"/>
                <a:cs typeface="Times New Roman" panose="02020603050405020304" pitchFamily="18" charset="0"/>
              </a:rPr>
              <a:t> Read the article again and answer the questions. </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0" y="810021"/>
            <a:ext cx="11277600" cy="584775"/>
          </a:xfrm>
          <a:prstGeom prst="rect">
            <a:avLst/>
          </a:prstGeom>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1.</a:t>
            </a:r>
            <a:r>
              <a:rPr lang="en-US" sz="3200" dirty="0">
                <a:solidFill>
                  <a:srgbClr val="FF0000"/>
                </a:solidFill>
                <a:latin typeface="Times New Roman" panose="02020603050405020304" pitchFamily="18" charset="0"/>
                <a:cs typeface="Times New Roman" panose="02020603050405020304" pitchFamily="18" charset="0"/>
              </a:rPr>
              <a:t> What is the most important feature of Japanese eating habits?</a:t>
            </a:r>
          </a:p>
        </p:txBody>
      </p:sp>
      <p:sp>
        <p:nvSpPr>
          <p:cNvPr id="4" name="Rectangle 3"/>
          <p:cNvSpPr/>
          <p:nvPr/>
        </p:nvSpPr>
        <p:spPr>
          <a:xfrm>
            <a:off x="0" y="2039882"/>
            <a:ext cx="5248553" cy="584775"/>
          </a:xfrm>
          <a:prstGeom prst="rect">
            <a:avLst/>
          </a:prstGeom>
        </p:spPr>
        <p:txBody>
          <a:bodyPr wrap="none">
            <a:spAutoFit/>
          </a:bodyPr>
          <a:lstStyle/>
          <a:p>
            <a:r>
              <a:rPr lang="en-US" sz="3200" b="1" dirty="0">
                <a:solidFill>
                  <a:srgbClr val="FF0000"/>
                </a:solidFill>
                <a:latin typeface="Times New Roman" panose="02020603050405020304" pitchFamily="18" charset="0"/>
                <a:cs typeface="Times New Roman" panose="02020603050405020304" pitchFamily="18" charset="0"/>
              </a:rPr>
              <a:t>2.</a:t>
            </a:r>
            <a:r>
              <a:rPr lang="en-US" sz="3200" dirty="0">
                <a:solidFill>
                  <a:srgbClr val="FF0000"/>
                </a:solidFill>
                <a:latin typeface="Times New Roman" panose="02020603050405020304" pitchFamily="18" charset="0"/>
                <a:cs typeface="Times New Roman" panose="02020603050405020304" pitchFamily="18" charset="0"/>
              </a:rPr>
              <a:t> How do they make sashimi?</a:t>
            </a:r>
          </a:p>
        </p:txBody>
      </p:sp>
      <p:sp>
        <p:nvSpPr>
          <p:cNvPr id="5" name="Rectangle 4"/>
          <p:cNvSpPr/>
          <p:nvPr/>
        </p:nvSpPr>
        <p:spPr>
          <a:xfrm>
            <a:off x="0" y="1455107"/>
            <a:ext cx="12003110" cy="584775"/>
          </a:xfrm>
          <a:prstGeom prst="rect">
            <a:avLst/>
          </a:prstGeom>
        </p:spPr>
        <p:txBody>
          <a:bodyPr wrap="square">
            <a:spAutoFit/>
          </a:bodyPr>
          <a:lstStyle/>
          <a:p>
            <a:r>
              <a:rPr lang="en-US" sz="3200" b="1" dirty="0">
                <a:solidFill>
                  <a:srgbClr val="00B050"/>
                </a:solidFill>
                <a:latin typeface="Times New Roman" panose="02020603050405020304" pitchFamily="18" charset="0"/>
                <a:cs typeface="Times New Roman" panose="02020603050405020304" pitchFamily="18" charset="0"/>
              </a:rPr>
              <a:t>=&gt; They like raw food and do not use sauces with a strong </a:t>
            </a:r>
            <a:r>
              <a:rPr lang="en-US" sz="3200" b="1" dirty="0" err="1">
                <a:solidFill>
                  <a:srgbClr val="00B050"/>
                </a:solidFill>
                <a:latin typeface="Times New Roman" panose="02020603050405020304" pitchFamily="18" charset="0"/>
                <a:cs typeface="Times New Roman" panose="02020603050405020304" pitchFamily="18" charset="0"/>
              </a:rPr>
              <a:t>flavour</a:t>
            </a:r>
            <a:r>
              <a:rPr lang="en-US" sz="3200" b="1" dirty="0">
                <a:solidFill>
                  <a:srgbClr val="00B050"/>
                </a:solidFill>
                <a:latin typeface="Times New Roman" panose="02020603050405020304" pitchFamily="18" charset="0"/>
                <a:cs typeface="Times New Roman" panose="02020603050405020304" pitchFamily="18" charset="0"/>
              </a:rPr>
              <a:t>.</a:t>
            </a:r>
          </a:p>
        </p:txBody>
      </p:sp>
      <p:sp>
        <p:nvSpPr>
          <p:cNvPr id="6" name="Rectangle 5"/>
          <p:cNvSpPr/>
          <p:nvPr/>
        </p:nvSpPr>
        <p:spPr>
          <a:xfrm>
            <a:off x="168573" y="2555684"/>
            <a:ext cx="4114781" cy="584775"/>
          </a:xfrm>
          <a:prstGeom prst="rect">
            <a:avLst/>
          </a:prstGeom>
        </p:spPr>
        <p:txBody>
          <a:bodyPr wrap="none">
            <a:spAutoFit/>
          </a:bodyPr>
          <a:lstStyle/>
          <a:p>
            <a:r>
              <a:rPr lang="en-US" sz="3200" b="1" dirty="0">
                <a:solidFill>
                  <a:srgbClr val="00B050"/>
                </a:solidFill>
                <a:latin typeface="Times New Roman" panose="02020603050405020304" pitchFamily="18" charset="0"/>
                <a:cs typeface="Times New Roman" panose="02020603050405020304" pitchFamily="18" charset="0"/>
              </a:rPr>
              <a:t>=&gt; They cut fresh fish.</a:t>
            </a:r>
            <a:endParaRPr lang="en-US" sz="3200" dirty="0">
              <a:solidFill>
                <a:srgbClr val="00B050"/>
              </a:solidFill>
              <a:latin typeface="Times New Roman" panose="02020603050405020304" pitchFamily="18" charset="0"/>
              <a:cs typeface="Times New Roman" panose="02020603050405020304" pitchFamily="18" charset="0"/>
            </a:endParaRPr>
          </a:p>
        </p:txBody>
      </p:sp>
      <p:sp>
        <p:nvSpPr>
          <p:cNvPr id="7" name="Rectangle 6"/>
          <p:cNvSpPr/>
          <p:nvPr/>
        </p:nvSpPr>
        <p:spPr>
          <a:xfrm>
            <a:off x="0" y="3026004"/>
            <a:ext cx="11462197" cy="584775"/>
          </a:xfrm>
          <a:prstGeom prst="rect">
            <a:avLst/>
          </a:prstGeom>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3.</a:t>
            </a:r>
            <a:r>
              <a:rPr lang="en-US" sz="3200" dirty="0">
                <a:solidFill>
                  <a:srgbClr val="FF0000"/>
                </a:solidFill>
                <a:latin typeface="Times New Roman" panose="02020603050405020304" pitchFamily="18" charset="0"/>
                <a:cs typeface="Times New Roman" panose="02020603050405020304" pitchFamily="18" charset="0"/>
              </a:rPr>
              <a:t> What sauce can both sashimi and sushi be served with?</a:t>
            </a:r>
          </a:p>
        </p:txBody>
      </p:sp>
      <p:sp>
        <p:nvSpPr>
          <p:cNvPr id="8" name="Rectangle 7"/>
          <p:cNvSpPr/>
          <p:nvPr/>
        </p:nvSpPr>
        <p:spPr>
          <a:xfrm>
            <a:off x="0" y="3924727"/>
            <a:ext cx="11694017" cy="584775"/>
          </a:xfrm>
          <a:prstGeom prst="rect">
            <a:avLst/>
          </a:prstGeom>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4. </a:t>
            </a:r>
            <a:r>
              <a:rPr lang="en-US" sz="3200" dirty="0">
                <a:solidFill>
                  <a:srgbClr val="FF0000"/>
                </a:solidFill>
                <a:latin typeface="Times New Roman" panose="02020603050405020304" pitchFamily="18" charset="0"/>
                <a:cs typeface="Times New Roman" panose="02020603050405020304" pitchFamily="18" charset="0"/>
              </a:rPr>
              <a:t>How many components are there in a typical Japanese meal?</a:t>
            </a:r>
            <a:endParaRPr lang="en-US" sz="3200" b="0" i="0" dirty="0">
              <a:solidFill>
                <a:srgbClr val="FF0000"/>
              </a:solidFill>
              <a:effectLst/>
              <a:latin typeface="Times New Roman" panose="02020603050405020304" pitchFamily="18" charset="0"/>
              <a:cs typeface="Times New Roman" panose="02020603050405020304" pitchFamily="18" charset="0"/>
            </a:endParaRPr>
          </a:p>
        </p:txBody>
      </p:sp>
      <p:sp>
        <p:nvSpPr>
          <p:cNvPr id="9" name="Rectangle 8"/>
          <p:cNvSpPr/>
          <p:nvPr/>
        </p:nvSpPr>
        <p:spPr>
          <a:xfrm>
            <a:off x="-16933" y="4775364"/>
            <a:ext cx="7353837" cy="584775"/>
          </a:xfrm>
          <a:prstGeom prst="rect">
            <a:avLst/>
          </a:prstGeom>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5.</a:t>
            </a:r>
            <a:r>
              <a:rPr lang="en-US" sz="3200" dirty="0">
                <a:solidFill>
                  <a:srgbClr val="FF0000"/>
                </a:solidFill>
                <a:latin typeface="Times New Roman" panose="02020603050405020304" pitchFamily="18" charset="0"/>
                <a:cs typeface="Times New Roman" panose="02020603050405020304" pitchFamily="18" charset="0"/>
              </a:rPr>
              <a:t>How is rice important in Japanese meals?</a:t>
            </a:r>
          </a:p>
        </p:txBody>
      </p:sp>
      <p:sp>
        <p:nvSpPr>
          <p:cNvPr id="10" name="Rectangle 9"/>
          <p:cNvSpPr/>
          <p:nvPr/>
        </p:nvSpPr>
        <p:spPr>
          <a:xfrm>
            <a:off x="-16933" y="5566360"/>
            <a:ext cx="9822287" cy="584775"/>
          </a:xfrm>
          <a:prstGeom prst="rect">
            <a:avLst/>
          </a:prstGeom>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6.</a:t>
            </a:r>
            <a:r>
              <a:rPr lang="en-US" sz="3200" dirty="0">
                <a:solidFill>
                  <a:srgbClr val="FF0000"/>
                </a:solidFill>
                <a:latin typeface="Times New Roman" panose="02020603050405020304" pitchFamily="18" charset="0"/>
                <a:cs typeface="Times New Roman" panose="02020603050405020304" pitchFamily="18" charset="0"/>
              </a:rPr>
              <a:t>Why do people say that the Japanese eat with their eyes?</a:t>
            </a:r>
          </a:p>
        </p:txBody>
      </p:sp>
      <p:sp>
        <p:nvSpPr>
          <p:cNvPr id="11" name="Rectangle 10"/>
          <p:cNvSpPr/>
          <p:nvPr/>
        </p:nvSpPr>
        <p:spPr>
          <a:xfrm>
            <a:off x="-16933" y="3500728"/>
            <a:ext cx="7772400" cy="584775"/>
          </a:xfrm>
          <a:prstGeom prst="rect">
            <a:avLst/>
          </a:prstGeom>
        </p:spPr>
        <p:txBody>
          <a:bodyPr wrap="square">
            <a:spAutoFit/>
          </a:bodyPr>
          <a:lstStyle/>
          <a:p>
            <a:r>
              <a:rPr lang="en-US" sz="3200" b="1" dirty="0">
                <a:solidFill>
                  <a:srgbClr val="00B050"/>
                </a:solidFill>
                <a:latin typeface="Times New Roman" panose="02020603050405020304" pitchFamily="18" charset="0"/>
                <a:cs typeface="Times New Roman" panose="02020603050405020304" pitchFamily="18" charset="0"/>
              </a:rPr>
              <a:t>=&gt; Both can be served with soy sauce.</a:t>
            </a:r>
          </a:p>
        </p:txBody>
      </p:sp>
      <p:sp>
        <p:nvSpPr>
          <p:cNvPr id="12" name="Rectangle 11"/>
          <p:cNvSpPr/>
          <p:nvPr/>
        </p:nvSpPr>
        <p:spPr>
          <a:xfrm>
            <a:off x="0" y="4380436"/>
            <a:ext cx="12547600" cy="584775"/>
          </a:xfrm>
          <a:prstGeom prst="rect">
            <a:avLst/>
          </a:prstGeom>
        </p:spPr>
        <p:txBody>
          <a:bodyPr wrap="square">
            <a:spAutoFit/>
          </a:bodyPr>
          <a:lstStyle/>
          <a:p>
            <a:pPr marL="285750" indent="-285750">
              <a:buFont typeface="Symbol" panose="05050102010706020507" pitchFamily="18" charset="2"/>
              <a:buChar char="Þ"/>
            </a:pPr>
            <a:r>
              <a:rPr lang="en-US" sz="3200" b="1" dirty="0">
                <a:solidFill>
                  <a:srgbClr val="00B050"/>
                </a:solidFill>
                <a:latin typeface="Times New Roman" panose="02020603050405020304" pitchFamily="18" charset="0"/>
                <a:cs typeface="Times New Roman" panose="02020603050405020304" pitchFamily="18" charset="0"/>
              </a:rPr>
              <a:t>There are four (rice, miso soup, main dish(</a:t>
            </a:r>
            <a:r>
              <a:rPr lang="en-US" sz="3200" b="1" dirty="0" err="1">
                <a:solidFill>
                  <a:srgbClr val="00B050"/>
                </a:solidFill>
                <a:latin typeface="Times New Roman" panose="02020603050405020304" pitchFamily="18" charset="0"/>
                <a:cs typeface="Times New Roman" panose="02020603050405020304" pitchFamily="18" charset="0"/>
              </a:rPr>
              <a:t>es</a:t>
            </a:r>
            <a:r>
              <a:rPr lang="en-US" sz="3200" b="1" dirty="0">
                <a:solidFill>
                  <a:srgbClr val="00B050"/>
                </a:solidFill>
                <a:latin typeface="Times New Roman" panose="02020603050405020304" pitchFamily="18" charset="0"/>
                <a:cs typeface="Times New Roman" panose="02020603050405020304" pitchFamily="18" charset="0"/>
              </a:rPr>
              <a:t>), pickles).</a:t>
            </a:r>
          </a:p>
        </p:txBody>
      </p:sp>
      <p:sp>
        <p:nvSpPr>
          <p:cNvPr id="13" name="Rectangle 12"/>
          <p:cNvSpPr/>
          <p:nvPr/>
        </p:nvSpPr>
        <p:spPr>
          <a:xfrm>
            <a:off x="-16933" y="5260144"/>
            <a:ext cx="9144000" cy="523220"/>
          </a:xfrm>
          <a:prstGeom prst="rect">
            <a:avLst/>
          </a:prstGeom>
        </p:spPr>
        <p:txBody>
          <a:bodyPr wrap="square">
            <a:spAutoFit/>
          </a:bodyPr>
          <a:lstStyle/>
          <a:p>
            <a:r>
              <a:rPr lang="en-US" sz="2800" b="1" dirty="0">
                <a:solidFill>
                  <a:srgbClr val="00B050"/>
                </a:solidFill>
                <a:latin typeface="Times New Roman" panose="02020603050405020304" pitchFamily="18" charset="0"/>
                <a:cs typeface="Times New Roman" panose="02020603050405020304" pitchFamily="18" charset="0"/>
              </a:rPr>
              <a:t>=&gt; Rice is the staple food and is very nutritious.</a:t>
            </a:r>
          </a:p>
        </p:txBody>
      </p:sp>
      <p:sp>
        <p:nvSpPr>
          <p:cNvPr id="14" name="Rectangle 13"/>
          <p:cNvSpPr/>
          <p:nvPr/>
        </p:nvSpPr>
        <p:spPr>
          <a:xfrm>
            <a:off x="0" y="6056412"/>
            <a:ext cx="12192000" cy="830997"/>
          </a:xfrm>
          <a:prstGeom prst="rect">
            <a:avLst/>
          </a:prstGeom>
        </p:spPr>
        <p:txBody>
          <a:bodyPr wrap="square">
            <a:spAutoFit/>
          </a:bodyPr>
          <a:lstStyle/>
          <a:p>
            <a:r>
              <a:rPr lang="en-US" sz="2400" b="1" dirty="0">
                <a:solidFill>
                  <a:srgbClr val="00B050"/>
                </a:solidFill>
                <a:latin typeface="Times New Roman" panose="02020603050405020304" pitchFamily="18" charset="0"/>
                <a:cs typeface="Times New Roman" panose="02020603050405020304" pitchFamily="18" charset="0"/>
              </a:rPr>
              <a:t>=&gt; Because the dishes are presented in different bowls and plates, and are arranged carefully according to a traditional pattern.</a:t>
            </a:r>
          </a:p>
        </p:txBody>
      </p:sp>
    </p:spTree>
    <p:extLst>
      <p:ext uri="{BB962C8B-B14F-4D97-AF65-F5344CB8AC3E}">
        <p14:creationId xmlns:p14="http://schemas.microsoft.com/office/powerpoint/2010/main" val="31664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2000"/>
                                        <p:tgtEl>
                                          <p:spTgt spid="6"/>
                                        </p:tgtEl>
                                      </p:cBhvr>
                                    </p:animEffect>
                                    <p:anim calcmode="lin" valueType="num">
                                      <p:cBhvr>
                                        <p:cTn id="50" dur="2000" fill="hold"/>
                                        <p:tgtEl>
                                          <p:spTgt spid="6"/>
                                        </p:tgtEl>
                                        <p:attrNameLst>
                                          <p:attrName>ppt_w</p:attrName>
                                        </p:attrNameLst>
                                      </p:cBhvr>
                                      <p:tavLst>
                                        <p:tav tm="0" fmla="#ppt_w*sin(2.5*pi*$)">
                                          <p:val>
                                            <p:fltVal val="0"/>
                                          </p:val>
                                        </p:tav>
                                        <p:tav tm="100000">
                                          <p:val>
                                            <p:fltVal val="1"/>
                                          </p:val>
                                        </p:tav>
                                      </p:tavLst>
                                    </p:anim>
                                    <p:anim calcmode="lin" valueType="num">
                                      <p:cBhvr>
                                        <p:cTn id="51"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barn(inVertical)">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down)">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down)">
                                      <p:cBhvr>
                                        <p:cTn id="7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1585</Words>
  <Application>Microsoft Office PowerPoint</Application>
  <PresentationFormat>Widescreen</PresentationFormat>
  <Paragraphs>111</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Mistral</vt:lpstr>
      <vt:lpstr>OpenSans</vt:lpstr>
      <vt:lpstr>OpenSansBold</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Huong Vo</cp:lastModifiedBy>
  <cp:revision>27</cp:revision>
  <dcterms:created xsi:type="dcterms:W3CDTF">2021-01-26T05:02:19Z</dcterms:created>
  <dcterms:modified xsi:type="dcterms:W3CDTF">2024-02-21T02:38:51Z</dcterms:modified>
</cp:coreProperties>
</file>