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345" r:id="rId4"/>
    <p:sldId id="344" r:id="rId5"/>
    <p:sldId id="346" r:id="rId6"/>
    <p:sldId id="278" r:id="rId7"/>
    <p:sldId id="267" r:id="rId8"/>
    <p:sldId id="347" r:id="rId9"/>
    <p:sldId id="348" r:id="rId10"/>
    <p:sldId id="349" r:id="rId11"/>
    <p:sldId id="350" r:id="rId12"/>
    <p:sldId id="351" r:id="rId13"/>
    <p:sldId id="356" r:id="rId14"/>
    <p:sldId id="290" r:id="rId15"/>
    <p:sldId id="287" r:id="rId16"/>
    <p:sldId id="299" r:id="rId17"/>
    <p:sldId id="296" r:id="rId18"/>
    <p:sldId id="297" r:id="rId19"/>
    <p:sldId id="298" r:id="rId20"/>
    <p:sldId id="339" r:id="rId21"/>
    <p:sldId id="340" r:id="rId22"/>
    <p:sldId id="288" r:id="rId23"/>
    <p:sldId id="354" r:id="rId24"/>
    <p:sldId id="341" r:id="rId25"/>
    <p:sldId id="315" r:id="rId26"/>
    <p:sldId id="316" r:id="rId27"/>
    <p:sldId id="301" r:id="rId28"/>
    <p:sldId id="342" r:id="rId29"/>
    <p:sldId id="289" r:id="rId30"/>
    <p:sldId id="319" r:id="rId31"/>
    <p:sldId id="306" r:id="rId32"/>
    <p:sldId id="333" r:id="rId33"/>
    <p:sldId id="307" r:id="rId34"/>
    <p:sldId id="335" r:id="rId35"/>
    <p:sldId id="336" r:id="rId36"/>
    <p:sldId id="337" r:id="rId37"/>
    <p:sldId id="338" r:id="rId38"/>
    <p:sldId id="308" r:id="rId39"/>
    <p:sldId id="324" r:id="rId40"/>
    <p:sldId id="323" r:id="rId41"/>
    <p:sldId id="325" r:id="rId42"/>
    <p:sldId id="328" r:id="rId43"/>
    <p:sldId id="331" r:id="rId44"/>
    <p:sldId id="343" r:id="rId45"/>
    <p:sldId id="329" r:id="rId46"/>
    <p:sldId id="330" r:id="rId47"/>
    <p:sldId id="269" r:id="rId48"/>
    <p:sldId id="273" r:id="rId49"/>
    <p:sldId id="275" r:id="rId50"/>
    <p:sldId id="276" r:id="rId51"/>
    <p:sldId id="274" r:id="rId52"/>
    <p:sldId id="270" r:id="rId53"/>
    <p:sldId id="282" r:id="rId54"/>
    <p:sldId id="271" r:id="rId55"/>
    <p:sldId id="283" r:id="rId56"/>
    <p:sldId id="26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p:scale>
          <a:sx n="51" d="100"/>
          <a:sy n="51" d="100"/>
        </p:scale>
        <p:origin x="-900" y="-8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t>
        <a:bodyPr/>
        <a:lstStyle/>
        <a:p>
          <a:endParaRPr lang="en-US"/>
        </a:p>
      </dgm:t>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t>
        <a:bodyPr/>
        <a:lstStyle/>
        <a:p>
          <a:endParaRPr lang="en-US"/>
        </a:p>
      </dgm:t>
    </dgm:pt>
    <dgm:pt modelId="{11FFAAC0-CA6A-473A-BC4F-077D4AEC074B}" type="pres">
      <dgm:prSet presAssocID="{9B2F80F0-65FE-461B-A4D5-1A7A4A31798F}" presName="wedge2" presStyleLbl="node1" presStyleIdx="1" presStyleCnt="3"/>
      <dgm:spPr/>
      <dgm:t>
        <a:bodyPr/>
        <a:lstStyle/>
        <a:p>
          <a:endParaRPr lang="en-US"/>
        </a:p>
      </dgm:t>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t>
        <a:bodyPr/>
        <a:lstStyle/>
        <a:p>
          <a:endParaRPr lang="en-US"/>
        </a:p>
      </dgm:t>
    </dgm:pt>
    <dgm:pt modelId="{B4B91A3E-44FA-4B3E-862E-1DFB659043CA}" type="pres">
      <dgm:prSet presAssocID="{9B2F80F0-65FE-461B-A4D5-1A7A4A31798F}" presName="wedge3" presStyleLbl="node1" presStyleIdx="2" presStyleCnt="3"/>
      <dgm:spPr/>
      <dgm:t>
        <a:bodyPr/>
        <a:lstStyle/>
        <a:p>
          <a:endParaRPr lang="en-US"/>
        </a:p>
      </dgm:t>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t>
        <a:bodyPr/>
        <a:lstStyle/>
        <a:p>
          <a:endParaRPr lang="en-US"/>
        </a:p>
      </dgm:t>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BD625659-8940-45D6-B3FC-CABD40ED05B1}" type="presOf" srcId="{9B2F80F0-65FE-461B-A4D5-1A7A4A31798F}" destId="{F934705E-D663-4E80-88DB-1A22C9F9B49C}" srcOrd="0" destOrd="0" presId="urn:microsoft.com/office/officeart/2005/8/layout/cycle8"/>
    <dgm:cxn modelId="{0CA68F3F-B224-4E1A-9357-3E4E032B57F1}" type="presOf" srcId="{6C6B2992-DB5B-4536-A485-4781E242D20D}" destId="{11FFAAC0-CA6A-473A-BC4F-077D4AEC074B}" srcOrd="0" destOrd="0" presId="urn:microsoft.com/office/officeart/2005/8/layout/cycle8"/>
    <dgm:cxn modelId="{1010A101-A407-41E4-AC0B-2F256AC58E0B}" srcId="{9B2F80F0-65FE-461B-A4D5-1A7A4A31798F}" destId="{EC16398A-351C-4305-8FA3-CD1ED7E2F220}" srcOrd="0" destOrd="0" parTransId="{BB6EAB72-6CC3-498B-BE6E-690FAA612683}" sibTransId="{E926734D-28EE-45CD-9FEB-B34EB34176F3}"/>
    <dgm:cxn modelId="{70464111-469B-460D-A989-B4FC2DD00D68}" type="presOf" srcId="{6C6B2992-DB5B-4536-A485-4781E242D20D}" destId="{4E0AAACB-DD14-460D-9D17-24607553E498}" srcOrd="1" destOrd="0" presId="urn:microsoft.com/office/officeart/2005/8/layout/cycle8"/>
    <dgm:cxn modelId="{7AA61B44-255E-4BCE-9AFA-65EC465E4324}" type="presOf" srcId="{EC16398A-351C-4305-8FA3-CD1ED7E2F220}" destId="{003225FF-A504-4D1E-82CE-0B1AC6279DC8}" srcOrd="0" destOrd="0" presId="urn:microsoft.com/office/officeart/2005/8/layout/cycle8"/>
    <dgm:cxn modelId="{8921B960-6C4B-4494-AAEB-FCB0B3D8935A}" srcId="{9B2F80F0-65FE-461B-A4D5-1A7A4A31798F}" destId="{68F512EF-4486-43FA-A2C1-D22335D1475E}" srcOrd="2" destOrd="0" parTransId="{C54E2C93-94BB-45B9-A1A1-C7EDF60257D3}" sibTransId="{4355EB32-E7B3-45A4-A5CD-F372E0B6F2C0}"/>
    <dgm:cxn modelId="{26CC6DC2-6334-4A22-BA26-3ECB4A80DBE8}" type="presOf" srcId="{EC16398A-351C-4305-8FA3-CD1ED7E2F220}" destId="{8D8386FB-9F58-4C56-9F2B-8C9C8661D702}" srcOrd="1" destOrd="0" presId="urn:microsoft.com/office/officeart/2005/8/layout/cycle8"/>
    <dgm:cxn modelId="{37CAC8E6-032B-498E-8A28-7D96AFAC99C6}" type="presOf" srcId="{68F512EF-4486-43FA-A2C1-D22335D1475E}" destId="{B4B91A3E-44FA-4B3E-862E-1DFB659043CA}" srcOrd="0" destOrd="0" presId="urn:microsoft.com/office/officeart/2005/8/layout/cycle8"/>
    <dgm:cxn modelId="{663D48E4-A306-4D26-9F8F-81C19DFA950A}" type="presOf" srcId="{68F512EF-4486-43FA-A2C1-D22335D1475E}" destId="{7D32272C-E9AA-4E1A-A8A0-268F4F1AF1C4}" srcOrd="1"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91763E28-DE85-4167-87CA-7CBEA031E783}" type="presParOf" srcId="{F934705E-D663-4E80-88DB-1A22C9F9B49C}" destId="{003225FF-A504-4D1E-82CE-0B1AC6279DC8}" srcOrd="0" destOrd="0" presId="urn:microsoft.com/office/officeart/2005/8/layout/cycle8"/>
    <dgm:cxn modelId="{A6ADC635-D434-4D55-B0CF-449AA1A970AE}" type="presParOf" srcId="{F934705E-D663-4E80-88DB-1A22C9F9B49C}" destId="{57DB6B60-4845-4F35-A93B-1CDE8674C461}" srcOrd="1" destOrd="0" presId="urn:microsoft.com/office/officeart/2005/8/layout/cycle8"/>
    <dgm:cxn modelId="{3208FBF3-9946-48B0-A8FB-68241AB15227}" type="presParOf" srcId="{F934705E-D663-4E80-88DB-1A22C9F9B49C}" destId="{8D5508EA-A6D4-4BB7-9A71-D2C4DED252C9}" srcOrd="2" destOrd="0" presId="urn:microsoft.com/office/officeart/2005/8/layout/cycle8"/>
    <dgm:cxn modelId="{9153367A-878F-44BA-BCD6-DE5D1898603D}" type="presParOf" srcId="{F934705E-D663-4E80-88DB-1A22C9F9B49C}" destId="{8D8386FB-9F58-4C56-9F2B-8C9C8661D702}" srcOrd="3" destOrd="0" presId="urn:microsoft.com/office/officeart/2005/8/layout/cycle8"/>
    <dgm:cxn modelId="{1F1D2038-4BBE-4863-B59B-8D541E8121A5}" type="presParOf" srcId="{F934705E-D663-4E80-88DB-1A22C9F9B49C}" destId="{11FFAAC0-CA6A-473A-BC4F-077D4AEC074B}" srcOrd="4" destOrd="0" presId="urn:microsoft.com/office/officeart/2005/8/layout/cycle8"/>
    <dgm:cxn modelId="{B8033D6E-83A7-4F73-9C30-110240516FC6}" type="presParOf" srcId="{F934705E-D663-4E80-88DB-1A22C9F9B49C}" destId="{81B17CE5-025A-47FA-9BF9-ACB18CF306DB}" srcOrd="5" destOrd="0" presId="urn:microsoft.com/office/officeart/2005/8/layout/cycle8"/>
    <dgm:cxn modelId="{9D6C7F59-C79C-437D-A32E-7E5C39A8F940}" type="presParOf" srcId="{F934705E-D663-4E80-88DB-1A22C9F9B49C}" destId="{E1E045A7-1D3E-4D63-8E77-7272D9CE5C33}" srcOrd="6" destOrd="0" presId="urn:microsoft.com/office/officeart/2005/8/layout/cycle8"/>
    <dgm:cxn modelId="{386DA06B-6865-4222-A596-BC7949145E20}" type="presParOf" srcId="{F934705E-D663-4E80-88DB-1A22C9F9B49C}" destId="{4E0AAACB-DD14-460D-9D17-24607553E498}" srcOrd="7" destOrd="0" presId="urn:microsoft.com/office/officeart/2005/8/layout/cycle8"/>
    <dgm:cxn modelId="{FF8F241A-FA28-4C90-8654-43DAD2D9D40B}" type="presParOf" srcId="{F934705E-D663-4E80-88DB-1A22C9F9B49C}" destId="{B4B91A3E-44FA-4B3E-862E-1DFB659043CA}" srcOrd="8" destOrd="0" presId="urn:microsoft.com/office/officeart/2005/8/layout/cycle8"/>
    <dgm:cxn modelId="{67630F2F-D68E-4CDE-BDFE-8EEFE6417079}" type="presParOf" srcId="{F934705E-D663-4E80-88DB-1A22C9F9B49C}" destId="{9DB2E0E0-79A9-43BA-9289-0C8215D89A82}" srcOrd="9" destOrd="0" presId="urn:microsoft.com/office/officeart/2005/8/layout/cycle8"/>
    <dgm:cxn modelId="{FB8DFD59-D7DE-4962-94CC-9F3109354066}" type="presParOf" srcId="{F934705E-D663-4E80-88DB-1A22C9F9B49C}" destId="{52AF3C4F-A189-4CC2-AC72-D27965DBEDE8}" srcOrd="10" destOrd="0" presId="urn:microsoft.com/office/officeart/2005/8/layout/cycle8"/>
    <dgm:cxn modelId="{3B60D551-8CA4-4F4E-9E14-CA2CBA5944B3}" type="presParOf" srcId="{F934705E-D663-4E80-88DB-1A22C9F9B49C}" destId="{7D32272C-E9AA-4E1A-A8A0-268F4F1AF1C4}" srcOrd="11" destOrd="0" presId="urn:microsoft.com/office/officeart/2005/8/layout/cycle8"/>
    <dgm:cxn modelId="{25585589-0F0C-48C6-BBB4-6B0345E1A373}" type="presParOf" srcId="{F934705E-D663-4E80-88DB-1A22C9F9B49C}" destId="{B1EF40D2-7C7E-416A-AA4E-FCE0F0352386}" srcOrd="12" destOrd="0" presId="urn:microsoft.com/office/officeart/2005/8/layout/cycle8"/>
    <dgm:cxn modelId="{11BB5A39-A9B9-472F-A743-4DC0AFCF15D6}" type="presParOf" srcId="{F934705E-D663-4E80-88DB-1A22C9F9B49C}" destId="{F2A8FFD6-36F1-4A9F-B4C8-D37BC344EA4E}" srcOrd="13" destOrd="0" presId="urn:microsoft.com/office/officeart/2005/8/layout/cycle8"/>
    <dgm:cxn modelId="{BCE3AC78-F2DC-4CEA-80ED-70CFE67A67F9}"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20000"/>
            </a:lnSpc>
            <a:spcBef>
              <a:spcPct val="0"/>
            </a:spcBef>
            <a:spcAft>
              <a:spcPct val="35000"/>
            </a:spcAft>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D5C3E-1DBB-4339-8EAD-69873A8E6F79}" type="datetimeFigureOut">
              <a:rPr lang="en-US" smtClean="0"/>
              <a:t>4/22/2024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27A7B-9CE3-440D-B173-468AEAA150E8}" type="slidenum">
              <a:rPr lang="en-US" smtClean="0"/>
              <a:t>‹#›</a:t>
            </a:fld>
            <a:endParaRPr lang="en-US"/>
          </a:p>
        </p:txBody>
      </p:sp>
    </p:spTree>
    <p:extLst>
      <p:ext uri="{BB962C8B-B14F-4D97-AF65-F5344CB8AC3E}">
        <p14:creationId xmlns:p14="http://schemas.microsoft.com/office/powerpoint/2010/main" val="402913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FD0178A-6A72-DA46-B50E-6754803775C1}" type="slidenum">
              <a:rPr lang="vi-VN" smtClean="0"/>
              <a:t>4</a:t>
            </a:fld>
            <a:endParaRPr lang="vi-VN"/>
          </a:p>
        </p:txBody>
      </p:sp>
    </p:spTree>
    <p:extLst>
      <p:ext uri="{BB962C8B-B14F-4D97-AF65-F5344CB8AC3E}">
        <p14:creationId xmlns:p14="http://schemas.microsoft.com/office/powerpoint/2010/main" val="90028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5.png"/><Relationship Id="rId3" Type="http://schemas.openxmlformats.org/officeDocument/2006/relationships/tags" Target="../tags/tag18.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17.xml"/><Relationship Id="rId16" Type="http://schemas.openxmlformats.org/officeDocument/2006/relationships/image" Target="../media/image8.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3.png"/><Relationship Id="rId5" Type="http://schemas.openxmlformats.org/officeDocument/2006/relationships/tags" Target="../tags/tag20.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19.xml"/><Relationship Id="rId9" Type="http://schemas.openxmlformats.org/officeDocument/2006/relationships/image" Target="../media/image1.pn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24.xml"/><Relationship Id="rId21" Type="http://schemas.openxmlformats.org/officeDocument/2006/relationships/image" Target="../media/image15.jpeg"/><Relationship Id="rId7" Type="http://schemas.openxmlformats.org/officeDocument/2006/relationships/tags" Target="../tags/tag28.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23.xml"/><Relationship Id="rId16" Type="http://schemas.openxmlformats.org/officeDocument/2006/relationships/image" Target="../media/image6.png"/><Relationship Id="rId20" Type="http://schemas.openxmlformats.org/officeDocument/2006/relationships/image" Target="../media/image14.jpe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png"/><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3.jpe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4.png"/><Relationship Id="rId22"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3.xml"/><Relationship Id="rId21" Type="http://schemas.openxmlformats.org/officeDocument/2006/relationships/image" Target="../media/image15.jpeg"/><Relationship Id="rId7" Type="http://schemas.openxmlformats.org/officeDocument/2006/relationships/tags" Target="../tags/tag3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32.xml"/><Relationship Id="rId16" Type="http://schemas.openxmlformats.org/officeDocument/2006/relationships/image" Target="../media/image6.png"/><Relationship Id="rId20" Type="http://schemas.openxmlformats.org/officeDocument/2006/relationships/image" Target="../media/image14.jpe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5.png"/><Relationship Id="rId23" Type="http://schemas.openxmlformats.org/officeDocument/2006/relationships/image" Target="../media/image20.png"/><Relationship Id="rId10" Type="http://schemas.openxmlformats.org/officeDocument/2006/relationships/slideLayout" Target="../slideLayouts/slideLayout1.xml"/><Relationship Id="rId19" Type="http://schemas.openxmlformats.org/officeDocument/2006/relationships/image" Target="../media/image13.jpe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 Id="rId22"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Tr&#7891;ng%20g&#7915;ng%20-%20c&#225;ch%20nhanh%20nh&#7845;t%20&#273;&#7875;%20c&#7911;%20n&#7843;y%20ch&#7891;i%20-%20Growing%20ginger%20-%20the%20fastest%20way%20to%20sprout.mp4"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Qu&#225;%20tr&#236;nh%20ph&#225;t%20tri&#7875;n%20c&#7911;a%20c&#226;y%20d&#226;u%20t&#226;y%20-%20V&#242;ng%20&#273;&#7901;i%20c&#226;y%20d&#226;u%20t&#226;y-Strawberry%20life%20cycle.mp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Sinh%20s&#7843;n%20v&#244;%20t&#237;nh%20&#7903;%20l&#225;%20b&#7887;ng-%20Th&#7921;c%20h&#224;nh%20sinh%20h&#7885;c%2011.mp4" TargetMode="External"/><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C&#225;ch%20tr&#7891;ng%20khoai%20lang%20b&#7857;ng%20c&#7911;%20t&#7841;i%20nh&#224;%20cho%20ng&#432;&#7901;i%20&#273;&#244;%20th&#7883;.mp4"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3.jpeg"/><Relationship Id="rId4" Type="http://schemas.openxmlformats.org/officeDocument/2006/relationships/image" Target="../media/image4.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5.jpe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NH&#194;N%20GI&#7888;NG%20V&#212;%20T&#205;NH%20GI&#194;M,%20GH&#201;P,%20CHI&#7870;T%20C&#192;NH.mp4" TargetMode="External"/><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jpe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jpeg"/><Relationship Id="rId5" Type="http://schemas.openxmlformats.org/officeDocument/2006/relationships/image" Target="../media/image4.png"/><Relationship Id="rId10" Type="http://schemas.openxmlformats.org/officeDocument/2006/relationships/image" Target="../media/image42.jpe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5.jpeg"/><Relationship Id="rId5" Type="http://schemas.openxmlformats.org/officeDocument/2006/relationships/image" Target="../media/image4.png"/><Relationship Id="rId10" Type="http://schemas.openxmlformats.org/officeDocument/2006/relationships/image" Target="../media/image44.jpe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2.xml"/><Relationship Id="rId21" Type="http://schemas.openxmlformats.org/officeDocument/2006/relationships/image" Target="../media/image53.jpeg"/><Relationship Id="rId7" Type="http://schemas.openxmlformats.org/officeDocument/2006/relationships/tags" Target="../tags/tag46.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4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3.png"/><Relationship Id="rId23" Type="http://schemas.openxmlformats.org/officeDocument/2006/relationships/hyperlink" Target="N&#244;ng%20nghi&#7879;p-%20K&#7929;%20thu&#7853;t%20nu&#244;i%20c&#7845;y%20m&#244;%20t&#7871;%20b&#224;o%20th&#7921;c%20v&#7853;t%20(Nu&#244;i%20c&#7845;y%20phong%20lan).mp4" TargetMode="External"/><Relationship Id="rId10" Type="http://schemas.openxmlformats.org/officeDocument/2006/relationships/tags" Target="../tags/tag49.xml"/><Relationship Id="rId19" Type="http://schemas.openxmlformats.org/officeDocument/2006/relationships/image" Target="../media/image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png"/><Relationship Id="rId22"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8.jpe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53.jpeg"/><Relationship Id="rId18" Type="http://schemas.openxmlformats.org/officeDocument/2006/relationships/image" Target="../media/image5.png"/><Relationship Id="rId3" Type="http://schemas.openxmlformats.org/officeDocument/2006/relationships/tags" Target="../tags/tag53.xml"/><Relationship Id="rId21" Type="http://schemas.openxmlformats.org/officeDocument/2006/relationships/image" Target="../media/image8.png"/><Relationship Id="rId7" Type="http://schemas.openxmlformats.org/officeDocument/2006/relationships/tags" Target="../tags/tag57.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2.png"/><Relationship Id="rId10" Type="http://schemas.openxmlformats.org/officeDocument/2006/relationships/tags" Target="../tags/tag60.xml"/><Relationship Id="rId19" Type="http://schemas.openxmlformats.org/officeDocument/2006/relationships/image" Target="../media/image6.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png"/><Relationship Id="rId22"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53.jpeg"/><Relationship Id="rId18" Type="http://schemas.openxmlformats.org/officeDocument/2006/relationships/image" Target="../media/image5.png"/><Relationship Id="rId3" Type="http://schemas.openxmlformats.org/officeDocument/2006/relationships/tags" Target="../tags/tag64.xml"/><Relationship Id="rId21" Type="http://schemas.openxmlformats.org/officeDocument/2006/relationships/image" Target="../media/image8.png"/><Relationship Id="rId7" Type="http://schemas.openxmlformats.org/officeDocument/2006/relationships/tags" Target="../tags/tag6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6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png"/><Relationship Id="rId10" Type="http://schemas.openxmlformats.org/officeDocument/2006/relationships/tags" Target="../tags/tag71.xml"/><Relationship Id="rId19" Type="http://schemas.openxmlformats.org/officeDocument/2006/relationships/image" Target="../media/image6.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png"/><Relationship Id="rId22"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jpe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1.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jpe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tags" Target="../tags/tag6.xml"/><Relationship Id="rId21" Type="http://schemas.openxmlformats.org/officeDocument/2006/relationships/hyperlink" Target="../../ppt/l&#7899;p%207/sinh%20s&#7843;n%20v&#244;%20t&#237;nh/Sinh%20s&#7843;n%20v&#244;%20t&#237;nh%20m&#7885;c%20ch&#7891;i%20&#7903;%20Thu&#7927;%20t&#7913;c.mp4" TargetMode="External"/><Relationship Id="rId7" Type="http://schemas.openxmlformats.org/officeDocument/2006/relationships/tags" Target="../tags/tag10.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hyperlink" Target="Tr&#7891;ng%20g&#7915;ng%20-%20c&#225;ch%20nhanh%20nh&#7845;t%20&#273;&#7875;%20c&#7911;%20n&#7843;y%20ch&#7891;i%20-%20Growing%20ginger%20-%20the%20fastest%20way%20to%20sprout.mp4" TargetMode="External"/><Relationship Id="rId2" Type="http://schemas.openxmlformats.org/officeDocument/2006/relationships/tags" Target="../tags/tag5.xml"/><Relationship Id="rId16" Type="http://schemas.openxmlformats.org/officeDocument/2006/relationships/image" Target="../media/image6.png"/><Relationship Id="rId20" Type="http://schemas.openxmlformats.org/officeDocument/2006/relationships/image" Target="../media/image14.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png"/><Relationship Id="rId24" Type="http://schemas.openxmlformats.org/officeDocument/2006/relationships/hyperlink" Target="Sinh%20s&#7843;n%20c&#7911;a%20Tr&#249;ng%20roi.mp4" TargetMode="External"/><Relationship Id="rId5" Type="http://schemas.openxmlformats.org/officeDocument/2006/relationships/tags" Target="../tags/tag8.xml"/><Relationship Id="rId15" Type="http://schemas.openxmlformats.org/officeDocument/2006/relationships/image" Target="../media/image5.png"/><Relationship Id="rId23" Type="http://schemas.openxmlformats.org/officeDocument/2006/relationships/image" Target="../media/image15.jpeg"/><Relationship Id="rId10" Type="http://schemas.openxmlformats.org/officeDocument/2006/relationships/slideLayout" Target="../slideLayouts/slideLayout1.xml"/><Relationship Id="rId19" Type="http://schemas.openxmlformats.org/officeDocument/2006/relationships/image" Target="../media/image13.jpe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4.png"/><Relationship Id="rId22" Type="http://schemas.openxmlformats.org/officeDocument/2006/relationships/hyperlink" Target="Sinh%20s&#7843;n%20v&#244;%20t&#237;nh%20m&#7885;c%20ch&#7891;i%20&#7903;%20Thu&#7927;%20t&#7913;c.mp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eg"/><Relationship Id="rId3" Type="http://schemas.openxmlformats.org/officeDocument/2006/relationships/tags" Target="../tags/tag15.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EB687EA-60FA-407A-900E-967B83E21DD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267D84B7-BD4D-46D5-B559-7FD21FD76BEB}"/>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3085E594-8B2F-4BEE-8AB7-109DE3CC7F01}"/>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xmlns="" id="{F360CD04-AA71-4F9C-8947-BF13656CED3B}"/>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xmlns=""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xmlns="" id="{22DC093B-CF17-4325-B940-0E18FCFB30D2}"/>
              </a:ext>
            </a:extLst>
          </p:cNvPr>
          <p:cNvSpPr txBox="1"/>
          <p:nvPr/>
        </p:nvSpPr>
        <p:spPr>
          <a:xfrm>
            <a:off x="2591035" y="2928449"/>
            <a:ext cx="7009932" cy="2114169"/>
          </a:xfrm>
          <a:prstGeom prst="rect">
            <a:avLst/>
          </a:prstGeom>
          <a:noFill/>
        </p:spPr>
        <p:txBody>
          <a:bodyPr wrap="none" lIns="0" tIns="0" rIns="0" bIns="0" rtlCol="0">
            <a:spAutoFit/>
          </a:bodyPr>
          <a:lstStyle/>
          <a:p>
            <a:pPr algn="ctr">
              <a:lnSpc>
                <a:spcPct val="120000"/>
              </a:lnSpc>
            </a:pPr>
            <a:r>
              <a:rPr lang="vi-VN" sz="6000" b="1"/>
              <a:t>SINH SẢN VÔ TÍNH</a:t>
            </a:r>
          </a:p>
          <a:p>
            <a:pPr algn="ctr">
              <a:lnSpc>
                <a:spcPct val="120000"/>
              </a:lnSpc>
            </a:pPr>
            <a:r>
              <a:rPr lang="vi-VN" sz="6000" b="1"/>
              <a:t>Ở SINH VẬT</a:t>
            </a:r>
          </a:p>
        </p:txBody>
      </p:sp>
      <p:sp>
        <p:nvSpPr>
          <p:cNvPr id="3" name="TextBox 2">
            <a:extLst>
              <a:ext uri="{FF2B5EF4-FFF2-40B4-BE49-F238E27FC236}">
                <a16:creationId xmlns:a16="http://schemas.microsoft.com/office/drawing/2014/main" xmlns="" id="{CC3F32CC-C314-4071-8E6E-5B71553ACA37}"/>
              </a:ext>
            </a:extLst>
          </p:cNvPr>
          <p:cNvSpPr txBox="1"/>
          <p:nvPr/>
        </p:nvSpPr>
        <p:spPr>
          <a:xfrm>
            <a:off x="4505821" y="1701457"/>
            <a:ext cx="3180359" cy="1207382"/>
          </a:xfrm>
          <a:prstGeom prst="rect">
            <a:avLst/>
          </a:prstGeom>
          <a:noFill/>
        </p:spPr>
        <p:txBody>
          <a:bodyPr wrap="none" lIns="0" tIns="0" rIns="0" bIns="0" rtlCol="0">
            <a:spAutoFit/>
          </a:bodyPr>
          <a:lstStyle/>
          <a:p>
            <a:pPr algn="ctr">
              <a:lnSpc>
                <a:spcPct val="120000"/>
              </a:lnSpc>
            </a:pPr>
            <a:r>
              <a:rPr lang="vi-VN" sz="7200" b="1">
                <a:solidFill>
                  <a:schemeClr val="accent6">
                    <a:lumMod val="50000"/>
                  </a:schemeClr>
                </a:solidFill>
              </a:rPr>
              <a:t>BÀI 39:</a:t>
            </a:r>
          </a:p>
        </p:txBody>
      </p:sp>
      <p:sp>
        <p:nvSpPr>
          <p:cNvPr id="31" name="Freeform: Shape 30">
            <a:extLst>
              <a:ext uri="{FF2B5EF4-FFF2-40B4-BE49-F238E27FC236}">
                <a16:creationId xmlns:a16="http://schemas.microsoft.com/office/drawing/2014/main" xmlns=""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xmlns="" id="{6F98DFBB-3C7D-4D7B-89A9-040E85A1FF84}"/>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8" name="Picture 7">
            <a:extLst>
              <a:ext uri="{FF2B5EF4-FFF2-40B4-BE49-F238E27FC236}">
                <a16:creationId xmlns:a16="http://schemas.microsoft.com/office/drawing/2014/main" xmlns="" id="{A4DBB3DC-15EE-41C8-B778-A7AAD85FE26F}"/>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9" name="Picture 8">
            <a:extLst>
              <a:ext uri="{FF2B5EF4-FFF2-40B4-BE49-F238E27FC236}">
                <a16:creationId xmlns:a16="http://schemas.microsoft.com/office/drawing/2014/main" xmlns="" id="{2CACAEE4-132A-4301-9BC9-20C4B279A35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0" name="Picture 9">
            <a:extLst>
              <a:ext uri="{FF2B5EF4-FFF2-40B4-BE49-F238E27FC236}">
                <a16:creationId xmlns:a16="http://schemas.microsoft.com/office/drawing/2014/main" xmlns="" id="{FC09F3DA-33BC-43B2-B42E-DC5E9F60A6DF}"/>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1" name="Picture 10">
            <a:extLst>
              <a:ext uri="{FF2B5EF4-FFF2-40B4-BE49-F238E27FC236}">
                <a16:creationId xmlns:a16="http://schemas.microsoft.com/office/drawing/2014/main" xmlns="" id="{7862A6F5-1B26-4E3E-BFE1-AC434708BEDC}"/>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2" name="Picture 11">
            <a:extLst>
              <a:ext uri="{FF2B5EF4-FFF2-40B4-BE49-F238E27FC236}">
                <a16:creationId xmlns:a16="http://schemas.microsoft.com/office/drawing/2014/main" xmlns="" id="{F5F06B2A-6F28-4980-AEB1-3214A88210B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3" name="Picture 12">
            <a:extLst>
              <a:ext uri="{FF2B5EF4-FFF2-40B4-BE49-F238E27FC236}">
                <a16:creationId xmlns:a16="http://schemas.microsoft.com/office/drawing/2014/main" xmlns="" id="{2F381B5B-D35D-4180-A0E0-0C7DE26C1778}"/>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4" name="Picture 13">
            <a:extLst>
              <a:ext uri="{FF2B5EF4-FFF2-40B4-BE49-F238E27FC236}">
                <a16:creationId xmlns:a16="http://schemas.microsoft.com/office/drawing/2014/main" xmlns="" id="{EB9E2409-8EF5-4A86-9348-ACA911A93E3B}"/>
              </a:ext>
            </a:extLst>
          </p:cNvPr>
          <p:cNvPicPr>
            <a:picLocks noChangeAspect="1"/>
          </p:cNvPicPr>
          <p:nvPr/>
        </p:nvPicPr>
        <p:blipFill>
          <a:blip r:embed="rId9"/>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xmlns="" id="{83D8E042-14A3-42B9-948E-55382AA995B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18" b="-1"/>
          <a:stretch/>
        </p:blipFill>
        <p:spPr bwMode="auto">
          <a:xfrm>
            <a:off x="715569" y="600785"/>
            <a:ext cx="3475431" cy="486080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8BED4F0D-2CE2-4EC1-95F4-DA1DBB2175DA}"/>
              </a:ext>
            </a:extLst>
          </p:cNvPr>
          <p:cNvSpPr txBox="1"/>
          <p:nvPr/>
        </p:nvSpPr>
        <p:spPr>
          <a:xfrm>
            <a:off x="2743200" y="5369808"/>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cây gừng</a:t>
            </a:r>
            <a:endParaRPr lang="vi-VN" sz="2800" b="1"/>
          </a:p>
        </p:txBody>
      </p:sp>
      <p:pic>
        <p:nvPicPr>
          <p:cNvPr id="4098" name="Picture 2" descr="Methods of Vegetative Propagation | Definition, Examples, Diagrams">
            <a:extLst>
              <a:ext uri="{FF2B5EF4-FFF2-40B4-BE49-F238E27FC236}">
                <a16:creationId xmlns:a16="http://schemas.microsoft.com/office/drawing/2014/main" xmlns="" id="{5331AC15-3DB4-41B4-9D62-28BAC09D06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1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xmlns="" id="{B09EE9FE-DCE9-441F-887B-A0AC9667B2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xmlns=""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xmlns=""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xmlns=""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xmlns=""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xmlns=""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xmlns=""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9"/>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0"/>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1"/>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2"/>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3"/>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4"/>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5"/>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6"/>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A079873A-D7FB-4B44-A212-A70D28EF360C}"/>
              </a:ext>
            </a:extLst>
          </p:cNvPr>
          <p:cNvSpPr txBox="1"/>
          <p:nvPr/>
        </p:nvSpPr>
        <p:spPr>
          <a:xfrm>
            <a:off x="2514600" y="5355293"/>
            <a:ext cx="71628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bằng cách nảy chồi ở thủy tức</a:t>
            </a:r>
            <a:endParaRPr lang="vi-VN" sz="2800" b="1"/>
          </a:p>
        </p:txBody>
      </p:sp>
    </p:spTree>
    <p:extLst>
      <p:ext uri="{BB962C8B-B14F-4D97-AF65-F5344CB8AC3E}">
        <p14:creationId xmlns:p14="http://schemas.microsoft.com/office/powerpoint/2010/main" val="378798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xmlns=""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xmlns="" id="{922E9661-DC7A-4C69-A5CC-BD7A37AD29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xmlns=""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xmlns=""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xmlns=""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xmlns=""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xmlns="" id="{DFC0BBB9-05A6-4E99-91D3-EE82B7634C0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xmlns=""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xmlns=""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xmlns=""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xmlns=""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xmlns=""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xmlns=""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xmlns=""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xmlns="" id="{13CA6079-23D6-4ED2-827F-FFA98B7C568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xmlns=""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xmlns=""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xmlns="" id="{44DFA39D-4B4F-4648-8E57-95017734ACB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xmlns="" id="{7132B7DE-EF5A-4D43-816C-BB36EDD0A298}"/>
              </a:ext>
            </a:extLst>
          </p:cNvPr>
          <p:cNvGraphicFramePr>
            <a:graphicFrameLocks noGrp="1"/>
          </p:cNvGraphicFramePr>
          <p:nvPr>
            <p:extLst>
              <p:ext uri="{D42A27DB-BD31-4B8C-83A1-F6EECF244321}">
                <p14:modId xmlns:p14="http://schemas.microsoft.com/office/powerpoint/2010/main" val="43338526"/>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xmlns="" val="1502527983"/>
                    </a:ext>
                  </a:extLst>
                </a:gridCol>
                <a:gridCol w="1752600">
                  <a:extLst>
                    <a:ext uri="{9D8B030D-6E8A-4147-A177-3AD203B41FA5}">
                      <a16:colId xmlns:a16="http://schemas.microsoft.com/office/drawing/2014/main" xmlns="" val="1193201891"/>
                    </a:ext>
                  </a:extLst>
                </a:gridCol>
                <a:gridCol w="1297980">
                  <a:extLst>
                    <a:ext uri="{9D8B030D-6E8A-4147-A177-3AD203B41FA5}">
                      <a16:colId xmlns:a16="http://schemas.microsoft.com/office/drawing/2014/main" xmlns="" val="2857638757"/>
                    </a:ext>
                  </a:extLst>
                </a:gridCol>
                <a:gridCol w="1408410">
                  <a:extLst>
                    <a:ext uri="{9D8B030D-6E8A-4147-A177-3AD203B41FA5}">
                      <a16:colId xmlns:a16="http://schemas.microsoft.com/office/drawing/2014/main" xmlns="" val="1220892666"/>
                    </a:ext>
                  </a:extLst>
                </a:gridCol>
                <a:gridCol w="1408410">
                  <a:extLst>
                    <a:ext uri="{9D8B030D-6E8A-4147-A177-3AD203B41FA5}">
                      <a16:colId xmlns:a16="http://schemas.microsoft.com/office/drawing/2014/main" xmlns="" val="411098937"/>
                    </a:ext>
                  </a:extLst>
                </a:gridCol>
              </a:tblGrid>
              <a:tr h="1578207">
                <a:tc>
                  <a:txBody>
                    <a:bodyPr/>
                    <a:lstStyle/>
                    <a:p>
                      <a:pPr algn="ctr"/>
                      <a:endParaRPr lang="vi-VN" sz="1600" noProof="0" dirty="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xmlns=""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xmlns=""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xmlns=""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xmlns="" val="504018083"/>
                  </a:ext>
                </a:extLst>
              </a:tr>
            </a:tbl>
          </a:graphicData>
        </a:graphic>
      </p:graphicFrame>
      <p:sp>
        <p:nvSpPr>
          <p:cNvPr id="30" name="Rectangle 29"/>
          <p:cNvSpPr/>
          <p:nvPr/>
        </p:nvSpPr>
        <p:spPr>
          <a:xfrm>
            <a:off x="4876801" y="5993443"/>
            <a:ext cx="6446560" cy="553998"/>
          </a:xfrm>
          <a:prstGeom prst="rect">
            <a:avLst/>
          </a:prstGeom>
        </p:spPr>
        <p:txBody>
          <a:bodyPr wrap="square">
            <a:spAutoFit/>
          </a:bodyPr>
          <a:lstStyle/>
          <a:p>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Nêu</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đặc</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điểm</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của</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sinh</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sản</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vô</a:t>
            </a:r>
            <a:r>
              <a:rPr lang="en-US" sz="3000" b="1" dirty="0" smtClean="0">
                <a:latin typeface="Times New Roman" pitchFamily="18" charset="0"/>
                <a:cs typeface="Times New Roman" pitchFamily="18" charset="0"/>
                <a:sym typeface="Wingdings" pitchFamily="2" charset="2"/>
              </a:rPr>
              <a:t> </a:t>
            </a:r>
            <a:r>
              <a:rPr lang="en-US" sz="3000" b="1" dirty="0" err="1" smtClean="0">
                <a:latin typeface="Times New Roman" pitchFamily="18" charset="0"/>
                <a:cs typeface="Times New Roman" pitchFamily="18" charset="0"/>
                <a:sym typeface="Wingdings" pitchFamily="2" charset="2"/>
              </a:rPr>
              <a:t>tính</a:t>
            </a:r>
            <a:r>
              <a:rPr lang="en-US" sz="3000" b="1" dirty="0" smtClean="0">
                <a:latin typeface="Times New Roman" pitchFamily="18" charset="0"/>
                <a:cs typeface="Times New Roman" pitchFamily="18" charset="0"/>
                <a:sym typeface="Wingdings" pitchFamily="2" charset="2"/>
              </a:rPr>
              <a:t>.</a:t>
            </a:r>
            <a:endParaRPr lang="vi-VN" sz="3000" b="1" dirty="0">
              <a:latin typeface="Times New Roman" pitchFamily="18" charset="0"/>
              <a:cs typeface="Times New Roman" pitchFamily="18" charset="0"/>
            </a:endParaRPr>
          </a:p>
        </p:txBody>
      </p:sp>
      <p:sp>
        <p:nvSpPr>
          <p:cNvPr id="34" name="Rectangle 33"/>
          <p:cNvSpPr/>
          <p:nvPr/>
        </p:nvSpPr>
        <p:spPr>
          <a:xfrm>
            <a:off x="9551477" y="3686645"/>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
        <p:nvSpPr>
          <p:cNvPr id="35" name="Rectangle 34"/>
          <p:cNvSpPr/>
          <p:nvPr/>
        </p:nvSpPr>
        <p:spPr>
          <a:xfrm>
            <a:off x="8287896" y="4363998"/>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
        <p:nvSpPr>
          <p:cNvPr id="36" name="Rectangle 35"/>
          <p:cNvSpPr/>
          <p:nvPr/>
        </p:nvSpPr>
        <p:spPr>
          <a:xfrm>
            <a:off x="9579908" y="4393043"/>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
        <p:nvSpPr>
          <p:cNvPr id="37" name="Rectangle 36"/>
          <p:cNvSpPr/>
          <p:nvPr/>
        </p:nvSpPr>
        <p:spPr>
          <a:xfrm>
            <a:off x="8305800" y="5040413"/>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
        <p:nvSpPr>
          <p:cNvPr id="38" name="Rectangle 37"/>
          <p:cNvSpPr/>
          <p:nvPr/>
        </p:nvSpPr>
        <p:spPr>
          <a:xfrm>
            <a:off x="9601200" y="5084802"/>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
        <p:nvSpPr>
          <p:cNvPr id="39" name="Rectangle 38"/>
          <p:cNvSpPr/>
          <p:nvPr/>
        </p:nvSpPr>
        <p:spPr>
          <a:xfrm>
            <a:off x="8305800" y="3657600"/>
            <a:ext cx="461986" cy="553998"/>
          </a:xfrm>
          <a:prstGeom prst="rect">
            <a:avLst/>
          </a:prstGeom>
        </p:spPr>
        <p:txBody>
          <a:bodyPr wrap="none">
            <a:spAutoFit/>
          </a:bodyPr>
          <a:lstStyle/>
          <a:p>
            <a:pPr algn="ctr"/>
            <a:r>
              <a:rPr lang="en-US" sz="3000" b="1" dirty="0">
                <a:latin typeface="Times New Roman" pitchFamily="18" charset="0"/>
                <a:cs typeface="Times New Roman" pitchFamily="18" charset="0"/>
              </a:rPr>
              <a:t>X</a:t>
            </a:r>
            <a:endParaRPr lang="vi-VN"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8512566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xmlns=""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xmlns="" id="{922E9661-DC7A-4C69-A5CC-BD7A37AD29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xmlns=""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xmlns=""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xmlns=""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xmlns=""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xmlns="" id="{DFC0BBB9-05A6-4E99-91D3-EE82B7634C0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xmlns=""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xmlns=""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xmlns=""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xmlns=""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xmlns=""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xmlns=""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xmlns=""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xmlns="" id="{13CA6079-23D6-4ED2-827F-FFA98B7C568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xmlns=""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xmlns=""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 </a:t>
            </a:r>
            <a:r>
              <a:rPr lang="vi-VN" sz="2200" dirty="0">
                <a:latin typeface="Arial" panose="020B0604020202020204" pitchFamily="34" charset="0"/>
                <a:cs typeface="Arial" panose="020B0604020202020204" pitchFamily="34" charset="0"/>
              </a:rPr>
              <a:t>Dựa vào kết quả ở câu hỏi 1, em hãy nêu các đặc điểm của sinh sản vô tính.</a:t>
            </a:r>
            <a:endParaRPr lang="vi-VN" sz="2200" dirty="0"/>
          </a:p>
        </p:txBody>
      </p:sp>
      <p:pic>
        <p:nvPicPr>
          <p:cNvPr id="32" name="Picture 2">
            <a:extLst>
              <a:ext uri="{FF2B5EF4-FFF2-40B4-BE49-F238E27FC236}">
                <a16:creationId xmlns:a16="http://schemas.microsoft.com/office/drawing/2014/main" xmlns="" id="{44DFA39D-4B4F-4648-8E57-95017734ACB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E904B384-4179-43B7-B158-B65139F07169}"/>
              </a:ext>
            </a:extLst>
          </p:cNvPr>
          <p:cNvGrpSpPr/>
          <p:nvPr/>
        </p:nvGrpSpPr>
        <p:grpSpPr>
          <a:xfrm>
            <a:off x="5059932" y="2076387"/>
            <a:ext cx="1524000" cy="457250"/>
            <a:chOff x="800100" y="1783116"/>
            <a:chExt cx="1524000" cy="457250"/>
          </a:xfrm>
        </p:grpSpPr>
        <p:sp>
          <p:nvSpPr>
            <p:cNvPr id="36" name="Rectangle 35">
              <a:extLst>
                <a:ext uri="{FF2B5EF4-FFF2-40B4-BE49-F238E27FC236}">
                  <a16:creationId xmlns:a16="http://schemas.microsoft.com/office/drawing/2014/main" xmlns="" id="{DAEFAA32-38C4-4602-B10E-ECEC50FE0713}"/>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xmlns="" id="{607D2BD7-E6D2-4A59-9752-D6E6C68BE46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42" name="Picture 2">
            <a:extLst>
              <a:ext uri="{FF2B5EF4-FFF2-40B4-BE49-F238E27FC236}">
                <a16:creationId xmlns:a16="http://schemas.microsoft.com/office/drawing/2014/main" xmlns="" id="{0A772F35-CF93-4D0F-9139-FACF0F51080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78982" y="28848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xmlns="" id="{6736345B-FC2E-E1FD-571B-02D271B67CFB}"/>
              </a:ext>
            </a:extLst>
          </p:cNvPr>
          <p:cNvSpPr txBox="1"/>
          <p:nvPr/>
        </p:nvSpPr>
        <p:spPr>
          <a:xfrm>
            <a:off x="6095726" y="2918846"/>
            <a:ext cx="5639074" cy="3034998"/>
          </a:xfrm>
          <a:prstGeom prst="rect">
            <a:avLst/>
          </a:prstGeom>
          <a:noFill/>
        </p:spPr>
        <p:txBody>
          <a:bodyPr wrap="square" lIns="0" tIns="0" rIns="0" bIns="0" rtlCol="0">
            <a:spAutoFit/>
          </a:bodyPr>
          <a:lstStyle>
            <a:defPPr>
              <a:defRPr lang="en-US"/>
            </a:defPPr>
            <a:lvl1pPr>
              <a:lnSpc>
                <a:spcPct val="130000"/>
              </a:lnSpc>
              <a:defRPr sz="22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C00000"/>
                </a:solidFill>
              </a:rPr>
              <a:t>Đặc đi</a:t>
            </a:r>
            <a:r>
              <a:rPr lang="en-US" dirty="0">
                <a:solidFill>
                  <a:srgbClr val="C00000"/>
                </a:solidFill>
              </a:rPr>
              <a:t>ể</a:t>
            </a:r>
            <a:r>
              <a:rPr lang="vi-VN" dirty="0">
                <a:solidFill>
                  <a:srgbClr val="C00000"/>
                </a:solidFill>
              </a:rPr>
              <a:t>m của sinh sản vô tính:</a:t>
            </a:r>
          </a:p>
          <a:p>
            <a:pPr marL="342900" indent="-342900">
              <a:buFont typeface="Courier New" panose="02070309020205020404" pitchFamily="49" charset="0"/>
              <a:buChar char="o"/>
            </a:pPr>
            <a:r>
              <a:rPr lang="vi-VN" b="0" dirty="0">
                <a:solidFill>
                  <a:schemeClr val="tx1"/>
                </a:solidFill>
              </a:rPr>
              <a:t>Con sinh ra </a:t>
            </a:r>
            <a:r>
              <a:rPr lang="vi-VN" dirty="0">
                <a:solidFill>
                  <a:schemeClr val="tx1"/>
                </a:solidFill>
              </a:rPr>
              <a:t>không</a:t>
            </a:r>
            <a:r>
              <a:rPr lang="vi-VN" b="0" dirty="0">
                <a:solidFill>
                  <a:schemeClr val="tx1"/>
                </a:solidFill>
              </a:rPr>
              <a:t> có sự kết hợp của giao tử đực và giao tử cái</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Cơ thể con được cấu tạo thành từ </a:t>
            </a:r>
            <a:r>
              <a:rPr lang="vi-VN" dirty="0">
                <a:solidFill>
                  <a:schemeClr val="tx1"/>
                </a:solidFill>
              </a:rPr>
              <a:t>một phần </a:t>
            </a:r>
            <a:r>
              <a:rPr lang="vi-VN" b="0" dirty="0">
                <a:solidFill>
                  <a:schemeClr val="tx1"/>
                </a:solidFill>
              </a:rPr>
              <a:t>của cơ thể mẹ</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Con cái sinh ra </a:t>
            </a:r>
            <a:r>
              <a:rPr lang="vi-VN" dirty="0">
                <a:solidFill>
                  <a:schemeClr val="tx1"/>
                </a:solidFill>
              </a:rPr>
              <a:t>giống nhau</a:t>
            </a:r>
            <a:r>
              <a:rPr lang="vi-VN" b="0" dirty="0">
                <a:solidFill>
                  <a:schemeClr val="tx1"/>
                </a:solidFill>
              </a:rPr>
              <a:t> và </a:t>
            </a:r>
            <a:r>
              <a:rPr lang="vi-VN" dirty="0">
                <a:solidFill>
                  <a:schemeClr val="tx1"/>
                </a:solidFill>
              </a:rPr>
              <a:t>giống cá thể mẹ</a:t>
            </a:r>
            <a:r>
              <a:rPr lang="en-US" b="0" dirty="0">
                <a:solidFill>
                  <a:schemeClr val="tx1"/>
                </a:solidFill>
              </a:rPr>
              <a:t>.</a:t>
            </a:r>
            <a:endParaRPr lang="vi-VN" b="0" dirty="0">
              <a:solidFill>
                <a:schemeClr val="tx1"/>
              </a:solidFill>
            </a:endParaRPr>
          </a:p>
        </p:txBody>
      </p:sp>
    </p:spTree>
    <p:extLst>
      <p:ext uri="{BB962C8B-B14F-4D97-AF65-F5344CB8AC3E}">
        <p14:creationId xmlns:p14="http://schemas.microsoft.com/office/powerpoint/2010/main" val="297984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AE5031B-848A-402D-8F80-AE9FFE2FF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033" y="2661490"/>
            <a:ext cx="10767935" cy="3461891"/>
          </a:xfrm>
          <a:prstGeom prst="rect">
            <a:avLst/>
          </a:prstGeom>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xmlns=""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pic>
        <p:nvPicPr>
          <p:cNvPr id="21" name="Picture 2">
            <a:extLst>
              <a:ext uri="{FF2B5EF4-FFF2-40B4-BE49-F238E27FC236}">
                <a16:creationId xmlns:a16="http://schemas.microsoft.com/office/drawing/2014/main" xmlns="" id="{5BAD132B-7101-435C-97C1-61274E2A89C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 y="169256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4003481" y="825448"/>
            <a:ext cx="5835650" cy="1599044"/>
          </a:xfrm>
          <a:prstGeom prst="wedgeRoundRect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smtClean="0">
                <a:latin typeface="Times New Roman" pitchFamily="18" charset="0"/>
                <a:cs typeface="Times New Roman" pitchFamily="18" charset="0"/>
              </a:rPr>
              <a:t>Sinh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sản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vô</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tính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gì</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2301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3974" y="0"/>
            <a:ext cx="8661826" cy="6853158"/>
          </a:xfrm>
          <a:prstGeom prst="rect">
            <a:avLst/>
          </a:prstGeom>
        </p:spPr>
      </p:pic>
      <p:sp>
        <p:nvSpPr>
          <p:cNvPr id="13" name="TextBox 12">
            <a:hlinkClick r:id="rId11" action="ppaction://hlinkfile"/>
          </p:cNvPr>
          <p:cNvSpPr txBox="1"/>
          <p:nvPr/>
        </p:nvSpPr>
        <p:spPr>
          <a:xfrm>
            <a:off x="3766970" y="2139820"/>
            <a:ext cx="454360" cy="461665"/>
          </a:xfrm>
          <a:prstGeom prst="rect">
            <a:avLst/>
          </a:prstGeom>
          <a:solidFill>
            <a:schemeClr val="bg1"/>
          </a:solidFill>
        </p:spPr>
        <p:txBody>
          <a:bodyPr wrap="square" lIns="0" tIns="0" rIns="0" bIns="0" rtlCol="0">
            <a:spAutoFit/>
          </a:bodyPr>
          <a:lstStyle/>
          <a:p>
            <a:pPr algn="ctr"/>
            <a:r>
              <a:rPr lang="en-US" sz="3000" dirty="0" smtClean="0">
                <a:latin typeface="Times New Roman" pitchFamily="18" charset="0"/>
                <a:cs typeface="Times New Roman" pitchFamily="18" charset="0"/>
              </a:rPr>
              <a:t>1</a:t>
            </a:r>
          </a:p>
        </p:txBody>
      </p:sp>
      <p:sp>
        <p:nvSpPr>
          <p:cNvPr id="31" name="TextBox 30">
            <a:hlinkClick r:id="rId12" action="ppaction://hlinkfile"/>
          </p:cNvPr>
          <p:cNvSpPr txBox="1"/>
          <p:nvPr/>
        </p:nvSpPr>
        <p:spPr>
          <a:xfrm>
            <a:off x="7788687" y="2105312"/>
            <a:ext cx="454360" cy="461665"/>
          </a:xfrm>
          <a:prstGeom prst="rect">
            <a:avLst/>
          </a:prstGeom>
          <a:solidFill>
            <a:schemeClr val="bg1"/>
          </a:solidFill>
        </p:spPr>
        <p:txBody>
          <a:bodyPr wrap="square" lIns="0" tIns="0" rIns="0" bIns="0" rtlCol="0">
            <a:spAutoFit/>
          </a:bodyPr>
          <a:lstStyle/>
          <a:p>
            <a:pPr algn="ctr"/>
            <a:r>
              <a:rPr lang="en-US" sz="3000" dirty="0" smtClean="0">
                <a:latin typeface="Times New Roman" pitchFamily="18" charset="0"/>
                <a:cs typeface="Times New Roman" pitchFamily="18" charset="0"/>
              </a:rPr>
              <a:t>2</a:t>
            </a:r>
          </a:p>
        </p:txBody>
      </p:sp>
      <p:sp>
        <p:nvSpPr>
          <p:cNvPr id="32" name="TextBox 31">
            <a:hlinkClick r:id="rId13" action="ppaction://hlinkfile"/>
          </p:cNvPr>
          <p:cNvSpPr txBox="1"/>
          <p:nvPr/>
        </p:nvSpPr>
        <p:spPr>
          <a:xfrm>
            <a:off x="7010400" y="5475550"/>
            <a:ext cx="454360" cy="461665"/>
          </a:xfrm>
          <a:prstGeom prst="rect">
            <a:avLst/>
          </a:prstGeom>
          <a:solidFill>
            <a:schemeClr val="bg1"/>
          </a:solidFill>
        </p:spPr>
        <p:txBody>
          <a:bodyPr wrap="square" lIns="0" tIns="0" rIns="0" bIns="0" rtlCol="0">
            <a:spAutoFit/>
          </a:bodyPr>
          <a:lstStyle/>
          <a:p>
            <a:pPr algn="ctr"/>
            <a:r>
              <a:rPr lang="en-US" sz="3000" dirty="0" smtClean="0">
                <a:latin typeface="Times New Roman" pitchFamily="18" charset="0"/>
                <a:cs typeface="Times New Roman" pitchFamily="18" charset="0"/>
              </a:rPr>
              <a:t>3</a:t>
            </a:r>
          </a:p>
        </p:txBody>
      </p:sp>
      <p:sp>
        <p:nvSpPr>
          <p:cNvPr id="33" name="TextBox 32">
            <a:hlinkClick r:id="rId14" action="ppaction://hlinkfile"/>
          </p:cNvPr>
          <p:cNvSpPr txBox="1"/>
          <p:nvPr/>
        </p:nvSpPr>
        <p:spPr>
          <a:xfrm>
            <a:off x="11074684" y="5444248"/>
            <a:ext cx="454360" cy="461665"/>
          </a:xfrm>
          <a:prstGeom prst="rect">
            <a:avLst/>
          </a:prstGeom>
          <a:solidFill>
            <a:schemeClr val="bg1"/>
          </a:solidFill>
        </p:spPr>
        <p:txBody>
          <a:bodyPr wrap="square" lIns="0" tIns="0" rIns="0" bIns="0" rtlCol="0">
            <a:spAutoFit/>
          </a:bodyPr>
          <a:lstStyle/>
          <a:p>
            <a:pPr algn="ctr"/>
            <a:r>
              <a:rPr lang="en-US" sz="3000" dirty="0" smtClean="0">
                <a:latin typeface="Times New Roman" pitchFamily="18" charset="0"/>
                <a:cs typeface="Times New Roman" pitchFamily="18" charset="0"/>
              </a:rPr>
              <a:t>4</a:t>
            </a:r>
          </a:p>
        </p:txBody>
      </p:sp>
      <p:sp>
        <p:nvSpPr>
          <p:cNvPr id="14" name="Rounded Rectangular Callout 13"/>
          <p:cNvSpPr/>
          <p:nvPr/>
        </p:nvSpPr>
        <p:spPr>
          <a:xfrm>
            <a:off x="199166" y="2364432"/>
            <a:ext cx="3254808" cy="3041303"/>
          </a:xfrm>
          <a:prstGeom prst="wedgeRoundRect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Nghiên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cứu</a:t>
            </a:r>
            <a:r>
              <a:rPr lang="en-US" sz="3200" dirty="0" smtClean="0">
                <a:latin typeface="Times New Roman" pitchFamily="18" charset="0"/>
                <a:cs typeface="Times New Roman" pitchFamily="18" charset="0"/>
              </a:rPr>
              <a:t> SGK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vô</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5" name="TextBox 14"/>
          <p:cNvSpPr txBox="1"/>
          <p:nvPr/>
        </p:nvSpPr>
        <p:spPr>
          <a:xfrm>
            <a:off x="379871" y="2653976"/>
            <a:ext cx="2893397" cy="2462213"/>
          </a:xfrm>
          <a:prstGeom prst="rect">
            <a:avLst/>
          </a:prstGeom>
          <a:noFill/>
        </p:spPr>
        <p:txBody>
          <a:bodyPr wrap="square" lIns="0" tIns="0" rIns="0" bIns="0" rtlCol="0">
            <a:spAutoFit/>
          </a:bodyPr>
          <a:lstStyle/>
          <a:p>
            <a:pPr algn="ct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mốt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dưỡng</a:t>
            </a:r>
            <a:r>
              <a:rPr lang="en-US" sz="3200" dirty="0" smtClean="0">
                <a:latin typeface="Times New Roman" pitchFamily="18" charset="0"/>
                <a:cs typeface="Times New Roman" pitchFamily="18" charset="0"/>
              </a:rPr>
              <a:t> ở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0654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7"/>
                                        </p:tgtEl>
                                        <p:attrNameLst>
                                          <p:attrName>ppt_x</p:attrName>
                                        </p:attrNameLst>
                                      </p:cBhvr>
                                      <p:tavLst>
                                        <p:tav tm="0">
                                          <p:val>
                                            <p:strVal val="ppt_x"/>
                                          </p:val>
                                        </p:tav>
                                        <p:tav tm="100000">
                                          <p:val>
                                            <p:strVal val="ppt_x"/>
                                          </p:val>
                                        </p:tav>
                                      </p:tavLst>
                                    </p:anim>
                                    <p:anim calcmode="lin" valueType="num">
                                      <p:cBhvr additive="base">
                                        <p:cTn id="11" dur="500"/>
                                        <p:tgtEl>
                                          <p:spTgt spid="17"/>
                                        </p:tgtEl>
                                        <p:attrNameLst>
                                          <p:attrName>ppt_y</p:attrName>
                                        </p:attrNameLst>
                                      </p:cBhvr>
                                      <p:tavLst>
                                        <p:tav tm="0">
                                          <p:val>
                                            <p:strVal val="ppt_y"/>
                                          </p:val>
                                        </p:tav>
                                        <p:tav tm="100000">
                                          <p:val>
                                            <p:strVal val="1+ppt_h/2"/>
                                          </p:val>
                                        </p:tav>
                                      </p:tavLst>
                                    </p:anim>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14">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14">
                                            <p:txEl>
                                              <p:pRg st="0" end="0"/>
                                            </p:txEl>
                                          </p:spTgt>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P spid="31" grpId="0" animBg="1"/>
      <p:bldP spid="32" grpId="0" animBg="1"/>
      <p:bldP spid="3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xmlns=""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xmlns=""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xmlns=""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xmlns=""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xmlns=""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xmlns="" id="{73C34182-6FB1-4C42-BAFF-50B10FE5F4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xmlns="" id="{9EAE5240-7298-448C-9852-434115E9FF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xmlns="" id="{A4FFB393-6797-410E-ACF1-91FB72BBAF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xmlns=""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xmlns=""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xmlns=""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xmlns=""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8127304E-25E6-4C95-A281-6EDA5BE4327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6C1D6DBB-4FC6-4429-931A-F99726A19811}"/>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BA0F995D-44D5-4360-BADB-1B6C99B9702A}"/>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957FD222-0BC7-44A0-81E1-39271F3C0A34}"/>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xmlns="" id="{EDDC570D-686A-449F-BD29-6A0775C03E3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BD3F49BA-585D-48F6-8200-967D4EB841F9}"/>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BDB75F79-7527-4985-AA81-42249470028E}"/>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xmlns="" id="{2D2FFBD1-9B02-4BC0-A2C0-2B46DDF17AD8}"/>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xmlns="" id="{51FBB09C-6BB0-4361-B24E-D9090324DF3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xmlns="" id="{ECDBE999-D697-4A31-9FB2-B4331C055CCE}"/>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xmlns="" id="{DF31CF9B-8A54-4C8C-82B2-E8644F55C40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xmlns="" id="{FC653C6E-9A2E-4C3E-989D-0182CF4DEAF7}"/>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xmlns="" id="{09C566DF-739F-49E3-941A-20875F93E43A}"/>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xmlns="" id="{5B7FC334-D52E-4520-822F-D7B311675E6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xmlns="" id="{13019682-F49F-449C-9251-8B5D16A5ABE6}"/>
              </a:ext>
            </a:extLst>
          </p:cNvPr>
          <p:cNvSpPr txBox="1"/>
          <p:nvPr/>
        </p:nvSpPr>
        <p:spPr>
          <a:xfrm>
            <a:off x="1759927" y="3525198"/>
            <a:ext cx="8672178" cy="1006173"/>
          </a:xfrm>
          <a:prstGeom prst="rect">
            <a:avLst/>
          </a:prstGeom>
          <a:noFill/>
        </p:spPr>
        <p:txBody>
          <a:bodyPr wrap="square" lIns="0" tIns="0" rIns="0" bIns="0" rtlCol="0">
            <a:spAutoFit/>
          </a:bodyPr>
          <a:lstStyle/>
          <a:p>
            <a:pPr algn="ctr">
              <a:lnSpc>
                <a:spcPct val="120000"/>
              </a:lnSpc>
            </a:pPr>
            <a:r>
              <a:rPr lang="vi-VN" sz="6000" b="1"/>
              <a:t>SINH SẢN LÀ GÌ?</a:t>
            </a:r>
          </a:p>
        </p:txBody>
      </p:sp>
      <p:sp>
        <p:nvSpPr>
          <p:cNvPr id="4" name="TextBox 3">
            <a:extLst>
              <a:ext uri="{FF2B5EF4-FFF2-40B4-BE49-F238E27FC236}">
                <a16:creationId xmlns:a16="http://schemas.microsoft.com/office/drawing/2014/main" xmlns="" id="{4BFD46FE-6498-42C9-8D26-E2EB59CD4C65}"/>
              </a:ext>
            </a:extLst>
          </p:cNvPr>
          <p:cNvSpPr txBox="1"/>
          <p:nvPr/>
        </p:nvSpPr>
        <p:spPr>
          <a:xfrm>
            <a:off x="3530379" y="2263000"/>
            <a:ext cx="513124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xmlns=""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xmlns=""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xmlns=""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xmlns="" id="{F8D60350-9836-4D2F-8BC4-A2F5DA65470E}"/>
              </a:ext>
            </a:extLst>
          </p:cNvPr>
          <p:cNvSpPr txBox="1"/>
          <p:nvPr/>
        </p:nvSpPr>
        <p:spPr>
          <a:xfrm>
            <a:off x="8514966" y="1479052"/>
            <a:ext cx="3677034" cy="1788951"/>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ctr"/>
            <a:r>
              <a:rPr lang="vi-VN" sz="3200" b="1" dirty="0">
                <a:solidFill>
                  <a:schemeClr val="tx1"/>
                </a:solidFill>
                <a:latin typeface="Times New Roman" pitchFamily="18" charset="0"/>
                <a:cs typeface="Times New Roman" pitchFamily="18" charset="0"/>
              </a:rPr>
              <a:t>Hãy kể tên một số hình thức sinh sản vô tính ở động vật?</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679" y="51446"/>
            <a:ext cx="8360999" cy="6833017"/>
          </a:xfrm>
          <a:prstGeom prst="rect">
            <a:avLst/>
          </a:prstGeom>
        </p:spPr>
      </p:pic>
    </p:spTree>
    <p:extLst>
      <p:ext uri="{BB962C8B-B14F-4D97-AF65-F5344CB8AC3E}">
        <p14:creationId xmlns:p14="http://schemas.microsoft.com/office/powerpoint/2010/main" val="2629173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0"/>
                                        </p:tgtEl>
                                        <p:attrNameLst>
                                          <p:attrName>ppt_x</p:attrName>
                                        </p:attrNameLst>
                                      </p:cBhvr>
                                      <p:tavLst>
                                        <p:tav tm="0">
                                          <p:val>
                                            <p:strVal val="ppt_x"/>
                                          </p:val>
                                        </p:tav>
                                        <p:tav tm="100000">
                                          <p:val>
                                            <p:strVal val="ppt_x"/>
                                          </p:val>
                                        </p:tav>
                                      </p:tavLst>
                                    </p:anim>
                                    <p:anim calcmode="lin" valueType="num">
                                      <p:cBhvr additive="base">
                                        <p:cTn id="11" dur="500"/>
                                        <p:tgtEl>
                                          <p:spTgt spid="30"/>
                                        </p:tgtEl>
                                        <p:attrNameLst>
                                          <p:attrName>ppt_y</p:attrName>
                                        </p:attrNameLst>
                                      </p:cBhvr>
                                      <p:tavLst>
                                        <p:tav tm="0">
                                          <p:val>
                                            <p:strVal val="ppt_y"/>
                                          </p:val>
                                        </p:tav>
                                        <p:tav tm="100000">
                                          <p:val>
                                            <p:strVal val="1+ppt_h/2"/>
                                          </p:val>
                                        </p:tav>
                                      </p:tavLst>
                                    </p:anim>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graphicFrame>
        <p:nvGraphicFramePr>
          <p:cNvPr id="14" name="Diagram 13">
            <a:extLst>
              <a:ext uri="{FF2B5EF4-FFF2-40B4-BE49-F238E27FC236}">
                <a16:creationId xmlns:a16="http://schemas.microsoft.com/office/drawing/2014/main" xmlns="" id="{7A09EFF8-A6B2-4EC5-F766-210D1B31F747}"/>
              </a:ext>
            </a:extLst>
          </p:cNvPr>
          <p:cNvGraphicFramePr/>
          <p:nvPr>
            <p:extLst>
              <p:ext uri="{D42A27DB-BD31-4B8C-83A1-F6EECF244321}">
                <p14:modId xmlns:p14="http://schemas.microsoft.com/office/powerpoint/2010/main" val="676761715"/>
              </p:ext>
            </p:extLst>
          </p:nvPr>
        </p:nvGraphicFramePr>
        <p:xfrm>
          <a:off x="2897887" y="194996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162733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F53E72C2-582D-421C-8809-65239657D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628" y="1936889"/>
            <a:ext cx="9494572" cy="5064676"/>
          </a:xfrm>
          <a:prstGeom prst="rect">
            <a:avLst/>
          </a:prstGeom>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xmlns=""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spTree>
    <p:extLst>
      <p:ext uri="{BB962C8B-B14F-4D97-AF65-F5344CB8AC3E}">
        <p14:creationId xmlns:p14="http://schemas.microsoft.com/office/powerpoint/2010/main" val="159895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xmlns=""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1026" name="Picture 2" descr="Asexual Reproduction Vector Images (45)">
            <a:extLst>
              <a:ext uri="{FF2B5EF4-FFF2-40B4-BE49-F238E27FC236}">
                <a16:creationId xmlns:a16="http://schemas.microsoft.com/office/drawing/2014/main" xmlns="" id="{5400ED65-B7C3-4169-87D6-D07D4FDA8B3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223" b="20555"/>
          <a:stretch/>
        </p:blipFill>
        <p:spPr bwMode="auto">
          <a:xfrm>
            <a:off x="1191822" y="1949964"/>
            <a:ext cx="9805602" cy="358639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E4F0BA6B-FBBE-499E-B0F3-98CE8741510D}"/>
              </a:ext>
            </a:extLst>
          </p:cNvPr>
          <p:cNvSpPr txBox="1"/>
          <p:nvPr/>
        </p:nvSpPr>
        <p:spPr>
          <a:xfrm>
            <a:off x="2670710" y="5873989"/>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xmlns=""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4788" t="31123" r="3475" b="23979"/>
          <a:stretch/>
        </p:blipFill>
        <p:spPr bwMode="auto">
          <a:xfrm>
            <a:off x="381000" y="0"/>
            <a:ext cx="11125200" cy="672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xmlns="" id="{9B245F89-00C1-4A86-8F86-217BDD14EB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xmlns=""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xmlns="" val="3975684401"/>
                    </a:ext>
                  </a:extLst>
                </a:gridCol>
                <a:gridCol w="2438400">
                  <a:extLst>
                    <a:ext uri="{9D8B030D-6E8A-4147-A177-3AD203B41FA5}">
                      <a16:colId xmlns:a16="http://schemas.microsoft.com/office/drawing/2014/main" xmlns="" val="3350782756"/>
                    </a:ext>
                  </a:extLst>
                </a:gridCol>
                <a:gridCol w="6070032">
                  <a:extLst>
                    <a:ext uri="{9D8B030D-6E8A-4147-A177-3AD203B41FA5}">
                      <a16:colId xmlns:a16="http://schemas.microsoft.com/office/drawing/2014/main" xmlns=""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xmlns=""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xmlns=""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xmlns=""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xmlns="" val="3560926343"/>
                  </a:ext>
                </a:extLst>
              </a:tr>
            </a:tbl>
          </a:graphicData>
        </a:graphic>
      </p:graphicFrame>
      <p:sp>
        <p:nvSpPr>
          <p:cNvPr id="18" name="TextBox 17">
            <a:extLst>
              <a:ext uri="{FF2B5EF4-FFF2-40B4-BE49-F238E27FC236}">
                <a16:creationId xmlns:a16="http://schemas.microsoft.com/office/drawing/2014/main" xmlns=""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xmlns=""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xmlns="" id="{AD33AA62-825E-4875-BE70-8B962A928DD7}"/>
              </a:ext>
            </a:extLst>
          </p:cNvPr>
          <p:cNvGraphicFramePr>
            <a:graphicFrameLocks noGrp="1"/>
          </p:cNvGraphicFramePr>
          <p:nvPr>
            <p:extLst>
              <p:ext uri="{D42A27DB-BD31-4B8C-83A1-F6EECF244321}">
                <p14:modId xmlns:p14="http://schemas.microsoft.com/office/powerpoint/2010/main" val="132224298"/>
              </p:ext>
            </p:extLst>
          </p:nvPr>
        </p:nvGraphicFramePr>
        <p:xfrm>
          <a:off x="304800" y="51446"/>
          <a:ext cx="11582400" cy="6705540"/>
        </p:xfrm>
        <a:graphic>
          <a:graphicData uri="http://schemas.openxmlformats.org/drawingml/2006/table">
            <a:tbl>
              <a:tblPr firstRow="1" bandRow="1">
                <a:tableStyleId>{5940675A-B579-460E-94D1-54222C63F5DA}</a:tableStyleId>
              </a:tblPr>
              <a:tblGrid>
                <a:gridCol w="2430857">
                  <a:extLst>
                    <a:ext uri="{9D8B030D-6E8A-4147-A177-3AD203B41FA5}">
                      <a16:colId xmlns:a16="http://schemas.microsoft.com/office/drawing/2014/main" xmlns="" val="3975684401"/>
                    </a:ext>
                  </a:extLst>
                </a:gridCol>
                <a:gridCol w="2622707">
                  <a:extLst>
                    <a:ext uri="{9D8B030D-6E8A-4147-A177-3AD203B41FA5}">
                      <a16:colId xmlns:a16="http://schemas.microsoft.com/office/drawing/2014/main" xmlns="" val="3350782756"/>
                    </a:ext>
                  </a:extLst>
                </a:gridCol>
                <a:gridCol w="6528836">
                  <a:extLst>
                    <a:ext uri="{9D8B030D-6E8A-4147-A177-3AD203B41FA5}">
                      <a16:colId xmlns:a16="http://schemas.microsoft.com/office/drawing/2014/main" xmlns="" val="2785276050"/>
                    </a:ext>
                  </a:extLst>
                </a:gridCol>
              </a:tblGrid>
              <a:tr h="1676385">
                <a:tc>
                  <a:txBody>
                    <a:bodyPr/>
                    <a:lstStyle/>
                    <a:p>
                      <a:pPr>
                        <a:lnSpc>
                          <a:spcPct val="120000"/>
                        </a:lnSpc>
                        <a:tabLst>
                          <a:tab pos="2400300" algn="l"/>
                        </a:tabLst>
                      </a:pPr>
                      <a:endParaRPr lang="vi-VN" sz="1800" noProof="0" dirty="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800" b="1" noProof="0" dirty="0">
                          <a:latin typeface="Times New Roman" pitchFamily="18" charset="0"/>
                          <a:cs typeface="Times New Roman" pitchFamily="18" charset="0"/>
                        </a:rPr>
                        <a:t>Giống</a:t>
                      </a:r>
                    </a:p>
                  </a:txBody>
                  <a:tcPr anchor="ctr">
                    <a:solidFill>
                      <a:schemeClr val="accent5">
                        <a:lumMod val="20000"/>
                        <a:lumOff val="80000"/>
                      </a:schemeClr>
                    </a:solidFill>
                  </a:tcPr>
                </a:tc>
                <a:tc>
                  <a:txBody>
                    <a:bodyPr/>
                    <a:lstStyle/>
                    <a:p>
                      <a:pPr algn="ctr">
                        <a:lnSpc>
                          <a:spcPct val="120000"/>
                        </a:lnSpc>
                      </a:pPr>
                      <a:r>
                        <a:rPr lang="vi-VN" sz="2800" b="1" noProof="0" dirty="0">
                          <a:latin typeface="Times New Roman" pitchFamily="18" charset="0"/>
                          <a:cs typeface="Times New Roman" pitchFamily="18" charset="0"/>
                        </a:rPr>
                        <a:t>Khác</a:t>
                      </a:r>
                    </a:p>
                  </a:txBody>
                  <a:tcPr anchor="ctr">
                    <a:solidFill>
                      <a:schemeClr val="accent5">
                        <a:lumMod val="20000"/>
                        <a:lumOff val="80000"/>
                      </a:schemeClr>
                    </a:solidFill>
                  </a:tcPr>
                </a:tc>
                <a:extLst>
                  <a:ext uri="{0D108BD9-81ED-4DB2-BD59-A6C34878D82A}">
                    <a16:rowId xmlns:a16="http://schemas.microsoft.com/office/drawing/2014/main" xmlns="" val="871775939"/>
                  </a:ext>
                </a:extLst>
              </a:tr>
              <a:tr h="1676385">
                <a:tc>
                  <a:txBody>
                    <a:bodyPr/>
                    <a:lstStyle/>
                    <a:p>
                      <a:pPr algn="ctr">
                        <a:lnSpc>
                          <a:spcPct val="120000"/>
                        </a:lnSpc>
                      </a:pPr>
                      <a:r>
                        <a:rPr lang="vi-VN" sz="2800" b="1" noProof="0" dirty="0">
                          <a:latin typeface="Times New Roman" pitchFamily="18" charset="0"/>
                          <a:cs typeface="Times New Roman" pitchFamily="18" charset="0"/>
                        </a:rPr>
                        <a:t>Nảy chồi</a:t>
                      </a:r>
                    </a:p>
                  </a:txBody>
                  <a:tcPr anchor="ctr">
                    <a:solidFill>
                      <a:schemeClr val="accent2">
                        <a:lumMod val="20000"/>
                        <a:lumOff val="80000"/>
                      </a:schemeClr>
                    </a:solidFill>
                  </a:tcPr>
                </a:tc>
                <a:tc rowSpan="5">
                  <a:txBody>
                    <a:bodyPr/>
                    <a:lstStyle/>
                    <a:p>
                      <a:pPr algn="just">
                        <a:lnSpc>
                          <a:spcPct val="120000"/>
                        </a:lnSpc>
                      </a:pPr>
                      <a:endParaRPr lang="vi-VN" sz="1800" noProof="0" dirty="0"/>
                    </a:p>
                  </a:txBody>
                  <a:tcPr anchor="ctr">
                    <a:solidFill>
                      <a:schemeClr val="accent2">
                        <a:lumMod val="20000"/>
                        <a:lumOff val="80000"/>
                      </a:schemeClr>
                    </a:solidFill>
                  </a:tcPr>
                </a:tc>
                <a:tc rowSpan="2">
                  <a:txBody>
                    <a:bodyPr/>
                    <a:lstStyle/>
                    <a:p>
                      <a:pPr>
                        <a:lnSpc>
                          <a:spcPct val="120000"/>
                        </a:lnSpc>
                      </a:pP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xmlns="" val="2589599035"/>
                  </a:ext>
                </a:extLst>
              </a:tr>
              <a:tr h="556165">
                <a:tc rowSpan="2">
                  <a:txBody>
                    <a:bodyPr/>
                    <a:lstStyle/>
                    <a:p>
                      <a:pPr algn="ctr">
                        <a:lnSpc>
                          <a:spcPct val="120000"/>
                        </a:lnSpc>
                      </a:pPr>
                      <a:r>
                        <a:rPr lang="vi-VN" sz="2800" b="1" noProof="0" dirty="0">
                          <a:latin typeface="Times New Roman" pitchFamily="18" charset="0"/>
                          <a:cs typeface="Times New Roman" pitchFamily="18" charset="0"/>
                        </a:rPr>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xmlns="" val="1186894902"/>
                  </a:ext>
                </a:extLst>
              </a:tr>
              <a:tr h="1120220">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xmlns="" val="3113847"/>
                  </a:ext>
                </a:extLst>
              </a:tr>
              <a:tr h="372087">
                <a:tc rowSpan="2">
                  <a:txBody>
                    <a:bodyPr/>
                    <a:lstStyle/>
                    <a:p>
                      <a:pPr algn="ctr">
                        <a:lnSpc>
                          <a:spcPct val="120000"/>
                        </a:lnSpc>
                      </a:pPr>
                      <a:r>
                        <a:rPr lang="vi-VN" sz="2800" b="1" noProof="0" dirty="0">
                          <a:latin typeface="Times New Roman" pitchFamily="18" charset="0"/>
                          <a:cs typeface="Times New Roman" pitchFamily="18" charset="0"/>
                        </a:rPr>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xmlns="" val="3560926343"/>
                  </a:ext>
                </a:extLst>
              </a:tr>
              <a:tr h="1304298">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xmlns="" val="635408120"/>
                  </a:ext>
                </a:extLst>
              </a:tr>
            </a:tbl>
          </a:graphicData>
        </a:graphic>
      </p:graphicFrame>
      <p:sp>
        <p:nvSpPr>
          <p:cNvPr id="18" name="TextBox 17">
            <a:extLst>
              <a:ext uri="{FF2B5EF4-FFF2-40B4-BE49-F238E27FC236}">
                <a16:creationId xmlns:a16="http://schemas.microsoft.com/office/drawing/2014/main" xmlns="" id="{20F1C23F-B3F1-4D16-9A35-16FBCCDC9AA5}"/>
              </a:ext>
            </a:extLst>
          </p:cNvPr>
          <p:cNvSpPr txBox="1"/>
          <p:nvPr/>
        </p:nvSpPr>
        <p:spPr>
          <a:xfrm>
            <a:off x="412750" y="825448"/>
            <a:ext cx="1792535" cy="861774"/>
          </a:xfrm>
          <a:prstGeom prst="rect">
            <a:avLst/>
          </a:prstGeom>
          <a:noFill/>
        </p:spPr>
        <p:txBody>
          <a:bodyPr wrap="square" lIns="0" tIns="0" rIns="0" bIns="0" rtlCol="0">
            <a:spAutoFit/>
          </a:bodyPr>
          <a:lstStyle/>
          <a:p>
            <a:pPr algn="l"/>
            <a:r>
              <a:rPr lang="vi-VN" sz="2800" b="1" dirty="0">
                <a:solidFill>
                  <a:sysClr val="windowText" lastClr="000000"/>
                </a:solidFill>
                <a:latin typeface="Times New Roman" pitchFamily="18" charset="0"/>
                <a:cs typeface="Times New Roman" pitchFamily="18" charset="0"/>
              </a:rPr>
              <a:t>Hình thức</a:t>
            </a:r>
          </a:p>
          <a:p>
            <a:pPr algn="l"/>
            <a:r>
              <a:rPr lang="vi-VN" sz="2800" b="1" dirty="0">
                <a:solidFill>
                  <a:sysClr val="windowText" lastClr="000000"/>
                </a:solidFill>
                <a:latin typeface="Times New Roman" pitchFamily="18" charset="0"/>
                <a:cs typeface="Times New Roman" pitchFamily="18" charset="0"/>
              </a:rPr>
              <a:t>sinh sản</a:t>
            </a:r>
          </a:p>
        </p:txBody>
      </p:sp>
      <p:sp>
        <p:nvSpPr>
          <p:cNvPr id="19" name="TextBox 18">
            <a:extLst>
              <a:ext uri="{FF2B5EF4-FFF2-40B4-BE49-F238E27FC236}">
                <a16:creationId xmlns:a16="http://schemas.microsoft.com/office/drawing/2014/main" xmlns="" id="{164A3659-6918-48E3-8B97-E0DC50653C95}"/>
              </a:ext>
            </a:extLst>
          </p:cNvPr>
          <p:cNvSpPr txBox="1"/>
          <p:nvPr/>
        </p:nvSpPr>
        <p:spPr>
          <a:xfrm>
            <a:off x="1219200" y="184912"/>
            <a:ext cx="1445909" cy="430887"/>
          </a:xfrm>
          <a:prstGeom prst="rect">
            <a:avLst/>
          </a:prstGeom>
          <a:noFill/>
        </p:spPr>
        <p:txBody>
          <a:bodyPr wrap="none" lIns="0" tIns="0" rIns="0" bIns="0" rtlCol="0">
            <a:spAutoFit/>
          </a:bodyPr>
          <a:lstStyle/>
          <a:p>
            <a:pPr algn="l"/>
            <a:r>
              <a:rPr lang="vi-VN" sz="2800" b="1" dirty="0">
                <a:solidFill>
                  <a:sysClr val="windowText" lastClr="000000"/>
                </a:solidFill>
                <a:latin typeface="Times New Roman" pitchFamily="18" charset="0"/>
                <a:cs typeface="Times New Roman" pitchFamily="18" charset="0"/>
              </a:rPr>
              <a:t>Đặc điểm</a:t>
            </a:r>
          </a:p>
        </p:txBody>
      </p:sp>
      <p:sp>
        <p:nvSpPr>
          <p:cNvPr id="2" name="Rectangle 1"/>
          <p:cNvSpPr/>
          <p:nvPr/>
        </p:nvSpPr>
        <p:spPr>
          <a:xfrm>
            <a:off x="2895600" y="1905000"/>
            <a:ext cx="2362200" cy="4700774"/>
          </a:xfrm>
          <a:prstGeom prst="rect">
            <a:avLst/>
          </a:prstGeom>
        </p:spPr>
        <p:txBody>
          <a:bodyPr wrap="square">
            <a:spAutoFit/>
          </a:bodyPr>
          <a:lstStyle/>
          <a:p>
            <a:pPr algn="just">
              <a:lnSpc>
                <a:spcPct val="120000"/>
              </a:lnSpc>
            </a:pPr>
            <a:r>
              <a:rPr lang="vi-VN" sz="2800" dirty="0">
                <a:latin typeface="Times New Roman" pitchFamily="18" charset="0"/>
                <a:cs typeface="Times New Roman" pitchFamily="18" charset="0"/>
              </a:rPr>
              <a:t>Không có sự kết hợp của giao tử đực và giao tử cái, các cá thể con sinh ra giống hệt nhau và giống hệt mẹ về di truyền.</a:t>
            </a:r>
          </a:p>
        </p:txBody>
      </p:sp>
      <p:sp>
        <p:nvSpPr>
          <p:cNvPr id="15" name="Rectangle 14"/>
          <p:cNvSpPr/>
          <p:nvPr/>
        </p:nvSpPr>
        <p:spPr>
          <a:xfrm>
            <a:off x="5410200" y="1752600"/>
            <a:ext cx="6527232" cy="2160591"/>
          </a:xfrm>
          <a:prstGeom prst="rect">
            <a:avLst/>
          </a:prstGeom>
        </p:spPr>
        <p:txBody>
          <a:bodyPr wrap="square">
            <a:spAutoFit/>
          </a:bodyPr>
          <a:lstStyle/>
          <a:p>
            <a:pPr>
              <a:lnSpc>
                <a:spcPct val="120000"/>
              </a:lnSpc>
            </a:pPr>
            <a:r>
              <a:rPr lang="vi-VN" sz="2800" dirty="0">
                <a:latin typeface="Times New Roman" pitchFamily="18" charset="0"/>
                <a:cs typeface="Times New Roman" pitchFamily="18" charset="0"/>
              </a:rPr>
              <a:t>Là hình thức sinh sản “chồi” được mọc ra từ cơ thể mẹ, lớn dần lên và tách ra khỏi cơ thể mẹ thành cơ thể mới hoặc vẫn dínhh với cơ thể mẹ tạo thành tập đoàn</a:t>
            </a:r>
          </a:p>
        </p:txBody>
      </p:sp>
      <p:sp>
        <p:nvSpPr>
          <p:cNvPr id="16" name="Rectangle 15"/>
          <p:cNvSpPr/>
          <p:nvPr/>
        </p:nvSpPr>
        <p:spPr>
          <a:xfrm>
            <a:off x="5410200" y="3962400"/>
            <a:ext cx="6527232" cy="1126462"/>
          </a:xfrm>
          <a:prstGeom prst="rect">
            <a:avLst/>
          </a:prstGeom>
        </p:spPr>
        <p:txBody>
          <a:bodyPr wrap="square">
            <a:spAutoFit/>
          </a:bodyPr>
          <a:lstStyle/>
          <a:p>
            <a:pPr>
              <a:lnSpc>
                <a:spcPct val="120000"/>
              </a:lnSpc>
            </a:pPr>
            <a:r>
              <a:rPr lang="vi-VN" sz="2800" dirty="0">
                <a:latin typeface="Times New Roman" pitchFamily="18" charset="0"/>
                <a:cs typeface="Times New Roman" pitchFamily="18" charset="0"/>
              </a:rPr>
              <a:t>Mỗi mảnh nhỏ riêng biệt của cơ thể mẹ phát triển thành một cơ thể mới hoàn chỉnh</a:t>
            </a:r>
          </a:p>
        </p:txBody>
      </p:sp>
      <p:sp>
        <p:nvSpPr>
          <p:cNvPr id="20" name="Rectangle 19"/>
          <p:cNvSpPr/>
          <p:nvPr/>
        </p:nvSpPr>
        <p:spPr>
          <a:xfrm>
            <a:off x="5467992" y="5562600"/>
            <a:ext cx="6469440" cy="1126462"/>
          </a:xfrm>
          <a:prstGeom prst="rect">
            <a:avLst/>
          </a:prstGeom>
        </p:spPr>
        <p:txBody>
          <a:bodyPr wrap="square">
            <a:spAutoFit/>
          </a:bodyPr>
          <a:lstStyle/>
          <a:p>
            <a:pPr>
              <a:lnSpc>
                <a:spcPct val="120000"/>
              </a:lnSpc>
            </a:pPr>
            <a:r>
              <a:rPr lang="vi-VN" sz="2800" dirty="0">
                <a:latin typeface="Times New Roman" pitchFamily="18" charset="0"/>
                <a:cs typeface="Times New Roman" pitchFamily="18" charset="0"/>
              </a:rPr>
              <a:t>Tế bào trứng không thụ tinh phát triển thành cơ thể mới</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xmlns=""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xmlns=""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xmlns=""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xmlns=""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xmlns=""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xmlns=""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xmlns=""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xmlns=""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sp>
        <p:nvSpPr>
          <p:cNvPr id="2" name="Oval Callout 1"/>
          <p:cNvSpPr/>
          <p:nvPr/>
        </p:nvSpPr>
        <p:spPr>
          <a:xfrm>
            <a:off x="6766557" y="271677"/>
            <a:ext cx="4648200" cy="2222552"/>
          </a:xfrm>
          <a:prstGeom prst="wedgeEllipse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i="1" dirty="0" err="1" smtClean="0">
                <a:latin typeface="Times New Roman" pitchFamily="18" charset="0"/>
                <a:cs typeface="Times New Roman" pitchFamily="18" charset="0"/>
              </a:rPr>
              <a:t>Nêu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vai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trò</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sinh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vô</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tính</a:t>
            </a:r>
            <a:r>
              <a:rPr lang="en-US" sz="3600" b="1" i="1" dirty="0" smtClean="0">
                <a:latin typeface="Times New Roman" pitchFamily="18" charset="0"/>
                <a:cs typeface="Times New Roman" pitchFamily="18" charset="0"/>
              </a:rPr>
              <a:t>?</a:t>
            </a:r>
            <a:endParaRPr lang="en-US" sz="3600" b="1" i="1" dirty="0">
              <a:latin typeface="Times New Roman" pitchFamily="18" charset="0"/>
              <a:cs typeface="Times New Roman" pitchFamily="18" charset="0"/>
            </a:endParaRPr>
          </a:p>
        </p:txBody>
      </p:sp>
      <p:pic>
        <p:nvPicPr>
          <p:cNvPr id="1026" name="Picture 2" descr="Sinh sản vô tính ở thực vật - Đặc điểm cơ bản, các hình thức phổ biế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7816" y="2327158"/>
            <a:ext cx="6034667" cy="45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h sản ở sinh vật - O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138" y="110607"/>
            <a:ext cx="6111512" cy="3851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nh cụt hoàng đế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0607"/>
            <a:ext cx="4114800" cy="6613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9086" y="838200"/>
            <a:ext cx="685800" cy="492443"/>
          </a:xfrm>
          <a:prstGeom prst="rect">
            <a:avLst/>
          </a:prstGeom>
          <a:solidFill>
            <a:schemeClr val="bg1"/>
          </a:solidFill>
        </p:spPr>
        <p:txBody>
          <a:bodyPr wrap="square" lIns="0" tIns="0" rIns="0" bIns="0" rtlCol="0">
            <a:spAutoFit/>
          </a:bodyPr>
          <a:lstStyle/>
          <a:p>
            <a:pPr algn="ctr"/>
            <a:r>
              <a:rPr lang="en-US" sz="3200" dirty="0" err="1" smtClean="0">
                <a:latin typeface="Times New Roman" pitchFamily="18" charset="0"/>
                <a:cs typeface="Times New Roman" pitchFamily="18" charset="0"/>
              </a:rPr>
              <a:t>Mẹ</a:t>
            </a:r>
            <a:endParaRPr lang="en-US" sz="3200" dirty="0" smtClean="0">
              <a:latin typeface="Times New Roman" pitchFamily="18" charset="0"/>
              <a:cs typeface="Times New Roman" pitchFamily="18" charset="0"/>
            </a:endParaRPr>
          </a:p>
        </p:txBody>
      </p:sp>
      <p:sp>
        <p:nvSpPr>
          <p:cNvPr id="6" name="TextBox 5"/>
          <p:cNvSpPr txBox="1"/>
          <p:nvPr/>
        </p:nvSpPr>
        <p:spPr>
          <a:xfrm>
            <a:off x="4271866" y="612194"/>
            <a:ext cx="685800" cy="492443"/>
          </a:xfrm>
          <a:prstGeom prst="rect">
            <a:avLst/>
          </a:prstGeom>
          <a:solidFill>
            <a:schemeClr val="bg1"/>
          </a:solidFill>
        </p:spPr>
        <p:txBody>
          <a:bodyPr wrap="square" lIns="0" tIns="0" rIns="0" bIns="0" rtlCol="0">
            <a:spAutoFit/>
          </a:bodyPr>
          <a:lstStyle/>
          <a:p>
            <a:pPr algn="ctr"/>
            <a:r>
              <a:rPr lang="en-US" sz="3200" dirty="0" err="1" smtClean="0">
                <a:latin typeface="Times New Roman" pitchFamily="18" charset="0"/>
                <a:cs typeface="Times New Roman" pitchFamily="18" charset="0"/>
              </a:rPr>
              <a:t>Bố</a:t>
            </a:r>
            <a:endParaRPr lang="en-US" sz="3200" dirty="0" smtClean="0">
              <a:latin typeface="Times New Roman" pitchFamily="18" charset="0"/>
              <a:cs typeface="Times New Roman" pitchFamily="18" charset="0"/>
            </a:endParaRPr>
          </a:p>
        </p:txBody>
      </p:sp>
      <p:sp>
        <p:nvSpPr>
          <p:cNvPr id="7" name="TextBox 6"/>
          <p:cNvSpPr txBox="1"/>
          <p:nvPr/>
        </p:nvSpPr>
        <p:spPr>
          <a:xfrm>
            <a:off x="2495550" y="4936409"/>
            <a:ext cx="800100" cy="492443"/>
          </a:xfrm>
          <a:prstGeom prst="rect">
            <a:avLst/>
          </a:prstGeom>
          <a:solidFill>
            <a:schemeClr val="bg1"/>
          </a:solidFill>
        </p:spPr>
        <p:txBody>
          <a:bodyPr wrap="square" lIns="0" tIns="0" rIns="0" bIns="0" rtlCol="0">
            <a:spAutoFit/>
          </a:bodyPr>
          <a:lstStyle/>
          <a:p>
            <a:pPr algn="l"/>
            <a:r>
              <a:rPr lang="en-US" sz="3200" dirty="0" smtClean="0">
                <a:latin typeface="Times New Roman" pitchFamily="18" charset="0"/>
                <a:cs typeface="Times New Roman" pitchFamily="18" charset="0"/>
              </a:rPr>
              <a:t>Con</a:t>
            </a:r>
          </a:p>
        </p:txBody>
      </p:sp>
      <p:cxnSp>
        <p:nvCxnSpPr>
          <p:cNvPr id="5" name="Straight Arrow Connector 4"/>
          <p:cNvCxnSpPr>
            <a:stCxn id="3" idx="2"/>
          </p:cNvCxnSpPr>
          <p:nvPr/>
        </p:nvCxnSpPr>
        <p:spPr>
          <a:xfrm>
            <a:off x="1191986" y="1330643"/>
            <a:ext cx="342900" cy="49815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71866" y="1138587"/>
            <a:ext cx="338234" cy="49815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35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xmlns=""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xmlns=""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xmlns=""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xmlns=""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xmlns=""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xmlns="" id="{73C34182-6FB1-4C42-BAFF-50B10FE5F4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xmlns=""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xmlns="" id="{BBE7C373-D8A3-4880-BFDE-68E3BE26D8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36154" y="1524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86F52AAC-945C-4EC0-B220-1212850AC8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841447" y="1524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11" action="ppaction://hlinkfile"/>
            <a:extLst>
              <a:ext uri="{FF2B5EF4-FFF2-40B4-BE49-F238E27FC236}">
                <a16:creationId xmlns:a16="http://schemas.microsoft.com/office/drawing/2014/main" xmlns="" id="{089B30B9-4D43-4EFD-9886-1AADB774FAF1}"/>
              </a:ext>
            </a:extLst>
          </p:cNvPr>
          <p:cNvSpPr txBox="1"/>
          <p:nvPr/>
        </p:nvSpPr>
        <p:spPr>
          <a:xfrm>
            <a:off x="4274109" y="411516"/>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xmlns="" id="{B9F5B10E-43E8-43F8-B9B5-ACB1E438D648}"/>
              </a:ext>
            </a:extLst>
          </p:cNvPr>
          <p:cNvSpPr txBox="1"/>
          <p:nvPr/>
        </p:nvSpPr>
        <p:spPr>
          <a:xfrm>
            <a:off x="1353229" y="1316348"/>
            <a:ext cx="9948635" cy="1788951"/>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a:t>
            </a:r>
          </a:p>
          <a:p>
            <a:pPr marL="457200" indent="-457200">
              <a:buAutoNum type="arabicPeriod"/>
            </a:pPr>
            <a:r>
              <a:rPr lang="vi-VN"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cành</a:t>
            </a:r>
            <a:r>
              <a:rPr lang="en-US" sz="3200" dirty="0" smtClean="0">
                <a:latin typeface="Times New Roman" pitchFamily="18" charset="0"/>
                <a:cs typeface="Times New Roman" pitchFamily="18" charset="0"/>
              </a:rPr>
              <a:t>?</a:t>
            </a:r>
          </a:p>
          <a:p>
            <a:pPr marL="457200" indent="-457200">
              <a:buAutoNum type="arabicPeriod"/>
            </a:pP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cành</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3314" name="Picture 2" descr="Hướng dẫn kỹ thuật giâm hom">
            <a:extLst>
              <a:ext uri="{FF2B5EF4-FFF2-40B4-BE49-F238E27FC236}">
                <a16:creationId xmlns:a16="http://schemas.microsoft.com/office/drawing/2014/main" xmlns=""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xmlns=""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B03A7B3-85D0-4D3C-8336-700C31C6DD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xmlns=""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xmlns=""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xmlns=""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xmlns=""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xmlns="" id="{C75F0D46-A941-47B0-BCDE-2905267741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241" y="2286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E7C8293D-7E3D-4892-9BEF-91498D66DB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752547" y="228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753B2E85-967E-4D66-A0A4-AB655BB8957E}"/>
              </a:ext>
            </a:extLst>
          </p:cNvPr>
          <p:cNvSpPr txBox="1"/>
          <p:nvPr/>
        </p:nvSpPr>
        <p:spPr>
          <a:xfrm>
            <a:off x="4274109" y="487716"/>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pic>
        <p:nvPicPr>
          <p:cNvPr id="15364" name="Picture 4" descr="Hướng dẫn kỹ thuật chiết cành hồng xiêm hiệu quả">
            <a:extLst>
              <a:ext uri="{FF2B5EF4-FFF2-40B4-BE49-F238E27FC236}">
                <a16:creationId xmlns:a16="http://schemas.microsoft.com/office/drawing/2014/main" xmlns="" id="{2A732999-0327-4057-B4F8-F78D019951D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xmlns="" id="{C526ECC1-7849-4497-82F6-DD3942CA40A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9F5B10E-43E8-43F8-B9B5-ACB1E438D648}"/>
              </a:ext>
            </a:extLst>
          </p:cNvPr>
          <p:cNvSpPr txBox="1"/>
          <p:nvPr/>
        </p:nvSpPr>
        <p:spPr>
          <a:xfrm>
            <a:off x="1353229" y="1295400"/>
            <a:ext cx="9948635" cy="1846659"/>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a:t>
            </a:r>
          </a:p>
          <a:p>
            <a:pPr marL="457200" indent="-457200">
              <a:buAutoNum type="arabicPeriod"/>
            </a:pPr>
            <a:r>
              <a:rPr lang="vi-VN"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cành</a:t>
            </a:r>
            <a:r>
              <a:rPr lang="en-US" sz="3200" dirty="0" smtClean="0">
                <a:latin typeface="Times New Roman" pitchFamily="18" charset="0"/>
                <a:cs typeface="Times New Roman" pitchFamily="18" charset="0"/>
              </a:rPr>
              <a:t>?</a:t>
            </a:r>
          </a:p>
          <a:p>
            <a:pPr marL="457200" indent="-457200">
              <a:buAutoNum type="arabicPeriod"/>
            </a:pP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cành</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226778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xmlns=""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xmlns=""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xmlns=""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xmlns=""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xmlns=""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xmlns=""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xmlns=""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xmlns="" id="{B41D1A2D-7476-43F5-AE91-5419039B0D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6455" y="457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9BAB8CDC-F117-4AFC-8C67-424BACB3C8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981147" y="4572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E6AF84C-6D22-4E36-8A75-1EB7D57E99B0}"/>
              </a:ext>
            </a:extLst>
          </p:cNvPr>
          <p:cNvSpPr txBox="1"/>
          <p:nvPr/>
        </p:nvSpPr>
        <p:spPr>
          <a:xfrm>
            <a:off x="4274109" y="716316"/>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pic>
        <p:nvPicPr>
          <p:cNvPr id="16390" name="Picture 6" descr="Ưu điểm của phương pháp ghép cây">
            <a:extLst>
              <a:ext uri="{FF2B5EF4-FFF2-40B4-BE49-F238E27FC236}">
                <a16:creationId xmlns:a16="http://schemas.microsoft.com/office/drawing/2014/main" xmlns="" id="{E043CA54-D218-4ADB-9E67-2F7C8D4239A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xmlns="" id="{39A1128F-57D0-466A-9793-581D296E3E4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B9F5B10E-43E8-43F8-B9B5-ACB1E438D648}"/>
              </a:ext>
            </a:extLst>
          </p:cNvPr>
          <p:cNvSpPr txBox="1"/>
          <p:nvPr/>
        </p:nvSpPr>
        <p:spPr>
          <a:xfrm>
            <a:off x="1353229" y="1487649"/>
            <a:ext cx="9948635" cy="1846659"/>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a:t>
            </a:r>
          </a:p>
          <a:p>
            <a:pPr marL="457200" indent="-457200">
              <a:buAutoNum type="arabicPeriod"/>
            </a:pPr>
            <a:r>
              <a:rPr lang="vi-VN"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a:t>
            </a:r>
          </a:p>
          <a:p>
            <a:pPr marL="457200" indent="-457200">
              <a:buAutoNum type="arabicPeriod"/>
            </a:pP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34842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48D86986-1B51-4C58-8C02-94B6079606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xmlns=""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xmlns=""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xmlns=""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xmlns=""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7558" y="46144"/>
            <a:ext cx="11803685" cy="6540252"/>
          </a:xfrm>
          <a:prstGeom prst="rect">
            <a:avLst/>
          </a:prstGeom>
        </p:spPr>
        <p:txBody>
          <a:bodyPr lIns="0" tIns="0" rIns="0" bIns="0" rtlCol="0" anchor="t">
            <a:spAutoFit/>
          </a:bodyPr>
          <a:lstStyle/>
          <a:p>
            <a:pPr>
              <a:lnSpc>
                <a:spcPts val="3024"/>
              </a:lnSpc>
              <a:spcBef>
                <a:spcPct val="0"/>
              </a:spcBef>
            </a:pPr>
            <a:r>
              <a:rPr lang="en-US" sz="2200" dirty="0" err="1" smtClean="0">
                <a:solidFill>
                  <a:srgbClr val="000000"/>
                </a:solidFill>
                <a:latin typeface="Times New Roman" panose="02020603050405020304" pitchFamily="18" charset="0"/>
                <a:cs typeface="Times New Roman" panose="02020603050405020304" pitchFamily="18" charset="0"/>
              </a:rPr>
              <a:t>Quan</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sát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hình</a:t>
            </a:r>
            <a:r>
              <a:rPr lang="en-US" sz="2200" dirty="0">
                <a:solidFill>
                  <a:srgbClr val="000000"/>
                </a:solidFill>
                <a:latin typeface="Times New Roman" panose="02020603050405020304" pitchFamily="18" charset="0"/>
                <a:cs typeface="Times New Roman" panose="02020603050405020304" pitchFamily="18" charset="0"/>
              </a:rPr>
              <a:t> 39.1-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ở </a:t>
            </a:r>
            <a:r>
              <a:rPr lang="en-US" sz="2200" dirty="0" err="1">
                <a:solidFill>
                  <a:srgbClr val="000000"/>
                </a:solidFill>
                <a:latin typeface="Times New Roman" panose="02020603050405020304" pitchFamily="18" charset="0"/>
                <a:cs typeface="Times New Roman" panose="02020603050405020304" pitchFamily="18" charset="0"/>
              </a:rPr>
              <a:t>một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số</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vật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điền</a:t>
            </a:r>
            <a:endParaRPr lang="en-US" sz="2200" dirty="0" smtClean="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từ</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còn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trống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vào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nội</a:t>
            </a:r>
            <a:r>
              <a:rPr lang="en-US" sz="2200" dirty="0">
                <a:solidFill>
                  <a:srgbClr val="000000"/>
                </a:solidFill>
                <a:latin typeface="Times New Roman" panose="02020603050405020304" pitchFamily="18" charset="0"/>
                <a:cs typeface="Times New Roman" panose="02020603050405020304" pitchFamily="18" charset="0"/>
              </a:rPr>
              <a:t> dung  </a:t>
            </a:r>
            <a:r>
              <a:rPr lang="en-US" sz="2200" dirty="0" err="1">
                <a:solidFill>
                  <a:srgbClr val="000000"/>
                </a:solidFill>
                <a:latin typeface="Times New Roman" panose="02020603050405020304" pitchFamily="18" charset="0"/>
                <a:cs typeface="Times New Roman" panose="02020603050405020304" pitchFamily="18" charset="0"/>
              </a:rPr>
              <a:t>sau</a:t>
            </a:r>
            <a:r>
              <a:rPr lang="en-US" sz="2200" dirty="0">
                <a:solidFill>
                  <a:srgbClr val="000000"/>
                </a:solidFill>
                <a:latin typeface="Times New Roman" panose="02020603050405020304" pitchFamily="18" charset="0"/>
                <a:cs typeface="Times New Roman" panose="02020603050405020304" pitchFamily="18" charset="0"/>
              </a:rPr>
              <a:t>:</a:t>
            </a:r>
          </a:p>
          <a:p>
            <a:pPr>
              <a:lnSpc>
                <a:spcPts val="3024"/>
              </a:lnSpc>
              <a:spcBef>
                <a:spcPct val="0"/>
              </a:spcBef>
            </a:pP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             </a:t>
            </a:r>
          </a:p>
          <a:p>
            <a:pPr>
              <a:lnSpc>
                <a:spcPts val="3024"/>
              </a:lnSpc>
              <a:spcBef>
                <a:spcPct val="0"/>
              </a:spcBef>
            </a:pP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a.Sinh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ở </a:t>
            </a:r>
            <a:r>
              <a:rPr lang="en-US" sz="2200" dirty="0" err="1">
                <a:solidFill>
                  <a:srgbClr val="000000"/>
                </a:solidFill>
                <a:latin typeface="Times New Roman" panose="02020603050405020304" pitchFamily="18" charset="0"/>
                <a:cs typeface="Times New Roman" panose="02020603050405020304" pitchFamily="18" charset="0"/>
              </a:rPr>
              <a:t>cây</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dâu</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a:solidFill>
                  <a:srgbClr val="000000"/>
                </a:solidFill>
                <a:latin typeface="Times New Roman" panose="02020603050405020304" pitchFamily="18" charset="0"/>
                <a:cs typeface="Times New Roman" panose="02020603050405020304" pitchFamily="18" charset="0"/>
              </a:rPr>
              <a:t>b.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ở </a:t>
            </a:r>
            <a:r>
              <a:rPr lang="en-US" sz="2200" dirty="0" err="1" smtClean="0">
                <a:solidFill>
                  <a:srgbClr val="000000"/>
                </a:solidFill>
                <a:latin typeface="Times New Roman" panose="02020603050405020304" pitchFamily="18" charset="0"/>
                <a:cs typeface="Times New Roman" panose="02020603050405020304" pitchFamily="18" charset="0"/>
              </a:rPr>
              <a:t>chim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cánh</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cụt</a:t>
            </a:r>
            <a:endParaRPr lang="en-US" sz="2200" dirty="0">
              <a:solidFill>
                <a:srgbClr val="000000"/>
              </a:solidFill>
              <a:latin typeface="Times New Roman" panose="02020603050405020304" pitchFamily="18" charset="0"/>
              <a:cs typeface="Times New Roman" panose="02020603050405020304" pitchFamily="18" charset="0"/>
            </a:endParaRP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Hình</a:t>
            </a:r>
            <a:r>
              <a:rPr lang="en-US" sz="2200" dirty="0">
                <a:solidFill>
                  <a:srgbClr val="000000"/>
                </a:solidFill>
                <a:latin typeface="Times New Roman" panose="02020603050405020304" pitchFamily="18" charset="0"/>
                <a:cs typeface="Times New Roman" panose="02020603050405020304" pitchFamily="18" charset="0"/>
              </a:rPr>
              <a:t> 39.1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ở</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một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số</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vật</a:t>
            </a:r>
            <a:r>
              <a:rPr lang="en-US" sz="2200" dirty="0">
                <a:solidFill>
                  <a:srgbClr val="000000"/>
                </a:solidFill>
                <a:latin typeface="Times New Roman" panose="02020603050405020304" pitchFamily="18" charset="0"/>
                <a:cs typeface="Times New Roman" panose="02020603050405020304" pitchFamily="18" charset="0"/>
              </a:rPr>
              <a:t>.</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1.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quá</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tạo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ra</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những</a:t>
            </a:r>
            <a:r>
              <a:rPr lang="en-US" sz="2200" dirty="0">
                <a:solidFill>
                  <a:srgbClr val="000000"/>
                </a:solidFill>
                <a:latin typeface="Times New Roman" panose="02020603050405020304" pitchFamily="18" charset="0"/>
                <a:cs typeface="Times New Roman" panose="02020603050405020304" pitchFamily="18" charset="0"/>
              </a:rPr>
              <a:t> …(1)… </a:t>
            </a:r>
            <a:r>
              <a:rPr lang="en-US" sz="2200" dirty="0" err="1">
                <a:solidFill>
                  <a:srgbClr val="000000"/>
                </a:solidFill>
                <a:latin typeface="Times New Roman" panose="02020603050405020304" pitchFamily="18" charset="0"/>
                <a:cs typeface="Times New Roman" panose="02020603050405020304" pitchFamily="18" charset="0"/>
              </a:rPr>
              <a:t>đảm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bảo</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sự</a:t>
            </a:r>
            <a:r>
              <a:rPr lang="en-US" sz="2200" dirty="0">
                <a:solidFill>
                  <a:srgbClr val="000000"/>
                </a:solidFill>
                <a:latin typeface="Times New Roman" panose="02020603050405020304" pitchFamily="18" charset="0"/>
                <a:cs typeface="Times New Roman" panose="02020603050405020304" pitchFamily="18" charset="0"/>
              </a:rPr>
              <a:t> …(2)…  </a:t>
            </a:r>
            <a:r>
              <a:rPr lang="en-US" sz="2200" dirty="0" err="1">
                <a:solidFill>
                  <a:srgbClr val="000000"/>
                </a:solidFill>
                <a:latin typeface="Times New Roman" panose="02020603050405020304" pitchFamily="18" charset="0"/>
                <a:cs typeface="Times New Roman" panose="02020603050405020304" pitchFamily="18" charset="0"/>
              </a:rPr>
              <a:t>liên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tục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của</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loài</a:t>
            </a:r>
            <a:r>
              <a:rPr lang="en-US" sz="2200" dirty="0">
                <a:solidFill>
                  <a:srgbClr val="000000"/>
                </a:solidFill>
                <a:latin typeface="Times New Roman" panose="02020603050405020304" pitchFamily="18" charset="0"/>
                <a:cs typeface="Times New Roman" panose="02020603050405020304" pitchFamily="18" charset="0"/>
              </a:rPr>
              <a:t>.</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2. </a:t>
            </a:r>
            <a:r>
              <a:rPr lang="en-US" sz="2200" dirty="0" err="1">
                <a:solidFill>
                  <a:srgbClr val="000000"/>
                </a:solidFill>
                <a:latin typeface="Times New Roman" panose="02020603050405020304" pitchFamily="18" charset="0"/>
                <a:cs typeface="Times New Roman" panose="02020603050405020304" pitchFamily="18" charset="0"/>
              </a:rPr>
              <a:t>Có</a:t>
            </a:r>
            <a:r>
              <a:rPr lang="en-US" sz="2200" dirty="0">
                <a:solidFill>
                  <a:srgbClr val="000000"/>
                </a:solidFill>
                <a:latin typeface="Times New Roman" panose="02020603050405020304" pitchFamily="18" charset="0"/>
                <a:cs typeface="Times New Roman" panose="02020603050405020304" pitchFamily="18" charset="0"/>
              </a:rPr>
              <a:t> 2 </a:t>
            </a:r>
            <a:r>
              <a:rPr lang="en-US" sz="2200" dirty="0" err="1">
                <a:solidFill>
                  <a:srgbClr val="000000"/>
                </a:solidFill>
                <a:latin typeface="Times New Roman" panose="02020603050405020304" pitchFamily="18" charset="0"/>
                <a:cs typeface="Times New Roman" panose="02020603050405020304" pitchFamily="18" charset="0"/>
              </a:rPr>
              <a:t>hình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thức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…(3)….</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       +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hữu</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tính</a:t>
            </a:r>
            <a:r>
              <a:rPr lang="en-US" sz="2200" dirty="0">
                <a:solidFill>
                  <a:srgbClr val="000000"/>
                </a:solidFill>
                <a:latin typeface="Times New Roman" panose="02020603050405020304" pitchFamily="18" charset="0"/>
                <a:cs typeface="Times New Roman" panose="02020603050405020304" pitchFamily="18" charset="0"/>
              </a:rPr>
              <a:t>.</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3. </a:t>
            </a:r>
            <a:r>
              <a:rPr lang="en-US" sz="2200" dirty="0" err="1">
                <a:solidFill>
                  <a:srgbClr val="000000"/>
                </a:solidFill>
                <a:latin typeface="Times New Roman" panose="02020603050405020304" pitchFamily="18" charset="0"/>
                <a:cs typeface="Times New Roman" panose="02020603050405020304" pitchFamily="18" charset="0"/>
              </a:rPr>
              <a:t>Ví</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dụ</a:t>
            </a:r>
            <a:r>
              <a:rPr lang="en-US" sz="2200" dirty="0">
                <a:solidFill>
                  <a:srgbClr val="000000"/>
                </a:solidFill>
                <a:latin typeface="Times New Roman" panose="02020603050405020304" pitchFamily="18" charset="0"/>
                <a:cs typeface="Times New Roman" panose="02020603050405020304" pitchFamily="18" charset="0"/>
              </a:rPr>
              <a:t>: </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ở </a:t>
            </a:r>
            <a:r>
              <a:rPr lang="en-US" sz="2200" dirty="0" err="1" smtClean="0">
                <a:solidFill>
                  <a:srgbClr val="000000"/>
                </a:solidFill>
                <a:latin typeface="Times New Roman" panose="02020603050405020304" pitchFamily="18" charset="0"/>
                <a:cs typeface="Times New Roman" panose="02020603050405020304" pitchFamily="18" charset="0"/>
              </a:rPr>
              <a:t>chim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cánh</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cụt</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thức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…(4)….</a:t>
            </a:r>
          </a:p>
          <a:p>
            <a:pPr>
              <a:lnSpc>
                <a:spcPts val="3024"/>
              </a:lnSpc>
              <a:spcBef>
                <a:spcPct val="0"/>
              </a:spcBef>
            </a:pPr>
            <a:r>
              <a:rPr lang="en-US" sz="2200" dirty="0">
                <a:solidFill>
                  <a:srgbClr val="000000"/>
                </a:solidFill>
                <a:latin typeface="Times New Roman" panose="02020603050405020304" pitchFamily="18" charset="0"/>
                <a:cs typeface="Times New Roman" panose="02020603050405020304" pitchFamily="18" charset="0"/>
              </a:rPr>
              <a:t>-</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 ở </a:t>
            </a:r>
            <a:r>
              <a:rPr lang="en-US" sz="2200" dirty="0" err="1" smtClean="0">
                <a:solidFill>
                  <a:srgbClr val="000000"/>
                </a:solidFill>
                <a:latin typeface="Times New Roman" panose="02020603050405020304" pitchFamily="18" charset="0"/>
                <a:cs typeface="Times New Roman" panose="02020603050405020304" pitchFamily="18" charset="0"/>
              </a:rPr>
              <a:t>dâu</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là</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hình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thức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sinh</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sản</a:t>
            </a:r>
            <a:r>
              <a:rPr lang="en-US" sz="2200" dirty="0">
                <a:solidFill>
                  <a:srgbClr val="000000"/>
                </a:solidFill>
                <a:latin typeface="Times New Roman" panose="02020603050405020304" pitchFamily="18" charset="0"/>
                <a:cs typeface="Times New Roman" panose="02020603050405020304" pitchFamily="18" charset="0"/>
              </a:rPr>
              <a:t>…(5)….</a:t>
            </a:r>
          </a:p>
        </p:txBody>
      </p:sp>
      <p:sp>
        <p:nvSpPr>
          <p:cNvPr id="5" name="Rectangle 4"/>
          <p:cNvSpPr/>
          <p:nvPr/>
        </p:nvSpPr>
        <p:spPr>
          <a:xfrm>
            <a:off x="9906000" y="3897868"/>
            <a:ext cx="1617751" cy="369332"/>
          </a:xfrm>
          <a:prstGeom prst="rect">
            <a:avLst/>
          </a:prstGeom>
        </p:spPr>
        <p:txBody>
          <a:bodyPr wrap="none">
            <a:spAutoFit/>
          </a:bodyPr>
          <a:lstStyle/>
          <a:p>
            <a:r>
              <a:rPr lang="en-US" dirty="0" smtClean="0">
                <a:solidFill>
                  <a:srgbClr val="FF0000"/>
                </a:solidFill>
              </a:rPr>
              <a:t>(1) </a:t>
            </a:r>
            <a:r>
              <a:rPr lang="vi-VN" dirty="0" smtClean="0">
                <a:solidFill>
                  <a:srgbClr val="FF0000"/>
                </a:solidFill>
              </a:rPr>
              <a:t>cá </a:t>
            </a:r>
            <a:r>
              <a:rPr lang="vi-VN" dirty="0">
                <a:solidFill>
                  <a:srgbClr val="FF0000"/>
                </a:solidFill>
              </a:rPr>
              <a:t>thể mới</a:t>
            </a:r>
            <a:endParaRPr lang="en-US" dirty="0"/>
          </a:p>
        </p:txBody>
      </p:sp>
      <p:sp>
        <p:nvSpPr>
          <p:cNvPr id="6" name="Rectangle 5"/>
          <p:cNvSpPr/>
          <p:nvPr/>
        </p:nvSpPr>
        <p:spPr>
          <a:xfrm>
            <a:off x="9906000" y="4578746"/>
            <a:ext cx="2067391" cy="369332"/>
          </a:xfrm>
          <a:prstGeom prst="rect">
            <a:avLst/>
          </a:prstGeom>
        </p:spPr>
        <p:txBody>
          <a:bodyPr wrap="square">
            <a:spAutoFit/>
          </a:bodyPr>
          <a:lstStyle/>
          <a:p>
            <a:r>
              <a:rPr lang="en-US" dirty="0" smtClean="0">
                <a:solidFill>
                  <a:srgbClr val="FF0000"/>
                </a:solidFill>
              </a:rPr>
              <a:t>(2) </a:t>
            </a:r>
            <a:r>
              <a:rPr lang="vi-VN" dirty="0" smtClean="0">
                <a:solidFill>
                  <a:srgbClr val="FF0000"/>
                </a:solidFill>
              </a:rPr>
              <a:t>sự </a:t>
            </a:r>
            <a:r>
              <a:rPr lang="vi-VN" dirty="0">
                <a:solidFill>
                  <a:srgbClr val="FF0000"/>
                </a:solidFill>
              </a:rPr>
              <a:t>phát </a:t>
            </a:r>
            <a:r>
              <a:rPr lang="vi-VN" dirty="0" smtClean="0">
                <a:solidFill>
                  <a:srgbClr val="FF0000"/>
                </a:solidFill>
              </a:rPr>
              <a:t>triển</a:t>
            </a:r>
            <a:endParaRPr lang="en-US" dirty="0">
              <a:solidFill>
                <a:srgbClr val="FF0000"/>
              </a:solidFill>
            </a:endParaRPr>
          </a:p>
        </p:txBody>
      </p:sp>
      <p:sp>
        <p:nvSpPr>
          <p:cNvPr id="7" name="Rectangle 6"/>
          <p:cNvSpPr/>
          <p:nvPr/>
        </p:nvSpPr>
        <p:spPr>
          <a:xfrm>
            <a:off x="10003852" y="5192721"/>
            <a:ext cx="2067391" cy="369332"/>
          </a:xfrm>
          <a:prstGeom prst="rect">
            <a:avLst/>
          </a:prstGeom>
        </p:spPr>
        <p:txBody>
          <a:bodyPr wrap="square">
            <a:spAutoFit/>
          </a:bodyPr>
          <a:lstStyle/>
          <a:p>
            <a:r>
              <a:rPr lang="en-US" dirty="0" smtClean="0">
                <a:solidFill>
                  <a:srgbClr val="FF0000"/>
                </a:solidFill>
              </a:rPr>
              <a:t>(3) </a:t>
            </a:r>
            <a:r>
              <a:rPr lang="en-US" dirty="0" err="1" smtClean="0">
                <a:solidFill>
                  <a:srgbClr val="FF0000"/>
                </a:solidFill>
              </a:rPr>
              <a:t>Vô</a:t>
            </a:r>
            <a:r>
              <a:rPr lang="en-US" dirty="0" smtClean="0">
                <a:solidFill>
                  <a:srgbClr val="FF0000"/>
                </a:solidFill>
              </a:rPr>
              <a:t> </a:t>
            </a:r>
            <a:r>
              <a:rPr lang="en-US" dirty="0" err="1" smtClean="0">
                <a:solidFill>
                  <a:srgbClr val="FF0000"/>
                </a:solidFill>
              </a:rPr>
              <a:t>tính</a:t>
            </a:r>
            <a:endParaRPr lang="en-US" dirty="0">
              <a:solidFill>
                <a:srgbClr val="FF0000"/>
              </a:solidFill>
            </a:endParaRPr>
          </a:p>
        </p:txBody>
      </p:sp>
      <p:sp>
        <p:nvSpPr>
          <p:cNvPr id="8" name="Rectangle 7"/>
          <p:cNvSpPr/>
          <p:nvPr/>
        </p:nvSpPr>
        <p:spPr>
          <a:xfrm>
            <a:off x="9982200" y="5802868"/>
            <a:ext cx="2067391" cy="369332"/>
          </a:xfrm>
          <a:prstGeom prst="rect">
            <a:avLst/>
          </a:prstGeom>
        </p:spPr>
        <p:txBody>
          <a:bodyPr wrap="square">
            <a:spAutoFit/>
          </a:bodyPr>
          <a:lstStyle/>
          <a:p>
            <a:r>
              <a:rPr lang="en-US" dirty="0" smtClean="0">
                <a:solidFill>
                  <a:srgbClr val="FF0000"/>
                </a:solidFill>
              </a:rPr>
              <a:t>(4) </a:t>
            </a:r>
            <a:r>
              <a:rPr lang="en-US" dirty="0" err="1" smtClean="0">
                <a:solidFill>
                  <a:srgbClr val="FF0000"/>
                </a:solidFill>
              </a:rPr>
              <a:t>hữu</a:t>
            </a:r>
            <a:r>
              <a:rPr lang="en-US" dirty="0" smtClean="0">
                <a:solidFill>
                  <a:srgbClr val="FF0000"/>
                </a:solidFill>
              </a:rPr>
              <a:t> </a:t>
            </a:r>
            <a:r>
              <a:rPr lang="en-US" dirty="0" err="1" smtClean="0">
                <a:solidFill>
                  <a:srgbClr val="FF0000"/>
                </a:solidFill>
              </a:rPr>
              <a:t>tính</a:t>
            </a:r>
            <a:endParaRPr lang="en-US" dirty="0">
              <a:solidFill>
                <a:srgbClr val="FF0000"/>
              </a:solidFill>
            </a:endParaRPr>
          </a:p>
        </p:txBody>
      </p:sp>
      <p:sp>
        <p:nvSpPr>
          <p:cNvPr id="9" name="Rectangle 8"/>
          <p:cNvSpPr/>
          <p:nvPr/>
        </p:nvSpPr>
        <p:spPr>
          <a:xfrm>
            <a:off x="10003851" y="6412468"/>
            <a:ext cx="2067391" cy="369332"/>
          </a:xfrm>
          <a:prstGeom prst="rect">
            <a:avLst/>
          </a:prstGeom>
        </p:spPr>
        <p:txBody>
          <a:bodyPr wrap="square">
            <a:spAutoFit/>
          </a:bodyPr>
          <a:lstStyle/>
          <a:p>
            <a:r>
              <a:rPr lang="en-US" dirty="0" smtClean="0">
                <a:solidFill>
                  <a:srgbClr val="FF0000"/>
                </a:solidFill>
              </a:rPr>
              <a:t>(5) </a:t>
            </a:r>
            <a:r>
              <a:rPr lang="en-US" dirty="0" err="1" smtClean="0">
                <a:solidFill>
                  <a:srgbClr val="FF0000"/>
                </a:solidFill>
              </a:rPr>
              <a:t>Vô</a:t>
            </a:r>
            <a:r>
              <a:rPr lang="en-US" dirty="0" smtClean="0">
                <a:solidFill>
                  <a:srgbClr val="FF0000"/>
                </a:solidFill>
              </a:rPr>
              <a:t> </a:t>
            </a:r>
            <a:r>
              <a:rPr lang="en-US" dirty="0" err="1" smtClean="0">
                <a:solidFill>
                  <a:srgbClr val="FF0000"/>
                </a:solidFill>
              </a:rPr>
              <a:t>tính</a:t>
            </a:r>
            <a:endParaRPr lang="en-US" dirty="0">
              <a:solidFill>
                <a:srgbClr val="FF0000"/>
              </a:solidFill>
            </a:endParaRPr>
          </a:p>
        </p:txBody>
      </p:sp>
      <p:pic>
        <p:nvPicPr>
          <p:cNvPr id="10" name="Picture 4" descr="Cánh cụt hoàng đế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199" y="304800"/>
            <a:ext cx="1698171" cy="2729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inh sản ở sinh vật - Ol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01001"/>
            <a:ext cx="3543031" cy="22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64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2" presetClass="entr" presetSubtype="4"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 calcmode="lin" valueType="num">
                                      <p:cBhvr additive="base">
                                        <p:cTn id="2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barn(inVertical)">
                                      <p:cBhvr>
                                        <p:cTn id="35" dur="500"/>
                                        <p:tgtEl>
                                          <p:spTgt spid="2">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barn(inVertical)">
                                      <p:cBhvr>
                                        <p:cTn id="38" dur="500"/>
                                        <p:tgtEl>
                                          <p:spTgt spid="2">
                                            <p:txEl>
                                              <p:pRg st="11" end="1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barn(inVertical)">
                                      <p:cBhvr>
                                        <p:cTn id="41" dur="500"/>
                                        <p:tgtEl>
                                          <p:spTgt spid="2">
                                            <p:txEl>
                                              <p:pRg st="12" end="1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barn(inVertical)">
                                      <p:cBhvr>
                                        <p:cTn id="44" dur="500"/>
                                        <p:tgtEl>
                                          <p:spTgt spid="2">
                                            <p:txEl>
                                              <p:pRg st="13" end="13"/>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barn(inVertical)">
                                      <p:cBhvr>
                                        <p:cTn id="47" dur="500"/>
                                        <p:tgtEl>
                                          <p:spTgt spid="2">
                                            <p:txEl>
                                              <p:pRg st="14" end="14"/>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xEl>
                                              <p:pRg st="15" end="15"/>
                                            </p:txEl>
                                          </p:spTgt>
                                        </p:tgtEl>
                                        <p:attrNameLst>
                                          <p:attrName>style.visibility</p:attrName>
                                        </p:attrNameLst>
                                      </p:cBhvr>
                                      <p:to>
                                        <p:strVal val="visible"/>
                                      </p:to>
                                    </p:set>
                                    <p:animEffect transition="in" filter="barn(inVertical)">
                                      <p:cBhvr>
                                        <p:cTn id="50" dur="500"/>
                                        <p:tgtEl>
                                          <p:spTgt spid="2">
                                            <p:txEl>
                                              <p:pRg st="15" end="15"/>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2">
                                            <p:txEl>
                                              <p:pRg st="16" end="16"/>
                                            </p:txEl>
                                          </p:spTgt>
                                        </p:tgtEl>
                                        <p:attrNameLst>
                                          <p:attrName>style.visibility</p:attrName>
                                        </p:attrNameLst>
                                      </p:cBhvr>
                                      <p:to>
                                        <p:strVal val="visible"/>
                                      </p:to>
                                    </p:set>
                                    <p:animEffect transition="in" filter="barn(inVertical)">
                                      <p:cBhvr>
                                        <p:cTn id="53" dur="500"/>
                                        <p:tgtEl>
                                          <p:spTgt spid="2">
                                            <p:txEl>
                                              <p:pRg st="16" end="1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ppt_x"/>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ppt_x"/>
                                          </p:val>
                                        </p:tav>
                                        <p:tav tm="100000">
                                          <p:val>
                                            <p:strVal val="#ppt_x"/>
                                          </p:val>
                                        </p:tav>
                                      </p:tavLst>
                                    </p:anim>
                                    <p:anim calcmode="lin" valueType="num">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additive="base">
                                        <p:cTn id="76" dur="500" fill="hold"/>
                                        <p:tgtEl>
                                          <p:spTgt spid="8"/>
                                        </p:tgtEl>
                                        <p:attrNameLst>
                                          <p:attrName>ppt_x</p:attrName>
                                        </p:attrNameLst>
                                      </p:cBhvr>
                                      <p:tavLst>
                                        <p:tav tm="0">
                                          <p:val>
                                            <p:strVal val="#ppt_x"/>
                                          </p:val>
                                        </p:tav>
                                        <p:tav tm="100000">
                                          <p:val>
                                            <p:strVal val="#ppt_x"/>
                                          </p:val>
                                        </p:tav>
                                      </p:tavLst>
                                    </p:anim>
                                    <p:anim calcmode="lin" valueType="num">
                                      <p:cBhvr additive="base">
                                        <p:cTn id="7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xmlns="" id="{FD354669-8160-4CBA-8BB8-D72A64D13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xmlns=""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xmlns=""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xmlns=""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xmlns=""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grpSp>
        <p:nvGrpSpPr>
          <p:cNvPr id="37" name="Group 36">
            <a:extLst>
              <a:ext uri="{FF2B5EF4-FFF2-40B4-BE49-F238E27FC236}">
                <a16:creationId xmlns:a16="http://schemas.microsoft.com/office/drawing/2014/main" xmlns=""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xmlns="" id="{8EBC5547-C2EC-477C-A390-86A0CB1091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xmlns=""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xmlns=""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xmlns=""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xmlns=""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xmlns=""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xmlns=""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xmlns=""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xmlns=""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xmlns=""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xmlns=""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xmlns=""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xmlns="" id="{9BAB8CDC-F117-4AFC-8C67-424BACB3C8B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23" action="ppaction://hlinkfile"/>
            <a:extLst>
              <a:ext uri="{FF2B5EF4-FFF2-40B4-BE49-F238E27FC236}">
                <a16:creationId xmlns:a16="http://schemas.microsoft.com/office/drawing/2014/main" xmlns=""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
        <p:nvSpPr>
          <p:cNvPr id="29" name="TextBox 28">
            <a:extLst>
              <a:ext uri="{FF2B5EF4-FFF2-40B4-BE49-F238E27FC236}">
                <a16:creationId xmlns:a16="http://schemas.microsoft.com/office/drawing/2014/main" xmlns="" id="{B9F5B10E-43E8-43F8-B9B5-ACB1E438D648}"/>
              </a:ext>
            </a:extLst>
          </p:cNvPr>
          <p:cNvSpPr txBox="1"/>
          <p:nvPr/>
        </p:nvSpPr>
        <p:spPr>
          <a:xfrm>
            <a:off x="315997" y="2401560"/>
            <a:ext cx="6542004" cy="246221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video </a:t>
            </a: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biết</a:t>
            </a:r>
            <a:r>
              <a:rPr lang="en-US" sz="3200" dirty="0" smtClean="0">
                <a:latin typeface="Times New Roman" pitchFamily="18" charset="0"/>
                <a:cs typeface="Times New Roman" pitchFamily="18" charset="0"/>
              </a:rPr>
              <a:t>:</a:t>
            </a:r>
          </a:p>
          <a:p>
            <a:pPr marL="457200" indent="-457200">
              <a:buAutoNum type="arabicPeriod"/>
            </a:pPr>
            <a:r>
              <a:rPr lang="vi-VN"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Thế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nuôi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tế</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mô</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a:t>
            </a:r>
          </a:p>
          <a:p>
            <a:pPr marL="457200" indent="-457200">
              <a:buAutoNum type="arabicPeriod"/>
            </a:pP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đoạn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nuôi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734272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barn(inVertical)">
                                      <p:cBhvr>
                                        <p:cTn id="14" dur="500"/>
                                        <p:tgtEl>
                                          <p:spTgt spid="3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xmlns="" id="{B41D1A2D-7476-43F5-AE91-5419039B0D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9BAB8CDC-F117-4AFC-8C67-424BACB3C8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xmlns="" id="{25B6003E-120C-4541-BFA1-E516C0B5CB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xmlns=""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xmlns="" id="{9B245F89-00C1-4A86-8F86-217BDD14EB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xmlns=""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xmlns="" val="3975684401"/>
                    </a:ext>
                  </a:extLst>
                </a:gridCol>
                <a:gridCol w="3657600">
                  <a:extLst>
                    <a:ext uri="{9D8B030D-6E8A-4147-A177-3AD203B41FA5}">
                      <a16:colId xmlns:a16="http://schemas.microsoft.com/office/drawing/2014/main" xmlns="" val="3350782756"/>
                    </a:ext>
                  </a:extLst>
                </a:gridCol>
                <a:gridCol w="5003232">
                  <a:extLst>
                    <a:ext uri="{9D8B030D-6E8A-4147-A177-3AD203B41FA5}">
                      <a16:colId xmlns:a16="http://schemas.microsoft.com/office/drawing/2014/main" xmlns=""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xmlns=""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xmlns=""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xmlns=""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xmlns=""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xmlns=""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xmlns="" id="{AD33AA62-825E-4875-BE70-8B962A928DD7}"/>
              </a:ext>
            </a:extLst>
          </p:cNvPr>
          <p:cNvGraphicFramePr>
            <a:graphicFrameLocks noGrp="1"/>
          </p:cNvGraphicFramePr>
          <p:nvPr>
            <p:extLst>
              <p:ext uri="{D42A27DB-BD31-4B8C-83A1-F6EECF244321}">
                <p14:modId xmlns:p14="http://schemas.microsoft.com/office/powerpoint/2010/main" val="2814568669"/>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xmlns="" val="3975684401"/>
                    </a:ext>
                  </a:extLst>
                </a:gridCol>
                <a:gridCol w="4475263">
                  <a:extLst>
                    <a:ext uri="{9D8B030D-6E8A-4147-A177-3AD203B41FA5}">
                      <a16:colId xmlns:a16="http://schemas.microsoft.com/office/drawing/2014/main" xmlns="" val="3350782756"/>
                    </a:ext>
                  </a:extLst>
                </a:gridCol>
                <a:gridCol w="4724399">
                  <a:extLst>
                    <a:ext uri="{9D8B030D-6E8A-4147-A177-3AD203B41FA5}">
                      <a16:colId xmlns:a16="http://schemas.microsoft.com/office/drawing/2014/main" xmlns=""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xmlns=""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endParaRPr lang="vi-VN" sz="2000" b="0" i="0" kern="120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xmlns=""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endParaRPr lang="vi-VN" sz="2000" b="0" i="0" kern="120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xmlns=""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xmlns=""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xmlns="" val="2909223518"/>
                  </a:ext>
                </a:extLst>
              </a:tr>
            </a:tbl>
          </a:graphicData>
        </a:graphic>
      </p:graphicFrame>
      <p:sp>
        <p:nvSpPr>
          <p:cNvPr id="2" name="Rectangle 1"/>
          <p:cNvSpPr/>
          <p:nvPr/>
        </p:nvSpPr>
        <p:spPr>
          <a:xfrm>
            <a:off x="2563734" y="1295400"/>
            <a:ext cx="4370466" cy="1089529"/>
          </a:xfrm>
          <a:prstGeom prst="rect">
            <a:avLst/>
          </a:prstGeom>
        </p:spPr>
        <p:txBody>
          <a:bodyPr wrap="square">
            <a:spAutoFit/>
          </a:bodyPr>
          <a:lstStyle/>
          <a:p>
            <a:pPr algn="just">
              <a:lnSpc>
                <a:spcPct val="120000"/>
              </a:lnSpc>
            </a:pPr>
            <a:r>
              <a:rPr lang="vi-VN" dirty="0"/>
              <a:t>Cây hoa như cây sắn mia, các cây hoa (hoa hồng, cúc,...) các cây ăn quả (dâu tằm, chanh,...)</a:t>
            </a:r>
          </a:p>
        </p:txBody>
      </p:sp>
      <p:sp>
        <p:nvSpPr>
          <p:cNvPr id="6" name="Rectangle 5"/>
          <p:cNvSpPr/>
          <p:nvPr/>
        </p:nvSpPr>
        <p:spPr>
          <a:xfrm>
            <a:off x="7086600" y="1196471"/>
            <a:ext cx="4419600" cy="1089529"/>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vi-VN" dirty="0"/>
              <a:t>Giữ được đặc tính cây mẹ</a:t>
            </a:r>
          </a:p>
          <a:p>
            <a:pPr marL="342900" indent="-342900" algn="just">
              <a:lnSpc>
                <a:spcPct val="120000"/>
              </a:lnSpc>
              <a:buFont typeface="Arial" panose="020B0604020202020204" pitchFamily="34" charset="0"/>
              <a:buChar char="•"/>
            </a:pPr>
            <a:r>
              <a:rPr lang="vi-VN" dirty="0"/>
              <a:t>Ra hoa, quả sớm</a:t>
            </a:r>
          </a:p>
          <a:p>
            <a:pPr marL="342900" indent="-342900" algn="just">
              <a:lnSpc>
                <a:spcPct val="120000"/>
              </a:lnSpc>
              <a:buFont typeface="Arial" panose="020B0604020202020204" pitchFamily="34" charset="0"/>
              <a:buChar char="•"/>
            </a:pPr>
            <a:r>
              <a:rPr lang="vi-VN" dirty="0"/>
              <a:t>Hệ số nhân giống cao</a:t>
            </a:r>
          </a:p>
        </p:txBody>
      </p:sp>
      <p:sp>
        <p:nvSpPr>
          <p:cNvPr id="13" name="Rectangle 12"/>
          <p:cNvSpPr/>
          <p:nvPr/>
        </p:nvSpPr>
        <p:spPr>
          <a:xfrm>
            <a:off x="2563734" y="2761482"/>
            <a:ext cx="4218066" cy="757130"/>
          </a:xfrm>
          <a:prstGeom prst="rect">
            <a:avLst/>
          </a:prstGeom>
        </p:spPr>
        <p:txBody>
          <a:bodyPr wrap="square">
            <a:spAutoFit/>
          </a:bodyPr>
          <a:lstStyle/>
          <a:p>
            <a:pPr algn="just">
              <a:lnSpc>
                <a:spcPct val="120000"/>
              </a:lnSpc>
            </a:pPr>
            <a:r>
              <a:rPr lang="vi-VN" dirty="0"/>
              <a:t>Các cây ăn quả lâu năm như hồng xiêm, cam</a:t>
            </a:r>
          </a:p>
        </p:txBody>
      </p:sp>
      <p:sp>
        <p:nvSpPr>
          <p:cNvPr id="14" name="Rectangle 13"/>
          <p:cNvSpPr/>
          <p:nvPr/>
        </p:nvSpPr>
        <p:spPr>
          <a:xfrm>
            <a:off x="7012881" y="2595282"/>
            <a:ext cx="4645719" cy="1089529"/>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vi-VN" dirty="0"/>
              <a:t>Giữa được đặc tính của cây mẹ</a:t>
            </a:r>
          </a:p>
          <a:p>
            <a:pPr marL="342900" indent="-342900" algn="just">
              <a:lnSpc>
                <a:spcPct val="120000"/>
              </a:lnSpc>
              <a:buFont typeface="Arial" panose="020B0604020202020204" pitchFamily="34" charset="0"/>
              <a:buChar char="•"/>
            </a:pPr>
            <a:r>
              <a:rPr lang="vi-VN" dirty="0"/>
              <a:t>Rút ngắn thời gian sinh trưởng của cây con, nhanh cho thu hoạch</a:t>
            </a:r>
          </a:p>
        </p:txBody>
      </p:sp>
      <p:sp>
        <p:nvSpPr>
          <p:cNvPr id="15" name="Rectangle 14"/>
          <p:cNvSpPr/>
          <p:nvPr/>
        </p:nvSpPr>
        <p:spPr>
          <a:xfrm>
            <a:off x="2563734" y="3807564"/>
            <a:ext cx="4370466" cy="1089529"/>
          </a:xfrm>
          <a:prstGeom prst="rect">
            <a:avLst/>
          </a:prstGeom>
        </p:spPr>
        <p:txBody>
          <a:bodyPr wrap="square">
            <a:spAutoFit/>
          </a:bodyPr>
          <a:lstStyle/>
          <a:p>
            <a:pPr algn="just">
              <a:lnSpc>
                <a:spcPct val="120000"/>
              </a:lnSpc>
            </a:pPr>
            <a:r>
              <a:rPr lang="vi-VN" dirty="0"/>
              <a:t>Ghép các cây khác nhau nhưng cùng loài (cam với bưởi, chanh với bưởi, hoa quỳnh với thanh long)</a:t>
            </a:r>
          </a:p>
        </p:txBody>
      </p:sp>
      <p:sp>
        <p:nvSpPr>
          <p:cNvPr id="16" name="Rectangle 15"/>
          <p:cNvSpPr/>
          <p:nvPr/>
        </p:nvSpPr>
        <p:spPr>
          <a:xfrm>
            <a:off x="7086600" y="3810000"/>
            <a:ext cx="4419600" cy="1089529"/>
          </a:xfrm>
          <a:prstGeom prst="rect">
            <a:avLst/>
          </a:prstGeom>
        </p:spPr>
        <p:txBody>
          <a:bodyPr wrap="square">
            <a:spAutoFit/>
          </a:bodyPr>
          <a:lstStyle/>
          <a:p>
            <a:pPr algn="just">
              <a:lnSpc>
                <a:spcPct val="120000"/>
              </a:lnSpc>
            </a:pPr>
            <a:r>
              <a:rPr lang="vi-VN" dirty="0"/>
              <a:t>Kết hợp được những ưu điểm của cành/mắt ghép và gốc ghép theo mong muốn của con người</a:t>
            </a:r>
          </a:p>
        </p:txBody>
      </p:sp>
      <p:sp>
        <p:nvSpPr>
          <p:cNvPr id="18" name="Rectangle 17"/>
          <p:cNvSpPr/>
          <p:nvPr/>
        </p:nvSpPr>
        <p:spPr>
          <a:xfrm>
            <a:off x="2587061" y="5157796"/>
            <a:ext cx="4194739" cy="1089529"/>
          </a:xfrm>
          <a:prstGeom prst="rect">
            <a:avLst/>
          </a:prstGeom>
        </p:spPr>
        <p:txBody>
          <a:bodyPr wrap="square">
            <a:spAutoFit/>
          </a:bodyPr>
          <a:lstStyle/>
          <a:p>
            <a:pPr algn="just">
              <a:lnSpc>
                <a:spcPct val="120000"/>
              </a:lnSpc>
            </a:pPr>
            <a:r>
              <a:rPr lang="vi-VN" dirty="0"/>
              <a:t>Các loại hoa, cây thuốc, cây gỗ quý hiếm như phong lan, sâm ngọc linh, trầm hương,...</a:t>
            </a:r>
          </a:p>
        </p:txBody>
      </p:sp>
      <p:sp>
        <p:nvSpPr>
          <p:cNvPr id="19" name="Rectangle 18"/>
          <p:cNvSpPr/>
          <p:nvPr/>
        </p:nvSpPr>
        <p:spPr>
          <a:xfrm>
            <a:off x="7086600" y="5029200"/>
            <a:ext cx="4572000" cy="1089529"/>
          </a:xfrm>
          <a:prstGeom prst="rect">
            <a:avLst/>
          </a:prstGeom>
        </p:spPr>
        <p:txBody>
          <a:bodyPr wrap="square">
            <a:spAutoFit/>
          </a:bodyPr>
          <a:lstStyle/>
          <a:p>
            <a:pPr algn="just">
              <a:lnSpc>
                <a:spcPct val="120000"/>
              </a:lnSpc>
            </a:pPr>
            <a:r>
              <a:rPr lang="vi-VN" dirty="0"/>
              <a:t>Tao ra số lượng lớn các cây con đồng đều, sạch bệnh, giữ được đặc tính tốt của cây và hiệu quả kinh tế cao</a:t>
            </a:r>
          </a:p>
        </p:txBody>
      </p:sp>
    </p:spTree>
    <p:extLst>
      <p:ext uri="{BB962C8B-B14F-4D97-AF65-F5344CB8AC3E}">
        <p14:creationId xmlns:p14="http://schemas.microsoft.com/office/powerpoint/2010/main" val="39960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3" grpId="0"/>
      <p:bldP spid="14" grpId="0"/>
      <p:bldP spid="15" grpId="0"/>
      <p:bldP spid="16"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xmlns=""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xmlns=""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xmlns=""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xmlns=""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xmlns=""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xmlns="" id="{73C34182-6FB1-4C42-BAFF-50B10FE5F4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xmlns="" id="{A4FFB393-6797-410E-ACF1-91FB72BBAF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xmlns=""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xmlns=""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xmlns=""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xmlns=""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xmlns=""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xmlns="" id="{73C34182-6FB1-4C42-BAFF-50B10FE5F4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xmlns="" id="{A4FFB393-6797-410E-ACF1-91FB72BBAF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xmlns=""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xmlns=""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xmlns=""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xmlns=""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xmlns=""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xmlns=""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xmlns=""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xmlns=""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xmlns=""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xmlns="" id="{0465FFAB-717D-4AFF-A941-0954D5634D5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BF56069D-2D48-48BB-8EA0-7B767071EE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xmlns="" id="{ADA9424C-1407-4D14-A647-3810A2DC7E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xmlns="" id="{85AA5308-797A-4476-852D-B9A418EA3C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xmlns=""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xmlns=""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xmlns="" id="{51713262-7434-4F2E-82F1-B8C19E7349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xmlns=""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xmlns=""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xmlns=""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xmlns=""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xmlns=""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xmlns=""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xmlns=""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xmlns=""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xmlns=""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xmlns=""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xmlns=""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xmlns=""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xmlns="" id="{BA618076-10A3-482D-B3DB-18D46807324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CB934735-1AA9-4DFE-B807-AE88E9DC5F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F520C93A-825E-459C-9C2C-6F1142C45C3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h sản ở sinh vật - O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138" y="110607"/>
            <a:ext cx="6111512" cy="3851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nh cụt hoàng đế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0607"/>
            <a:ext cx="4114800" cy="6613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9086" y="838200"/>
            <a:ext cx="685800" cy="492443"/>
          </a:xfrm>
          <a:prstGeom prst="rect">
            <a:avLst/>
          </a:prstGeom>
          <a:solidFill>
            <a:schemeClr val="bg1"/>
          </a:solidFill>
        </p:spPr>
        <p:txBody>
          <a:bodyPr wrap="square" lIns="0" tIns="0" rIns="0" bIns="0" rtlCol="0">
            <a:spAutoFit/>
          </a:bodyPr>
          <a:lstStyle/>
          <a:p>
            <a:pPr algn="ctr"/>
            <a:r>
              <a:rPr lang="en-US" sz="3200" dirty="0" err="1" smtClean="0">
                <a:latin typeface="Times New Roman" pitchFamily="18" charset="0"/>
                <a:cs typeface="Times New Roman" pitchFamily="18" charset="0"/>
              </a:rPr>
              <a:t>Mẹ</a:t>
            </a:r>
            <a:endParaRPr lang="en-US" sz="3200" dirty="0" smtClean="0">
              <a:latin typeface="Times New Roman" pitchFamily="18" charset="0"/>
              <a:cs typeface="Times New Roman" pitchFamily="18" charset="0"/>
            </a:endParaRPr>
          </a:p>
        </p:txBody>
      </p:sp>
      <p:sp>
        <p:nvSpPr>
          <p:cNvPr id="6" name="TextBox 5"/>
          <p:cNvSpPr txBox="1"/>
          <p:nvPr/>
        </p:nvSpPr>
        <p:spPr>
          <a:xfrm>
            <a:off x="4271866" y="612194"/>
            <a:ext cx="685800" cy="492443"/>
          </a:xfrm>
          <a:prstGeom prst="rect">
            <a:avLst/>
          </a:prstGeom>
          <a:solidFill>
            <a:schemeClr val="bg1"/>
          </a:solidFill>
        </p:spPr>
        <p:txBody>
          <a:bodyPr wrap="square" lIns="0" tIns="0" rIns="0" bIns="0" rtlCol="0">
            <a:spAutoFit/>
          </a:bodyPr>
          <a:lstStyle/>
          <a:p>
            <a:pPr algn="ctr"/>
            <a:r>
              <a:rPr lang="en-US" sz="3200" dirty="0" err="1" smtClean="0">
                <a:latin typeface="Times New Roman" pitchFamily="18" charset="0"/>
                <a:cs typeface="Times New Roman" pitchFamily="18" charset="0"/>
              </a:rPr>
              <a:t>Bố</a:t>
            </a:r>
            <a:endParaRPr lang="en-US" sz="3200" dirty="0" smtClean="0">
              <a:latin typeface="Times New Roman" pitchFamily="18" charset="0"/>
              <a:cs typeface="Times New Roman" pitchFamily="18" charset="0"/>
            </a:endParaRPr>
          </a:p>
        </p:txBody>
      </p:sp>
      <p:sp>
        <p:nvSpPr>
          <p:cNvPr id="7" name="TextBox 6"/>
          <p:cNvSpPr txBox="1"/>
          <p:nvPr/>
        </p:nvSpPr>
        <p:spPr>
          <a:xfrm>
            <a:off x="2495550" y="4936409"/>
            <a:ext cx="800100" cy="492443"/>
          </a:xfrm>
          <a:prstGeom prst="rect">
            <a:avLst/>
          </a:prstGeom>
          <a:solidFill>
            <a:schemeClr val="bg1"/>
          </a:solidFill>
        </p:spPr>
        <p:txBody>
          <a:bodyPr wrap="square" lIns="0" tIns="0" rIns="0" bIns="0" rtlCol="0">
            <a:spAutoFit/>
          </a:bodyPr>
          <a:lstStyle/>
          <a:p>
            <a:pPr algn="l"/>
            <a:r>
              <a:rPr lang="en-US" sz="3200" dirty="0" smtClean="0">
                <a:latin typeface="Times New Roman" pitchFamily="18" charset="0"/>
                <a:cs typeface="Times New Roman" pitchFamily="18" charset="0"/>
              </a:rPr>
              <a:t>Con</a:t>
            </a:r>
          </a:p>
        </p:txBody>
      </p:sp>
      <p:cxnSp>
        <p:nvCxnSpPr>
          <p:cNvPr id="5" name="Straight Arrow Connector 4"/>
          <p:cNvCxnSpPr>
            <a:stCxn id="3" idx="2"/>
          </p:cNvCxnSpPr>
          <p:nvPr/>
        </p:nvCxnSpPr>
        <p:spPr>
          <a:xfrm>
            <a:off x="1191986" y="1330643"/>
            <a:ext cx="342900" cy="49815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71866" y="1138587"/>
            <a:ext cx="338234" cy="498157"/>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Oval Callout 1"/>
          <p:cNvSpPr/>
          <p:nvPr/>
        </p:nvSpPr>
        <p:spPr>
          <a:xfrm>
            <a:off x="6096000" y="4191000"/>
            <a:ext cx="5486400" cy="2057400"/>
          </a:xfrm>
          <a:prstGeom prst="wedgeEllipse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smtClean="0">
                <a:solidFill>
                  <a:schemeClr val="tx1"/>
                </a:solidFill>
                <a:latin typeface="Times New Roman" pitchFamily="18" charset="0"/>
                <a:cs typeface="Times New Roman" pitchFamily="18" charset="0"/>
              </a:rPr>
              <a:t>Chỉ</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ra</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sự</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khác</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biệt</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giữa</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sinh</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sản</a:t>
            </a:r>
            <a:r>
              <a:rPr lang="en-US" sz="3000" dirty="0" smtClean="0">
                <a:solidFill>
                  <a:schemeClr val="tx1"/>
                </a:solidFill>
                <a:latin typeface="Times New Roman" pitchFamily="18" charset="0"/>
                <a:cs typeface="Times New Roman" pitchFamily="18" charset="0"/>
              </a:rPr>
              <a:t> ở </a:t>
            </a:r>
            <a:r>
              <a:rPr lang="en-US" sz="3000" dirty="0" err="1" smtClean="0">
                <a:solidFill>
                  <a:schemeClr val="tx1"/>
                </a:solidFill>
                <a:latin typeface="Times New Roman" pitchFamily="18" charset="0"/>
                <a:cs typeface="Times New Roman" pitchFamily="18" charset="0"/>
              </a:rPr>
              <a:t>chim</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cánh</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cụt</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và</a:t>
            </a:r>
            <a:r>
              <a:rPr lang="en-US" sz="3000" dirty="0" smtClean="0">
                <a:solidFill>
                  <a:schemeClr val="tx1"/>
                </a:solidFill>
                <a:latin typeface="Times New Roman" pitchFamily="18" charset="0"/>
                <a:cs typeface="Times New Roman" pitchFamily="18" charset="0"/>
              </a:rPr>
              <a:t> ở </a:t>
            </a:r>
            <a:r>
              <a:rPr lang="en-US" sz="3000" dirty="0" err="1" smtClean="0">
                <a:solidFill>
                  <a:schemeClr val="tx1"/>
                </a:solidFill>
                <a:latin typeface="Times New Roman" pitchFamily="18" charset="0"/>
                <a:cs typeface="Times New Roman" pitchFamily="18" charset="0"/>
              </a:rPr>
              <a:t>cây</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dâu</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tây</a:t>
            </a:r>
            <a:r>
              <a:rPr lang="en-US" sz="3000" dirty="0" smtClean="0">
                <a:solidFill>
                  <a:schemeClr val="tx1"/>
                </a:solidFill>
                <a:latin typeface="Times New Roman" pitchFamily="18" charset="0"/>
                <a:cs typeface="Times New Roman" pitchFamily="18" charset="0"/>
              </a:rPr>
              <a:t> </a:t>
            </a:r>
            <a:endParaRPr lang="en-US" sz="3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22708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xmlns="" id="{E13AEC71-0583-45F6-8FDC-A90E6BC304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xmlns=""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xmlns=""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xmlns=""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xmlns=""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xmlns=""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xmlns=""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xmlns=""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xmlns=""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xmlns=""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xmlns=""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xmlns=""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xmlns=""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xmlns="" id="{BA618076-10A3-482D-B3DB-18D46807324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xmlns="" id="{CB934735-1AA9-4DFE-B807-AE88E9DC5F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xmlns="" id="{F520C93A-825E-459C-9C2C-6F1142C45C3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xmlns=""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xmlns="" id="{BD532EC6-5D89-41E7-863C-D7CD702EC4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xmlns=""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xmlns=""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xmlns=""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xmlns=""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xmlns=""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xmlns=""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xmlns=""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xmlns=""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xmlns=""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xmlns=""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xmlns="" id="{06F48662-AFF0-4C85-8F1E-0AD0C1557F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xmlns="" id="{9FE31958-48CF-4494-BC07-30F807C12C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C7B1EC1D-8A0D-488E-88E3-5D04DE38B6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xmlns=""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xmlns=""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xmlns="" id="{32057C53-7DD5-4739-BE57-229F94F230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xmlns=""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xmlns=""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xmlns="" id="{799213F2-4A0A-413A-BEDA-74B7C0850D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xmlns=""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xmlns="" id="{A2C71A05-A9D9-4128-A53D-9428735196F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xmlns=""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xmlns=""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xmlns=""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xmlns=""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xmlns=""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xmlns=""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xmlns=""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xmlns=""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xmlns=""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xmlns=""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xmlns="" id="{B98314A2-23E9-4934-BA8B-1FFC4A75DC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D6962AAE-C284-474A-8E08-0CF16E9C61D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79F2A7DD-520D-4E77-97FF-7AAD1939CF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xmlns=""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xmlns=""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xmlns="" id="{A55F240C-0737-40A4-AAF8-D5BF3ADA6E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xmlns=""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xmlns="" id="{D48D32E8-BE49-4A4B-B4C5-1C45A05362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xmlns=""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xmlns="" id="{D79A91C2-4C64-496D-8FB8-12E645A5D7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xmlns=""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xmlns=""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xmlns=""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xmlns=""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xmlns=""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xmlns=""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xmlns=""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xmlns=""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xmlns=""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xmlns=""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4" name="Picture 2">
            <a:extLst>
              <a:ext uri="{FF2B5EF4-FFF2-40B4-BE49-F238E27FC236}">
                <a16:creationId xmlns:a16="http://schemas.microsoft.com/office/drawing/2014/main" xmlns="" id="{3F25BDE3-98BF-4A23-BDEF-C0DBEA517F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2402" y="1005063"/>
            <a:ext cx="938526" cy="1005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A3417F8C-36A4-4F21-A94B-A89DED000F31}"/>
              </a:ext>
            </a:extLst>
          </p:cNvPr>
          <p:cNvSpPr txBox="1"/>
          <p:nvPr/>
        </p:nvSpPr>
        <p:spPr>
          <a:xfrm>
            <a:off x="2321602" y="1049074"/>
            <a:ext cx="8767997"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Có hai hình thức sinh sản ở sinh vật là </a:t>
            </a:r>
            <a:r>
              <a:rPr lang="vi-VN" sz="2600" b="1" dirty="0">
                <a:solidFill>
                  <a:srgbClr val="FF0000"/>
                </a:solidFill>
                <a:latin typeface="Arial" panose="020B0604020202020204" pitchFamily="34" charset="0"/>
                <a:cs typeface="Arial" panose="020B0604020202020204" pitchFamily="34" charset="0"/>
              </a:rPr>
              <a:t>sinh sản vô tính</a:t>
            </a:r>
            <a:r>
              <a:rPr lang="vi-VN" sz="2600" dirty="0">
                <a:solidFill>
                  <a:srgbClr val="FF0000"/>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và </a:t>
            </a:r>
            <a:r>
              <a:rPr lang="vi-VN" sz="2600" b="1" dirty="0">
                <a:solidFill>
                  <a:srgbClr val="0070C0"/>
                </a:solidFill>
                <a:latin typeface="Arial" panose="020B0604020202020204" pitchFamily="34" charset="0"/>
                <a:cs typeface="Arial" panose="020B0604020202020204" pitchFamily="34" charset="0"/>
              </a:rPr>
              <a:t>sinh sản hữu tính</a:t>
            </a:r>
            <a:r>
              <a:rPr lang="vi-VN" sz="2600" dirty="0">
                <a:solidFill>
                  <a:srgbClr val="0070C0"/>
                </a:solidFill>
                <a:latin typeface="Arial" panose="020B0604020202020204" pitchFamily="34" charset="0"/>
                <a:cs typeface="Arial" panose="020B0604020202020204" pitchFamily="34" charset="0"/>
              </a:rPr>
              <a:t>.</a:t>
            </a:r>
            <a:endParaRPr lang="vi-VN" sz="2600" dirty="0">
              <a:solidFill>
                <a:srgbClr val="0070C0"/>
              </a:solidFill>
            </a:endParaRPr>
          </a:p>
        </p:txBody>
      </p:sp>
      <p:pic>
        <p:nvPicPr>
          <p:cNvPr id="4098" name="Picture 2" descr="Asexual vs Sexual Reproduction- Definition, 16 Differences, Examples">
            <a:extLst>
              <a:ext uri="{FF2B5EF4-FFF2-40B4-BE49-F238E27FC236}">
                <a16:creationId xmlns:a16="http://schemas.microsoft.com/office/drawing/2014/main" xmlns=""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2353455"/>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xmlns=""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xmlns=""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xmlns="" id="{D9B1B0C2-F079-4606-A1D1-AAED099EC4FA}"/>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xmlns=""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xmlns=""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xmlns=""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xmlns=""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xmlns=""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xmlns=""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xmlns=""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xmlns=""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xmlns="" id="{13019682-F49F-449C-9251-8B5D16A5ABE6}"/>
              </a:ext>
            </a:extLst>
          </p:cNvPr>
          <p:cNvSpPr txBox="1"/>
          <p:nvPr/>
        </p:nvSpPr>
        <p:spPr>
          <a:xfrm>
            <a:off x="2169842" y="3420267"/>
            <a:ext cx="7852317" cy="1006173"/>
          </a:xfrm>
          <a:prstGeom prst="rect">
            <a:avLst/>
          </a:prstGeom>
          <a:noFill/>
        </p:spPr>
        <p:txBody>
          <a:bodyPr wrap="square" lIns="0" tIns="0" rIns="0" bIns="0" rtlCol="0">
            <a:spAutoFit/>
          </a:bodyPr>
          <a:lstStyle/>
          <a:p>
            <a:pPr algn="ctr">
              <a:lnSpc>
                <a:spcPct val="120000"/>
              </a:lnSpc>
            </a:pPr>
            <a:r>
              <a:rPr lang="vi-VN" sz="6000" b="1"/>
              <a:t>SINH SẢN VÔ TÍNH</a:t>
            </a:r>
          </a:p>
        </p:txBody>
      </p:sp>
      <p:sp>
        <p:nvSpPr>
          <p:cNvPr id="4" name="TextBox 3">
            <a:extLst>
              <a:ext uri="{FF2B5EF4-FFF2-40B4-BE49-F238E27FC236}">
                <a16:creationId xmlns:a16="http://schemas.microsoft.com/office/drawing/2014/main" xmlns="" id="{4BFD46FE-6498-42C9-8D26-E2EB59CD4C65}"/>
              </a:ext>
            </a:extLst>
          </p:cNvPr>
          <p:cNvSpPr txBox="1"/>
          <p:nvPr/>
        </p:nvSpPr>
        <p:spPr>
          <a:xfrm>
            <a:off x="4233698" y="2203039"/>
            <a:ext cx="372460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2.</a:t>
            </a:r>
          </a:p>
        </p:txBody>
      </p:sp>
    </p:spTree>
    <p:extLst>
      <p:ext uri="{BB962C8B-B14F-4D97-AF65-F5344CB8AC3E}">
        <p14:creationId xmlns:p14="http://schemas.microsoft.com/office/powerpoint/2010/main" val="9188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xmlns=""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xmlns=""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xmlns="" id="{922E9661-DC7A-4C69-A5CC-BD7A37AD29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xmlns=""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xmlns=""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xmlns=""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xmlns=""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xmlns="" id="{DFC0BBB9-05A6-4E99-91D3-EE82B7634C0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xmlns=""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xmlns=""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xmlns=""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xmlns=""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xmlns=""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xmlns=""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hlinkClick r:id="rId21" action="ppaction://hlinkfile"/>
            <a:extLst>
              <a:ext uri="{FF2B5EF4-FFF2-40B4-BE49-F238E27FC236}">
                <a16:creationId xmlns:a16="http://schemas.microsoft.com/office/drawing/2014/main" xmlns="" id="{6E519E37-677E-4457-AAF8-EBDED10714E2}"/>
              </a:ext>
            </a:extLst>
          </p:cNvPr>
          <p:cNvSpPr txBox="1"/>
          <p:nvPr/>
        </p:nvSpPr>
        <p:spPr>
          <a:xfrm>
            <a:off x="670088" y="6445374"/>
            <a:ext cx="3441374" cy="307777"/>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a:t>
            </a:r>
            <a:r>
              <a:rPr lang="vi-VN" sz="1600" b="1" dirty="0">
                <a:latin typeface="Arial" panose="020B0604020202020204" pitchFamily="34" charset="0"/>
                <a:cs typeface="Arial" panose="020B0604020202020204" pitchFamily="34" charset="0"/>
                <a:hlinkClick r:id="rId22" action="ppaction://hlinkfile"/>
              </a:rPr>
              <a:t>trùng</a:t>
            </a:r>
            <a:r>
              <a:rPr lang="vi-VN" sz="1600" b="1" dirty="0">
                <a:latin typeface="Arial" panose="020B0604020202020204" pitchFamily="34" charset="0"/>
                <a:cs typeface="Arial" panose="020B0604020202020204" pitchFamily="34" charset="0"/>
              </a:rPr>
              <a:t>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xmlns="" id="{13CA6079-23D6-4ED2-827F-FFA98B7C568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hlinkClick r:id="rId24" action="ppaction://hlinkfile"/>
            <a:extLst>
              <a:ext uri="{FF2B5EF4-FFF2-40B4-BE49-F238E27FC236}">
                <a16:creationId xmlns:a16="http://schemas.microsoft.com/office/drawing/2014/main" xmlns=""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hlinkClick r:id="rId25" action="ppaction://hlinkfile"/>
            <a:extLst>
              <a:ext uri="{FF2B5EF4-FFF2-40B4-BE49-F238E27FC236}">
                <a16:creationId xmlns:a16="http://schemas.microsoft.com/office/drawing/2014/main" xmlns=""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xmlns="" id="{B500B11E-77AE-40A4-A848-C4A1E71F80C3}"/>
              </a:ext>
            </a:extLst>
          </p:cNvPr>
          <p:cNvSpPr txBox="1"/>
          <p:nvPr/>
        </p:nvSpPr>
        <p:spPr>
          <a:xfrm>
            <a:off x="6027511" y="914400"/>
            <a:ext cx="6164489" cy="880241"/>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a:t>
            </a:r>
            <a:r>
              <a:rPr lang="en-US" sz="2200" dirty="0" smtClean="0">
                <a:latin typeface="Arial" panose="020B0604020202020204" pitchFamily="34" charset="0"/>
                <a:cs typeface="Arial" panose="020B0604020202020204" pitchFamily="34" charset="0"/>
              </a:rPr>
              <a:t>video/</a:t>
            </a:r>
            <a:r>
              <a:rPr lang="vi-VN" sz="2200" dirty="0" smtClean="0">
                <a:latin typeface="Arial" panose="020B0604020202020204" pitchFamily="34" charset="0"/>
                <a:cs typeface="Arial" panose="020B0604020202020204" pitchFamily="34" charset="0"/>
              </a:rPr>
              <a:t>hình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ảnh</a:t>
            </a:r>
            <a:r>
              <a:rPr lang="vi-VN" sz="2200" dirty="0" smtClean="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xmlns="" id="{44DFA39D-4B4F-4648-8E57-95017734ACB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xmlns="" id="{7132B7DE-EF5A-4D43-816C-BB36EDD0A298}"/>
              </a:ext>
            </a:extLst>
          </p:cNvPr>
          <p:cNvGraphicFramePr>
            <a:graphicFrameLocks noGrp="1"/>
          </p:cNvGraphicFramePr>
          <p:nvPr>
            <p:extLst>
              <p:ext uri="{D42A27DB-BD31-4B8C-83A1-F6EECF244321}">
                <p14:modId xmlns:p14="http://schemas.microsoft.com/office/powerpoint/2010/main" val="964572241"/>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xmlns="" val="1502527983"/>
                    </a:ext>
                  </a:extLst>
                </a:gridCol>
                <a:gridCol w="1752600">
                  <a:extLst>
                    <a:ext uri="{9D8B030D-6E8A-4147-A177-3AD203B41FA5}">
                      <a16:colId xmlns:a16="http://schemas.microsoft.com/office/drawing/2014/main" xmlns="" val="1193201891"/>
                    </a:ext>
                  </a:extLst>
                </a:gridCol>
                <a:gridCol w="1297980">
                  <a:extLst>
                    <a:ext uri="{9D8B030D-6E8A-4147-A177-3AD203B41FA5}">
                      <a16:colId xmlns:a16="http://schemas.microsoft.com/office/drawing/2014/main" xmlns="" val="2857638757"/>
                    </a:ext>
                  </a:extLst>
                </a:gridCol>
                <a:gridCol w="1408410">
                  <a:extLst>
                    <a:ext uri="{9D8B030D-6E8A-4147-A177-3AD203B41FA5}">
                      <a16:colId xmlns:a16="http://schemas.microsoft.com/office/drawing/2014/main" xmlns="" val="1220892666"/>
                    </a:ext>
                  </a:extLst>
                </a:gridCol>
                <a:gridCol w="1408410">
                  <a:extLst>
                    <a:ext uri="{9D8B030D-6E8A-4147-A177-3AD203B41FA5}">
                      <a16:colId xmlns:a16="http://schemas.microsoft.com/office/drawing/2014/main" xmlns=""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xmlns=""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xmlns=""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xmlns=""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xmlns="" val="504018083"/>
                  </a:ext>
                </a:extLst>
              </a:tr>
            </a:tbl>
          </a:graphicData>
        </a:graphic>
      </p:graphicFrame>
    </p:spTree>
    <p:extLst>
      <p:ext uri="{BB962C8B-B14F-4D97-AF65-F5344CB8AC3E}">
        <p14:creationId xmlns:p14="http://schemas.microsoft.com/office/powerpoint/2010/main" val="3101335602"/>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xmlns=""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0ED665B2-D89E-4ED6-9003-099270C2F0AC}"/>
              </a:ext>
            </a:extLst>
          </p:cNvPr>
          <p:cNvPicPr>
            <a:picLocks noChangeAspect="1"/>
          </p:cNvPicPr>
          <p:nvPr/>
        </p:nvPicPr>
        <p:blipFill>
          <a:blip r:embed="rId5"/>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xmlns="" id="{EF53E6A0-1BD0-4250-BD9B-AD850923A121}"/>
              </a:ext>
            </a:extLst>
          </p:cNvPr>
          <p:cNvPicPr>
            <a:picLocks noChangeAspect="1"/>
          </p:cNvPicPr>
          <p:nvPr/>
        </p:nvPicPr>
        <p:blipFill>
          <a:blip r:embed="rId6"/>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xmlns="" id="{F4B5ABFB-67AA-43B4-8D68-346D7D5FD113}"/>
              </a:ext>
            </a:extLst>
          </p:cNvPr>
          <p:cNvPicPr>
            <a:picLocks noChangeAspect="1"/>
          </p:cNvPicPr>
          <p:nvPr/>
        </p:nvPicPr>
        <p:blipFill>
          <a:blip r:embed="rId7"/>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xmlns="" id="{9C2F3D9C-F31C-43D6-AB3C-CEB293336D5B}"/>
              </a:ext>
            </a:extLst>
          </p:cNvPr>
          <p:cNvPicPr>
            <a:picLocks noChangeAspect="1"/>
          </p:cNvPicPr>
          <p:nvPr/>
        </p:nvPicPr>
        <p:blipFill>
          <a:blip r:embed="rId8"/>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xmlns="" id="{F52A1965-6B12-4F32-998C-85361E3017FE}"/>
              </a:ext>
            </a:extLst>
          </p:cNvPr>
          <p:cNvPicPr>
            <a:picLocks noChangeAspect="1"/>
          </p:cNvPicPr>
          <p:nvPr/>
        </p:nvPicPr>
        <p:blipFill>
          <a:blip r:embed="rId9"/>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xmlns="" id="{D501EC05-65D2-4DCD-9E0A-DDF7404D276D}"/>
              </a:ext>
            </a:extLst>
          </p:cNvPr>
          <p:cNvPicPr>
            <a:picLocks noChangeAspect="1"/>
          </p:cNvPicPr>
          <p:nvPr/>
        </p:nvPicPr>
        <p:blipFill>
          <a:blip r:embed="rId10"/>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xmlns="" id="{EFC397E1-91C2-49DE-B959-D9963E94A38F}"/>
              </a:ext>
            </a:extLst>
          </p:cNvPr>
          <p:cNvPicPr>
            <a:picLocks noChangeAspect="1"/>
          </p:cNvPicPr>
          <p:nvPr/>
        </p:nvPicPr>
        <p:blipFill>
          <a:blip r:embed="rId11"/>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xmlns="" id="{7C24D766-7B14-4CFD-AAE0-602BCE693788}"/>
              </a:ext>
            </a:extLst>
          </p:cNvPr>
          <p:cNvPicPr>
            <a:picLocks noChangeAspect="1"/>
          </p:cNvPicPr>
          <p:nvPr/>
        </p:nvPicPr>
        <p:blipFill>
          <a:blip r:embed="rId12"/>
          <a:stretch>
            <a:fillRect/>
          </a:stretch>
        </p:blipFill>
        <p:spPr>
          <a:xfrm rot="19449550">
            <a:off x="2745393" y="5795572"/>
            <a:ext cx="1596708" cy="2115173"/>
          </a:xfrm>
          <a:prstGeom prst="rect">
            <a:avLst/>
          </a:prstGeom>
        </p:spPr>
      </p:pic>
      <p:sp>
        <p:nvSpPr>
          <p:cNvPr id="14" name="TextBox 13">
            <a:extLst>
              <a:ext uri="{FF2B5EF4-FFF2-40B4-BE49-F238E27FC236}">
                <a16:creationId xmlns:a16="http://schemas.microsoft.com/office/drawing/2014/main" xmlns="" id="{5C95BB55-0F04-42D8-8F52-7A06C77B6186}"/>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trùng roi xanh</a:t>
            </a:r>
            <a:endParaRPr lang="vi-VN" sz="2800" b="1"/>
          </a:p>
        </p:txBody>
      </p:sp>
      <p:grpSp>
        <p:nvGrpSpPr>
          <p:cNvPr id="23" name="Group 22">
            <a:extLst>
              <a:ext uri="{FF2B5EF4-FFF2-40B4-BE49-F238E27FC236}">
                <a16:creationId xmlns:a16="http://schemas.microsoft.com/office/drawing/2014/main" xmlns="" id="{88AFB2BE-7540-4E68-8181-A5D9D13E29DC}"/>
              </a:ext>
            </a:extLst>
          </p:cNvPr>
          <p:cNvGrpSpPr/>
          <p:nvPr/>
        </p:nvGrpSpPr>
        <p:grpSpPr>
          <a:xfrm>
            <a:off x="0" y="1089867"/>
            <a:ext cx="11945257" cy="4041076"/>
            <a:chOff x="0" y="1089867"/>
            <a:chExt cx="11945257" cy="4041076"/>
          </a:xfrm>
        </p:grpSpPr>
        <p:pic>
          <p:nvPicPr>
            <p:cNvPr id="13" name="Picture 12">
              <a:extLst>
                <a:ext uri="{FF2B5EF4-FFF2-40B4-BE49-F238E27FC236}">
                  <a16:creationId xmlns:a16="http://schemas.microsoft.com/office/drawing/2014/main" xmlns="" id="{F082B31C-65BA-4AB4-A17F-6CB3E4F48A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xmlns="" id="{568D9181-A4B5-437E-98EF-A2F2BAEFF1DA}"/>
                </a:ext>
              </a:extLst>
            </p:cNvPr>
            <p:cNvSpPr txBox="1">
              <a:spLocks noChangeAspect="1"/>
            </p:cNvSpPr>
            <p:nvPr>
              <p:custDataLst>
                <p:tags r:id="rId1"/>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0" name="TextBox 19">
              <a:extLst>
                <a:ext uri="{FF2B5EF4-FFF2-40B4-BE49-F238E27FC236}">
                  <a16:creationId xmlns:a16="http://schemas.microsoft.com/office/drawing/2014/main" xmlns="" id="{EFD7630E-5709-45B8-AFA0-FFDB35EF3F8F}"/>
                </a:ext>
              </a:extLst>
            </p:cNvPr>
            <p:cNvSpPr txBox="1">
              <a:spLocks noChangeAspect="1"/>
            </p:cNvSpPr>
            <p:nvPr>
              <p:custDataLst>
                <p:tags r:id="rId2"/>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xmlns="" id="{C8F21D9E-CAEE-428D-98C6-40FEA1D776F5}"/>
                </a:ext>
              </a:extLst>
            </p:cNvPr>
            <p:cNvSpPr txBox="1">
              <a:spLocks noChangeAspect="1"/>
            </p:cNvSpPr>
            <p:nvPr>
              <p:custDataLst>
                <p:tags r:id="rId3"/>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14181943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5FE59CE5-262E-4B1E-9EB4-5EF565F5C6C4}" vid="{9AE44F3F-0D44-4F67-9257-CD9E5A7596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1008</TotalTime>
  <Words>2114</Words>
  <Application>Microsoft Office PowerPoint</Application>
  <PresentationFormat>Custom</PresentationFormat>
  <Paragraphs>250</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Windows User</cp:lastModifiedBy>
  <cp:revision>79</cp:revision>
  <dcterms:created xsi:type="dcterms:W3CDTF">2022-04-30T02:13:54Z</dcterms:created>
  <dcterms:modified xsi:type="dcterms:W3CDTF">2024-04-22T14:40:46Z</dcterms:modified>
  <cp:category>9Slide.vn</cp:category>
  <cp:contentStatus>9Slide</cp:contentStatus>
</cp:coreProperties>
</file>