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78" r:id="rId2"/>
    <p:sldId id="649" r:id="rId3"/>
    <p:sldId id="669" r:id="rId4"/>
    <p:sldId id="670" r:id="rId5"/>
    <p:sldId id="671" r:id="rId6"/>
    <p:sldId id="647" r:id="rId7"/>
    <p:sldId id="648" r:id="rId8"/>
    <p:sldId id="614" r:id="rId9"/>
    <p:sldId id="619" r:id="rId10"/>
    <p:sldId id="620" r:id="rId11"/>
    <p:sldId id="672" r:id="rId12"/>
    <p:sldId id="673" r:id="rId13"/>
    <p:sldId id="650" r:id="rId14"/>
    <p:sldId id="674" r:id="rId15"/>
    <p:sldId id="622" r:id="rId16"/>
    <p:sldId id="626" r:id="rId17"/>
    <p:sldId id="625" r:id="rId18"/>
    <p:sldId id="627" r:id="rId19"/>
    <p:sldId id="630" r:id="rId20"/>
    <p:sldId id="652" r:id="rId21"/>
    <p:sldId id="653" r:id="rId22"/>
    <p:sldId id="675" r:id="rId23"/>
    <p:sldId id="676" r:id="rId24"/>
    <p:sldId id="677" r:id="rId25"/>
    <p:sldId id="661" r:id="rId26"/>
    <p:sldId id="662" r:id="rId27"/>
    <p:sldId id="664" r:id="rId28"/>
    <p:sldId id="667" r:id="rId29"/>
    <p:sldId id="6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varScale="1">
        <p:scale>
          <a:sx n="64" d="100"/>
          <a:sy n="64" d="100"/>
        </p:scale>
        <p:origin x="141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Times New Roman" panose="02020603050405020304" pitchFamily="18" charset="0"/>
              <a:ea typeface="Cambria" pitchFamily="18" charset="0"/>
              <a:cs typeface="Times New Roman" panose="02020603050405020304" pitchFamily="18" charset="0"/>
            </a:rPr>
            <a:t>Trồng</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và</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bảo</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vệ</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rừng</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ngập</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mặn</a:t>
          </a:r>
          <a:endParaRPr lang="en-US" sz="1800" dirty="0">
            <a:latin typeface="Times New Roman" panose="02020603050405020304" pitchFamily="18" charset="0"/>
            <a:ea typeface="Cambria" pitchFamily="18" charset="0"/>
            <a:cs typeface="Times New Roman" panose="02020603050405020304"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Times New Roman" panose="02020603050405020304" pitchFamily="18" charset="0"/>
              <a:ea typeface="Cambria" pitchFamily="18" charset="0"/>
              <a:cs typeface="Times New Roman" panose="02020603050405020304" pitchFamily="18" charset="0"/>
            </a:rPr>
            <a:t>Bảo</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vệ</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rạn</a:t>
          </a:r>
          <a:r>
            <a:rPr lang="en-US" sz="1800" dirty="0">
              <a:latin typeface="Times New Roman" panose="02020603050405020304" pitchFamily="18" charset="0"/>
              <a:ea typeface="Cambria" pitchFamily="18" charset="0"/>
              <a:cs typeface="Times New Roman" panose="02020603050405020304" pitchFamily="18" charset="0"/>
            </a:rPr>
            <a:t> san </a:t>
          </a:r>
          <a:r>
            <a:rPr lang="en-US" sz="1800" dirty="0" err="1">
              <a:latin typeface="Times New Roman" panose="02020603050405020304" pitchFamily="18" charset="0"/>
              <a:ea typeface="Cambria" pitchFamily="18" charset="0"/>
              <a:cs typeface="Times New Roman" panose="02020603050405020304" pitchFamily="18" charset="0"/>
            </a:rPr>
            <a:t>hô</a:t>
          </a:r>
          <a:endParaRPr lang="en-US" sz="1800" dirty="0">
            <a:latin typeface="Times New Roman" panose="02020603050405020304" pitchFamily="18" charset="0"/>
            <a:ea typeface="Cambria" pitchFamily="18" charset="0"/>
            <a:cs typeface="Times New Roman" panose="02020603050405020304"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Times New Roman" panose="02020603050405020304" pitchFamily="18" charset="0"/>
              <a:ea typeface="Cambria" pitchFamily="18" charset="0"/>
              <a:cs typeface="Times New Roman" panose="02020603050405020304" pitchFamily="18" charset="0"/>
            </a:rPr>
            <a:t>Cải</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thiện</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tình</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trạng</a:t>
          </a:r>
          <a:r>
            <a:rPr lang="en-US" sz="1800" dirty="0">
              <a:latin typeface="Times New Roman" panose="02020603050405020304" pitchFamily="18" charset="0"/>
              <a:ea typeface="Cambria" pitchFamily="18" charset="0"/>
              <a:cs typeface="Times New Roman" panose="02020603050405020304" pitchFamily="18" charset="0"/>
            </a:rPr>
            <a:t> ô </a:t>
          </a:r>
          <a:r>
            <a:rPr lang="en-US" sz="1800" dirty="0" err="1">
              <a:latin typeface="Times New Roman" panose="02020603050405020304" pitchFamily="18" charset="0"/>
              <a:ea typeface="Cambria" pitchFamily="18" charset="0"/>
              <a:cs typeface="Times New Roman" panose="02020603050405020304" pitchFamily="18" charset="0"/>
            </a:rPr>
            <a:t>nhiễm</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ven</a:t>
          </a:r>
          <a:r>
            <a:rPr lang="en-US" sz="1800" dirty="0">
              <a:latin typeface="Times New Roman" panose="02020603050405020304" pitchFamily="18" charset="0"/>
              <a:ea typeface="Cambria" pitchFamily="18" charset="0"/>
              <a:cs typeface="Times New Roman" panose="02020603050405020304" pitchFamily="18" charset="0"/>
            </a:rPr>
            <a:t> </a:t>
          </a:r>
          <a:r>
            <a:rPr lang="en-US" sz="1800" dirty="0" err="1">
              <a:latin typeface="Times New Roman" panose="02020603050405020304" pitchFamily="18" charset="0"/>
              <a:ea typeface="Cambria" pitchFamily="18" charset="0"/>
              <a:cs typeface="Times New Roman" panose="02020603050405020304" pitchFamily="18" charset="0"/>
            </a:rPr>
            <a:t>bờ</a:t>
          </a:r>
          <a:r>
            <a:rPr lang="en-US" sz="1800" dirty="0">
              <a:latin typeface="Times New Roman" panose="02020603050405020304" pitchFamily="18" charset="0"/>
              <a:ea typeface="Cambria" pitchFamily="18" charset="0"/>
              <a:cs typeface="Times New Roman" panose="02020603050405020304"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Times New Roman" panose="02020603050405020304" pitchFamily="18" charset="0"/>
              <a:ea typeface="Cambria" pitchFamily="18" charset="0"/>
              <a:cs typeface="Times New Roman" panose="02020603050405020304" pitchFamily="18" charset="0"/>
            </a:rPr>
            <a:t>Tuyên truyền bảo vệ môi trường biển đảo</a:t>
          </a:r>
          <a:endParaRPr lang="en-US" sz="1800" dirty="0">
            <a:latin typeface="Times New Roman" panose="02020603050405020304" pitchFamily="18" charset="0"/>
            <a:ea typeface="Cambria" pitchFamily="18" charset="0"/>
            <a:cs typeface="Times New Roman" panose="02020603050405020304"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Times New Roman" panose="02020603050405020304" pitchFamily="18" charset="0"/>
              <a:ea typeface="Cambria" pitchFamily="18" charset="0"/>
              <a:cs typeface="Times New Roman" panose="02020603050405020304" pitchFamily="18" charset="0"/>
            </a:rPr>
            <a:t>NHÓM 1,2,3,4</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a:solidFill>
                <a:schemeClr val="tx1"/>
              </a:solidFill>
              <a:latin typeface="Times New Roman" panose="02020603050405020304" pitchFamily="18" charset="0"/>
              <a:ea typeface="Cambria" pitchFamily="18" charset="0"/>
              <a:cs typeface="Times New Roman" panose="02020603050405020304" pitchFamily="18" charset="0"/>
            </a:rPr>
            <a:t>Kể</a:t>
          </a:r>
          <a:r>
            <a:rPr lang="en-US" sz="16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b="1" dirty="0" err="1">
              <a:solidFill>
                <a:schemeClr val="tx1"/>
              </a:solidFill>
              <a:latin typeface="Times New Roman" panose="02020603050405020304" pitchFamily="18" charset="0"/>
              <a:ea typeface="Cambria" pitchFamily="18" charset="0"/>
              <a:cs typeface="Times New Roman" panose="02020603050405020304" pitchFamily="18" charset="0"/>
            </a:rPr>
            <a:t>tên</a:t>
          </a:r>
          <a:endParaRPr lang="en-US" sz="16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Giao</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thông</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vận</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tải</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khai</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thác</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khoáng</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sản</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làm</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muối</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khai</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thác</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và</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nuôi</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trồng</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thuỷ</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sản</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du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lịch</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600" dirty="0">
              <a:solidFill>
                <a:schemeClr val="tx1"/>
              </a:solidFill>
              <a:latin typeface="Times New Roman" panose="02020603050405020304" pitchFamily="18" charset="0"/>
              <a:ea typeface="Cambria" pitchFamily="18" charset="0"/>
              <a:cs typeface="Times New Roman" panose="02020603050405020304"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a:solidFill>
                <a:schemeClr val="tx1"/>
              </a:solidFill>
              <a:latin typeface="Times New Roman" panose="02020603050405020304" pitchFamily="18" charset="0"/>
              <a:ea typeface="Cambria" pitchFamily="18" charset="0"/>
              <a:cs typeface="Times New Roman" panose="02020603050405020304" pitchFamily="18" charset="0"/>
            </a:rPr>
            <a:t>Thuận</a:t>
          </a:r>
          <a:r>
            <a:rPr lang="en-US" sz="16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b="1" dirty="0" err="1">
              <a:solidFill>
                <a:schemeClr val="tx1"/>
              </a:solidFill>
              <a:latin typeface="Times New Roman" panose="02020603050405020304" pitchFamily="18" charset="0"/>
              <a:ea typeface="Cambria" pitchFamily="18" charset="0"/>
              <a:cs typeface="Times New Roman" panose="02020603050405020304" pitchFamily="18" charset="0"/>
            </a:rPr>
            <a:t>lợi</a:t>
          </a:r>
          <a:endParaRPr lang="en-US" sz="16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Times New Roman" panose="02020603050405020304" pitchFamily="18" charset="0"/>
              <a:ea typeface="Cambria" pitchFamily="18" charset="0"/>
              <a:cs typeface="Times New Roman" panose="02020603050405020304"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vi-VN" sz="1600" dirty="0">
              <a:solidFill>
                <a:schemeClr val="tx1"/>
              </a:solidFill>
              <a:latin typeface="Times New Roman" panose="02020603050405020304" pitchFamily="18" charset="0"/>
              <a:ea typeface="Cambria" pitchFamily="18" charset="0"/>
              <a:cs typeface="Times New Roman" panose="02020603050405020304" pitchFamily="18" charset="0"/>
            </a:rPr>
            <a:t>- Cơ sở hạ tầng các vùng biển và hải đảo nhìn chung còn chưa đầy đủ và đồng bộ, không tương xứng với tiềm năng và thế mạnh biển đảo.</a:t>
          </a:r>
          <a:endParaRPr lang="en-US" sz="160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a:solidFill>
                <a:schemeClr val="tx1"/>
              </a:solidFill>
              <a:latin typeface="Times New Roman" panose="02020603050405020304" pitchFamily="18" charset="0"/>
              <a:ea typeface="Cambria" pitchFamily="18" charset="0"/>
              <a:cs typeface="Times New Roman" panose="02020603050405020304" pitchFamily="18" charset="0"/>
            </a:rPr>
            <a:t>- Tài nguyên biển (sinh vật, khoáng sản,...) đa dạng, phong phú tạo điều kiện để phát triển nhiều ngành kinh tế biển.</a:t>
          </a:r>
          <a:endParaRPr lang="en-US" sz="1600" dirty="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vi-VN" sz="1600" dirty="0">
              <a:solidFill>
                <a:schemeClr val="tx1"/>
              </a:solidFill>
              <a:latin typeface="Times New Roman" panose="02020603050405020304" pitchFamily="18" charset="0"/>
              <a:ea typeface="Cambria" pitchFamily="18" charset="0"/>
              <a:cs typeface="Times New Roman" panose="02020603050405020304"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vi-VN" sz="1600" dirty="0">
              <a:solidFill>
                <a:schemeClr val="tx1"/>
              </a:solidFill>
              <a:latin typeface="Times New Roman" panose="02020603050405020304" pitchFamily="18" charset="0"/>
              <a:ea typeface="Cambria" pitchFamily="18" charset="0"/>
              <a:cs typeface="Times New Roman" panose="02020603050405020304"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a:solidFill>
                <a:schemeClr val="tx1"/>
              </a:solidFill>
              <a:latin typeface="Times New Roman" panose="02020603050405020304" pitchFamily="18" charset="0"/>
              <a:ea typeface="Cambria" pitchFamily="18" charset="0"/>
              <a:cs typeface="Times New Roman" panose="02020603050405020304" pitchFamily="18" charset="0"/>
            </a:rPr>
            <a:t>Khó</a:t>
          </a:r>
          <a:r>
            <a:rPr lang="en-US" sz="16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b="1" dirty="0" err="1">
              <a:solidFill>
                <a:schemeClr val="tx1"/>
              </a:solidFill>
              <a:latin typeface="Times New Roman" panose="02020603050405020304" pitchFamily="18" charset="0"/>
              <a:ea typeface="Cambria" pitchFamily="18" charset="0"/>
              <a:cs typeface="Times New Roman" panose="02020603050405020304" pitchFamily="18" charset="0"/>
            </a:rPr>
            <a:t>khăn</a:t>
          </a:r>
          <a:endParaRPr lang="en-US" sz="1600" dirty="0">
            <a:latin typeface="Times New Roman" panose="02020603050405020304" pitchFamily="18" charset="0"/>
            <a:cs typeface="Times New Roman" panose="02020603050405020304" pitchFamily="18" charset="0"/>
          </a:endParaRPr>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Times New Roman" panose="02020603050405020304" pitchFamily="18" charset="0"/>
              <a:ea typeface="Cambria" pitchFamily="18" charset="0"/>
              <a:cs typeface="Times New Roman" panose="02020603050405020304" pitchFamily="18" charset="0"/>
            </a:rPr>
            <a:t>NHÓM 5,6,7,8</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Times New Roman" panose="02020603050405020304" pitchFamily="18" charset="0"/>
              <a:ea typeface="Cambria" pitchFamily="18" charset="0"/>
              <a:cs typeface="Times New Roman" panose="02020603050405020304" pitchFamily="18" charset="0"/>
            </a:rPr>
            <a:t>Thuận</a:t>
          </a:r>
          <a:r>
            <a:rPr lang="en-US" sz="1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1" dirty="0" err="1">
              <a:solidFill>
                <a:schemeClr val="tx1"/>
              </a:solidFill>
              <a:latin typeface="Times New Roman" panose="02020603050405020304" pitchFamily="18" charset="0"/>
              <a:ea typeface="Cambria" pitchFamily="18" charset="0"/>
              <a:cs typeface="Times New Roman" panose="02020603050405020304" pitchFamily="18" charset="0"/>
            </a:rPr>
            <a:t>lợi</a:t>
          </a:r>
          <a:endParaRPr lang="en-US" sz="18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mj-lt"/>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a:solidFill>
              <a:schemeClr val="tx1"/>
            </a:solidFill>
            <a:latin typeface="+mj-lt"/>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mj-lt"/>
              <a:ea typeface="Cambria" pitchFamily="18" charset="0"/>
            </a:rPr>
            <a:t>-</a:t>
          </a:r>
          <a:r>
            <a:rPr lang="en-US" sz="1600" dirty="0">
              <a:solidFill>
                <a:schemeClr val="tx1"/>
              </a:solidFill>
              <a:latin typeface="+mj-lt"/>
              <a:ea typeface="Cambria" pitchFamily="18" charset="0"/>
            </a:rPr>
            <a:t> </a:t>
          </a:r>
          <a:r>
            <a:rPr lang="vi-VN" sz="1600" dirty="0">
              <a:solidFill>
                <a:schemeClr val="tx1"/>
              </a:solidFill>
              <a:latin typeface="+mj-lt"/>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a:solidFill>
              <a:schemeClr val="tx1"/>
            </a:solidFill>
            <a:latin typeface="+mj-lt"/>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a:solidFill>
                <a:schemeClr val="tx1"/>
              </a:solidFill>
              <a:latin typeface="Times New Roman" panose="02020603050405020304" pitchFamily="18" charset="0"/>
              <a:ea typeface="Cambria" pitchFamily="18" charset="0"/>
              <a:cs typeface="Times New Roman" panose="02020603050405020304" pitchFamily="18" charset="0"/>
            </a:rPr>
            <a:t>Khó</a:t>
          </a:r>
          <a:r>
            <a:rPr lang="en-US" sz="18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1" dirty="0" err="1">
              <a:solidFill>
                <a:schemeClr val="tx1"/>
              </a:solidFill>
              <a:latin typeface="Times New Roman" panose="02020603050405020304" pitchFamily="18" charset="0"/>
              <a:ea typeface="Cambria" pitchFamily="18" charset="0"/>
              <a:cs typeface="Times New Roman" panose="02020603050405020304" pitchFamily="18" charset="0"/>
            </a:rPr>
            <a:t>khăn</a:t>
          </a:r>
          <a:endParaRPr lang="en-US" sz="18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mj-lt"/>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mj-lt"/>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a:solidFill>
                <a:schemeClr val="tx1"/>
              </a:solidFill>
              <a:latin typeface="+mj-lt"/>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a:solidFill>
                <a:schemeClr val="tx1"/>
              </a:solidFill>
              <a:latin typeface="+mj-lt"/>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a:solidFill>
                <a:schemeClr val="tx1"/>
              </a:solidFill>
              <a:latin typeface="+mj-lt"/>
              <a:ea typeface="Cambria" pitchFamily="18" charset="0"/>
            </a:rPr>
            <a:t>Tình hình an ninh, chính trị khu vực Đông Nam Á ngày càng ổn định, các nước ASEAN ngày càng đồng thuận trong cách ứng xử của các bên trên Biển Đông.</a:t>
          </a:r>
          <a:endParaRPr lang="en-US" sz="1600" dirty="0">
            <a:solidFill>
              <a:schemeClr val="tx1"/>
            </a:solidFill>
            <a:latin typeface="+mj-lt"/>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5189"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Times New Roman" panose="02020603050405020304" pitchFamily="18" charset="0"/>
              <a:ea typeface="Cambria" pitchFamily="18" charset="0"/>
              <a:cs typeface="Times New Roman" panose="02020603050405020304" pitchFamily="18" charset="0"/>
            </a:rPr>
            <a:t>Trồng</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và</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bảo</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vệ</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rừng</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ngập</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mặn</a:t>
          </a:r>
          <a:endParaRPr lang="en-US" sz="1800" kern="1200" dirty="0">
            <a:latin typeface="Times New Roman" panose="02020603050405020304" pitchFamily="18" charset="0"/>
            <a:ea typeface="Cambria" pitchFamily="18" charset="0"/>
            <a:cs typeface="Times New Roman" panose="02020603050405020304"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Times New Roman" panose="02020603050405020304" pitchFamily="18" charset="0"/>
              <a:ea typeface="Cambria" pitchFamily="18" charset="0"/>
              <a:cs typeface="Times New Roman" panose="02020603050405020304" pitchFamily="18" charset="0"/>
            </a:rPr>
            <a:t>Bảo</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vệ</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rạn</a:t>
          </a:r>
          <a:r>
            <a:rPr lang="en-US" sz="1800" kern="1200" dirty="0">
              <a:latin typeface="Times New Roman" panose="02020603050405020304" pitchFamily="18" charset="0"/>
              <a:ea typeface="Cambria" pitchFamily="18" charset="0"/>
              <a:cs typeface="Times New Roman" panose="02020603050405020304" pitchFamily="18" charset="0"/>
            </a:rPr>
            <a:t> san </a:t>
          </a:r>
          <a:r>
            <a:rPr lang="en-US" sz="1800" kern="1200" dirty="0" err="1">
              <a:latin typeface="Times New Roman" panose="02020603050405020304" pitchFamily="18" charset="0"/>
              <a:ea typeface="Cambria" pitchFamily="18" charset="0"/>
              <a:cs typeface="Times New Roman" panose="02020603050405020304" pitchFamily="18" charset="0"/>
            </a:rPr>
            <a:t>hô</a:t>
          </a:r>
          <a:endParaRPr lang="en-US" sz="1800" kern="1200" dirty="0">
            <a:latin typeface="Times New Roman" panose="02020603050405020304" pitchFamily="18" charset="0"/>
            <a:ea typeface="Cambria" pitchFamily="18" charset="0"/>
            <a:cs typeface="Times New Roman" panose="02020603050405020304"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Times New Roman" panose="02020603050405020304" pitchFamily="18" charset="0"/>
              <a:ea typeface="Cambria" pitchFamily="18" charset="0"/>
              <a:cs typeface="Times New Roman" panose="02020603050405020304" pitchFamily="18" charset="0"/>
            </a:rPr>
            <a:t>Tuyên truyền bảo vệ môi trường biển đảo</a:t>
          </a:r>
          <a:endParaRPr lang="en-US" sz="1800" kern="1200" dirty="0">
            <a:latin typeface="Times New Roman" panose="02020603050405020304" pitchFamily="18" charset="0"/>
            <a:ea typeface="Cambria" pitchFamily="18" charset="0"/>
            <a:cs typeface="Times New Roman" panose="02020603050405020304"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Times New Roman" panose="02020603050405020304" pitchFamily="18" charset="0"/>
              <a:ea typeface="Cambria" pitchFamily="18" charset="0"/>
              <a:cs typeface="Times New Roman" panose="02020603050405020304" pitchFamily="18" charset="0"/>
            </a:rPr>
            <a:t>Cải</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thiện</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tình</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trạng</a:t>
          </a:r>
          <a:r>
            <a:rPr lang="en-US" sz="1800" kern="1200" dirty="0">
              <a:latin typeface="Times New Roman" panose="02020603050405020304" pitchFamily="18" charset="0"/>
              <a:ea typeface="Cambria" pitchFamily="18" charset="0"/>
              <a:cs typeface="Times New Roman" panose="02020603050405020304" pitchFamily="18" charset="0"/>
            </a:rPr>
            <a:t> ô </a:t>
          </a:r>
          <a:r>
            <a:rPr lang="en-US" sz="1800" kern="1200" dirty="0" err="1">
              <a:latin typeface="Times New Roman" panose="02020603050405020304" pitchFamily="18" charset="0"/>
              <a:ea typeface="Cambria" pitchFamily="18" charset="0"/>
              <a:cs typeface="Times New Roman" panose="02020603050405020304" pitchFamily="18" charset="0"/>
            </a:rPr>
            <a:t>nhiễm</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ven</a:t>
          </a:r>
          <a:r>
            <a:rPr lang="en-US" sz="1800" kern="1200" dirty="0">
              <a:latin typeface="Times New Roman" panose="02020603050405020304" pitchFamily="18" charset="0"/>
              <a:ea typeface="Cambria" pitchFamily="18" charset="0"/>
              <a:cs typeface="Times New Roman" panose="02020603050405020304" pitchFamily="18" charset="0"/>
            </a:rPr>
            <a:t> </a:t>
          </a:r>
          <a:r>
            <a:rPr lang="en-US" sz="1800" kern="1200" dirty="0" err="1">
              <a:latin typeface="Times New Roman" panose="02020603050405020304" pitchFamily="18" charset="0"/>
              <a:ea typeface="Cambria" pitchFamily="18" charset="0"/>
              <a:cs typeface="Times New Roman" panose="02020603050405020304" pitchFamily="18" charset="0"/>
            </a:rPr>
            <a:t>bờ</a:t>
          </a:r>
          <a:r>
            <a:rPr lang="en-US" sz="1800" kern="1200" dirty="0">
              <a:latin typeface="Times New Roman" panose="02020603050405020304" pitchFamily="18" charset="0"/>
              <a:ea typeface="Cambria" pitchFamily="18" charset="0"/>
              <a:cs typeface="Times New Roman" panose="02020603050405020304" pitchFamily="18" charset="0"/>
            </a:rPr>
            <a:t>,... </a:t>
          </a:r>
        </a:p>
      </dsp:txBody>
      <dsp:txXfrm>
        <a:off x="1806946" y="2570578"/>
        <a:ext cx="2736561" cy="656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rgbClr val="FF0000"/>
              </a:solidFill>
              <a:latin typeface="Times New Roman" panose="02020603050405020304" pitchFamily="18" charset="0"/>
              <a:ea typeface="Cambria" pitchFamily="18" charset="0"/>
              <a:cs typeface="Times New Roman" panose="02020603050405020304" pitchFamily="18" charset="0"/>
            </a:rPr>
            <a:t>NHÓM 1,2,3,4</a:t>
          </a: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Times New Roman" panose="02020603050405020304" pitchFamily="18" charset="0"/>
              <a:ea typeface="Cambria" pitchFamily="18" charset="0"/>
              <a:cs typeface="Times New Roman" panose="02020603050405020304" pitchFamily="18" charset="0"/>
            </a:rPr>
            <a:t>Kể</a:t>
          </a:r>
          <a:r>
            <a:rPr lang="en-US" sz="16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b="1" kern="1200" dirty="0" err="1">
              <a:solidFill>
                <a:schemeClr val="tx1"/>
              </a:solidFill>
              <a:latin typeface="Times New Roman" panose="02020603050405020304" pitchFamily="18" charset="0"/>
              <a:ea typeface="Cambria" pitchFamily="18" charset="0"/>
              <a:cs typeface="Times New Roman" panose="02020603050405020304" pitchFamily="18" charset="0"/>
            </a:rPr>
            <a:t>tên</a:t>
          </a:r>
          <a:endParaRPr lang="en-US" sz="16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Giao</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thông</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vận</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tải</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khai</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thác</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khoáng</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sản</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làm</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muối</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khai</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thác</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và</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nuôi</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trồng</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thuỷ</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sản</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du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lịch</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kern="12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Times New Roman" panose="02020603050405020304" pitchFamily="18" charset="0"/>
              <a:ea typeface="Cambria" pitchFamily="18" charset="0"/>
              <a:cs typeface="Times New Roman" panose="02020603050405020304" pitchFamily="18" charset="0"/>
            </a:rPr>
            <a:t>Thuận</a:t>
          </a:r>
          <a:r>
            <a:rPr lang="en-US" sz="16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b="1" kern="1200" dirty="0" err="1">
              <a:solidFill>
                <a:schemeClr val="tx1"/>
              </a:solidFill>
              <a:latin typeface="Times New Roman" panose="02020603050405020304" pitchFamily="18" charset="0"/>
              <a:ea typeface="Cambria" pitchFamily="18" charset="0"/>
              <a:cs typeface="Times New Roman" panose="02020603050405020304" pitchFamily="18" charset="0"/>
            </a:rPr>
            <a:t>lợi</a:t>
          </a:r>
          <a:endParaRPr lang="en-US" sz="16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Times New Roman" panose="02020603050405020304" pitchFamily="18" charset="0"/>
              <a:ea typeface="Cambria" pitchFamily="18" charset="0"/>
              <a:cs typeface="Times New Roman" panose="02020603050405020304" pitchFamily="18" charset="0"/>
            </a:rPr>
            <a:t>- Tài nguyên biển (sinh vật, khoáng sản,...) đa dạng, phong phú tạo điều kiện để phát triển nhiều ngành kinh tế biển.</a:t>
          </a:r>
          <a:endPar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defTabSz="711200">
            <a:lnSpc>
              <a:spcPct val="90000"/>
            </a:lnSpc>
            <a:spcBef>
              <a:spcPct val="0"/>
            </a:spcBef>
            <a:spcAft>
              <a:spcPct val="35000"/>
            </a:spcAft>
          </a:pPr>
          <a:r>
            <a:rPr lang="vi-VN" sz="1600" kern="1200" dirty="0">
              <a:solidFill>
                <a:schemeClr val="tx1"/>
              </a:solidFill>
              <a:latin typeface="Times New Roman" panose="02020603050405020304" pitchFamily="18" charset="0"/>
              <a:ea typeface="Cambria" pitchFamily="18" charset="0"/>
              <a:cs typeface="Times New Roman" panose="02020603050405020304"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defTabSz="711200">
            <a:lnSpc>
              <a:spcPct val="90000"/>
            </a:lnSpc>
            <a:spcBef>
              <a:spcPct val="0"/>
            </a:spcBef>
            <a:spcAft>
              <a:spcPct val="35000"/>
            </a:spcAft>
          </a:pPr>
          <a:r>
            <a:rPr lang="vi-VN" sz="1600" kern="1200" dirty="0">
              <a:solidFill>
                <a:schemeClr val="tx1"/>
              </a:solidFill>
              <a:latin typeface="Times New Roman" panose="02020603050405020304" pitchFamily="18" charset="0"/>
              <a:ea typeface="Cambria" pitchFamily="18" charset="0"/>
              <a:cs typeface="Times New Roman" panose="02020603050405020304"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Times New Roman" panose="02020603050405020304" pitchFamily="18" charset="0"/>
              <a:ea typeface="Cambria" pitchFamily="18" charset="0"/>
              <a:cs typeface="Times New Roman" panose="02020603050405020304" pitchFamily="18" charset="0"/>
            </a:rPr>
            <a:t>Khó</a:t>
          </a:r>
          <a:r>
            <a:rPr lang="en-US" sz="16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600" b="1" kern="1200" dirty="0" err="1">
              <a:solidFill>
                <a:schemeClr val="tx1"/>
              </a:solidFill>
              <a:latin typeface="Times New Roman" panose="02020603050405020304" pitchFamily="18" charset="0"/>
              <a:ea typeface="Cambria" pitchFamily="18" charset="0"/>
              <a:cs typeface="Times New Roman" panose="02020603050405020304" pitchFamily="18" charset="0"/>
            </a:rPr>
            <a:t>khăn</a:t>
          </a:r>
          <a:endParaRPr lang="en-US" sz="1600" kern="1200" dirty="0">
            <a:latin typeface="Times New Roman" panose="02020603050405020304" pitchFamily="18" charset="0"/>
            <a:cs typeface="Times New Roman" panose="02020603050405020304" pitchFamily="18" charset="0"/>
          </a:endParaRPr>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Times New Roman" panose="02020603050405020304" pitchFamily="18" charset="0"/>
              <a:ea typeface="Cambria" pitchFamily="18" charset="0"/>
              <a:cs typeface="Times New Roman" panose="02020603050405020304"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defTabSz="711200">
            <a:lnSpc>
              <a:spcPct val="90000"/>
            </a:lnSpc>
            <a:spcBef>
              <a:spcPct val="0"/>
            </a:spcBef>
            <a:spcAft>
              <a:spcPct val="35000"/>
            </a:spcAft>
          </a:pPr>
          <a:r>
            <a:rPr lang="vi-VN" sz="1600" kern="1200" dirty="0">
              <a:solidFill>
                <a:schemeClr val="tx1"/>
              </a:solidFill>
              <a:latin typeface="Times New Roman" panose="02020603050405020304" pitchFamily="18" charset="0"/>
              <a:ea typeface="Cambria" pitchFamily="18" charset="0"/>
              <a:cs typeface="Times New Roman" panose="02020603050405020304" pitchFamily="18" charset="0"/>
            </a:rPr>
            <a:t>- Cơ sở hạ tầng các vùng biển và hải đảo nhìn chung còn chưa đầy đủ và đồng bộ, không tương xứng với tiềm năng và thế mạnh biển đảo.</a:t>
          </a:r>
          <a:endParaRPr lang="en-US" sz="16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3014267" y="3401804"/>
        <a:ext cx="5453732" cy="1691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69763" y="3091145"/>
          <a:ext cx="920840"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rgbClr val="FF0000"/>
              </a:solidFill>
              <a:latin typeface="Times New Roman" panose="02020603050405020304" pitchFamily="18" charset="0"/>
              <a:ea typeface="Cambria" pitchFamily="18" charset="0"/>
              <a:cs typeface="Times New Roman" panose="02020603050405020304" pitchFamily="18" charset="0"/>
            </a:rPr>
            <a:t>NHÓM 5,6,7,8</a:t>
          </a:r>
        </a:p>
      </dsp:txBody>
      <dsp:txXfrm>
        <a:off x="94198" y="3115580"/>
        <a:ext cx="871970" cy="785390"/>
      </dsp:txXfrm>
    </dsp:sp>
    <dsp:sp modelId="{977D9258-F91B-4ECD-93BD-F70F8E8628FA}">
      <dsp:nvSpPr>
        <dsp:cNvPr id="0" name=""/>
        <dsp:cNvSpPr/>
      </dsp:nvSpPr>
      <dsp:spPr>
        <a:xfrm rot="17854178">
          <a:off x="580210"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05997" y="2792841"/>
        <a:ext cx="76398" cy="76398"/>
      </dsp:txXfrm>
    </dsp:sp>
    <dsp:sp modelId="{983CCE9D-A68F-45B6-B5E3-8C935362A290}">
      <dsp:nvSpPr>
        <dsp:cNvPr id="0" name=""/>
        <dsp:cNvSpPr/>
      </dsp:nvSpPr>
      <dsp:spPr>
        <a:xfrm>
          <a:off x="1697789"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Times New Roman" panose="02020603050405020304" pitchFamily="18" charset="0"/>
              <a:ea typeface="Cambria" pitchFamily="18" charset="0"/>
              <a:cs typeface="Times New Roman" panose="02020603050405020304" pitchFamily="18" charset="0"/>
            </a:rPr>
            <a:t>Thuận</a:t>
          </a:r>
          <a:r>
            <a:rPr lang="en-US" sz="1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1" kern="1200" dirty="0" err="1">
              <a:solidFill>
                <a:schemeClr val="tx1"/>
              </a:solidFill>
              <a:latin typeface="Times New Roman" panose="02020603050405020304" pitchFamily="18" charset="0"/>
              <a:ea typeface="Cambria" pitchFamily="18" charset="0"/>
              <a:cs typeface="Times New Roman" panose="02020603050405020304" pitchFamily="18" charset="0"/>
            </a:rPr>
            <a:t>lợi</a:t>
          </a:r>
          <a:endParaRPr lang="en-US" sz="18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721802" y="1760688"/>
        <a:ext cx="771835" cy="786234"/>
      </dsp:txXfrm>
    </dsp:sp>
    <dsp:sp modelId="{BEE14AB2-5155-4062-BDC9-81FC40CC96C5}">
      <dsp:nvSpPr>
        <dsp:cNvPr id="0" name=""/>
        <dsp:cNvSpPr/>
      </dsp:nvSpPr>
      <dsp:spPr>
        <a:xfrm rot="17675491">
          <a:off x="2049463"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11260" y="1384553"/>
        <a:ext cx="80189" cy="80189"/>
      </dsp:txXfrm>
    </dsp:sp>
    <dsp:sp modelId="{74752D16-F284-4733-BD06-D81B903FC595}">
      <dsp:nvSpPr>
        <dsp:cNvPr id="0" name=""/>
        <dsp:cNvSpPr/>
      </dsp:nvSpPr>
      <dsp:spPr>
        <a:xfrm>
          <a:off x="3185059"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mj-lt"/>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a:solidFill>
              <a:schemeClr val="tx1"/>
            </a:solidFill>
            <a:latin typeface="+mj-lt"/>
            <a:ea typeface="Cambria" pitchFamily="18" charset="0"/>
          </a:endParaRPr>
        </a:p>
      </dsp:txBody>
      <dsp:txXfrm>
        <a:off x="3225521" y="45216"/>
        <a:ext cx="5147036" cy="1300544"/>
      </dsp:txXfrm>
    </dsp:sp>
    <dsp:sp modelId="{085DDCEE-9B2A-4FE1-8803-7719DDB3D6CB}">
      <dsp:nvSpPr>
        <dsp:cNvPr id="0" name=""/>
        <dsp:cNvSpPr/>
      </dsp:nvSpPr>
      <dsp:spPr>
        <a:xfrm rot="20908563">
          <a:off x="2510785"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34326" y="2068739"/>
        <a:ext cx="34056" cy="34056"/>
      </dsp:txXfrm>
    </dsp:sp>
    <dsp:sp modelId="{83021AC3-EBE3-4F91-90D4-B475F247BF98}">
      <dsp:nvSpPr>
        <dsp:cNvPr id="0" name=""/>
        <dsp:cNvSpPr/>
      </dsp:nvSpPr>
      <dsp:spPr>
        <a:xfrm>
          <a:off x="3185059"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mj-lt"/>
              <a:ea typeface="Cambria" pitchFamily="18" charset="0"/>
            </a:rPr>
            <a:t>-</a:t>
          </a:r>
          <a:r>
            <a:rPr lang="en-US" sz="1600" kern="1200" dirty="0">
              <a:solidFill>
                <a:schemeClr val="tx1"/>
              </a:solidFill>
              <a:latin typeface="+mj-lt"/>
              <a:ea typeface="Cambria" pitchFamily="18" charset="0"/>
            </a:rPr>
            <a:t> </a:t>
          </a:r>
          <a:r>
            <a:rPr lang="vi-VN" sz="1600" kern="1200" dirty="0">
              <a:solidFill>
                <a:schemeClr val="tx1"/>
              </a:solidFill>
              <a:latin typeface="+mj-lt"/>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a:solidFill>
              <a:schemeClr val="tx1"/>
            </a:solidFill>
            <a:latin typeface="+mj-lt"/>
            <a:ea typeface="Cambria" pitchFamily="18" charset="0"/>
          </a:endParaRPr>
        </a:p>
      </dsp:txBody>
      <dsp:txXfrm>
        <a:off x="3214721" y="1541024"/>
        <a:ext cx="5176462" cy="953410"/>
      </dsp:txXfrm>
    </dsp:sp>
    <dsp:sp modelId="{142C5528-37A7-4D4E-8941-C36CA8DB1D6B}">
      <dsp:nvSpPr>
        <dsp:cNvPr id="0" name=""/>
        <dsp:cNvSpPr/>
      </dsp:nvSpPr>
      <dsp:spPr>
        <a:xfrm rot="3214011">
          <a:off x="2289454"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23260" y="2577788"/>
        <a:ext cx="56190" cy="56190"/>
      </dsp:txXfrm>
    </dsp:sp>
    <dsp:sp modelId="{740B5382-6DAC-4B2D-9246-E3E51762C3A1}">
      <dsp:nvSpPr>
        <dsp:cNvPr id="0" name=""/>
        <dsp:cNvSpPr/>
      </dsp:nvSpPr>
      <dsp:spPr>
        <a:xfrm>
          <a:off x="3185059"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mj-lt"/>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a:solidFill>
                <a:schemeClr val="tx1"/>
              </a:solidFill>
              <a:latin typeface="+mj-lt"/>
              <a:ea typeface="Cambria" pitchFamily="18" charset="0"/>
            </a:rPr>
            <a:t>.</a:t>
          </a:r>
        </a:p>
      </dsp:txBody>
      <dsp:txXfrm>
        <a:off x="3209001" y="2673177"/>
        <a:ext cx="5187902" cy="769566"/>
      </dsp:txXfrm>
    </dsp:sp>
    <dsp:sp modelId="{D64A790C-0F18-4B28-9014-666D1BE187BC}">
      <dsp:nvSpPr>
        <dsp:cNvPr id="0" name=""/>
        <dsp:cNvSpPr/>
      </dsp:nvSpPr>
      <dsp:spPr>
        <a:xfrm rot="4175329">
          <a:off x="1894511"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803513" y="3002731"/>
        <a:ext cx="95684" cy="95684"/>
      </dsp:txXfrm>
    </dsp:sp>
    <dsp:sp modelId="{B6464B6A-9D2C-4361-8503-72EF14303C77}">
      <dsp:nvSpPr>
        <dsp:cNvPr id="0" name=""/>
        <dsp:cNvSpPr/>
      </dsp:nvSpPr>
      <dsp:spPr>
        <a:xfrm>
          <a:off x="3185059"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mj-lt"/>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a:solidFill>
              <a:schemeClr val="tx1"/>
            </a:solidFill>
            <a:latin typeface="+mj-lt"/>
            <a:ea typeface="Cambria" pitchFamily="18" charset="0"/>
          </a:endParaRPr>
        </a:p>
      </dsp:txBody>
      <dsp:txXfrm>
        <a:off x="3205884" y="3612650"/>
        <a:ext cx="5194136" cy="669381"/>
      </dsp:txXfrm>
    </dsp:sp>
    <dsp:sp modelId="{2C7633BD-46F7-4934-84F1-2C7EF7441B97}">
      <dsp:nvSpPr>
        <dsp:cNvPr id="0" name=""/>
        <dsp:cNvSpPr/>
      </dsp:nvSpPr>
      <dsp:spPr>
        <a:xfrm rot="3713545">
          <a:off x="593673"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06670" y="4132759"/>
        <a:ext cx="75052" cy="75052"/>
      </dsp:txXfrm>
    </dsp:sp>
    <dsp:sp modelId="{E06B0587-1B83-4659-BE19-EEC915595376}">
      <dsp:nvSpPr>
        <dsp:cNvPr id="0" name=""/>
        <dsp:cNvSpPr/>
      </dsp:nvSpPr>
      <dsp:spPr>
        <a:xfrm>
          <a:off x="1697789"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Times New Roman" panose="02020603050405020304" pitchFamily="18" charset="0"/>
              <a:ea typeface="Cambria" pitchFamily="18" charset="0"/>
              <a:cs typeface="Times New Roman" panose="02020603050405020304" pitchFamily="18" charset="0"/>
            </a:rPr>
            <a:t>Khó</a:t>
          </a:r>
          <a:r>
            <a:rPr lang="en-US" sz="18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1" kern="1200" dirty="0" err="1">
              <a:solidFill>
                <a:schemeClr val="tx1"/>
              </a:solidFill>
              <a:latin typeface="Times New Roman" panose="02020603050405020304" pitchFamily="18" charset="0"/>
              <a:ea typeface="Cambria" pitchFamily="18" charset="0"/>
              <a:cs typeface="Times New Roman" panose="02020603050405020304" pitchFamily="18" charset="0"/>
            </a:rPr>
            <a:t>khăn</a:t>
          </a:r>
          <a:endParaRPr lang="en-US" sz="18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718802" y="4436178"/>
        <a:ext cx="675404" cy="792234"/>
      </dsp:txXfrm>
    </dsp:sp>
    <dsp:sp modelId="{516AF49E-EFD9-4C3D-9038-3141FA588384}">
      <dsp:nvSpPr>
        <dsp:cNvPr id="0" name=""/>
        <dsp:cNvSpPr/>
      </dsp:nvSpPr>
      <dsp:spPr>
        <a:xfrm>
          <a:off x="2415220"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32239" y="4815610"/>
        <a:ext cx="33370" cy="33370"/>
      </dsp:txXfrm>
    </dsp:sp>
    <dsp:sp modelId="{8ABD9155-0C2D-4925-B73A-7F453F57773A}">
      <dsp:nvSpPr>
        <dsp:cNvPr id="0" name=""/>
        <dsp:cNvSpPr/>
      </dsp:nvSpPr>
      <dsp:spPr>
        <a:xfrm>
          <a:off x="3082629"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mj-lt"/>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mj-lt"/>
            <a:ea typeface="Cambria" pitchFamily="18" charset="0"/>
          </a:endParaRPr>
        </a:p>
      </dsp:txBody>
      <dsp:txXfrm>
        <a:off x="3106312"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jpe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diagramQuickStyle" Target="../diagrams/quickStyle1.xml"/><Relationship Id="rId2" Type="http://schemas.openxmlformats.org/officeDocument/2006/relationships/image" Target="../media/image2.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5.png"/><Relationship Id="rId15" Type="http://schemas.openxmlformats.org/officeDocument/2006/relationships/image" Target="../media/image20.png"/><Relationship Id="rId10" Type="http://schemas.openxmlformats.org/officeDocument/2006/relationships/diagramData" Target="../diagrams/data1.xml"/><Relationship Id="rId4" Type="http://schemas.openxmlformats.org/officeDocument/2006/relationships/image" Target="../media/image4.jpeg"/><Relationship Id="rId9" Type="http://schemas.openxmlformats.org/officeDocument/2006/relationships/image" Target="../media/image18.jpeg"/><Relationship Id="rId14"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jpeg"/><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jpeg"/><Relationship Id="rId9"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image" Target="../media/image7.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7.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jpeg"/><Relationship Id="rId9"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jpeg"/><Relationship Id="rId9"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5.png"/><Relationship Id="rId10" Type="http://schemas.openxmlformats.org/officeDocument/2006/relationships/image" Target="../media/image11.jpeg"/><Relationship Id="rId4" Type="http://schemas.openxmlformats.org/officeDocument/2006/relationships/image" Target="../media/image4.jpe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jpe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76070"/>
            <a:ext cx="8610600" cy="868363"/>
          </a:xfrm>
        </p:spPr>
        <p:txBody>
          <a:bodyPr>
            <a:normAutofit/>
          </a:bodyPr>
          <a:lstStyle/>
          <a:p>
            <a:pPr marL="0" indent="0">
              <a:buNone/>
            </a:pP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Quan</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video clip,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hãy</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biết</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video clip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gợi</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các</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em</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biết</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đến</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bài</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hát</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itchFamily="18" charset="0"/>
                <a:cs typeface="Times New Roman" panose="02020603050405020304" pitchFamily="18" charset="0"/>
              </a:rPr>
              <a:t>nào</a:t>
            </a:r>
            <a:r>
              <a:rPr lang="en-US" sz="2400" i="1" dirty="0">
                <a:solidFill>
                  <a:srgbClr val="FF0000"/>
                </a:solidFill>
                <a:latin typeface="Times New Roman" panose="02020603050405020304" pitchFamily="18" charset="0"/>
                <a:ea typeface="Cambria" pitchFamily="18" charset="0"/>
                <a:cs typeface="Times New Roman" panose="02020603050405020304" pitchFamily="18" charset="0"/>
              </a:rPr>
              <a:t>?</a:t>
            </a:r>
          </a:p>
        </p:txBody>
      </p:sp>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NƠI ĐẢO XA</a:t>
            </a:r>
          </a:p>
        </p:txBody>
      </p:sp>
      <p:pic>
        <p:nvPicPr>
          <p:cNvPr id="6" name="Bai 17">
            <a:hlinkClick r:id="" action="ppaction://media"/>
            <a:extLst>
              <a:ext uri="{FF2B5EF4-FFF2-40B4-BE49-F238E27FC236}">
                <a16:creationId xmlns:a16="http://schemas.microsoft.com/office/drawing/2014/main"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 y="1219200"/>
            <a:ext cx="8496300" cy="48768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4088" y="1395588"/>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kiến</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đã</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ô</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8531" y="142935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1762" y="361564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8688" y="3193215"/>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dirty="0">
                <a:latin typeface="Times New Roman" panose="02020603050405020304" pitchFamily="18" charset="0"/>
                <a:ea typeface="Cambria" panose="02040503050406030204" pitchFamily="18" charset="0"/>
                <a:cs typeface="Times New Roman" panose="02020603050405020304" pitchFamily="18" charset="0"/>
              </a:rPr>
              <a:t>Phá hoại môi trường sống của sinh vật, làm tuyệt chủng một số loại hản sản, sinh vật gần bờ. </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dirty="0">
                <a:latin typeface="Times New Roman" panose="02020603050405020304" pitchFamily="18" charset="0"/>
                <a:ea typeface="Cambria" panose="02040503050406030204" pitchFamily="18" charset="0"/>
                <a:cs typeface="Times New Roman" panose="02020603050405020304" pitchFamily="18" charset="0"/>
              </a:rPr>
              <a:t>Gây 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a:latin typeface="Times New Roman" panose="02020603050405020304" pitchFamily="18" charset="0"/>
                <a:ea typeface="Cambria" pitchFamily="18" charset="0"/>
                <a:cs typeface="Times New Roman" panose="02020603050405020304" pitchFamily="18" charset="0"/>
              </a:rPr>
              <a:t>Ô </a:t>
            </a:r>
            <a:r>
              <a:rPr lang="en-US" dirty="0" err="1">
                <a:latin typeface="Times New Roman" panose="02020603050405020304" pitchFamily="18" charset="0"/>
                <a:ea typeface="Cambria" pitchFamily="18" charset="0"/>
                <a:cs typeface="Times New Roman" panose="02020603050405020304" pitchFamily="18" charset="0"/>
              </a:rPr>
              <a:t>nhiễm</a:t>
            </a:r>
            <a:r>
              <a:rPr lang="en-US" dirty="0">
                <a:latin typeface="Times New Roman" panose="02020603050405020304" pitchFamily="18" charset="0"/>
                <a:ea typeface="Cambria" pitchFamily="18" charset="0"/>
                <a:cs typeface="Times New Roman" panose="02020603050405020304" pitchFamily="18" charset="0"/>
              </a:rPr>
              <a:t> ở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Vũng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Tàu</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Cá</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chết</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trên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Vũng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Áng</a:t>
            </a:r>
            <a:endParaRPr lang="en-US" dirty="0">
              <a:latin typeface="Times New Roman" panose="02020603050405020304" pitchFamily="18" charset="0"/>
              <a:ea typeface="Cambria" pitchFamily="18" charset="0"/>
              <a:cs typeface="Times New Roman" panose="02020603050405020304"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9F9CAE13-D6F1-90AF-51E4-536A956B685D}"/>
              </a:ext>
            </a:extLst>
          </p:cNvPr>
          <p:cNvSpPr txBox="1">
            <a:spLocks/>
          </p:cNvSpPr>
          <p:nvPr/>
        </p:nvSpPr>
        <p:spPr>
          <a:xfrm>
            <a:off x="2247064"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Dọn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vệ</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sinh</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bãi</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Times New Roman" panose="02020603050405020304" pitchFamily="18" charset="0"/>
                <a:ea typeface="Cambria" pitchFamily="18" charset="0"/>
                <a:cs typeface="Times New Roman" panose="02020603050405020304" pitchFamily="18" charset="0"/>
              </a:rPr>
              <a:t>Tuyên</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truyền</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bảo</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vệ</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môi</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trường</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biển</a:t>
            </a:r>
            <a:r>
              <a:rPr lang="en-US" sz="1600" dirty="0">
                <a:latin typeface="Times New Roman" panose="02020603050405020304" pitchFamily="18" charset="0"/>
                <a:ea typeface="Cambria" pitchFamily="18" charset="0"/>
                <a:cs typeface="Times New Roman" panose="02020603050405020304" pitchFamily="18" charset="0"/>
              </a:rPr>
              <a:t> </a:t>
            </a:r>
            <a:r>
              <a:rPr lang="en-US" sz="1600" dirty="0" err="1">
                <a:latin typeface="Times New Roman" panose="02020603050405020304" pitchFamily="18" charset="0"/>
                <a:ea typeface="Cambria" pitchFamily="18" charset="0"/>
                <a:cs typeface="Times New Roman" panose="02020603050405020304" pitchFamily="18" charset="0"/>
              </a:rPr>
              <a:t>đảo</a:t>
            </a:r>
            <a:endParaRPr lang="en-US" sz="1600" dirty="0">
              <a:latin typeface="Times New Roman" panose="02020603050405020304" pitchFamily="18" charset="0"/>
              <a:ea typeface="Cambria" pitchFamily="18" charset="0"/>
              <a:cs typeface="Times New Roman" panose="02020603050405020304" pitchFamily="18" charset="0"/>
            </a:endParaRPr>
          </a:p>
        </p:txBody>
      </p:sp>
      <p:graphicFrame>
        <p:nvGraphicFramePr>
          <p:cNvPr id="36" name="Diagram 35"/>
          <p:cNvGraphicFramePr/>
          <p:nvPr>
            <p:extLst>
              <p:ext uri="{D42A27DB-BD31-4B8C-83A1-F6EECF244321}">
                <p14:modId xmlns:p14="http://schemas.microsoft.com/office/powerpoint/2010/main" val="1094800385"/>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65F8936-4BD0-2B74-9D5E-D118F9446D74}"/>
              </a:ext>
            </a:extLst>
          </p:cNvPr>
          <p:cNvSpPr txBox="1">
            <a:spLocks/>
          </p:cNvSpPr>
          <p:nvPr/>
        </p:nvSpPr>
        <p:spPr>
          <a:xfrm>
            <a:off x="2247064"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586270" y="1437488"/>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1</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Việt</a:t>
            </a:r>
            <a:r>
              <a:rPr lang="en-US" sz="2400" b="1" dirty="0">
                <a:solidFill>
                  <a:srgbClr val="CC0000"/>
                </a:solidFill>
                <a:latin typeface="Times New Roman" pitchFamily="18" charset="0"/>
                <a:cs typeface="Times New Roman" pitchFamily="18" charset="0"/>
              </a:rPr>
              <a:t> Nam</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415127" y="2293486"/>
            <a:ext cx="8273055" cy="2906254"/>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220182"/>
            <a:ext cx="7772400" cy="2323713"/>
          </a:xfrm>
          <a:prstGeom prst="rect">
            <a:avLst/>
          </a:prstGeom>
        </p:spPr>
        <p:txBody>
          <a:bodyPr wrap="square">
            <a:spAutoFit/>
          </a:bodyPr>
          <a:lstStyle/>
          <a:p>
            <a:pPr algn="just">
              <a:spcBef>
                <a:spcPts val="600"/>
              </a:spcBef>
              <a:spcAft>
                <a:spcPts val="0"/>
              </a:spcAft>
            </a:pPr>
            <a:r>
              <a:rPr lang="en-US" sz="2800" dirty="0">
                <a:latin typeface="Times New Roman" panose="02020603050405020304" pitchFamily="18" charset="0"/>
                <a:ea typeface="Cambria" pitchFamily="18" charset="0"/>
                <a:cs typeface="Times New Roman" panose="02020603050405020304" pitchFamily="18" charset="0"/>
              </a:rPr>
              <a:t>- </a:t>
            </a:r>
            <a:r>
              <a:rPr lang="vi-VN" sz="2800" dirty="0">
                <a:latin typeface="Times New Roman" panose="02020603050405020304" pitchFamily="18" charset="0"/>
                <a:ea typeface="Cambria" pitchFamily="18" charset="0"/>
                <a:cs typeface="Times New Roman" panose="02020603050405020304" pitchFamily="18" charset="0"/>
              </a:rPr>
              <a:t>Môi trường biển đảo nước ta có đặc điểm đặc trưng là nước biển sạch và không khí trong lành.</a:t>
            </a: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Hiện nay, ở một số nơi đã xảy ra hiện tượng sạt lở bờ biển, tăng lượng chất thải gây ô nhiễm môi trường, suy giảm hệ sinh thái biển. </a:t>
            </a:r>
          </a:p>
        </p:txBody>
      </p:sp>
      <p:sp>
        <p:nvSpPr>
          <p:cNvPr id="2" name="Title 1">
            <a:extLst>
              <a:ext uri="{FF2B5EF4-FFF2-40B4-BE49-F238E27FC236}">
                <a16:creationId xmlns:a16="http://schemas.microsoft.com/office/drawing/2014/main" id="{DDC6966F-022C-FA79-25DC-7557A1542231}"/>
              </a:ext>
            </a:extLst>
          </p:cNvPr>
          <p:cNvSpPr txBox="1">
            <a:spLocks/>
          </p:cNvSpPr>
          <p:nvPr/>
        </p:nvSpPr>
        <p:spPr>
          <a:xfrm>
            <a:off x="2247064"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0" dur="500"/>
                                        <p:tgtEl>
                                          <p:spTgt spid="3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k</a:t>
            </a:r>
            <a:r>
              <a:rPr lang="vi-VN"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ể tên các tài nguyên ở vùng biển, đảo</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Times New Roman" panose="02020603050405020304" pitchFamily="18" charset="0"/>
                <a:ea typeface="Cambria" panose="02040503050406030204" pitchFamily="18" charset="0"/>
                <a:cs typeface="Times New Roman" panose="02020603050405020304" pitchFamily="18" charset="0"/>
              </a:rPr>
              <a:t>- </a:t>
            </a:r>
            <a:r>
              <a:rPr lang="en-US" sz="21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2100" dirty="0">
                <a:latin typeface="Times New Roman" panose="02020603050405020304" pitchFamily="18" charset="0"/>
                <a:ea typeface="Cambria" panose="02040503050406030204" pitchFamily="18" charset="0"/>
                <a:cs typeface="Times New Roman" panose="02020603050405020304" pitchFamily="18" charset="0"/>
              </a:rPr>
              <a:t> </a:t>
            </a:r>
            <a:r>
              <a:rPr lang="vi-VN" sz="2100" dirty="0">
                <a:latin typeface="Times New Roman" panose="02020603050405020304" pitchFamily="18" charset="0"/>
                <a:ea typeface="Cambria" panose="02040503050406030204" pitchFamily="18" charset="0"/>
                <a:cs typeface="Times New Roman" panose="02020603050405020304" pitchFamily="18" charset="0"/>
              </a:rPr>
              <a:t>loài hải sản, trong đó có rất nhiều loài có giá trị kinh tế cao</a:t>
            </a:r>
            <a:r>
              <a:rPr lang="en-US" sz="21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100" dirty="0">
                <a:latin typeface="Times New Roman" panose="02020603050405020304" pitchFamily="18" charset="0"/>
                <a:ea typeface="Cambria" panose="02040503050406030204" pitchFamily="18" charset="0"/>
                <a:cs typeface="Times New Roman" panose="02020603050405020304" pitchFamily="18" charset="0"/>
              </a:rPr>
              <a:t>- </a:t>
            </a:r>
            <a:r>
              <a:rPr lang="vi-VN" sz="2100" dirty="0">
                <a:latin typeface="Times New Roman" panose="02020603050405020304" pitchFamily="18" charset="0"/>
                <a:ea typeface="Cambria" panose="02040503050406030204" pitchFamily="18" charset="0"/>
                <a:cs typeface="Times New Roman" panose="02020603050405020304" pitchFamily="18" charset="0"/>
              </a:rPr>
              <a:t>Là nguồn cung cấp muối vô tận. Các khoáng sản có trữ lượng tương đối lớn như: dầu mỏ, khí tự nhiên, cát thuỷ tinh, ti-tan,...</a:t>
            </a:r>
            <a:endParaRPr lang="en-US" sz="21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2100" dirty="0">
                <a:latin typeface="Times New Roman" panose="02020603050405020304" pitchFamily="18" charset="0"/>
                <a:ea typeface="Cambria" panose="02040503050406030204" pitchFamily="18" charset="0"/>
                <a:cs typeface="Times New Roman" panose="020206030504050203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Cát</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trắng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Khánh</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Hòa</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Hải</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sản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giá</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trị</a:t>
            </a:r>
            <a:endParaRPr lang="en-US" dirty="0">
              <a:latin typeface="Times New Roman" panose="02020603050405020304" pitchFamily="18" charset="0"/>
              <a:ea typeface="Cambria" pitchFamily="18" charset="0"/>
              <a:cs typeface="Times New Roman" panose="02020603050405020304"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79B8BD89-63FF-06F9-72C1-C17F4FB56C45}"/>
              </a:ext>
            </a:extLst>
          </p:cNvPr>
          <p:cNvSpPr txBox="1">
            <a:spLocks/>
          </p:cNvSpPr>
          <p:nvPr/>
        </p:nvSpPr>
        <p:spPr>
          <a:xfrm>
            <a:off x="2247064"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2</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tài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nguyên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Việt</a:t>
            </a:r>
            <a:r>
              <a:rPr lang="en-US" sz="2400" b="1" dirty="0">
                <a:solidFill>
                  <a:srgbClr val="CC0000"/>
                </a:solidFill>
                <a:latin typeface="Times New Roman" pitchFamily="18" charset="0"/>
                <a:cs typeface="Times New Roman" pitchFamily="18" charset="0"/>
              </a:rPr>
              <a:t> Nam</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374905" y="2103466"/>
            <a:ext cx="8311895" cy="3840133"/>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362200"/>
            <a:ext cx="7848600" cy="2477601"/>
          </a:xfrm>
          <a:prstGeom prst="rect">
            <a:avLst/>
          </a:prstGeom>
        </p:spPr>
        <p:txBody>
          <a:bodyPr wrap="square">
            <a:spAutoFit/>
          </a:bodyPr>
          <a:lstStyle/>
          <a:p>
            <a:pPr algn="just">
              <a:spcBef>
                <a:spcPts val="600"/>
              </a:spcBef>
              <a:spcAft>
                <a:spcPts val="0"/>
              </a:spcAft>
            </a:pP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Rất</a:t>
            </a:r>
            <a:r>
              <a:rPr lang="vi-VN" sz="2800" dirty="0">
                <a:latin typeface="Times New Roman" panose="02020603050405020304" pitchFamily="18" charset="0"/>
                <a:ea typeface="Cambria" pitchFamily="18" charset="0"/>
                <a:cs typeface="Times New Roman" panose="02020603050405020304" pitchFamily="18" charset="0"/>
              </a:rPr>
              <a:t> phong phú và đa dạng.</a:t>
            </a: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Gồm</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tài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nguyên</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sinh</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vật</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và</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tài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nguyên</a:t>
            </a:r>
            <a:r>
              <a:rPr lang="en-US" sz="2800" dirty="0">
                <a:latin typeface="Times New Roman" panose="02020603050405020304" pitchFamily="18" charset="0"/>
                <a:ea typeface="Cambria" pitchFamily="18" charset="0"/>
                <a:cs typeface="Times New Roman" panose="02020603050405020304" pitchFamily="18" charset="0"/>
              </a:rPr>
              <a:t> phi </a:t>
            </a:r>
            <a:r>
              <a:rPr lang="en-US" sz="2800" dirty="0" err="1">
                <a:latin typeface="Times New Roman" panose="02020603050405020304" pitchFamily="18" charset="0"/>
                <a:ea typeface="Cambria" pitchFamily="18" charset="0"/>
                <a:cs typeface="Times New Roman" panose="02020603050405020304" pitchFamily="18" charset="0"/>
              </a:rPr>
              <a:t>sinh</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vật</a:t>
            </a:r>
            <a:r>
              <a:rPr lang="vi-VN" sz="2800" dirty="0">
                <a:latin typeface="Times New Roman" panose="02020603050405020304" pitchFamily="18" charset="0"/>
                <a:ea typeface="Cambria" pitchFamily="18" charset="0"/>
                <a:cs typeface="Times New Roman" panose="02020603050405020304" pitchFamily="18" charset="0"/>
              </a:rPr>
              <a:t>. </a:t>
            </a: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Tập</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trung</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chủ</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yếu</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vùng</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ven</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bờ</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và</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thềm</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lục</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địa</a:t>
            </a:r>
            <a:r>
              <a:rPr lang="en-US" sz="2800" dirty="0">
                <a:latin typeface="Times New Roman" panose="02020603050405020304" pitchFamily="18" charset="0"/>
                <a:ea typeface="Cambria" pitchFamily="18" charset="0"/>
                <a:cs typeface="Times New Roman" panose="02020603050405020304" pitchFamily="18" charset="0"/>
              </a:rPr>
              <a:t>.</a:t>
            </a:r>
            <a:endParaRPr lang="vi-VN" sz="2800" dirty="0">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Chịu</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sự</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tác</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động</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mạnh</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bởi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các</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hoạt</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động</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khai</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thác</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của</a:t>
            </a:r>
            <a:r>
              <a:rPr lang="en-US" sz="2800" dirty="0">
                <a:latin typeface="Times New Roman" panose="02020603050405020304" pitchFamily="18" charset="0"/>
                <a:ea typeface="Cambria" pitchFamily="18" charset="0"/>
                <a:cs typeface="Times New Roman" panose="02020603050405020304" pitchFamily="18" charset="0"/>
              </a:rPr>
              <a:t> con </a:t>
            </a:r>
            <a:r>
              <a:rPr lang="en-US" sz="2800" dirty="0" err="1">
                <a:latin typeface="Times New Roman" panose="02020603050405020304" pitchFamily="18" charset="0"/>
                <a:ea typeface="Cambria" pitchFamily="18" charset="0"/>
                <a:cs typeface="Times New Roman" panose="02020603050405020304" pitchFamily="18" charset="0"/>
              </a:rPr>
              <a:t>người</a:t>
            </a:r>
            <a:r>
              <a:rPr lang="en-US" sz="2800" dirty="0">
                <a:latin typeface="Times New Roman" panose="02020603050405020304" pitchFamily="18" charset="0"/>
                <a:ea typeface="Cambria" pitchFamily="18" charset="0"/>
                <a:cs typeface="Times New Roman" panose="02020603050405020304" pitchFamily="18" charset="0"/>
              </a:rPr>
              <a:t>.</a:t>
            </a:r>
            <a:endParaRPr lang="vi-VN" sz="2800" dirty="0">
              <a:latin typeface="Times New Roman" panose="02020603050405020304" pitchFamily="18" charset="0"/>
              <a:ea typeface="Cambria"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F6F28B9-9248-1E01-94AA-41A70BBBC255}"/>
              </a:ext>
            </a:extLst>
          </p:cNvPr>
          <p:cNvSpPr txBox="1">
            <a:spLocks/>
          </p:cNvSpPr>
          <p:nvPr/>
        </p:nvSpPr>
        <p:spPr>
          <a:xfrm>
            <a:off x="2247064"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0" dur="500"/>
                                        <p:tgtEl>
                                          <p:spTgt spid="3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5" dur="500"/>
                                        <p:tgtEl>
                                          <p:spTgt spid="3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0" dur="500"/>
                                        <p:tgtEl>
                                          <p:spTgt spid="3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5"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29085"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349175" y="238836"/>
            <a:ext cx="670104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latin typeface="Times New Roman" panose="02020603050405020304" pitchFamily="18" charset="0"/>
                <a:cs typeface="Times New Roman" panose="02020603050405020304" pitchFamily="18" charset="0"/>
              </a:rPr>
              <a:t>NHỮNG THUẬN LỢI VÀ KHÓ KHĂN ĐỐI VỚI PHÁT </a:t>
            </a:r>
            <a:endParaRPr lang="en-US" sz="2000" b="1" dirty="0">
              <a:solidFill>
                <a:srgbClr val="0D30DD"/>
              </a:solidFill>
              <a:latin typeface="Times New Roman" panose="02020603050405020304" pitchFamily="18" charset="0"/>
              <a:cs typeface="Times New Roman" panose="02020603050405020304" pitchFamily="18" charset="0"/>
            </a:endParaRPr>
          </a:p>
          <a:p>
            <a:pPr algn="just"/>
            <a:r>
              <a:rPr lang="vi-VN" sz="2000" b="1" dirty="0">
                <a:solidFill>
                  <a:srgbClr val="0D30DD"/>
                </a:solidFill>
                <a:latin typeface="Times New Roman" panose="02020603050405020304" pitchFamily="18" charset="0"/>
                <a:cs typeface="Times New Roman" panose="02020603050405020304" pitchFamily="18" charset="0"/>
              </a:rPr>
              <a:t>TRIỂN KINH TẾ </a:t>
            </a:r>
            <a:r>
              <a:rPr lang="en-US" sz="2000" b="1" dirty="0">
                <a:solidFill>
                  <a:srgbClr val="0D30DD"/>
                </a:solidFill>
                <a:latin typeface="Times New Roman" panose="02020603050405020304" pitchFamily="18" charset="0"/>
                <a:cs typeface="Times New Roman" panose="02020603050405020304" pitchFamily="18" charset="0"/>
              </a:rPr>
              <a:t>V</a:t>
            </a:r>
            <a:r>
              <a:rPr lang="vi-VN" sz="2000" b="1" dirty="0">
                <a:solidFill>
                  <a:srgbClr val="0D30DD"/>
                </a:solidFill>
                <a:latin typeface="Times New Roman" panose="02020603050405020304" pitchFamily="18" charset="0"/>
                <a:cs typeface="Times New Roman" panose="02020603050405020304" pitchFamily="18" charset="0"/>
              </a:rPr>
              <a:t>À</a:t>
            </a:r>
            <a:r>
              <a:rPr lang="en-US" sz="2000" b="1" dirty="0">
                <a:solidFill>
                  <a:srgbClr val="0D30DD"/>
                </a:solidFill>
                <a:latin typeface="Times New Roman" panose="02020603050405020304" pitchFamily="18" charset="0"/>
                <a:cs typeface="Times New Roman" panose="02020603050405020304" pitchFamily="18" charset="0"/>
              </a:rPr>
              <a:t> </a:t>
            </a:r>
            <a:r>
              <a:rPr lang="vi-VN" sz="2000" b="1" dirty="0">
                <a:solidFill>
                  <a:srgbClr val="0D30DD"/>
                </a:solidFill>
                <a:latin typeface="Times New Roman" panose="02020603050405020304" pitchFamily="18" charset="0"/>
                <a:cs typeface="Times New Roman" panose="02020603050405020304" pitchFamily="18" charset="0"/>
              </a:rPr>
              <a:t>BẢO VỆ CHỦ QUYỀN</a:t>
            </a:r>
            <a:r>
              <a:rPr lang="en-US" sz="2000" b="1" dirty="0">
                <a:solidFill>
                  <a:srgbClr val="0D30DD"/>
                </a:solidFill>
                <a:latin typeface="Times New Roman" panose="02020603050405020304" pitchFamily="18" charset="0"/>
                <a:cs typeface="Times New Roman" panose="02020603050405020304" pitchFamily="18" charset="0"/>
              </a:rPr>
              <a:t> BIỂN ĐẢO</a:t>
            </a:r>
            <a:endParaRPr lang="vi-VN" sz="2000" b="1" dirty="0">
              <a:solidFill>
                <a:srgbClr val="0D30DD"/>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HOẠT ĐỘNG NHÓM</a:t>
            </a:r>
          </a:p>
          <a:p>
            <a:pPr algn="ctr"/>
            <a:r>
              <a:rPr lang="en-US" sz="22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rPr>
              <a:t>gian</a:t>
            </a:r>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10 </a:t>
            </a:r>
            <a:r>
              <a:rPr lang="en-US" sz="22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rPr>
              <a:t>phút</a:t>
            </a:r>
            <a:endPar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NHIỆM VỤ</a:t>
            </a:r>
          </a:p>
          <a:p>
            <a:pPr algn="just"/>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1, 2, 3, 4: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Kể tên một số hoạt động khai thác tài nguyên vùng biển, đảo nước ta.</a:t>
            </a:r>
            <a:endPar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 tích những thuận lợi đối với phát triển kinh tế ở vùng biển Việt Nam.</a:t>
            </a:r>
            <a:endPar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 tích những khó khăn đối với phát triển kinh tế ở vùng biển Việt Nam.</a:t>
            </a:r>
            <a:endPar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5, 6, 7, 8: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 tích những thuận lợi đối với bảo vệ chủ quyền, các quyền và lợi ích hợp pháp của Việt Nam ở Biển Đông.</a:t>
            </a:r>
            <a:endPar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 tích những khó khăn đối với bảo vệ chủ quyền, các quyền và lợi ích hợp pháp của Việt Nam ở Biển Đông.</a:t>
            </a:r>
            <a:endPar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Bão</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trên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Đông</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Times New Roman" panose="02020603050405020304" pitchFamily="18" charset="0"/>
                <a:ea typeface="Cambria" pitchFamily="18" charset="0"/>
                <a:cs typeface="Times New Roman" panose="02020603050405020304" pitchFamily="18" charset="0"/>
              </a:rPr>
              <a:t>Tranh</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chấp</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chủ</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quyền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Đông</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Times New Roman" panose="02020603050405020304" pitchFamily="18" charset="0"/>
                <a:ea typeface="Cambria" pitchFamily="18" charset="0"/>
                <a:cs typeface="Times New Roman" panose="02020603050405020304" pitchFamily="18" charset="0"/>
              </a:rPr>
              <a:t>Du </a:t>
            </a:r>
            <a:r>
              <a:rPr lang="en-US" dirty="0" err="1">
                <a:latin typeface="Times New Roman" panose="02020603050405020304" pitchFamily="18" charset="0"/>
                <a:ea typeface="Cambria" pitchFamily="18" charset="0"/>
                <a:cs typeface="Times New Roman" panose="02020603050405020304" pitchFamily="18" charset="0"/>
              </a:rPr>
              <a:t>lịch</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Đà</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Nẵng</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Cảng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Sài</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Gòn</a:t>
            </a:r>
            <a:endParaRPr lang="en-US" dirty="0">
              <a:latin typeface="Times New Roman" panose="02020603050405020304" pitchFamily="18" charset="0"/>
              <a:ea typeface="Cambria" pitchFamily="18" charset="0"/>
              <a:cs typeface="Times New Roman" panose="02020603050405020304"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355AB43-0A2B-9BD9-C8C1-AC45738694E9}"/>
              </a:ext>
            </a:extLst>
          </p:cNvPr>
          <p:cNvSpPr txBox="1">
            <a:spLocks/>
          </p:cNvSpPr>
          <p:nvPr/>
        </p:nvSpPr>
        <p:spPr>
          <a:xfrm>
            <a:off x="2438400" y="238836"/>
            <a:ext cx="670104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latin typeface="Times New Roman" panose="02020603050405020304" pitchFamily="18" charset="0"/>
                <a:cs typeface="Times New Roman" panose="02020603050405020304" pitchFamily="18" charset="0"/>
              </a:rPr>
              <a:t>NHỮNG THUẬN LỢI VÀ KHÓ KHĂN ĐỐI VỚI PHÁT </a:t>
            </a:r>
            <a:endParaRPr lang="en-US" sz="2000" b="1" dirty="0">
              <a:solidFill>
                <a:srgbClr val="0D30DD"/>
              </a:solidFill>
              <a:latin typeface="Times New Roman" panose="02020603050405020304" pitchFamily="18" charset="0"/>
              <a:cs typeface="Times New Roman" panose="02020603050405020304" pitchFamily="18" charset="0"/>
            </a:endParaRPr>
          </a:p>
          <a:p>
            <a:pPr algn="just"/>
            <a:r>
              <a:rPr lang="vi-VN" sz="2000" b="1" dirty="0">
                <a:solidFill>
                  <a:srgbClr val="0D30DD"/>
                </a:solidFill>
                <a:latin typeface="Times New Roman" panose="02020603050405020304" pitchFamily="18" charset="0"/>
                <a:cs typeface="Times New Roman" panose="02020603050405020304" pitchFamily="18" charset="0"/>
              </a:rPr>
              <a:t>TRIỂN KINH TẾ </a:t>
            </a:r>
            <a:r>
              <a:rPr lang="en-US" sz="2000" b="1" dirty="0">
                <a:solidFill>
                  <a:srgbClr val="0D30DD"/>
                </a:solidFill>
                <a:latin typeface="Times New Roman" panose="02020603050405020304" pitchFamily="18" charset="0"/>
                <a:cs typeface="Times New Roman" panose="02020603050405020304" pitchFamily="18" charset="0"/>
              </a:rPr>
              <a:t>V</a:t>
            </a:r>
            <a:r>
              <a:rPr lang="vi-VN" sz="2000" b="1" dirty="0">
                <a:solidFill>
                  <a:srgbClr val="0D30DD"/>
                </a:solidFill>
                <a:latin typeface="Times New Roman" panose="02020603050405020304" pitchFamily="18" charset="0"/>
                <a:cs typeface="Times New Roman" panose="02020603050405020304" pitchFamily="18" charset="0"/>
              </a:rPr>
              <a:t>À</a:t>
            </a:r>
            <a:r>
              <a:rPr lang="en-US" sz="2000" b="1" dirty="0">
                <a:solidFill>
                  <a:srgbClr val="0D30DD"/>
                </a:solidFill>
                <a:latin typeface="Times New Roman" panose="02020603050405020304" pitchFamily="18" charset="0"/>
                <a:cs typeface="Times New Roman" panose="02020603050405020304" pitchFamily="18" charset="0"/>
              </a:rPr>
              <a:t> </a:t>
            </a:r>
            <a:r>
              <a:rPr lang="vi-VN" sz="2000" b="1" dirty="0">
                <a:solidFill>
                  <a:srgbClr val="0D30DD"/>
                </a:solidFill>
                <a:latin typeface="Times New Roman" panose="02020603050405020304" pitchFamily="18" charset="0"/>
                <a:cs typeface="Times New Roman" panose="02020603050405020304" pitchFamily="18" charset="0"/>
              </a:rPr>
              <a:t>BẢO VỆ CHỦ QUYỀN</a:t>
            </a:r>
            <a:r>
              <a:rPr lang="en-US" sz="2000" b="1" dirty="0">
                <a:solidFill>
                  <a:srgbClr val="0D30DD"/>
                </a:solidFill>
                <a:latin typeface="Times New Roman" panose="02020603050405020304" pitchFamily="18" charset="0"/>
                <a:cs typeface="Times New Roman" panose="02020603050405020304" pitchFamily="18" charset="0"/>
              </a:rPr>
              <a:t> BIỂN ĐẢO</a:t>
            </a:r>
            <a:endParaRPr lang="vi-VN" sz="20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39119940"/>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47D8849B-602C-283C-8205-5F9DEFCD5EA0}"/>
              </a:ext>
            </a:extLst>
          </p:cNvPr>
          <p:cNvSpPr txBox="1">
            <a:spLocks/>
          </p:cNvSpPr>
          <p:nvPr/>
        </p:nvSpPr>
        <p:spPr>
          <a:xfrm>
            <a:off x="2366760" y="238836"/>
            <a:ext cx="670104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latin typeface="Times New Roman" panose="02020603050405020304" pitchFamily="18" charset="0"/>
                <a:cs typeface="Times New Roman" panose="02020603050405020304" pitchFamily="18" charset="0"/>
              </a:rPr>
              <a:t>NHỮNG THUẬN LỢI VÀ KHÓ KHĂN ĐỐI VỚI PHÁT </a:t>
            </a:r>
            <a:endParaRPr lang="en-US" sz="2000" b="1" dirty="0">
              <a:solidFill>
                <a:srgbClr val="0D30DD"/>
              </a:solidFill>
              <a:latin typeface="Times New Roman" panose="02020603050405020304" pitchFamily="18" charset="0"/>
              <a:cs typeface="Times New Roman" panose="02020603050405020304" pitchFamily="18" charset="0"/>
            </a:endParaRPr>
          </a:p>
          <a:p>
            <a:pPr algn="just"/>
            <a:r>
              <a:rPr lang="vi-VN" sz="2000" b="1" dirty="0">
                <a:solidFill>
                  <a:srgbClr val="0D30DD"/>
                </a:solidFill>
                <a:latin typeface="Times New Roman" panose="02020603050405020304" pitchFamily="18" charset="0"/>
                <a:cs typeface="Times New Roman" panose="02020603050405020304" pitchFamily="18" charset="0"/>
              </a:rPr>
              <a:t>TRIỂN KINH TẾ </a:t>
            </a:r>
            <a:r>
              <a:rPr lang="en-US" sz="2000" b="1" dirty="0">
                <a:solidFill>
                  <a:srgbClr val="0D30DD"/>
                </a:solidFill>
                <a:latin typeface="Times New Roman" panose="02020603050405020304" pitchFamily="18" charset="0"/>
                <a:cs typeface="Times New Roman" panose="02020603050405020304" pitchFamily="18" charset="0"/>
              </a:rPr>
              <a:t>V</a:t>
            </a:r>
            <a:r>
              <a:rPr lang="vi-VN" sz="2000" b="1" dirty="0">
                <a:solidFill>
                  <a:srgbClr val="0D30DD"/>
                </a:solidFill>
                <a:latin typeface="Times New Roman" panose="02020603050405020304" pitchFamily="18" charset="0"/>
                <a:cs typeface="Times New Roman" panose="02020603050405020304" pitchFamily="18" charset="0"/>
              </a:rPr>
              <a:t>À</a:t>
            </a:r>
            <a:r>
              <a:rPr lang="en-US" sz="2000" b="1" dirty="0">
                <a:solidFill>
                  <a:srgbClr val="0D30DD"/>
                </a:solidFill>
                <a:latin typeface="Times New Roman" panose="02020603050405020304" pitchFamily="18" charset="0"/>
                <a:cs typeface="Times New Roman" panose="02020603050405020304" pitchFamily="18" charset="0"/>
              </a:rPr>
              <a:t> </a:t>
            </a:r>
            <a:r>
              <a:rPr lang="vi-VN" sz="2000" b="1" dirty="0">
                <a:solidFill>
                  <a:srgbClr val="0D30DD"/>
                </a:solidFill>
                <a:latin typeface="Times New Roman" panose="02020603050405020304" pitchFamily="18" charset="0"/>
                <a:cs typeface="Times New Roman" panose="02020603050405020304" pitchFamily="18" charset="0"/>
              </a:rPr>
              <a:t>BẢO VỆ CHỦ QUYỀN</a:t>
            </a:r>
            <a:r>
              <a:rPr lang="en-US" sz="2000" b="1" dirty="0">
                <a:solidFill>
                  <a:srgbClr val="0D30DD"/>
                </a:solidFill>
                <a:latin typeface="Times New Roman" panose="02020603050405020304" pitchFamily="18" charset="0"/>
                <a:cs typeface="Times New Roman" panose="02020603050405020304" pitchFamily="18" charset="0"/>
              </a:rPr>
              <a:t> BIỂN ĐẢO</a:t>
            </a:r>
            <a:endParaRPr lang="vi-VN" sz="20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1</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346945" y="2108702"/>
            <a:ext cx="8240310" cy="3195937"/>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562606" y="2428297"/>
            <a:ext cx="7895593" cy="2323713"/>
          </a:xfrm>
          <a:prstGeom prst="rect">
            <a:avLst/>
          </a:prstGeom>
        </p:spPr>
        <p:txBody>
          <a:bodyPr wrap="square">
            <a:spAutoFit/>
          </a:bodyPr>
          <a:lstStyle/>
          <a:p>
            <a:pPr algn="just">
              <a:spcBef>
                <a:spcPts val="600"/>
              </a:spcBef>
              <a:spcAft>
                <a:spcPts val="0"/>
              </a:spcAft>
            </a:pPr>
            <a:r>
              <a:rPr lang="vi-VN" sz="2800" b="1" dirty="0">
                <a:latin typeface="Times New Roman" panose="02020603050405020304" pitchFamily="18" charset="0"/>
                <a:ea typeface="Cambria" pitchFamily="18" charset="0"/>
                <a:cs typeface="Times New Roman" panose="02020603050405020304" pitchFamily="18" charset="0"/>
              </a:rPr>
              <a:t>- Thuận lợi:</a:t>
            </a:r>
            <a:r>
              <a:rPr lang="en-US" sz="2800" b="1" dirty="0">
                <a:latin typeface="Times New Roman" panose="02020603050405020304" pitchFamily="18" charset="0"/>
                <a:ea typeface="Cambria" pitchFamily="18" charset="0"/>
                <a:cs typeface="Times New Roman" panose="02020603050405020304" pitchFamily="18" charset="0"/>
              </a:rPr>
              <a:t> </a:t>
            </a:r>
            <a:r>
              <a:rPr lang="vi-VN" sz="2800" dirty="0">
                <a:latin typeface="Times New Roman" panose="02020603050405020304" pitchFamily="18" charset="0"/>
                <a:ea typeface="Cambria" pitchFamily="18" charset="0"/>
                <a:cs typeface="Times New Roman" panose="02020603050405020304" pitchFamily="18" charset="0"/>
              </a:rPr>
              <a:t>Phát 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800" b="1" dirty="0">
                <a:latin typeface="Times New Roman" panose="02020603050405020304" pitchFamily="18" charset="0"/>
                <a:ea typeface="Cambria" pitchFamily="18" charset="0"/>
                <a:cs typeface="Times New Roman" panose="02020603050405020304" pitchFamily="18" charset="0"/>
              </a:rPr>
              <a:t>- Khó khăn: </a:t>
            </a:r>
            <a:r>
              <a:rPr lang="vi-VN" sz="2800" dirty="0">
                <a:latin typeface="Times New Roman" panose="02020603050405020304" pitchFamily="18" charset="0"/>
                <a:ea typeface="Cambria" pitchFamily="18" charset="0"/>
                <a:cs typeface="Times New Roman" panose="02020603050405020304" pitchFamily="18" charset="0"/>
              </a:rPr>
              <a:t>thiên tai: bão, nước dâng, sóng lớn, sạt lở bờ biển, cơ sở hạ tầng chưa đầy đủ và đồng bộ.</a:t>
            </a:r>
          </a:p>
        </p:txBody>
      </p:sp>
      <p:sp>
        <p:nvSpPr>
          <p:cNvPr id="2" name="Title 1">
            <a:extLst>
              <a:ext uri="{FF2B5EF4-FFF2-40B4-BE49-F238E27FC236}">
                <a16:creationId xmlns:a16="http://schemas.microsoft.com/office/drawing/2014/main" id="{307A6385-6EFF-F718-0305-FEFF6621097B}"/>
              </a:ext>
            </a:extLst>
          </p:cNvPr>
          <p:cNvSpPr txBox="1">
            <a:spLocks/>
          </p:cNvSpPr>
          <p:nvPr/>
        </p:nvSpPr>
        <p:spPr>
          <a:xfrm>
            <a:off x="2349175" y="238836"/>
            <a:ext cx="670104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latin typeface="Times New Roman" panose="02020603050405020304" pitchFamily="18" charset="0"/>
                <a:cs typeface="Times New Roman" panose="02020603050405020304" pitchFamily="18" charset="0"/>
              </a:rPr>
              <a:t>NHỮNG THUẬN LỢI VÀ KHÓ KHĂN ĐỐI VỚI PHÁT </a:t>
            </a:r>
            <a:endParaRPr lang="en-US" sz="2000" b="1" dirty="0">
              <a:solidFill>
                <a:srgbClr val="0D30DD"/>
              </a:solidFill>
              <a:latin typeface="Times New Roman" panose="02020603050405020304" pitchFamily="18" charset="0"/>
              <a:cs typeface="Times New Roman" panose="02020603050405020304" pitchFamily="18" charset="0"/>
            </a:endParaRPr>
          </a:p>
          <a:p>
            <a:pPr algn="just"/>
            <a:r>
              <a:rPr lang="vi-VN" sz="2000" b="1" dirty="0">
                <a:solidFill>
                  <a:srgbClr val="0D30DD"/>
                </a:solidFill>
                <a:latin typeface="Times New Roman" panose="02020603050405020304" pitchFamily="18" charset="0"/>
                <a:cs typeface="Times New Roman" panose="02020603050405020304" pitchFamily="18" charset="0"/>
              </a:rPr>
              <a:t>TRIỂN KINH TẾ </a:t>
            </a:r>
            <a:r>
              <a:rPr lang="en-US" sz="2000" b="1" dirty="0">
                <a:solidFill>
                  <a:srgbClr val="0D30DD"/>
                </a:solidFill>
                <a:latin typeface="Times New Roman" panose="02020603050405020304" pitchFamily="18" charset="0"/>
                <a:cs typeface="Times New Roman" panose="02020603050405020304" pitchFamily="18" charset="0"/>
              </a:rPr>
              <a:t>V</a:t>
            </a:r>
            <a:r>
              <a:rPr lang="vi-VN" sz="2000" b="1" dirty="0">
                <a:solidFill>
                  <a:srgbClr val="0D30DD"/>
                </a:solidFill>
                <a:latin typeface="Times New Roman" panose="02020603050405020304" pitchFamily="18" charset="0"/>
                <a:cs typeface="Times New Roman" panose="02020603050405020304" pitchFamily="18" charset="0"/>
              </a:rPr>
              <a:t>À</a:t>
            </a:r>
            <a:r>
              <a:rPr lang="en-US" sz="2000" b="1" dirty="0">
                <a:solidFill>
                  <a:srgbClr val="0D30DD"/>
                </a:solidFill>
                <a:latin typeface="Times New Roman" panose="02020603050405020304" pitchFamily="18" charset="0"/>
                <a:cs typeface="Times New Roman" panose="02020603050405020304" pitchFamily="18" charset="0"/>
              </a:rPr>
              <a:t> </a:t>
            </a:r>
            <a:r>
              <a:rPr lang="vi-VN" sz="2000" b="1" dirty="0">
                <a:solidFill>
                  <a:srgbClr val="0D30DD"/>
                </a:solidFill>
                <a:latin typeface="Times New Roman" panose="02020603050405020304" pitchFamily="18" charset="0"/>
                <a:cs typeface="Times New Roman" panose="02020603050405020304" pitchFamily="18" charset="0"/>
              </a:rPr>
              <a:t>BẢO VỆ CHỦ QUYỀN</a:t>
            </a:r>
            <a:r>
              <a:rPr lang="en-US" sz="2000" b="1" dirty="0">
                <a:solidFill>
                  <a:srgbClr val="0D30DD"/>
                </a:solidFill>
                <a:latin typeface="Times New Roman" panose="02020603050405020304" pitchFamily="18" charset="0"/>
                <a:cs typeface="Times New Roman" panose="02020603050405020304" pitchFamily="18" charset="0"/>
              </a:rPr>
              <a:t> BIỂN ĐẢO</a:t>
            </a:r>
            <a:endParaRPr lang="vi-VN" sz="20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0" dur="500"/>
                                        <p:tgtEl>
                                          <p:spTgt spid="3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11506381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28C80D96-1DD4-673C-BE98-E5FD802F6C81}"/>
              </a:ext>
            </a:extLst>
          </p:cNvPr>
          <p:cNvSpPr txBox="1">
            <a:spLocks/>
          </p:cNvSpPr>
          <p:nvPr/>
        </p:nvSpPr>
        <p:spPr>
          <a:xfrm>
            <a:off x="2442960" y="238836"/>
            <a:ext cx="670104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latin typeface="Times New Roman" panose="02020603050405020304" pitchFamily="18" charset="0"/>
                <a:cs typeface="Times New Roman" panose="02020603050405020304" pitchFamily="18" charset="0"/>
              </a:rPr>
              <a:t>NHỮNG THUẬN LỢI VÀ KHÓ KHĂN ĐỐI VỚI PHÁT </a:t>
            </a:r>
            <a:endParaRPr lang="en-US" sz="2000" b="1" dirty="0">
              <a:solidFill>
                <a:srgbClr val="0D30DD"/>
              </a:solidFill>
              <a:latin typeface="Times New Roman" panose="02020603050405020304" pitchFamily="18" charset="0"/>
              <a:cs typeface="Times New Roman" panose="02020603050405020304" pitchFamily="18" charset="0"/>
            </a:endParaRPr>
          </a:p>
          <a:p>
            <a:pPr algn="just"/>
            <a:r>
              <a:rPr lang="vi-VN" sz="2000" b="1" dirty="0">
                <a:solidFill>
                  <a:srgbClr val="0D30DD"/>
                </a:solidFill>
                <a:latin typeface="Times New Roman" panose="02020603050405020304" pitchFamily="18" charset="0"/>
                <a:cs typeface="Times New Roman" panose="02020603050405020304" pitchFamily="18" charset="0"/>
              </a:rPr>
              <a:t>TRIỂN KINH TẾ </a:t>
            </a:r>
            <a:r>
              <a:rPr lang="en-US" sz="2000" b="1" dirty="0">
                <a:solidFill>
                  <a:srgbClr val="0D30DD"/>
                </a:solidFill>
                <a:latin typeface="Times New Roman" panose="02020603050405020304" pitchFamily="18" charset="0"/>
                <a:cs typeface="Times New Roman" panose="02020603050405020304" pitchFamily="18" charset="0"/>
              </a:rPr>
              <a:t>V</a:t>
            </a:r>
            <a:r>
              <a:rPr lang="vi-VN" sz="2000" b="1" dirty="0">
                <a:solidFill>
                  <a:srgbClr val="0D30DD"/>
                </a:solidFill>
                <a:latin typeface="Times New Roman" panose="02020603050405020304" pitchFamily="18" charset="0"/>
                <a:cs typeface="Times New Roman" panose="02020603050405020304" pitchFamily="18" charset="0"/>
              </a:rPr>
              <a:t>À</a:t>
            </a:r>
            <a:r>
              <a:rPr lang="en-US" sz="2000" b="1" dirty="0">
                <a:solidFill>
                  <a:srgbClr val="0D30DD"/>
                </a:solidFill>
                <a:latin typeface="Times New Roman" panose="02020603050405020304" pitchFamily="18" charset="0"/>
                <a:cs typeface="Times New Roman" panose="02020603050405020304" pitchFamily="18" charset="0"/>
              </a:rPr>
              <a:t> </a:t>
            </a:r>
            <a:r>
              <a:rPr lang="vi-VN" sz="2000" b="1" dirty="0">
                <a:solidFill>
                  <a:srgbClr val="0D30DD"/>
                </a:solidFill>
                <a:latin typeface="Times New Roman" panose="02020603050405020304" pitchFamily="18" charset="0"/>
                <a:cs typeface="Times New Roman" panose="02020603050405020304" pitchFamily="18" charset="0"/>
              </a:rPr>
              <a:t>BẢO VỆ CHỦ QUYỀN</a:t>
            </a:r>
            <a:r>
              <a:rPr lang="en-US" sz="2000" b="1" dirty="0">
                <a:solidFill>
                  <a:srgbClr val="0D30DD"/>
                </a:solidFill>
                <a:latin typeface="Times New Roman" panose="02020603050405020304" pitchFamily="18" charset="0"/>
                <a:cs typeface="Times New Roman" panose="02020603050405020304" pitchFamily="18" charset="0"/>
              </a:rPr>
              <a:t> BIỂN ĐẢO</a:t>
            </a:r>
            <a:endParaRPr lang="vi-VN" sz="20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685800" y="1008622"/>
            <a:ext cx="7924800" cy="1334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b="1" dirty="0">
              <a:solidFill>
                <a:srgbClr val="FF0000"/>
              </a:solidFill>
              <a:effectLst>
                <a:outerShdw blurRad="38100" dist="38100" dir="2700000" algn="tl">
                  <a:srgbClr val="000000">
                    <a:alpha val="43137"/>
                  </a:srgbClr>
                </a:outerShdw>
              </a:effectLst>
              <a:latin typeface="Cambria"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CHỦ ĐỀ 2. BẢO VỆ CHỦ QUYỀN, CÁC QUYỀN VÀ LỢI ÍCH HỢP PHÁP </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CỦA VIỆT NAM Ở BIỂN ĐÔNG</a:t>
            </a: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707886"/>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000" b="1" dirty="0">
                <a:solidFill>
                  <a:srgbClr val="CC0000"/>
                </a:solidFill>
                <a:latin typeface="Times New Roman" pitchFamily="18" charset="0"/>
                <a:cs typeface="Times New Roman" pitchFamily="18" charset="0"/>
              </a:rPr>
              <a:t>2.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bảo</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vệ</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chủ</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quyền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các</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quyền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lợi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ích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hợp</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pháp</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của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Việt</a:t>
            </a:r>
            <a:r>
              <a:rPr lang="en-US" sz="2000" b="1" dirty="0">
                <a:solidFill>
                  <a:srgbClr val="CC0000"/>
                </a:solidFill>
                <a:latin typeface="Times New Roman" pitchFamily="18" charset="0"/>
                <a:cs typeface="Times New Roman" pitchFamily="18" charset="0"/>
              </a:rPr>
              <a:t> Nam ở </a:t>
            </a:r>
            <a:r>
              <a:rPr lang="en-US" sz="2000" b="1" dirty="0" err="1">
                <a:solidFill>
                  <a:srgbClr val="CC0000"/>
                </a:solidFill>
                <a:latin typeface="Times New Roman" pitchFamily="18" charset="0"/>
                <a:cs typeface="Times New Roman" pitchFamily="18" charset="0"/>
              </a:rPr>
              <a:t>Biển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Đông</a:t>
            </a:r>
            <a:endParaRPr lang="vi-VN" sz="20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446490" y="2133600"/>
            <a:ext cx="8310414" cy="41148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310348"/>
            <a:ext cx="7924800" cy="3785652"/>
          </a:xfrm>
          <a:prstGeom prst="rect">
            <a:avLst/>
          </a:prstGeom>
        </p:spPr>
        <p:txBody>
          <a:bodyPr wrap="square">
            <a:spAutoFit/>
          </a:bodyPr>
          <a:lstStyle/>
          <a:p>
            <a:pPr algn="just">
              <a:spcBef>
                <a:spcPts val="600"/>
              </a:spcBef>
              <a:spcAft>
                <a:spcPts val="0"/>
              </a:spcAft>
            </a:pPr>
            <a:r>
              <a:rPr lang="vi-VN" sz="2000" b="1" dirty="0">
                <a:latin typeface="Times New Roman" panose="02020603050405020304" pitchFamily="18" charset="0"/>
                <a:ea typeface="Cambria" pitchFamily="18" charset="0"/>
                <a:cs typeface="Times New Roman" panose="02020603050405020304" pitchFamily="18" charset="0"/>
              </a:rPr>
              <a:t>- Thuận lợi:</a:t>
            </a:r>
          </a:p>
          <a:p>
            <a:pPr algn="just">
              <a:spcBef>
                <a:spcPts val="600"/>
              </a:spcBef>
              <a:spcAft>
                <a:spcPts val="0"/>
              </a:spcAft>
            </a:pPr>
            <a:r>
              <a:rPr lang="vi-VN" sz="2000" dirty="0">
                <a:latin typeface="Times New Roman" panose="02020603050405020304" pitchFamily="18" charset="0"/>
                <a:ea typeface="Cambria" pitchFamily="18" charset="0"/>
                <a:cs typeface="Times New Roman" panose="02020603050405020304" pitchFamily="18" charset="0"/>
              </a:rPr>
              <a:t>+ 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sz="2000" dirty="0">
                <a:latin typeface="Times New Roman" panose="02020603050405020304" pitchFamily="18" charset="0"/>
                <a:ea typeface="Cambria" pitchFamily="18" charset="0"/>
                <a:cs typeface="Times New Roman" panose="02020603050405020304" pitchFamily="18" charset="0"/>
              </a:rPr>
              <a:t>+ Nước ta đã ban hành Luật biển Việt Nam</a:t>
            </a:r>
            <a:r>
              <a:rPr lang="en-US" sz="2000" dirty="0">
                <a:latin typeface="Times New Roman" panose="02020603050405020304" pitchFamily="18" charset="0"/>
                <a:ea typeface="Cambria" pitchFamily="18" charset="0"/>
                <a:cs typeface="Times New Roman" panose="02020603050405020304" pitchFamily="18" charset="0"/>
              </a:rPr>
              <a:t> </a:t>
            </a:r>
            <a:r>
              <a:rPr lang="en-US" sz="2000" dirty="0" err="1">
                <a:latin typeface="Times New Roman" panose="02020603050405020304" pitchFamily="18" charset="0"/>
                <a:ea typeface="Cambria" pitchFamily="18" charset="0"/>
                <a:cs typeface="Times New Roman" panose="02020603050405020304" pitchFamily="18" charset="0"/>
              </a:rPr>
              <a:t>năm</a:t>
            </a:r>
            <a:r>
              <a:rPr lang="en-US" sz="2000" dirty="0">
                <a:latin typeface="Times New Roman" panose="02020603050405020304" pitchFamily="18" charset="0"/>
                <a:ea typeface="Cambria" pitchFamily="18" charset="0"/>
                <a:cs typeface="Times New Roman" panose="02020603050405020304" pitchFamily="18" charset="0"/>
              </a:rPr>
              <a:t> 2012</a:t>
            </a:r>
            <a:r>
              <a:rPr lang="vi-VN" sz="2000" dirty="0">
                <a:latin typeface="Times New Roman" panose="02020603050405020304" pitchFamily="18" charset="0"/>
                <a:ea typeface="Cambria" pitchFamily="18" charset="0"/>
                <a:cs typeface="Times New Roman" panose="02020603050405020304" pitchFamily="18" charset="0"/>
              </a:rPr>
              <a:t>, tham gia xây dựng và thực thi Bộ quy tắc ứng xử Biển Đông.</a:t>
            </a:r>
          </a:p>
          <a:p>
            <a:pPr algn="just">
              <a:spcBef>
                <a:spcPts val="600"/>
              </a:spcBef>
              <a:spcAft>
                <a:spcPts val="0"/>
              </a:spcAft>
            </a:pPr>
            <a:r>
              <a:rPr lang="vi-VN" sz="2000" dirty="0">
                <a:latin typeface="Times New Roman" panose="02020603050405020304" pitchFamily="18" charset="0"/>
                <a:ea typeface="Cambria" pitchFamily="18" charset="0"/>
                <a:cs typeface="Times New Roman" panose="02020603050405020304" pitchFamily="18" charset="0"/>
              </a:rPr>
              <a:t>+ Tình hình an ninh, chính trị của các nước Đông Nam Á ngày càng ổn định.</a:t>
            </a:r>
          </a:p>
          <a:p>
            <a:pPr algn="just">
              <a:spcBef>
                <a:spcPts val="600"/>
              </a:spcBef>
              <a:spcAft>
                <a:spcPts val="0"/>
              </a:spcAft>
            </a:pPr>
            <a:r>
              <a:rPr lang="vi-VN" sz="2000" b="1" dirty="0">
                <a:latin typeface="Times New Roman" panose="02020603050405020304" pitchFamily="18" charset="0"/>
                <a:ea typeface="Cambria" pitchFamily="18" charset="0"/>
                <a:cs typeface="Times New Roman" panose="02020603050405020304" pitchFamily="18" charset="0"/>
              </a:rPr>
              <a:t>-  Khó khăn: </a:t>
            </a:r>
            <a:r>
              <a:rPr lang="vi-VN" sz="2000" dirty="0">
                <a:latin typeface="Times New Roman" panose="02020603050405020304" pitchFamily="18" charset="0"/>
                <a:ea typeface="Cambria" pitchFamily="18" charset="0"/>
                <a:cs typeface="Times New Roman" panose="02020603050405020304" pitchFamily="18" charset="0"/>
              </a:rPr>
              <a:t>tình trạng chồng lấn giữa vùng biển đảo của nhiều quốc gia đã dẫn đến những tranh chấp, ảnh hưởng đến tình hình an ninh trên Biển Đông.</a:t>
            </a:r>
          </a:p>
        </p:txBody>
      </p:sp>
      <p:sp>
        <p:nvSpPr>
          <p:cNvPr id="2" name="Title 1">
            <a:extLst>
              <a:ext uri="{FF2B5EF4-FFF2-40B4-BE49-F238E27FC236}">
                <a16:creationId xmlns:a16="http://schemas.microsoft.com/office/drawing/2014/main" id="{9AC1D657-23DA-007D-E29D-7DDEAFC6552D}"/>
              </a:ext>
            </a:extLst>
          </p:cNvPr>
          <p:cNvSpPr txBox="1">
            <a:spLocks/>
          </p:cNvSpPr>
          <p:nvPr/>
        </p:nvSpPr>
        <p:spPr>
          <a:xfrm>
            <a:off x="2349175" y="238836"/>
            <a:ext cx="670104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latin typeface="Times New Roman" panose="02020603050405020304" pitchFamily="18" charset="0"/>
                <a:cs typeface="Times New Roman" panose="02020603050405020304" pitchFamily="18" charset="0"/>
              </a:rPr>
              <a:t>NHỮNG THUẬN LỢI VÀ KHÓ KHĂN ĐỐI VỚI PHÁT </a:t>
            </a:r>
            <a:endParaRPr lang="en-US" sz="2000" b="1" dirty="0">
              <a:solidFill>
                <a:srgbClr val="0D30DD"/>
              </a:solidFill>
              <a:latin typeface="Times New Roman" panose="02020603050405020304" pitchFamily="18" charset="0"/>
              <a:cs typeface="Times New Roman" panose="02020603050405020304" pitchFamily="18" charset="0"/>
            </a:endParaRPr>
          </a:p>
          <a:p>
            <a:pPr algn="just"/>
            <a:r>
              <a:rPr lang="vi-VN" sz="2000" b="1" dirty="0">
                <a:solidFill>
                  <a:srgbClr val="0D30DD"/>
                </a:solidFill>
                <a:latin typeface="Times New Roman" panose="02020603050405020304" pitchFamily="18" charset="0"/>
                <a:cs typeface="Times New Roman" panose="02020603050405020304" pitchFamily="18" charset="0"/>
              </a:rPr>
              <a:t>TRIỂN KINH TẾ </a:t>
            </a:r>
            <a:r>
              <a:rPr lang="en-US" sz="2000" b="1" dirty="0">
                <a:solidFill>
                  <a:srgbClr val="0D30DD"/>
                </a:solidFill>
                <a:latin typeface="Times New Roman" panose="02020603050405020304" pitchFamily="18" charset="0"/>
                <a:cs typeface="Times New Roman" panose="02020603050405020304" pitchFamily="18" charset="0"/>
              </a:rPr>
              <a:t>V</a:t>
            </a:r>
            <a:r>
              <a:rPr lang="vi-VN" sz="2000" b="1" dirty="0">
                <a:solidFill>
                  <a:srgbClr val="0D30DD"/>
                </a:solidFill>
                <a:latin typeface="Times New Roman" panose="02020603050405020304" pitchFamily="18" charset="0"/>
                <a:cs typeface="Times New Roman" panose="02020603050405020304" pitchFamily="18" charset="0"/>
              </a:rPr>
              <a:t>À</a:t>
            </a:r>
            <a:r>
              <a:rPr lang="en-US" sz="2000" b="1" dirty="0">
                <a:solidFill>
                  <a:srgbClr val="0D30DD"/>
                </a:solidFill>
                <a:latin typeface="Times New Roman" panose="02020603050405020304" pitchFamily="18" charset="0"/>
                <a:cs typeface="Times New Roman" panose="02020603050405020304" pitchFamily="18" charset="0"/>
              </a:rPr>
              <a:t> </a:t>
            </a:r>
            <a:r>
              <a:rPr lang="vi-VN" sz="2000" b="1" dirty="0">
                <a:solidFill>
                  <a:srgbClr val="0D30DD"/>
                </a:solidFill>
                <a:latin typeface="Times New Roman" panose="02020603050405020304" pitchFamily="18" charset="0"/>
                <a:cs typeface="Times New Roman" panose="02020603050405020304" pitchFamily="18" charset="0"/>
              </a:rPr>
              <a:t>BẢO VỆ CHỦ QUYỀN</a:t>
            </a:r>
            <a:r>
              <a:rPr lang="en-US" sz="2000" b="1" dirty="0">
                <a:solidFill>
                  <a:srgbClr val="0D30DD"/>
                </a:solidFill>
                <a:latin typeface="Times New Roman" panose="02020603050405020304" pitchFamily="18" charset="0"/>
                <a:cs typeface="Times New Roman" panose="02020603050405020304" pitchFamily="18" charset="0"/>
              </a:rPr>
              <a:t> BIỂN ĐẢO</a:t>
            </a:r>
            <a:endParaRPr lang="vi-VN" sz="20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0" dur="500"/>
                                        <p:tgtEl>
                                          <p:spTgt spid="38">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3" dur="500"/>
                                        <p:tgtEl>
                                          <p:spTgt spid="38">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6" dur="500"/>
                                        <p:tgtEl>
                                          <p:spTgt spid="38">
                                            <p:txEl>
                                              <p:pRg st="2" end="2"/>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9" dur="500"/>
                                        <p:tgtEl>
                                          <p:spTgt spid="3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4"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12247"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t</a:t>
            </a:r>
            <a:r>
              <a:rPr lang="vi-VN"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bày quá trình xác lập chủ quyền biển đảo trong lịch sử Việt Nam thời tiền sử</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kỉ</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VII TCN –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kỉ</a:t>
            </a:r>
            <a:r>
              <a:rPr lang="en-US"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a:t>
            </a:r>
            <a:endParaRPr lang="vi-VN"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Title 1"/>
          <p:cNvSpPr txBox="1">
            <a:spLocks/>
          </p:cNvSpPr>
          <p:nvPr/>
        </p:nvSpPr>
        <p:spPr>
          <a:xfrm>
            <a:off x="2400576" y="227240"/>
            <a:ext cx="6611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QUÁ</a:t>
            </a:r>
            <a:r>
              <a:rPr lang="vi-VN" sz="2000" b="1" dirty="0">
                <a:solidFill>
                  <a:srgbClr val="0D30DD"/>
                </a:solidFill>
              </a:rPr>
              <a:t> TRÌNH XÁC LẬP CHỦ QUYỀN BIỂN ĐẢO TRONG LỊCH SỬ VIỆT NAM</a:t>
            </a:r>
            <a:endParaRPr lang="en-US" sz="2000" b="1" dirty="0">
              <a:solidFill>
                <a:srgbClr val="0D30DD"/>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mj-lt"/>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mj-lt"/>
                <a:ea typeface="Cambria" panose="02040503050406030204" pitchFamily="18" charset="0"/>
              </a:rPr>
              <a:t>- Thế kỉ VII TCN đến thế kỉ X</a:t>
            </a:r>
          </a:p>
          <a:p>
            <a:pPr algn="just"/>
            <a:r>
              <a:rPr lang="vi-VN" sz="1900" dirty="0">
                <a:latin typeface="+mj-lt"/>
                <a:ea typeface="Cambria" panose="02040503050406030204" pitchFamily="18" charset="0"/>
              </a:rPr>
              <a:t>+ Hoa văn hình thuyền trang trí trên các thạp đồng, trống đồng thuộc văn hoá Đông Sơn.</a:t>
            </a:r>
          </a:p>
          <a:p>
            <a:pPr algn="just"/>
            <a:r>
              <a:rPr lang="vi-VN" sz="1900" dirty="0">
                <a:latin typeface="+mj-lt"/>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Thương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cảng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Óc</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Eo</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Phù</a:t>
            </a:r>
            <a:r>
              <a:rPr lang="en-US" dirty="0">
                <a:latin typeface="Times New Roman" panose="02020603050405020304" pitchFamily="18" charset="0"/>
                <a:ea typeface="Cambria" pitchFamily="18" charset="0"/>
                <a:cs typeface="Times New Roman" panose="02020603050405020304" pitchFamily="18" charset="0"/>
              </a:rPr>
              <a:t> Nam)</a:t>
            </a: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Trống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đồng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Đông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Sơn</a:t>
            </a:r>
            <a:endParaRPr lang="en-US" dirty="0">
              <a:latin typeface="Times New Roman" panose="02020603050405020304" pitchFamily="18" charset="0"/>
              <a:ea typeface="Cambria" pitchFamily="18" charset="0"/>
              <a:cs typeface="Times New Roman" panose="02020603050405020304"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2.2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t</a:t>
            </a:r>
            <a:r>
              <a:rPr lang="vi-VN"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bày quá trình xác lập chủ quyền biển đảo trong lịch sử Việt Nam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kỉ</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 – XV.</a:t>
            </a:r>
            <a:endParaRPr lang="vi-VN"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3493264"/>
          </a:xfrm>
          <a:prstGeom prst="rect">
            <a:avLst/>
          </a:prstGeom>
          <a:solidFill>
            <a:srgbClr val="FFCCFF"/>
          </a:solidFill>
          <a:ln w="12700">
            <a:solidFill>
              <a:srgbClr val="0070C0"/>
            </a:solidFill>
          </a:ln>
        </p:spPr>
        <p:txBody>
          <a:bodyPr wrap="square">
            <a:spAutoFit/>
          </a:bodyPr>
          <a:lstStyle/>
          <a:p>
            <a:pPr algn="just"/>
            <a:r>
              <a:rPr lang="vi-VN" sz="1700" dirty="0">
                <a:latin typeface="+mj-lt"/>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mj-lt"/>
                <a:ea typeface="Cambria" panose="02040503050406030204" pitchFamily="18" charset="0"/>
              </a:rPr>
              <a:t>- Thế kỉ XI - XIV:</a:t>
            </a:r>
          </a:p>
          <a:p>
            <a:pPr algn="just"/>
            <a:r>
              <a:rPr lang="vi-VN" sz="1700" dirty="0">
                <a:latin typeface="+mj-lt"/>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mj-lt"/>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714C452-7A61-6207-327D-4392BFB130B7}"/>
              </a:ext>
            </a:extLst>
          </p:cNvPr>
          <p:cNvSpPr txBox="1">
            <a:spLocks/>
          </p:cNvSpPr>
          <p:nvPr/>
        </p:nvSpPr>
        <p:spPr>
          <a:xfrm>
            <a:off x="2400576" y="227240"/>
            <a:ext cx="6611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QUÁ</a:t>
            </a:r>
            <a:r>
              <a:rPr lang="vi-VN" sz="2000" b="1" dirty="0">
                <a:solidFill>
                  <a:srgbClr val="0D30DD"/>
                </a:solidFill>
              </a:rPr>
              <a:t> TRÌNH XÁC LẬP CHỦ QUYỀN BIỂN ĐẢO TRONG LỊCH SỬ VIỆT NAM</a:t>
            </a:r>
            <a:endParaRPr lang="en-US" sz="2000" b="1" dirty="0">
              <a:solidFill>
                <a:srgbClr val="0D30DD"/>
              </a:solidFill>
            </a:endParaRPr>
          </a:p>
        </p:txBody>
      </p:sp>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2.2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t</a:t>
            </a:r>
            <a:r>
              <a:rPr lang="vi-VN"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bày quá trình xác lập chủ quyền biển đảo trong lịch sử Việt Nam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kỉ</a:t>
            </a:r>
            <a:r>
              <a:rPr lang="en-US"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 – XV.</a:t>
            </a:r>
            <a:endParaRPr lang="vi-VN"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mj-lt"/>
                <a:ea typeface="Cambria" panose="02040503050406030204" pitchFamily="18" charset="0"/>
              </a:rPr>
              <a:t>- Thế kỉ XV:</a:t>
            </a:r>
          </a:p>
          <a:p>
            <a:pPr algn="just"/>
            <a:r>
              <a:rPr lang="vi-VN" dirty="0">
                <a:latin typeface="+mj-lt"/>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mj-lt"/>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C8B463B-C609-05C7-3FA5-85461F77541B}"/>
              </a:ext>
            </a:extLst>
          </p:cNvPr>
          <p:cNvSpPr txBox="1">
            <a:spLocks/>
          </p:cNvSpPr>
          <p:nvPr/>
        </p:nvSpPr>
        <p:spPr>
          <a:xfrm>
            <a:off x="2400576" y="227240"/>
            <a:ext cx="6611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QUÁ</a:t>
            </a:r>
            <a:r>
              <a:rPr lang="vi-VN" sz="2000" b="1" dirty="0">
                <a:solidFill>
                  <a:srgbClr val="0D30DD"/>
                </a:solidFill>
              </a:rPr>
              <a:t> TRÌNH XÁC LẬP CHỦ QUYỀN BIỂN ĐẢO TRONG LỊCH SỬ VIỆT NAM</a:t>
            </a:r>
            <a:endParaRPr lang="en-US" sz="2000" b="1" dirty="0">
              <a:solidFill>
                <a:srgbClr val="0D30DD"/>
              </a:solidFill>
            </a:endParaRPr>
          </a:p>
        </p:txBody>
      </p:sp>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2.3, 2.4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t</a:t>
            </a:r>
            <a:r>
              <a:rPr lang="vi-VN"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bày quá trình xác lập chủ quyền biển đảo trong lịch sử Việt Nam thời tiền sử</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thế</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kỉ</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XV – XIX.</a:t>
            </a:r>
            <a:endParaRPr lang="vi-VN"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647152"/>
          </a:xfrm>
          <a:prstGeom prst="rect">
            <a:avLst/>
          </a:prstGeom>
          <a:solidFill>
            <a:srgbClr val="FFCCFF"/>
          </a:solidFill>
          <a:ln w="12700">
            <a:solidFill>
              <a:srgbClr val="0070C0"/>
            </a:solidFill>
          </a:ln>
        </p:spPr>
        <p:txBody>
          <a:bodyPr wrap="square">
            <a:spAutoFit/>
          </a:bodyPr>
          <a:lstStyle/>
          <a:p>
            <a:pPr algn="just"/>
            <a:r>
              <a:rPr lang="en-US" sz="1650" dirty="0">
                <a:latin typeface="Times New Roman" panose="02020603050405020304" pitchFamily="18" charset="0"/>
                <a:ea typeface="Cambria" panose="02040503050406030204" pitchFamily="18" charset="0"/>
                <a:cs typeface="Times New Roman" panose="02020603050405020304" pitchFamily="18" charset="0"/>
              </a:rPr>
              <a:t>-</a:t>
            </a:r>
            <a:r>
              <a:rPr lang="vi-VN" sz="1650" dirty="0">
                <a:latin typeface="Times New Roman" panose="02020603050405020304" pitchFamily="18" charset="0"/>
                <a:ea typeface="Cambria" panose="02040503050406030204" pitchFamily="18" charset="0"/>
                <a:cs typeface="Times New Roman" panose="02020603050405020304" pitchFamily="18" charset="0"/>
              </a:rPr>
              <a:t> Các cảng thị, đô thị cổ ở cả Đàng Ngoài và Đàng Trong đều hướng ra biển.</a:t>
            </a:r>
          </a:p>
          <a:p>
            <a:pPr algn="just"/>
            <a:r>
              <a:rPr lang="en-US" sz="1650" dirty="0">
                <a:latin typeface="Times New Roman" panose="02020603050405020304" pitchFamily="18" charset="0"/>
                <a:ea typeface="Cambria" panose="02040503050406030204" pitchFamily="18" charset="0"/>
                <a:cs typeface="Times New Roman" panose="02020603050405020304" pitchFamily="18" charset="0"/>
              </a:rPr>
              <a:t>- </a:t>
            </a:r>
            <a:r>
              <a:rPr lang="vi-VN" sz="1650" dirty="0">
                <a:latin typeface="Times New Roman" panose="02020603050405020304" pitchFamily="18" charset="0"/>
                <a:ea typeface="Cambria" panose="02040503050406030204" pitchFamily="18" charset="0"/>
                <a:cs typeface="Times New Roman" panose="02020603050405020304" pitchFamily="18" charset="0"/>
              </a:rPr>
              <a:t>Thế 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Times New Roman" panose="02020603050405020304" pitchFamily="18" charset="0"/>
                <a:ea typeface="Cambria" panose="02040503050406030204" pitchFamily="18" charset="0"/>
                <a:cs typeface="Times New Roman" panose="020206030504050203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quyề</a:t>
            </a:r>
            <a:r>
              <a:rPr lang="en-US" sz="1650" dirty="0">
                <a:latin typeface="Times New Roman" panose="02020603050405020304" pitchFamily="18" charset="0"/>
                <a:ea typeface="Cambria" panose="02040503050406030204" pitchFamily="18" charset="0"/>
                <a:cs typeface="Times New Roman" panose="02020603050405020304" pitchFamily="18" charset="0"/>
              </a:rPr>
              <a:t>n </a:t>
            </a:r>
            <a:r>
              <a:rPr lang="vi-VN" sz="1650" dirty="0">
                <a:latin typeface="Times New Roman" panose="02020603050405020304" pitchFamily="18" charset="0"/>
                <a:ea typeface="Cambria" panose="02040503050406030204" pitchFamily="18" charset="0"/>
                <a:cs typeface="Times New Roman" panose="02020603050405020304" pitchFamily="18" charset="0"/>
              </a:rPr>
              <a:t>của </a:t>
            </a:r>
            <a:r>
              <a:rPr lang="en-US" sz="1650" dirty="0">
                <a:latin typeface="Times New Roman" panose="02020603050405020304" pitchFamily="18" charset="0"/>
                <a:ea typeface="Cambria" panose="02040503050406030204" pitchFamily="18" charset="0"/>
                <a:cs typeface="Times New Roman" panose="02020603050405020304" pitchFamily="18" charset="0"/>
              </a:rPr>
              <a:t>            </a:t>
            </a:r>
            <a:r>
              <a:rPr lang="vi-VN" sz="1650" dirty="0">
                <a:latin typeface="Times New Roman" panose="02020603050405020304" pitchFamily="18" charset="0"/>
                <a:ea typeface="Cambria" panose="02040503050406030204" pitchFamily="18" charset="0"/>
                <a:cs typeface="Times New Roman" panose="02020603050405020304" pitchFamily="18" charset="0"/>
              </a:rPr>
              <a:t>Việt 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BDCED53-40D9-7104-088F-7FF6A43C50D8}"/>
              </a:ext>
            </a:extLst>
          </p:cNvPr>
          <p:cNvSpPr txBox="1">
            <a:spLocks/>
          </p:cNvSpPr>
          <p:nvPr/>
        </p:nvSpPr>
        <p:spPr>
          <a:xfrm>
            <a:off x="2400576" y="227240"/>
            <a:ext cx="6611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QUÁ</a:t>
            </a:r>
            <a:r>
              <a:rPr lang="vi-VN" sz="2000" b="1" dirty="0">
                <a:solidFill>
                  <a:srgbClr val="0D30DD"/>
                </a:solidFill>
              </a:rPr>
              <a:t> TRÌNH XÁC LẬP CHỦ QUYỀN BIỂN ĐẢO TRONG LỊCH SỬ VIỆT NAM</a:t>
            </a:r>
            <a:endParaRPr lang="en-US" sz="2000" b="1" dirty="0">
              <a:solidFill>
                <a:srgbClr val="0D30DD"/>
              </a:solidFill>
            </a:endParaRPr>
          </a:p>
        </p:txBody>
      </p:sp>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t</a:t>
            </a:r>
            <a:r>
              <a:rPr lang="vi-VN" sz="17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bày quá trình xác lập chủ quyền biển đảo trong lịch sử Việt Nam từ cuối XIX đến nay.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mj-lt"/>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mj-lt"/>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220644B-51F1-5DB0-0566-BBE23543A216}"/>
              </a:ext>
            </a:extLst>
          </p:cNvPr>
          <p:cNvSpPr txBox="1">
            <a:spLocks/>
          </p:cNvSpPr>
          <p:nvPr/>
        </p:nvSpPr>
        <p:spPr>
          <a:xfrm>
            <a:off x="2400576" y="227240"/>
            <a:ext cx="6611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QUÁ</a:t>
            </a:r>
            <a:r>
              <a:rPr lang="vi-VN" sz="2000" b="1" dirty="0">
                <a:solidFill>
                  <a:srgbClr val="0D30DD"/>
                </a:solidFill>
              </a:rPr>
              <a:t> TRÌNH XÁC LẬP CHỦ QUYỀN BIỂN ĐẢO TRONG LỊCH SỬ VIỆT NAM</a:t>
            </a:r>
            <a:endParaRPr lang="en-US" sz="2000" b="1" dirty="0">
              <a:solidFill>
                <a:srgbClr val="0D30DD"/>
              </a:solidFill>
            </a:endParaRPr>
          </a:p>
        </p:txBody>
      </p:sp>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hiểu</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thân</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êu ý nghĩa của quá trình xác lập chủ quyền biển đảo trong lịch sử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mj-lt"/>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mj-lt"/>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8E05C6E-5DB8-2D39-ABB3-2122C613ACB5}"/>
              </a:ext>
            </a:extLst>
          </p:cNvPr>
          <p:cNvSpPr txBox="1">
            <a:spLocks/>
          </p:cNvSpPr>
          <p:nvPr/>
        </p:nvSpPr>
        <p:spPr>
          <a:xfrm>
            <a:off x="2400576" y="227240"/>
            <a:ext cx="6611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QUÁ</a:t>
            </a:r>
            <a:r>
              <a:rPr lang="vi-VN" sz="2000" b="1" dirty="0">
                <a:solidFill>
                  <a:srgbClr val="0D30DD"/>
                </a:solidFill>
              </a:rPr>
              <a:t> TRÌNH XÁC LẬP CHỦ QUYỀN BIỂN ĐẢO TRONG LỊCH SỬ VIỆT NAM</a:t>
            </a:r>
            <a:endParaRPr lang="en-US" sz="2000" b="1" dirty="0">
              <a:solidFill>
                <a:srgbClr val="0D30DD"/>
              </a:solidFill>
            </a:endParaRPr>
          </a:p>
        </p:txBody>
      </p:sp>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1634016"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152400"/>
          <a:ext cx="8839200" cy="6131367"/>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Thời</a:t>
                      </a:r>
                      <a:r>
                        <a:rPr lang="en-US" sz="1800" b="1"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gian</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Biểu</a:t>
                      </a:r>
                      <a:r>
                        <a:rPr lang="en-US" sz="1800" b="1"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hiện</a:t>
                      </a:r>
                      <a:r>
                        <a:rPr lang="en-US" sz="1800" b="1"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bằng</a:t>
                      </a:r>
                      <a:r>
                        <a:rPr lang="en-US" sz="1800" b="1"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chứng</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mbria" pitchFamily="18" charset="0"/>
                          <a:cs typeface="Times New Roman" panose="02020603050405020304" pitchFamily="18" charset="0"/>
                        </a:rPr>
                        <a:t>Ý </a:t>
                      </a:r>
                      <a:r>
                        <a:rPr lang="en-US" sz="1800" b="1" dirty="0" err="1">
                          <a:solidFill>
                            <a:srgbClr val="000000"/>
                          </a:solidFill>
                          <a:effectLst/>
                          <a:latin typeface="Times New Roman" panose="02020603050405020304" pitchFamily="18" charset="0"/>
                          <a:ea typeface="Cambria" pitchFamily="18" charset="0"/>
                          <a:cs typeface="Times New Roman" panose="02020603050405020304" pitchFamily="18" charset="0"/>
                        </a:rPr>
                        <a:t>nghĩa</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Thời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tiền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sử</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bộ</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sinh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sống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hang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ven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Hải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Phòng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Quảng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Ninh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Nghệ</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An,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Tĩnh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Quảng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Khai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phá</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xác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lập</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nói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chung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đối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quần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Hoàng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Sa,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Trường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Sa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nói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riêng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cơ</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sở</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lịch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vững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chắc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hoạt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đấu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vệ</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nay.</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Thế</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kỉ</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VII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đến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thế</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kỉ</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X</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trang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trí</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thạp</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đồng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trống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đồng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thuộc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hoá</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Đông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Sơn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Hoạt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ngoại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vương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Chămpa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Phù</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Nam</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Cambria" pitchFamily="18" charset="0"/>
                          <a:cs typeface="Times New Roman" panose="02020603050405020304" pitchFamily="18" charset="0"/>
                        </a:rPr>
                        <a:t>Thế kỉ X đến thế kỉ XV</a:t>
                      </a:r>
                      <a:endParaRPr lang="en-US" sz="180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Cư</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ven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tiếp</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tục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khai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lập</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nghiệp</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cuộc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đấu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chống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ngoại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xâm</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gắn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liền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ví</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dụ</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3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trận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chiến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cửa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Bạch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Đằng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Hoạt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ngoại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thương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diễn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ra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sôi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nổi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hải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cảng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Vân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Đồn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Thống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Triều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Chiêm</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Tân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Châu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Cambria" pitchFamily="18" charset="0"/>
                          <a:cs typeface="Times New Roman" panose="02020603050405020304" pitchFamily="18" charset="0"/>
                        </a:rPr>
                        <a:t>Thế kỉ XVI đến cuối thế kỉ XIX</a:t>
                      </a:r>
                      <a:endParaRPr lang="en-US" sz="180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cảng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thị</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đô</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thị</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cổ</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Đàng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Đàng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đều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hướng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ra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biển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Chính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chúa</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Nguyễn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Tây</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Sơn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Nguyễn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hoạt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khai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xác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lập</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quần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Hoàng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Sa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quần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Trường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Sa.</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Times New Roman" panose="02020603050405020304" pitchFamily="18" charset="0"/>
                          <a:ea typeface="Cambria" pitchFamily="18" charset="0"/>
                          <a:cs typeface="Times New Roman" panose="02020603050405020304" pitchFamily="18" charset="0"/>
                        </a:rPr>
                        <a:t>Cuối XIX đến nay</a:t>
                      </a:r>
                      <a:endParaRPr lang="en-US" sz="180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hoạt</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khai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thác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thi</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bảo</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vệ</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tiếp</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tục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tiến</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mbria" pitchFamily="18" charset="0"/>
                          <a:cs typeface="Times New Roman" panose="02020603050405020304" pitchFamily="18" charset="0"/>
                        </a:rPr>
                        <a:t>hành</a:t>
                      </a:r>
                      <a:r>
                        <a:rPr lang="en-US" sz="1800" dirty="0">
                          <a:solidFill>
                            <a:srgbClr val="000000"/>
                          </a:solidFill>
                          <a:effectLst/>
                          <a:latin typeface="Times New Roman" panose="02020603050405020304" pitchFamily="18" charset="0"/>
                          <a:ea typeface="Cambria" pitchFamily="18" charset="0"/>
                          <a:cs typeface="Times New Roman" panose="02020603050405020304" pitchFamily="18" charset="0"/>
                        </a:rPr>
                        <a:t>.</a:t>
                      </a:r>
                      <a:endParaRPr lang="en-US" sz="1800" dirty="0">
                        <a:effectLst/>
                        <a:latin typeface="Times New Roman" panose="02020603050405020304" pitchFamily="18" charset="0"/>
                        <a:ea typeface="Cambria"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254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1655732" y="23756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Times New Roman" panose="02020603050405020304" pitchFamily="18" charset="0"/>
                <a:cs typeface="Times New Roman" panose="02020603050405020304"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Times New Roman" panose="02020603050405020304" pitchFamily="18" charset="0"/>
                <a:ea typeface="Cambria" pitchFamily="18" charset="0"/>
                <a:cs typeface="Times New Roman" panose="02020603050405020304"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Times New Roman" panose="02020603050405020304" pitchFamily="18" charset="0"/>
              <a:ea typeface="Cambria" pitchFamily="18" charset="0"/>
              <a:cs typeface="Times New Roman" panose="02020603050405020304" pitchFamily="18" charset="0"/>
            </a:endParaRPr>
          </a:p>
          <a:p>
            <a:pPr algn="just"/>
            <a:r>
              <a:rPr lang="vi-VN" sz="1900" dirty="0">
                <a:latin typeface="Times New Roman" panose="02020603050405020304" pitchFamily="18" charset="0"/>
                <a:ea typeface="Cambria" pitchFamily="18" charset="0"/>
                <a:cs typeface="Times New Roman" panose="02020603050405020304"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11.1 TRANG 137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ùng biển nước ta </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iếp giáp với vùng biển của các quốc gia nào?</a:t>
            </a:r>
          </a:p>
        </p:txBody>
      </p:sp>
      <p:sp>
        <p:nvSpPr>
          <p:cNvPr id="31" name="Title 1"/>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VỊ TRÍ, PHẠM VI </a:t>
            </a:r>
            <a:r>
              <a:rPr lang="vi-VN" sz="2000" b="1" dirty="0">
                <a:solidFill>
                  <a:srgbClr val="0D30DD"/>
                </a:solidFill>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sơ</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đồ</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3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v</a:t>
            </a:r>
            <a:r>
              <a:rPr lang="vi-VN" sz="23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Times New Roman" panose="02020603050405020304" pitchFamily="18" charset="0"/>
                <a:ea typeface="Cambria" panose="02040503050406030204" pitchFamily="18" charset="0"/>
                <a:cs typeface="Times New Roman" panose="02020603050405020304" pitchFamily="18" charset="0"/>
              </a:rPr>
              <a:t>- </a:t>
            </a:r>
            <a:r>
              <a:rPr lang="vi-VN" sz="2300" dirty="0">
                <a:latin typeface="Times New Roman" panose="02020603050405020304" pitchFamily="18" charset="0"/>
                <a:ea typeface="Cambria" panose="02040503050406030204" pitchFamily="18" charset="0"/>
                <a:cs typeface="Times New Roman" panose="02020603050405020304" pitchFamily="18" charset="0"/>
              </a:rPr>
              <a:t>Vùng biển nước ta có diện tích khoảng 1 triệu km</a:t>
            </a:r>
            <a:r>
              <a:rPr lang="vi-VN" sz="2300" baseline="30000" dirty="0">
                <a:latin typeface="Times New Roman" panose="02020603050405020304" pitchFamily="18" charset="0"/>
                <a:ea typeface="Cambria" panose="02040503050406030204" pitchFamily="18" charset="0"/>
                <a:cs typeface="Times New Roman" panose="02020603050405020304" pitchFamily="18" charset="0"/>
              </a:rPr>
              <a:t>2</a:t>
            </a:r>
            <a:r>
              <a:rPr lang="en-US" sz="23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300" dirty="0">
                <a:latin typeface="Times New Roman" panose="02020603050405020304" pitchFamily="18" charset="0"/>
                <a:ea typeface="Cambria" panose="02040503050406030204" pitchFamily="18" charset="0"/>
                <a:cs typeface="Times New Roman" panose="02020603050405020304" pitchFamily="18" charset="0"/>
              </a:rPr>
              <a:t>- </a:t>
            </a:r>
            <a:r>
              <a:rPr lang="en-US" sz="2300" dirty="0" err="1">
                <a:latin typeface="Times New Roman" panose="02020603050405020304" pitchFamily="18" charset="0"/>
                <a:ea typeface="Cambria" panose="02040503050406030204" pitchFamily="18" charset="0"/>
                <a:cs typeface="Times New Roman" panose="02020603050405020304" pitchFamily="18" charset="0"/>
              </a:rPr>
              <a:t>Bao</a:t>
            </a:r>
            <a:r>
              <a:rPr lang="en-US" sz="2300" dirty="0">
                <a:latin typeface="Times New Roman" panose="02020603050405020304" pitchFamily="18" charset="0"/>
                <a:ea typeface="Cambria" panose="02040503050406030204" pitchFamily="18" charset="0"/>
                <a:cs typeface="Times New Roman" panose="02020603050405020304" pitchFamily="18" charset="0"/>
              </a:rPr>
              <a:t> </a:t>
            </a:r>
            <a:r>
              <a:rPr lang="en-US" sz="2300" dirty="0" err="1">
                <a:latin typeface="Times New Roman" panose="02020603050405020304" pitchFamily="18" charset="0"/>
                <a:ea typeface="Cambria" panose="02040503050406030204" pitchFamily="18" charset="0"/>
                <a:cs typeface="Times New Roman" panose="02020603050405020304" pitchFamily="18" charset="0"/>
              </a:rPr>
              <a:t>gồm</a:t>
            </a:r>
            <a:r>
              <a:rPr lang="en-US" sz="2300" dirty="0">
                <a:latin typeface="Times New Roman" panose="02020603050405020304" pitchFamily="18" charset="0"/>
                <a:ea typeface="Cambria" panose="02040503050406030204" pitchFamily="18" charset="0"/>
                <a:cs typeface="Times New Roman" panose="02020603050405020304" pitchFamily="18" charset="0"/>
              </a:rPr>
              <a:t> </a:t>
            </a:r>
            <a:r>
              <a:rPr lang="vi-VN" sz="2300" dirty="0">
                <a:latin typeface="Times New Roman" panose="02020603050405020304" pitchFamily="18" charset="0"/>
                <a:ea typeface="Cambria" panose="02040503050406030204" pitchFamily="18" charset="0"/>
                <a:cs typeface="Times New Roman" panose="020206030504050203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2FB1F766-1276-1E45-D02E-39665AA75FD6}"/>
              </a:ext>
            </a:extLst>
          </p:cNvPr>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VỊ TRÍ, PHẠM VI </a:t>
            </a:r>
            <a:r>
              <a:rPr lang="vi-VN" sz="2000" b="1" dirty="0">
                <a:solidFill>
                  <a:srgbClr val="0D30DD"/>
                </a:solidFill>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Atlat</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tr4, 5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thông</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tin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a:t>
            </a:r>
            <a:r>
              <a:rPr lang="vi-VN" sz="21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Times New Roman" panose="02020603050405020304" pitchFamily="18" charset="0"/>
                <a:ea typeface="Cambria" panose="02040503050406030204" pitchFamily="18" charset="0"/>
                <a:cs typeface="Times New Roman" panose="020206030504050203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pic>
        <p:nvPicPr>
          <p:cNvPr id="54"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B8EBCA-258E-B28E-F5FA-67F9015DD480}"/>
              </a:ext>
            </a:extLst>
          </p:cNvPr>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VỊ TRÍ, PHẠM VI </a:t>
            </a:r>
            <a:r>
              <a:rPr lang="vi-VN" sz="2000" b="1" dirty="0">
                <a:solidFill>
                  <a:srgbClr val="0D30DD"/>
                </a:solidFill>
              </a:rPr>
              <a:t>CÁC VÙNG BIỂN VÀ HẢI ĐẢO VIỆT NAM</a:t>
            </a:r>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350489" y="1487003"/>
            <a:ext cx="8336311" cy="3809718"/>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1726786"/>
            <a:ext cx="7848600" cy="2754600"/>
          </a:xfrm>
          <a:prstGeom prst="rect">
            <a:avLst/>
          </a:prstGeom>
        </p:spPr>
        <p:txBody>
          <a:bodyPr wrap="square">
            <a:spAutoFit/>
          </a:bodyPr>
          <a:lstStyle/>
          <a:p>
            <a:pPr algn="just">
              <a:spcBef>
                <a:spcPts val="600"/>
              </a:spcBef>
              <a:spcAft>
                <a:spcPts val="0"/>
              </a:spcAft>
            </a:pPr>
            <a:r>
              <a:rPr lang="en-US" sz="2800" dirty="0">
                <a:latin typeface="Times New Roman" panose="02020603050405020304" pitchFamily="18" charset="0"/>
                <a:ea typeface="Cambria" pitchFamily="18" charset="0"/>
                <a:cs typeface="Times New Roman" panose="02020603050405020304" pitchFamily="18" charset="0"/>
              </a:rPr>
              <a:t>- </a:t>
            </a:r>
            <a:r>
              <a:rPr lang="vi-VN" sz="2800" dirty="0">
                <a:latin typeface="Times New Roman" panose="02020603050405020304" pitchFamily="18" charset="0"/>
                <a:ea typeface="Cambria" pitchFamily="18" charset="0"/>
                <a:cs typeface="Times New Roman" panose="02020603050405020304" pitchFamily="18" charset="0"/>
              </a:rPr>
              <a:t>Vùng biển Việt Nam có diện tích khoảng 1 triệu km</a:t>
            </a:r>
            <a:r>
              <a:rPr lang="vi-VN" sz="2800" baseline="30000" dirty="0">
                <a:latin typeface="Times New Roman" panose="02020603050405020304" pitchFamily="18" charset="0"/>
                <a:ea typeface="Cambria" pitchFamily="18" charset="0"/>
                <a:cs typeface="Times New Roman" panose="02020603050405020304" pitchFamily="18" charset="0"/>
              </a:rPr>
              <a:t>2</a:t>
            </a:r>
            <a:r>
              <a:rPr lang="vi-VN" sz="2800" dirty="0">
                <a:latin typeface="Times New Roman" panose="02020603050405020304" pitchFamily="18" charset="0"/>
                <a:ea typeface="Cambria" pitchFamily="18" charset="0"/>
                <a:cs typeface="Times New Roman" panose="02020603050405020304" pitchFamily="18" charset="0"/>
              </a:rPr>
              <a:t>, là một bộ phận của Biển Đông. </a:t>
            </a:r>
            <a:endParaRPr lang="en-US" sz="2800" dirty="0">
              <a:latin typeface="Times New Roman" panose="02020603050405020304" pitchFamily="18" charset="0"/>
              <a:ea typeface="Cambria" pitchFamily="18" charset="0"/>
              <a:cs typeface="Times New Roman" panose="02020603050405020304" pitchFamily="18" charset="0"/>
            </a:endParaRPr>
          </a:p>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Vùng biển Việt Nam bao gồm nội thủy, lãnh hải, vùng tiếp giáp lãnh hải, vùng đặc quyền kinh tế và thềm lục địa thuộc chủ quyền, quyền chủ quyền và quyền tài phán quốc gia của Việt Nam.</a:t>
            </a:r>
          </a:p>
        </p:txBody>
      </p:sp>
      <p:sp>
        <p:nvSpPr>
          <p:cNvPr id="2" name="Title 1">
            <a:extLst>
              <a:ext uri="{FF2B5EF4-FFF2-40B4-BE49-F238E27FC236}">
                <a16:creationId xmlns:a16="http://schemas.microsoft.com/office/drawing/2014/main" id="{07BDF2C7-9DFD-86D4-314E-E234DF22D924}"/>
              </a:ext>
            </a:extLst>
          </p:cNvPr>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VỊ TRÍ, PHẠM VI </a:t>
            </a:r>
            <a:r>
              <a:rPr lang="vi-VN" sz="2000" b="1" dirty="0">
                <a:solidFill>
                  <a:srgbClr val="0D30DD"/>
                </a:solidFill>
              </a:rPr>
              <a:t>CÁC VÙNG BIỂN VÀ HẢI ĐẢO VIỆT NAM</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362185" y="1454943"/>
            <a:ext cx="8240310" cy="4322241"/>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541504" y="1768667"/>
            <a:ext cx="7688095" cy="3108543"/>
          </a:xfrm>
          <a:prstGeom prst="rect">
            <a:avLst/>
          </a:prstGeom>
        </p:spPr>
        <p:txBody>
          <a:bodyPr wrap="square">
            <a:spAutoFit/>
          </a:bodyPr>
          <a:lstStyle/>
          <a:p>
            <a:pPr algn="just">
              <a:spcBef>
                <a:spcPts val="600"/>
              </a:spcBef>
              <a:spcAft>
                <a:spcPts val="0"/>
              </a:spcAft>
            </a:pPr>
            <a:r>
              <a:rPr lang="vi-VN" sz="2800" dirty="0">
                <a:latin typeface="Times New Roman" panose="02020603050405020304" pitchFamily="18" charset="0"/>
                <a:ea typeface="Cambria" pitchFamily="18" charset="0"/>
                <a:cs typeface="Times New Roman" panose="02020603050405020304" pitchFamily="18" charset="0"/>
              </a:rPr>
              <a:t>- 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 name="Title 1">
            <a:extLst>
              <a:ext uri="{FF2B5EF4-FFF2-40B4-BE49-F238E27FC236}">
                <a16:creationId xmlns:a16="http://schemas.microsoft.com/office/drawing/2014/main" id="{97DA2030-FF09-F1DE-99DF-DBC035D97B9C}"/>
              </a:ext>
            </a:extLst>
          </p:cNvPr>
          <p:cNvSpPr txBox="1">
            <a:spLocks/>
          </p:cNvSpPr>
          <p:nvPr/>
        </p:nvSpPr>
        <p:spPr>
          <a:xfrm>
            <a:off x="2299452" y="2667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a:solidFill>
                  <a:srgbClr val="0D30DD"/>
                </a:solidFill>
                <a:latin typeface="Times New Roman" panose="02020603050405020304" pitchFamily="18" charset="0"/>
                <a:cs typeface="Times New Roman" panose="02020603050405020304" pitchFamily="18" charset="0"/>
              </a:rPr>
              <a:t>VỊ TRÍ, PHẠM VI </a:t>
            </a:r>
            <a:r>
              <a:rPr lang="vi-VN" sz="2000" b="1" dirty="0">
                <a:solidFill>
                  <a:srgbClr val="0D30DD"/>
                </a:solidFill>
              </a:rPr>
              <a:t>CÁC VÙNG BIỂN VÀ HẢI ĐẢO VIỆT NAM</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82797" y="1463861"/>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t</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rình bày đặc điểm môi trường biển nước ta.</a:t>
            </a:r>
          </a:p>
        </p:txBody>
      </p:sp>
      <p:sp>
        <p:nvSpPr>
          <p:cNvPr id="31" name="Title 1"/>
          <p:cNvSpPr txBox="1">
            <a:spLocks/>
          </p:cNvSpPr>
          <p:nvPr/>
        </p:nvSpPr>
        <p:spPr>
          <a:xfrm>
            <a:off x="2209800" y="2286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5588" y="219332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7506" y="3147370"/>
            <a:ext cx="3657601" cy="3046988"/>
          </a:xfrm>
          <a:prstGeom prst="rect">
            <a:avLst/>
          </a:prstGeom>
          <a:solidFill>
            <a:srgbClr val="FFCCFF"/>
          </a:solidFill>
          <a:ln w="12700">
            <a:solidFill>
              <a:srgbClr val="0070C0"/>
            </a:solidFill>
          </a:ln>
        </p:spPr>
        <p:txBody>
          <a:bodyPr wrap="square">
            <a:spAutoFit/>
          </a:bodyPr>
          <a:lstStyle/>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Vùng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xa</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bờ</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Vùng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ven</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bờ</a:t>
            </a:r>
            <a:endParaRPr lang="en-US" dirty="0">
              <a:latin typeface="Times New Roman" panose="02020603050405020304" pitchFamily="18" charset="0"/>
              <a:ea typeface="Cambria" pitchFamily="18" charset="0"/>
              <a:cs typeface="Times New Roman" panose="02020603050405020304"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9281" y="130625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c</a:t>
            </a:r>
            <a:r>
              <a:rPr lang="vi-VN" sz="22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hứng minh môi trường biển đang có xu hướng suy giảm về chất lượng. Nêu nguyên nhân.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2115" y="158678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6234" y="321308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Times New Roman" panose="02020603050405020304" pitchFamily="18" charset="0"/>
                <a:ea typeface="Cambria" panose="02040503050406030204" pitchFamily="18" charset="0"/>
                <a:cs typeface="Times New Roman" panose="02020603050405020304" pitchFamily="18" charset="0"/>
              </a:rPr>
              <a:t>- L</a:t>
            </a:r>
            <a:r>
              <a:rPr lang="vi-VN" dirty="0">
                <a:latin typeface="Times New Roman" panose="02020603050405020304" pitchFamily="18" charset="0"/>
                <a:ea typeface="Cambria" panose="02040503050406030204" pitchFamily="18" charset="0"/>
                <a:cs typeface="Times New Roman" panose="020206030504050203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Times New Roman" panose="02020603050405020304" pitchFamily="18" charset="0"/>
                <a:ea typeface="Cambria" pitchFamily="18" charset="0"/>
                <a:cs typeface="Times New Roman" panose="02020603050405020304" pitchFamily="18" charset="0"/>
              </a:rPr>
              <a:t>Xả</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chất</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thải</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xuống</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endParaRPr lang="en-US" dirty="0">
              <a:latin typeface="Times New Roman" panose="02020603050405020304" pitchFamily="18" charset="0"/>
              <a:ea typeface="Cambria" pitchFamily="18" charset="0"/>
              <a:cs typeface="Times New Roman" panose="02020603050405020304"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Times New Roman" panose="02020603050405020304" pitchFamily="18" charset="0"/>
                <a:ea typeface="Cambria" pitchFamily="18" charset="0"/>
                <a:cs typeface="Times New Roman" panose="02020603050405020304" pitchFamily="18" charset="0"/>
              </a:rPr>
              <a:t>Ô </a:t>
            </a:r>
            <a:r>
              <a:rPr lang="en-US" dirty="0" err="1">
                <a:latin typeface="Times New Roman" panose="02020603050405020304" pitchFamily="18" charset="0"/>
                <a:ea typeface="Cambria" pitchFamily="18" charset="0"/>
                <a:cs typeface="Times New Roman" panose="02020603050405020304" pitchFamily="18" charset="0"/>
              </a:rPr>
              <a:t>nhiễm</a:t>
            </a:r>
            <a:r>
              <a:rPr lang="en-US" dirty="0">
                <a:latin typeface="Times New Roman" panose="02020603050405020304" pitchFamily="18" charset="0"/>
                <a:ea typeface="Cambria" pitchFamily="18" charset="0"/>
                <a:cs typeface="Times New Roman" panose="02020603050405020304" pitchFamily="18" charset="0"/>
              </a:rPr>
              <a:t> </a:t>
            </a:r>
            <a:r>
              <a:rPr lang="en-US" dirty="0" err="1">
                <a:latin typeface="Times New Roman" panose="02020603050405020304" pitchFamily="18" charset="0"/>
                <a:ea typeface="Cambria" pitchFamily="18" charset="0"/>
                <a:cs typeface="Times New Roman" panose="02020603050405020304" pitchFamily="18" charset="0"/>
              </a:rPr>
              <a:t>biển</a:t>
            </a:r>
            <a:endParaRPr lang="en-US" dirty="0">
              <a:latin typeface="Times New Roman" panose="02020603050405020304" pitchFamily="18" charset="0"/>
              <a:ea typeface="Cambria" pitchFamily="18" charset="0"/>
              <a:cs typeface="Times New Roman" panose="02020603050405020304"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C75A233C-F94C-D08A-6DC9-FCE786E2E473}"/>
              </a:ext>
            </a:extLst>
          </p:cNvPr>
          <p:cNvSpPr txBox="1">
            <a:spLocks/>
          </p:cNvSpPr>
          <p:nvPr/>
        </p:nvSpPr>
        <p:spPr>
          <a:xfrm>
            <a:off x="2209800" y="228600"/>
            <a:ext cx="6668336"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000" b="1" dirty="0">
                <a:solidFill>
                  <a:srgbClr val="0D30DD"/>
                </a:solidFill>
              </a:rPr>
              <a:t>ĐẶC ĐIỂM MÔI TRƯỜNG VÀ TÀI NGUYÊN BIỂN ĐẢO</a:t>
            </a:r>
            <a:r>
              <a:rPr lang="en-US" sz="2000" b="1" dirty="0">
                <a:solidFill>
                  <a:srgbClr val="0D30DD"/>
                </a:solidFill>
              </a:rPr>
              <a:t> </a:t>
            </a:r>
            <a:r>
              <a:rPr lang="en-US" sz="2000" b="1" dirty="0">
                <a:solidFill>
                  <a:srgbClr val="0D30DD"/>
                </a:solidFill>
                <a:latin typeface="Times New Roman" panose="02020603050405020304" pitchFamily="18" charset="0"/>
                <a:cs typeface="Times New Roman" panose="02020603050405020304" pitchFamily="18" charset="0"/>
              </a:rPr>
              <a:t>VIỆT NAM</a:t>
            </a: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6852</TotalTime>
  <Words>3663</Words>
  <Application>Microsoft Office PowerPoint</Application>
  <PresentationFormat>On-screen Show (4:3)</PresentationFormat>
  <Paragraphs>224</Paragraphs>
  <Slides>29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495</cp:revision>
  <dcterms:created xsi:type="dcterms:W3CDTF">2016-02-15T14:28:12Z</dcterms:created>
  <dcterms:modified xsi:type="dcterms:W3CDTF">2024-01-02T12:21:39Z</dcterms:modified>
</cp:coreProperties>
</file>