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7" r:id="rId3"/>
    <p:sldId id="288" r:id="rId4"/>
    <p:sldId id="289" r:id="rId5"/>
    <p:sldId id="290" r:id="rId6"/>
    <p:sldId id="291" r:id="rId7"/>
    <p:sldId id="292" r:id="rId8"/>
    <p:sldId id="294" r:id="rId9"/>
    <p:sldId id="295" r:id="rId10"/>
    <p:sldId id="296" r:id="rId11"/>
    <p:sldId id="297" r:id="rId12"/>
    <p:sldId id="298" r:id="rId13"/>
    <p:sldId id="299" r:id="rId14"/>
    <p:sldId id="300" r:id="rId15"/>
    <p:sldId id="313" r:id="rId16"/>
    <p:sldId id="312" r:id="rId17"/>
    <p:sldId id="315" r:id="rId18"/>
    <p:sldId id="314" r:id="rId19"/>
    <p:sldId id="316" r:id="rId20"/>
    <p:sldId id="304" r:id="rId21"/>
    <p:sldId id="306" r:id="rId22"/>
    <p:sldId id="307" r:id="rId23"/>
    <p:sldId id="308" r:id="rId24"/>
    <p:sldId id="309" r:id="rId25"/>
    <p:sldId id="310"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766"/>
    <a:srgbClr val="E5AC3C"/>
    <a:srgbClr val="59A1C6"/>
    <a:srgbClr val="136198"/>
    <a:srgbClr val="5DA156"/>
    <a:srgbClr val="EECF33"/>
    <a:srgbClr val="D5393C"/>
    <a:srgbClr val="F5BB7B"/>
    <a:srgbClr val="ECE54F"/>
    <a:srgbClr val="614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40" autoAdjust="0"/>
  </p:normalViewPr>
  <p:slideViewPr>
    <p:cSldViewPr>
      <p:cViewPr varScale="1">
        <p:scale>
          <a:sx n="123" d="100"/>
          <a:sy n="123" d="100"/>
        </p:scale>
        <p:origin x="72" y="6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BC7C30-895B-4974-8A60-19541C82F6B3}" type="datetimeFigureOut">
              <a:rPr lang="en-US" smtClean="0"/>
              <a:pPr/>
              <a:t>22/04/2024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CD97-E9EA-4E82-9539-BE60926ECBB9}" type="slidenum">
              <a:rPr lang="en-US" smtClean="0"/>
              <a:pPr/>
              <a:t>‹#›</a:t>
            </a:fld>
            <a:endParaRPr lang="en-US" dirty="0"/>
          </a:p>
        </p:txBody>
      </p:sp>
    </p:spTree>
    <p:extLst>
      <p:ext uri="{BB962C8B-B14F-4D97-AF65-F5344CB8AC3E}">
        <p14:creationId xmlns:p14="http://schemas.microsoft.com/office/powerpoint/2010/main" val="361466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ln/>
        </p:spPr>
      </p:sp>
      <p:sp>
        <p:nvSpPr>
          <p:cNvPr id="1024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05154640-BF87-45AA-BC54-080A72A31F2A}" type="slidenum">
              <a:rPr lang="en-US" altLang="en-US"/>
              <a:pPr>
                <a:spcBef>
                  <a:spcPct val="0"/>
                </a:spcBef>
              </a:pPr>
              <a:t>3</a:t>
            </a:fld>
            <a:endParaRPr lang="en-US" altLang="en-US"/>
          </a:p>
        </p:txBody>
      </p:sp>
    </p:spTree>
    <p:extLst>
      <p:ext uri="{BB962C8B-B14F-4D97-AF65-F5344CB8AC3E}">
        <p14:creationId xmlns:p14="http://schemas.microsoft.com/office/powerpoint/2010/main" val="393954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ln/>
        </p:spPr>
      </p:sp>
      <p:sp>
        <p:nvSpPr>
          <p:cNvPr id="1229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DDF256C6-3CA3-4F43-BD19-4EC81E6CF88C}" type="slidenum">
              <a:rPr lang="en-US" altLang="en-US"/>
              <a:pPr>
                <a:spcBef>
                  <a:spcPct val="0"/>
                </a:spcBef>
              </a:pPr>
              <a:t>4</a:t>
            </a:fld>
            <a:endParaRPr lang="en-US" altLang="en-US"/>
          </a:p>
        </p:txBody>
      </p:sp>
    </p:spTree>
    <p:extLst>
      <p:ext uri="{BB962C8B-B14F-4D97-AF65-F5344CB8AC3E}">
        <p14:creationId xmlns:p14="http://schemas.microsoft.com/office/powerpoint/2010/main" val="3597108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a:ln/>
        </p:spPr>
      </p:sp>
      <p:sp>
        <p:nvSpPr>
          <p:cNvPr id="1433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9147DA38-7A72-4D08-9C0D-8057BB8BE67C}" type="slidenum">
              <a:rPr lang="en-US" altLang="en-US"/>
              <a:pPr>
                <a:spcBef>
                  <a:spcPct val="0"/>
                </a:spcBef>
              </a:pPr>
              <a:t>5</a:t>
            </a:fld>
            <a:endParaRPr lang="en-US" altLang="en-US"/>
          </a:p>
        </p:txBody>
      </p:sp>
    </p:spTree>
    <p:extLst>
      <p:ext uri="{BB962C8B-B14F-4D97-AF65-F5344CB8AC3E}">
        <p14:creationId xmlns:p14="http://schemas.microsoft.com/office/powerpoint/2010/main" val="306802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FCEE0359-AD49-4121-9697-FFBC831C18D2}"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55168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243194F1-30C1-4440-B774-1300DD5AF2A8}"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58223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a:ln/>
        </p:spPr>
      </p:sp>
      <p:sp>
        <p:nvSpPr>
          <p:cNvPr id="2560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F3D098BB-64C8-4745-B7D2-788785E478F1}" type="slidenum">
              <a:rPr lang="en-US" altLang="en-US"/>
              <a:pPr>
                <a:spcBef>
                  <a:spcPct val="0"/>
                </a:spcBef>
              </a:pPr>
              <a:t>11</a:t>
            </a:fld>
            <a:endParaRPr lang="en-US" altLang="en-US"/>
          </a:p>
        </p:txBody>
      </p:sp>
    </p:spTree>
    <p:extLst>
      <p:ext uri="{BB962C8B-B14F-4D97-AF65-F5344CB8AC3E}">
        <p14:creationId xmlns:p14="http://schemas.microsoft.com/office/powerpoint/2010/main" val="331342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3D8952E3-0D16-47AB-9DE5-BCD7E4173B17}" type="slidenum">
              <a:rPr lang="en-US" altLang="en-US"/>
              <a:pPr>
                <a:spcBef>
                  <a:spcPct val="0"/>
                </a:spcBef>
              </a:pPr>
              <a:t>12</a:t>
            </a:fld>
            <a:endParaRPr lang="en-US" altLang="en-US"/>
          </a:p>
        </p:txBody>
      </p:sp>
    </p:spTree>
    <p:extLst>
      <p:ext uri="{BB962C8B-B14F-4D97-AF65-F5344CB8AC3E}">
        <p14:creationId xmlns:p14="http://schemas.microsoft.com/office/powerpoint/2010/main" val="3832000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a:ln/>
        </p:spPr>
      </p:sp>
      <p:sp>
        <p:nvSpPr>
          <p:cNvPr id="2969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CCD65D70-C8C0-4F12-94E6-A39EE0B31677}" type="slidenum">
              <a:rPr lang="en-US" altLang="en-US"/>
              <a:pPr>
                <a:spcBef>
                  <a:spcPct val="0"/>
                </a:spcBef>
              </a:pPr>
              <a:t>13</a:t>
            </a:fld>
            <a:endParaRPr lang="en-US" altLang="en-US"/>
          </a:p>
        </p:txBody>
      </p:sp>
    </p:spTree>
    <p:extLst>
      <p:ext uri="{BB962C8B-B14F-4D97-AF65-F5344CB8AC3E}">
        <p14:creationId xmlns:p14="http://schemas.microsoft.com/office/powerpoint/2010/main" val="220043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p:nvPr>
        </p:nvSpPr>
        <p:spPr>
          <a:ln/>
        </p:spPr>
      </p:sp>
      <p:sp>
        <p:nvSpPr>
          <p:cNvPr id="3584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Unicode MS" pitchFamily="34" charset="-128"/>
                <a:ea typeface="Arial Unicode MS" pitchFamily="34" charset="-128"/>
              </a:defRPr>
            </a:lvl1pPr>
            <a:lvl2pPr marL="742950" indent="-285750">
              <a:spcBef>
                <a:spcPct val="30000"/>
              </a:spcBef>
              <a:defRPr sz="1200">
                <a:solidFill>
                  <a:schemeClr val="tx1"/>
                </a:solidFill>
                <a:latin typeface="Arial Unicode MS" pitchFamily="34" charset="-128"/>
                <a:ea typeface="Arial Unicode MS" pitchFamily="34" charset="-128"/>
              </a:defRPr>
            </a:lvl2pPr>
            <a:lvl3pPr marL="1143000" indent="-228600">
              <a:spcBef>
                <a:spcPct val="30000"/>
              </a:spcBef>
              <a:defRPr sz="1200">
                <a:solidFill>
                  <a:schemeClr val="tx1"/>
                </a:solidFill>
                <a:latin typeface="Arial Unicode MS" pitchFamily="34" charset="-128"/>
                <a:ea typeface="Arial Unicode MS" pitchFamily="34" charset="-128"/>
              </a:defRPr>
            </a:lvl3pPr>
            <a:lvl4pPr marL="1600200" indent="-228600">
              <a:spcBef>
                <a:spcPct val="30000"/>
              </a:spcBef>
              <a:defRPr sz="1200">
                <a:solidFill>
                  <a:schemeClr val="tx1"/>
                </a:solidFill>
                <a:latin typeface="Arial Unicode MS" pitchFamily="34" charset="-128"/>
                <a:ea typeface="Arial Unicode MS" pitchFamily="34" charset="-128"/>
              </a:defRPr>
            </a:lvl4pPr>
            <a:lvl5pPr marL="2057400" indent="-228600">
              <a:spcBef>
                <a:spcPct val="30000"/>
              </a:spcBef>
              <a:defRPr sz="1200">
                <a:solidFill>
                  <a:schemeClr val="tx1"/>
                </a:solidFill>
                <a:latin typeface="Arial Unicode MS" pitchFamily="34" charset="-128"/>
                <a:ea typeface="Arial Unicode MS" pitchFamily="34" charset="-128"/>
              </a:defRPr>
            </a:lvl5pPr>
            <a:lvl6pPr marL="25146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6pPr>
            <a:lvl7pPr marL="29718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7pPr>
            <a:lvl8pPr marL="34290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8pPr>
            <a:lvl9pPr marL="3886200" indent="-228600" eaLnBrk="0" fontAlgn="base" hangingPunct="0">
              <a:spcBef>
                <a:spcPct val="30000"/>
              </a:spcBef>
              <a:spcAft>
                <a:spcPct val="0"/>
              </a:spcAft>
              <a:defRPr sz="1200">
                <a:solidFill>
                  <a:schemeClr val="tx1"/>
                </a:solidFill>
                <a:latin typeface="Arial Unicode MS" pitchFamily="34" charset="-128"/>
                <a:ea typeface="Arial Unicode MS" pitchFamily="34" charset="-128"/>
              </a:defRPr>
            </a:lvl9pPr>
          </a:lstStyle>
          <a:p>
            <a:pPr>
              <a:spcBef>
                <a:spcPct val="0"/>
              </a:spcBef>
            </a:pPr>
            <a:fld id="{C168C8DC-B724-4615-8302-B3063CD1F0E0}" type="slidenum">
              <a:rPr lang="en-US" altLang="en-US"/>
              <a:pPr>
                <a:spcBef>
                  <a:spcPct val="0"/>
                </a:spcBef>
              </a:pPr>
              <a:t>20</a:t>
            </a:fld>
            <a:endParaRPr lang="en-US" altLang="en-US"/>
          </a:p>
        </p:txBody>
      </p:sp>
    </p:spTree>
    <p:extLst>
      <p:ext uri="{BB962C8B-B14F-4D97-AF65-F5344CB8AC3E}">
        <p14:creationId xmlns:p14="http://schemas.microsoft.com/office/powerpoint/2010/main" val="95316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17572A3-0A36-4D4E-A531-7640197AA4B8}" type="slidenum">
              <a:rPr lang="en-US" altLang="en-US"/>
              <a:pPr/>
              <a:t>‹#›</a:t>
            </a:fld>
            <a:endParaRPr lang="en-US" altLang="en-US"/>
          </a:p>
        </p:txBody>
      </p:sp>
    </p:spTree>
    <p:extLst>
      <p:ext uri="{BB962C8B-B14F-4D97-AF65-F5344CB8AC3E}">
        <p14:creationId xmlns:p14="http://schemas.microsoft.com/office/powerpoint/2010/main" val="418896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00150"/>
            <a:ext cx="4038600" cy="1639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953943"/>
            <a:ext cx="4038600" cy="1640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203067BE-8027-4123-ACF1-20D7373773EA}" type="slidenum">
              <a:rPr lang="en-US" altLang="en-US"/>
              <a:pPr/>
              <a:t>‹#›</a:t>
            </a:fld>
            <a:endParaRPr lang="en-US" altLang="en-US"/>
          </a:p>
        </p:txBody>
      </p:sp>
    </p:spTree>
    <p:extLst>
      <p:ext uri="{BB962C8B-B14F-4D97-AF65-F5344CB8AC3E}">
        <p14:creationId xmlns:p14="http://schemas.microsoft.com/office/powerpoint/2010/main" val="168651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5C8B01-B15C-4B92-AA4C-045722D7B210}" type="datetimeFigureOut">
              <a:rPr lang="en-US" smtClean="0"/>
              <a:pPr/>
              <a:t>22/04/2024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88A23F-A93F-400B-92A9-5DE2DC36D1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95C8B01-B15C-4B92-AA4C-045722D7B210}" type="datetimeFigureOut">
              <a:rPr lang="en-US" smtClean="0"/>
              <a:pPr/>
              <a:t>22/04/2024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88A23F-A93F-400B-92A9-5DE2DC36D17A}" type="slidenum">
              <a:rPr lang="en-US" smtClean="0"/>
              <a:pPr/>
              <a:t>‹#›</a:t>
            </a:fld>
            <a:endParaRPr lang="en-US" dirty="0"/>
          </a:p>
        </p:txBody>
      </p:sp>
      <p:sp>
        <p:nvSpPr>
          <p:cNvPr id="9" name="Rectangle 8"/>
          <p:cNvSpPr/>
          <p:nvPr userDrawn="1"/>
        </p:nvSpPr>
        <p:spPr>
          <a:xfrm>
            <a:off x="228600" y="261773"/>
            <a:ext cx="1371600" cy="404977"/>
          </a:xfrm>
          <a:prstGeom prst="rect">
            <a:avLst/>
          </a:prstGeom>
          <a:solidFill>
            <a:srgbClr val="1D67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KHỐI</a:t>
            </a:r>
            <a:r>
              <a:rPr lang="en-US" baseline="0">
                <a:solidFill>
                  <a:schemeClr val="bg1"/>
                </a:solidFill>
              </a:rPr>
              <a:t> </a:t>
            </a:r>
            <a:r>
              <a:rPr lang="en-US">
                <a:solidFill>
                  <a:schemeClr val="bg1"/>
                </a:solidFill>
              </a:rPr>
              <a:t>9</a:t>
            </a:r>
            <a:endParaRPr lang="vi-VN">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wm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vndoc.com/luat-nghia-vu-quan-su-2015-so-78-2015-qh13/download" TargetMode="Externa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2" cstate="print"/>
          <a:stretch>
            <a:fillRect/>
          </a:stretch>
        </p:blipFill>
        <p:spPr>
          <a:xfrm>
            <a:off x="762000" y="-21766"/>
            <a:ext cx="8458200" cy="3986241"/>
          </a:xfrm>
          <a:prstGeom prst="rect">
            <a:avLst/>
          </a:prstGeom>
        </p:spPr>
      </p:pic>
      <p:pic>
        <p:nvPicPr>
          <p:cNvPr id="5" name="Picture 4" descr="cloud.png"/>
          <p:cNvPicPr>
            <a:picLocks noChangeAspect="1"/>
          </p:cNvPicPr>
          <p:nvPr/>
        </p:nvPicPr>
        <p:blipFill>
          <a:blip r:embed="rId3" cstate="print"/>
          <a:stretch>
            <a:fillRect/>
          </a:stretch>
        </p:blipFill>
        <p:spPr>
          <a:xfrm>
            <a:off x="837955" y="518652"/>
            <a:ext cx="8229600" cy="3801395"/>
          </a:xfrm>
          <a:prstGeom prst="rect">
            <a:avLst/>
          </a:prstGeom>
        </p:spPr>
      </p:pic>
      <p:grpSp>
        <p:nvGrpSpPr>
          <p:cNvPr id="3" name="组合 2"/>
          <p:cNvGrpSpPr/>
          <p:nvPr/>
        </p:nvGrpSpPr>
        <p:grpSpPr>
          <a:xfrm>
            <a:off x="3505200" y="2419350"/>
            <a:ext cx="2496096" cy="1588"/>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286000" y="1889171"/>
            <a:ext cx="5333511" cy="830997"/>
          </a:xfrm>
          <a:prstGeom prst="rect">
            <a:avLst/>
          </a:prstGeom>
          <a:noFill/>
        </p:spPr>
        <p:txBody>
          <a:bodyPr wrap="none" rtlCol="0">
            <a:spAutoFit/>
          </a:bodyPr>
          <a:lstStyle/>
          <a:p>
            <a:r>
              <a:rPr lang="en-US" altLang="zh-CN" sz="2400" b="1" u="sng" spc="300" smtClean="0">
                <a:solidFill>
                  <a:schemeClr val="bg1"/>
                </a:solidFill>
                <a:latin typeface="微软雅黑" pitchFamily="34" charset="-122"/>
                <a:ea typeface="微软雅黑" pitchFamily="34" charset="-122"/>
              </a:rPr>
              <a:t>TIẾT 30</a:t>
            </a:r>
            <a:r>
              <a:rPr lang="en-US" altLang="zh-CN" sz="2400" b="1" spc="300" smtClean="0">
                <a:solidFill>
                  <a:schemeClr val="bg1"/>
                </a:solidFill>
                <a:latin typeface="微软雅黑" pitchFamily="34" charset="-122"/>
                <a:ea typeface="微软雅黑" pitchFamily="34" charset="-122"/>
              </a:rPr>
              <a:t>:   BÀI 17</a:t>
            </a:r>
          </a:p>
          <a:p>
            <a:r>
              <a:rPr lang="en-US" altLang="zh-CN" sz="2400" b="1" spc="300" smtClean="0">
                <a:solidFill>
                  <a:schemeClr val="bg1"/>
                </a:solidFill>
                <a:latin typeface="微软雅黑" pitchFamily="34" charset="-122"/>
                <a:ea typeface="微软雅黑" pitchFamily="34" charset="-122"/>
              </a:rPr>
              <a:t>NGHĨA </a:t>
            </a:r>
            <a:r>
              <a:rPr lang="en-US" altLang="zh-CN" sz="2400" b="1" spc="300">
                <a:solidFill>
                  <a:schemeClr val="bg1"/>
                </a:solidFill>
                <a:latin typeface="微软雅黑" pitchFamily="34" charset="-122"/>
                <a:ea typeface="微软雅黑" pitchFamily="34" charset="-122"/>
              </a:rPr>
              <a:t>VỤ BẢO VỆ TỔ QUỐC</a:t>
            </a:r>
            <a:endParaRPr lang="zh-CN" altLang="en-US" sz="2400" b="1" spc="300" dirty="0">
              <a:solidFill>
                <a:schemeClr val="bg1"/>
              </a:solidFill>
              <a:latin typeface="微软雅黑" pitchFamily="34" charset="-122"/>
              <a:ea typeface="微软雅黑" pitchFamily="34" charset="-122"/>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0" b="100000" l="0" r="99565"/>
                    </a14:imgEffect>
                  </a14:imgLayer>
                </a14:imgProps>
              </a:ext>
              <a:ext uri="{28A0092B-C50C-407E-A947-70E740481C1C}">
                <a14:useLocalDpi xmlns:a14="http://schemas.microsoft.com/office/drawing/2010/main" val="0"/>
              </a:ext>
            </a:extLst>
          </a:blip>
          <a:stretch>
            <a:fillRect/>
          </a:stretch>
        </p:blipFill>
        <p:spPr>
          <a:xfrm>
            <a:off x="7162800" y="241793"/>
            <a:ext cx="2911981" cy="3715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42" presetClass="entr" presetSubtype="0" fill="hold"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75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nodeType="withEffect">
                                  <p:stCondLst>
                                    <p:cond delay="75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4915494" y="1200150"/>
            <a:ext cx="3961209"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lvl1pPr eaLnBrk="0" hangingPunct="0">
              <a:defRPr sz="2800">
                <a:solidFill>
                  <a:schemeClr val="tx1"/>
                </a:solidFill>
                <a:latin typeface="Times New Roman" pitchFamily="18" charset="0"/>
                <a:ea typeface="Arial Unicode MS" pitchFamily="34" charset="-128"/>
                <a:cs typeface="Arial Unicode MS" pitchFamily="34" charset="-128"/>
              </a:defRPr>
            </a:lvl1pPr>
            <a:lvl2pPr marL="742950" indent="-285750" eaLnBrk="0" hangingPunct="0">
              <a:defRPr sz="2800">
                <a:solidFill>
                  <a:schemeClr val="tx1"/>
                </a:solidFill>
                <a:latin typeface="Times New Roman" pitchFamily="18" charset="0"/>
                <a:ea typeface="Arial Unicode MS" pitchFamily="34" charset="-128"/>
                <a:cs typeface="Arial Unicode MS" pitchFamily="34" charset="-128"/>
              </a:defRPr>
            </a:lvl2pPr>
            <a:lvl3pPr marL="1143000" indent="-228600" eaLnBrk="0" hangingPunct="0">
              <a:defRPr sz="2800">
                <a:solidFill>
                  <a:schemeClr val="tx1"/>
                </a:solidFill>
                <a:latin typeface="Times New Roman" pitchFamily="18" charset="0"/>
                <a:ea typeface="Arial Unicode MS" pitchFamily="34" charset="-128"/>
                <a:cs typeface="Arial Unicode MS" pitchFamily="34" charset="-128"/>
              </a:defRPr>
            </a:lvl3pPr>
            <a:lvl4pPr marL="1600200" indent="-228600" eaLnBrk="0" hangingPunct="0">
              <a:defRPr sz="2800">
                <a:solidFill>
                  <a:schemeClr val="tx1"/>
                </a:solidFill>
                <a:latin typeface="Times New Roman" pitchFamily="18" charset="0"/>
                <a:ea typeface="Arial Unicode MS" pitchFamily="34" charset="-128"/>
                <a:cs typeface="Arial Unicode MS" pitchFamily="34" charset="-128"/>
              </a:defRPr>
            </a:lvl4pPr>
            <a:lvl5pPr marL="2057400" indent="-228600" eaLnBrk="0" hangingPunct="0">
              <a:defRPr sz="2800">
                <a:solidFill>
                  <a:schemeClr val="tx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Arial Unicode MS" pitchFamily="34" charset="-128"/>
                <a:cs typeface="Arial Unicode MS" pitchFamily="34" charset="-128"/>
              </a:defRPr>
            </a:lvl9pPr>
          </a:lstStyle>
          <a:p>
            <a:pPr algn="ctr" eaLnBrk="1" hangingPunct="1">
              <a:spcBef>
                <a:spcPct val="50000"/>
              </a:spcBef>
              <a:defRPr/>
            </a:pPr>
            <a:r>
              <a:rPr lang="en-US" sz="2100" dirty="0" err="1">
                <a:solidFill>
                  <a:srgbClr val="FF0000"/>
                </a:solidFill>
                <a:cs typeface="Times New Roman" pitchFamily="18" charset="0"/>
              </a:rPr>
              <a:t>Xây</a:t>
            </a:r>
            <a:r>
              <a:rPr lang="en-US" sz="2100" dirty="0">
                <a:solidFill>
                  <a:srgbClr val="FF0000"/>
                </a:solidFill>
                <a:cs typeface="Times New Roman" pitchFamily="18" charset="0"/>
              </a:rPr>
              <a:t> </a:t>
            </a:r>
            <a:r>
              <a:rPr lang="en-US" sz="2100" dirty="0" err="1">
                <a:solidFill>
                  <a:srgbClr val="FF0000"/>
                </a:solidFill>
                <a:cs typeface="Times New Roman" pitchFamily="18" charset="0"/>
              </a:rPr>
              <a:t>dựng</a:t>
            </a:r>
            <a:r>
              <a:rPr lang="en-US" sz="2100" dirty="0">
                <a:solidFill>
                  <a:srgbClr val="FF0000"/>
                </a:solidFill>
                <a:cs typeface="Times New Roman" pitchFamily="18" charset="0"/>
              </a:rPr>
              <a:t> </a:t>
            </a:r>
            <a:r>
              <a:rPr lang="en-US" sz="2100" dirty="0" err="1">
                <a:solidFill>
                  <a:srgbClr val="FF0000"/>
                </a:solidFill>
                <a:cs typeface="Times New Roman" pitchFamily="18" charset="0"/>
              </a:rPr>
              <a:t>lực</a:t>
            </a:r>
            <a:r>
              <a:rPr lang="en-US" sz="2100" dirty="0">
                <a:solidFill>
                  <a:srgbClr val="FF0000"/>
                </a:solidFill>
                <a:cs typeface="Times New Roman" pitchFamily="18" charset="0"/>
              </a:rPr>
              <a:t> </a:t>
            </a:r>
            <a:r>
              <a:rPr lang="en-US" sz="2100" dirty="0" err="1">
                <a:solidFill>
                  <a:srgbClr val="FF0000"/>
                </a:solidFill>
                <a:cs typeface="Times New Roman" pitchFamily="18" charset="0"/>
              </a:rPr>
              <a:t>lượng</a:t>
            </a:r>
            <a:r>
              <a:rPr lang="en-US" sz="2100" dirty="0">
                <a:solidFill>
                  <a:srgbClr val="FF0000"/>
                </a:solidFill>
                <a:cs typeface="Times New Roman" pitchFamily="18" charset="0"/>
              </a:rPr>
              <a:t> </a:t>
            </a:r>
            <a:r>
              <a:rPr lang="en-US" sz="2100" dirty="0" err="1">
                <a:solidFill>
                  <a:srgbClr val="FF0000"/>
                </a:solidFill>
                <a:cs typeface="Times New Roman" pitchFamily="18" charset="0"/>
              </a:rPr>
              <a:t>quốc</a:t>
            </a:r>
            <a:r>
              <a:rPr lang="en-US" sz="2100" dirty="0">
                <a:solidFill>
                  <a:srgbClr val="FF0000"/>
                </a:solidFill>
                <a:cs typeface="Times New Roman" pitchFamily="18" charset="0"/>
              </a:rPr>
              <a:t> </a:t>
            </a:r>
            <a:r>
              <a:rPr lang="en-US" sz="2100" dirty="0" err="1">
                <a:solidFill>
                  <a:srgbClr val="FF0000"/>
                </a:solidFill>
                <a:cs typeface="Times New Roman" pitchFamily="18" charset="0"/>
              </a:rPr>
              <a:t>phòng</a:t>
            </a:r>
            <a:r>
              <a:rPr lang="en-US" sz="2100" dirty="0">
                <a:solidFill>
                  <a:srgbClr val="FF0000"/>
                </a:solidFill>
                <a:cs typeface="Times New Roman" pitchFamily="18" charset="0"/>
              </a:rPr>
              <a:t> </a:t>
            </a:r>
            <a:r>
              <a:rPr lang="en-US" sz="2100" dirty="0" err="1">
                <a:solidFill>
                  <a:srgbClr val="FF0000"/>
                </a:solidFill>
                <a:cs typeface="Times New Roman" pitchFamily="18" charset="0"/>
              </a:rPr>
              <a:t>toàn</a:t>
            </a:r>
            <a:r>
              <a:rPr lang="en-US" sz="2100" dirty="0">
                <a:solidFill>
                  <a:srgbClr val="FF0000"/>
                </a:solidFill>
                <a:cs typeface="Times New Roman" pitchFamily="18" charset="0"/>
              </a:rPr>
              <a:t> </a:t>
            </a:r>
            <a:r>
              <a:rPr lang="en-US" sz="2100" dirty="0" err="1">
                <a:solidFill>
                  <a:srgbClr val="FF0000"/>
                </a:solidFill>
                <a:cs typeface="Times New Roman" pitchFamily="18" charset="0"/>
              </a:rPr>
              <a:t>dân</a:t>
            </a:r>
            <a:endParaRPr lang="en-US" sz="2100" dirty="0">
              <a:solidFill>
                <a:srgbClr val="FF0000"/>
              </a:solidFill>
              <a:cs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710" y="1200150"/>
            <a:ext cx="4364210" cy="27507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599" y="2114550"/>
            <a:ext cx="4191000" cy="2442187"/>
          </a:xfrm>
          <a:prstGeom prst="rect">
            <a:avLst/>
          </a:prstGeom>
        </p:spPr>
      </p:pic>
    </p:spTree>
    <p:custDataLst>
      <p:tags r:id="rId1"/>
    </p:custDataLst>
    <p:extLst>
      <p:ext uri="{BB962C8B-B14F-4D97-AF65-F5344CB8AC3E}">
        <p14:creationId xmlns:p14="http://schemas.microsoft.com/office/powerpoint/2010/main" val="192470642"/>
      </p:ext>
    </p:extLst>
  </p:cSld>
  <p:clrMapOvr>
    <a:masterClrMapping/>
  </p:clrMapOvr>
  <p:transition spd="slow" advClick="0" advTm="46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1"/>
                                          </p:val>
                                        </p:tav>
                                        <p:tav tm="100000">
                                          <p:val>
                                            <p:strVal val="#ppt_x"/>
                                          </p:val>
                                        </p:tav>
                                      </p:tavLst>
                                    </p:anim>
                                    <p:anim calcmode="lin" valueType="num">
                                      <p:cBhvr>
                                        <p:cTn id="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440988" y="528669"/>
            <a:ext cx="4255294" cy="371475"/>
          </a:xfrm>
        </p:spPr>
        <p:txBody>
          <a:bodyPr>
            <a:normAutofit fontScale="90000"/>
          </a:body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Thực hiện nghĩa vụ quân sự</a:t>
            </a:r>
          </a:p>
        </p:txBody>
      </p:sp>
      <p:sp>
        <p:nvSpPr>
          <p:cNvPr id="24579" name="Text Box 11"/>
          <p:cNvSpPr txBox="1">
            <a:spLocks noChangeArrowheads="1"/>
          </p:cNvSpPr>
          <p:nvPr/>
        </p:nvSpPr>
        <p:spPr bwMode="auto">
          <a:xfrm>
            <a:off x="1724025" y="3200400"/>
            <a:ext cx="4953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endParaRPr lang="en-US" altLang="en-US" sz="2100">
              <a:latin typeface="Arial" panose="020B0604020202020204" pitchFamily="34" charset="0"/>
            </a:endParaRPr>
          </a:p>
        </p:txBody>
      </p:sp>
      <p:sp>
        <p:nvSpPr>
          <p:cNvPr id="24580" name="Text Box 12"/>
          <p:cNvSpPr txBox="1">
            <a:spLocks noChangeArrowheads="1"/>
          </p:cNvSpPr>
          <p:nvPr/>
        </p:nvSpPr>
        <p:spPr bwMode="auto">
          <a:xfrm>
            <a:off x="1166813" y="3086100"/>
            <a:ext cx="2476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endParaRPr lang="en-US" altLang="en-US" sz="2100">
              <a:latin typeface="Arial" panose="020B0604020202020204" pitchFamily="34" charset="0"/>
            </a:endParaRPr>
          </a:p>
        </p:txBody>
      </p:sp>
      <p:pic>
        <p:nvPicPr>
          <p:cNvPr id="24581" name="Picture 2" descr="http://thaibinhtv.vn/upload/news/52096_thanh_pho_thai_binh_to_chuc_le_giao_qu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033494"/>
            <a:ext cx="2706213" cy="322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4" descr="http://thaibinhtv.vn/upload/news/2_2020/0a908e91493a7f4aeac1fc02280383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3981" y="1033494"/>
            <a:ext cx="2590800" cy="3220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50972144"/>
      </p:ext>
    </p:extLst>
  </p:cSld>
  <p:clrMapOvr>
    <a:masterClrMapping/>
  </p:clrMapOvr>
  <p:transition spd="slow" advClick="0" advTm="3588"/>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742950"/>
            <a:ext cx="5667375" cy="514350"/>
          </a:xfrm>
        </p:spPr>
        <p:txBody>
          <a:body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Thực hiện chính sách hậu phương quân đội</a:t>
            </a:r>
          </a:p>
        </p:txBody>
      </p:sp>
      <p:pic>
        <p:nvPicPr>
          <p:cNvPr id="26627" name="Picture 4" descr="hoc nghe sau xuat ngu"/>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581400" y="1838238"/>
            <a:ext cx="2163365" cy="287655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7" descr="Đón các anh về lại quê hư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844" y="1362076"/>
            <a:ext cx="2320529" cy="31819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6633" name="Picture 6" descr="Káº¿t quáº£ hÃ¬nh áº£nh cho thá»±c hiá»n chÃ­nh sÃ¡ch háº­u phÆ°Æ¡ng quÃ¢n Äá»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50" y="1362076"/>
            <a:ext cx="2524721" cy="318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92640552"/>
      </p:ext>
    </p:extLst>
  </p:cSld>
  <p:clrMapOvr>
    <a:masterClrMapping/>
  </p:clrMapOvr>
  <p:transition spd="slow" advClick="0" advTm="578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
          <p:cNvSpPr txBox="1">
            <a:spLocks noChangeArrowheads="1"/>
          </p:cNvSpPr>
          <p:nvPr/>
        </p:nvSpPr>
        <p:spPr bwMode="auto">
          <a:xfrm>
            <a:off x="2514600" y="511055"/>
            <a:ext cx="43803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2400">
                <a:solidFill>
                  <a:srgbClr val="FF0000"/>
                </a:solidFill>
                <a:latin typeface="Times New Roman" panose="02020603050405020304" pitchFamily="18" charset="0"/>
              </a:rPr>
              <a:t>Bảo vệ trật tự, an ninh xã hội</a:t>
            </a:r>
          </a:p>
        </p:txBody>
      </p:sp>
      <p:sp>
        <p:nvSpPr>
          <p:cNvPr id="28676" name="Text Box 6"/>
          <p:cNvSpPr txBox="1">
            <a:spLocks noChangeArrowheads="1"/>
          </p:cNvSpPr>
          <p:nvPr/>
        </p:nvSpPr>
        <p:spPr bwMode="auto">
          <a:xfrm>
            <a:off x="5376863" y="800100"/>
            <a:ext cx="61912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endParaRPr lang="en-US" altLang="en-US" sz="2100">
              <a:latin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428750"/>
            <a:ext cx="4098636" cy="27051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428751"/>
            <a:ext cx="4116380" cy="2719606"/>
          </a:xfrm>
          <a:prstGeom prst="rect">
            <a:avLst/>
          </a:prstGeom>
        </p:spPr>
      </p:pic>
    </p:spTree>
    <p:custDataLst>
      <p:tags r:id="rId1"/>
    </p:custDataLst>
    <p:extLst>
      <p:ext uri="{BB962C8B-B14F-4D97-AF65-F5344CB8AC3E}">
        <p14:creationId xmlns:p14="http://schemas.microsoft.com/office/powerpoint/2010/main" val="2951491424"/>
      </p:ext>
    </p:extLst>
  </p:cSld>
  <p:clrMapOvr>
    <a:masterClrMapping/>
  </p:clrMapOvr>
  <p:transition spd="slow" advClick="0" advTm="1644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Rectangle 4"/>
          <p:cNvSpPr>
            <a:spLocks noChangeArrowheads="1"/>
          </p:cNvSpPr>
          <p:nvPr/>
        </p:nvSpPr>
        <p:spPr bwMode="auto">
          <a:xfrm>
            <a:off x="2022873" y="1272978"/>
            <a:ext cx="5395912"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90000"/>
              </a:lnSpc>
              <a:spcBef>
                <a:spcPct val="0"/>
              </a:spcBef>
              <a:buFontTx/>
              <a:buNone/>
            </a:pPr>
            <a:r>
              <a:rPr lang="en-US" altLang="en-US" sz="2100">
                <a:latin typeface="Times New Roman" panose="02020603050405020304" pitchFamily="18" charset="0"/>
              </a:rPr>
              <a:t>* Bảo vệ Tổ quốc gồm những nội dung</a:t>
            </a:r>
            <a:endParaRPr lang="en-US" altLang="en-US" sz="2100" u="sng">
              <a:latin typeface="Times New Roman" panose="02020603050405020304" pitchFamily="18" charset="0"/>
            </a:endParaRPr>
          </a:p>
        </p:txBody>
      </p:sp>
      <p:sp>
        <p:nvSpPr>
          <p:cNvPr id="12" name="Oval 5"/>
          <p:cNvSpPr>
            <a:spLocks noChangeArrowheads="1"/>
          </p:cNvSpPr>
          <p:nvPr/>
        </p:nvSpPr>
        <p:spPr bwMode="auto">
          <a:xfrm>
            <a:off x="2022873" y="1656160"/>
            <a:ext cx="5239939" cy="527024"/>
          </a:xfrm>
          <a:prstGeom prst="ellipse">
            <a:avLst/>
          </a:prstGeom>
          <a:solidFill>
            <a:srgbClr val="1D6766"/>
          </a:solidFill>
          <a:ln w="9525">
            <a:noFill/>
            <a:round/>
            <a:headEnd/>
            <a:tailEnd/>
          </a:ln>
          <a:effectLst/>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b="1">
                <a:solidFill>
                  <a:schemeClr val="bg1"/>
                </a:solidFill>
                <a:latin typeface="Times New Roman" panose="02020603050405020304" pitchFamily="18" charset="0"/>
              </a:rPr>
              <a:t>Nội dung của việc bảo vệ Tổ quốc</a:t>
            </a:r>
          </a:p>
        </p:txBody>
      </p:sp>
      <p:sp>
        <p:nvSpPr>
          <p:cNvPr id="13" name="Line 6"/>
          <p:cNvSpPr>
            <a:spLocks noChangeShapeType="1"/>
          </p:cNvSpPr>
          <p:nvPr/>
        </p:nvSpPr>
        <p:spPr bwMode="auto">
          <a:xfrm flipH="1">
            <a:off x="2022873" y="2218135"/>
            <a:ext cx="2631281" cy="810815"/>
          </a:xfrm>
          <a:prstGeom prst="line">
            <a:avLst/>
          </a:prstGeom>
          <a:noFill/>
          <a:ln w="3810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15" name="Line 7"/>
          <p:cNvSpPr>
            <a:spLocks noChangeShapeType="1"/>
          </p:cNvSpPr>
          <p:nvPr/>
        </p:nvSpPr>
        <p:spPr bwMode="auto">
          <a:xfrm flipH="1">
            <a:off x="3782616" y="2219325"/>
            <a:ext cx="871538" cy="809625"/>
          </a:xfrm>
          <a:prstGeom prst="line">
            <a:avLst/>
          </a:prstGeom>
          <a:noFill/>
          <a:ln w="3810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17" name="Line 8"/>
          <p:cNvSpPr>
            <a:spLocks noChangeShapeType="1"/>
          </p:cNvSpPr>
          <p:nvPr/>
        </p:nvSpPr>
        <p:spPr bwMode="auto">
          <a:xfrm>
            <a:off x="4626769" y="2219325"/>
            <a:ext cx="2636044" cy="809625"/>
          </a:xfrm>
          <a:prstGeom prst="line">
            <a:avLst/>
          </a:prstGeom>
          <a:noFill/>
          <a:ln w="3810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18" name="Line 10"/>
          <p:cNvSpPr>
            <a:spLocks noChangeShapeType="1"/>
          </p:cNvSpPr>
          <p:nvPr/>
        </p:nvSpPr>
        <p:spPr bwMode="auto">
          <a:xfrm>
            <a:off x="4626769" y="2219325"/>
            <a:ext cx="981075" cy="809625"/>
          </a:xfrm>
          <a:prstGeom prst="line">
            <a:avLst/>
          </a:prstGeom>
          <a:noFill/>
          <a:ln w="38100">
            <a:solidFill>
              <a:schemeClr val="accent5">
                <a:lumMod val="60000"/>
                <a:lumOff val="4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350"/>
          </a:p>
        </p:txBody>
      </p:sp>
      <p:sp>
        <p:nvSpPr>
          <p:cNvPr id="19" name="Rectangle 11"/>
          <p:cNvSpPr>
            <a:spLocks noChangeArrowheads="1"/>
          </p:cNvSpPr>
          <p:nvPr/>
        </p:nvSpPr>
        <p:spPr bwMode="auto">
          <a:xfrm>
            <a:off x="807839" y="3105150"/>
            <a:ext cx="1688623" cy="1438525"/>
          </a:xfrm>
          <a:prstGeom prst="rect">
            <a:avLst/>
          </a:prstGeom>
          <a:solidFill>
            <a:schemeClr val="accent5">
              <a:lumMod val="40000"/>
              <a:lumOff val="60000"/>
            </a:schemeClr>
          </a:solidFill>
          <a:ln w="28575">
            <a:solidFill>
              <a:srgbClr val="1D6766"/>
            </a:solidFill>
            <a:prstDash val="dashDot"/>
            <a:miter lim="800000"/>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chemeClr val="accent5">
                    <a:lumMod val="50000"/>
                  </a:schemeClr>
                </a:solidFill>
                <a:latin typeface="Times New Roman" panose="02020603050405020304" pitchFamily="18" charset="0"/>
              </a:rPr>
              <a:t>Xây dựng </a:t>
            </a:r>
          </a:p>
          <a:p>
            <a:pPr algn="ctr" eaLnBrk="1" hangingPunct="1">
              <a:spcBef>
                <a:spcPct val="0"/>
              </a:spcBef>
              <a:buFontTx/>
              <a:buNone/>
            </a:pPr>
            <a:r>
              <a:rPr lang="en-US" altLang="en-US" sz="2100">
                <a:solidFill>
                  <a:schemeClr val="accent5">
                    <a:lumMod val="50000"/>
                  </a:schemeClr>
                </a:solidFill>
                <a:latin typeface="Times New Roman" panose="02020603050405020304" pitchFamily="18" charset="0"/>
              </a:rPr>
              <a:t>lực lượng </a:t>
            </a:r>
          </a:p>
          <a:p>
            <a:pPr algn="ctr" eaLnBrk="1" hangingPunct="1">
              <a:spcBef>
                <a:spcPct val="0"/>
              </a:spcBef>
              <a:buFontTx/>
              <a:buNone/>
            </a:pPr>
            <a:r>
              <a:rPr lang="en-US" altLang="en-US" sz="2100">
                <a:solidFill>
                  <a:schemeClr val="accent5">
                    <a:lumMod val="50000"/>
                  </a:schemeClr>
                </a:solidFill>
                <a:latin typeface="Times New Roman" panose="02020603050405020304" pitchFamily="18" charset="0"/>
              </a:rPr>
              <a:t>quốc phòng</a:t>
            </a:r>
          </a:p>
        </p:txBody>
      </p:sp>
      <p:sp>
        <p:nvSpPr>
          <p:cNvPr id="20" name="Rectangle 12"/>
          <p:cNvSpPr>
            <a:spLocks noChangeArrowheads="1"/>
          </p:cNvSpPr>
          <p:nvPr/>
        </p:nvSpPr>
        <p:spPr bwMode="auto">
          <a:xfrm>
            <a:off x="2955258" y="3105150"/>
            <a:ext cx="1534747" cy="1438525"/>
          </a:xfrm>
          <a:prstGeom prst="rect">
            <a:avLst/>
          </a:prstGeom>
          <a:solidFill>
            <a:schemeClr val="accent5">
              <a:lumMod val="40000"/>
              <a:lumOff val="60000"/>
            </a:schemeClr>
          </a:solidFill>
          <a:ln w="28575">
            <a:solidFill>
              <a:srgbClr val="1D6766"/>
            </a:solidFill>
            <a:prstDash val="dashDot"/>
            <a:miter lim="800000"/>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1D6766"/>
                </a:solidFill>
                <a:latin typeface="Times New Roman" panose="02020603050405020304" pitchFamily="18" charset="0"/>
              </a:rPr>
              <a:t>Thực hiện</a:t>
            </a:r>
          </a:p>
          <a:p>
            <a:pPr algn="ctr" eaLnBrk="1" hangingPunct="1">
              <a:spcBef>
                <a:spcPct val="0"/>
              </a:spcBef>
              <a:buFontTx/>
              <a:buNone/>
            </a:pPr>
            <a:r>
              <a:rPr lang="en-US" altLang="en-US" sz="2100">
                <a:solidFill>
                  <a:srgbClr val="1D6766"/>
                </a:solidFill>
                <a:latin typeface="Times New Roman" panose="02020603050405020304" pitchFamily="18" charset="0"/>
              </a:rPr>
              <a:t> nghĩa vụ </a:t>
            </a:r>
          </a:p>
          <a:p>
            <a:pPr algn="ctr" eaLnBrk="1" hangingPunct="1">
              <a:spcBef>
                <a:spcPct val="0"/>
              </a:spcBef>
              <a:buFontTx/>
              <a:buNone/>
            </a:pPr>
            <a:r>
              <a:rPr lang="en-US" altLang="en-US" sz="2100">
                <a:solidFill>
                  <a:srgbClr val="1D6766"/>
                </a:solidFill>
                <a:latin typeface="Times New Roman" panose="02020603050405020304" pitchFamily="18" charset="0"/>
              </a:rPr>
              <a:t>quân sự</a:t>
            </a:r>
          </a:p>
        </p:txBody>
      </p:sp>
      <p:sp>
        <p:nvSpPr>
          <p:cNvPr id="21" name="Rectangle 13"/>
          <p:cNvSpPr>
            <a:spLocks noChangeArrowheads="1"/>
          </p:cNvSpPr>
          <p:nvPr/>
        </p:nvSpPr>
        <p:spPr bwMode="auto">
          <a:xfrm>
            <a:off x="4969551" y="3105150"/>
            <a:ext cx="1585593" cy="1438525"/>
          </a:xfrm>
          <a:prstGeom prst="rect">
            <a:avLst/>
          </a:prstGeom>
          <a:solidFill>
            <a:schemeClr val="accent5">
              <a:lumMod val="40000"/>
              <a:lumOff val="60000"/>
            </a:schemeClr>
          </a:solidFill>
          <a:ln w="28575">
            <a:solidFill>
              <a:srgbClr val="1D6766"/>
            </a:solidFill>
            <a:prstDash val="dashDot"/>
            <a:miter lim="800000"/>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1D6766"/>
                </a:solidFill>
                <a:latin typeface="Times New Roman" panose="02020603050405020304" pitchFamily="18" charset="0"/>
              </a:rPr>
              <a:t>Thực hiện </a:t>
            </a:r>
          </a:p>
          <a:p>
            <a:pPr algn="ctr" eaLnBrk="1" hangingPunct="1">
              <a:spcBef>
                <a:spcPct val="0"/>
              </a:spcBef>
              <a:buFontTx/>
              <a:buNone/>
            </a:pPr>
            <a:r>
              <a:rPr lang="en-US" altLang="en-US" sz="2100">
                <a:solidFill>
                  <a:srgbClr val="1D6766"/>
                </a:solidFill>
                <a:latin typeface="Times New Roman" panose="02020603050405020304" pitchFamily="18" charset="0"/>
              </a:rPr>
              <a:t>chính sách </a:t>
            </a:r>
          </a:p>
          <a:p>
            <a:pPr algn="ctr" eaLnBrk="1" hangingPunct="1">
              <a:spcBef>
                <a:spcPct val="0"/>
              </a:spcBef>
              <a:buFontTx/>
              <a:buNone/>
            </a:pPr>
            <a:r>
              <a:rPr lang="en-US" altLang="en-US" sz="2100">
                <a:solidFill>
                  <a:srgbClr val="1D6766"/>
                </a:solidFill>
                <a:latin typeface="Times New Roman" panose="02020603050405020304" pitchFamily="18" charset="0"/>
              </a:rPr>
              <a:t>hậu phương </a:t>
            </a:r>
          </a:p>
          <a:p>
            <a:pPr algn="ctr" eaLnBrk="1" hangingPunct="1">
              <a:spcBef>
                <a:spcPct val="0"/>
              </a:spcBef>
              <a:buFontTx/>
              <a:buNone/>
            </a:pPr>
            <a:r>
              <a:rPr lang="en-US" altLang="en-US" sz="2100">
                <a:solidFill>
                  <a:srgbClr val="1D6766"/>
                </a:solidFill>
                <a:latin typeface="Times New Roman" panose="02020603050405020304" pitchFamily="18" charset="0"/>
              </a:rPr>
              <a:t>quân đội</a:t>
            </a:r>
          </a:p>
        </p:txBody>
      </p:sp>
      <p:sp>
        <p:nvSpPr>
          <p:cNvPr id="22" name="Rectangle 14"/>
          <p:cNvSpPr>
            <a:spLocks noChangeArrowheads="1"/>
          </p:cNvSpPr>
          <p:nvPr/>
        </p:nvSpPr>
        <p:spPr bwMode="auto">
          <a:xfrm>
            <a:off x="7025146" y="3105150"/>
            <a:ext cx="1433054" cy="1438525"/>
          </a:xfrm>
          <a:prstGeom prst="rect">
            <a:avLst/>
          </a:prstGeom>
          <a:solidFill>
            <a:schemeClr val="accent5">
              <a:lumMod val="40000"/>
              <a:lumOff val="60000"/>
            </a:schemeClr>
          </a:solidFill>
          <a:ln w="28575">
            <a:solidFill>
              <a:srgbClr val="1D6766"/>
            </a:solidFill>
            <a:prstDash val="dashDot"/>
            <a:miter lim="800000"/>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1D6766"/>
                </a:solidFill>
                <a:latin typeface="Times New Roman" panose="02020603050405020304" pitchFamily="18" charset="0"/>
              </a:rPr>
              <a:t>Bảo vệ trật </a:t>
            </a:r>
          </a:p>
          <a:p>
            <a:pPr algn="ctr" eaLnBrk="1" hangingPunct="1">
              <a:spcBef>
                <a:spcPct val="0"/>
              </a:spcBef>
              <a:buFontTx/>
              <a:buNone/>
            </a:pPr>
            <a:r>
              <a:rPr lang="en-US" altLang="en-US" sz="2100">
                <a:solidFill>
                  <a:srgbClr val="1D6766"/>
                </a:solidFill>
                <a:latin typeface="Times New Roman" panose="02020603050405020304" pitchFamily="18" charset="0"/>
              </a:rPr>
              <a:t>tự an ninh </a:t>
            </a:r>
          </a:p>
          <a:p>
            <a:pPr algn="ctr" eaLnBrk="1" hangingPunct="1">
              <a:spcBef>
                <a:spcPct val="0"/>
              </a:spcBef>
              <a:buFontTx/>
              <a:buNone/>
            </a:pPr>
            <a:r>
              <a:rPr lang="en-US" altLang="en-US" sz="2100">
                <a:solidFill>
                  <a:srgbClr val="1D6766"/>
                </a:solidFill>
                <a:latin typeface="Times New Roman" panose="02020603050405020304" pitchFamily="18" charset="0"/>
              </a:rPr>
              <a:t>xã hội</a:t>
            </a:r>
          </a:p>
        </p:txBody>
      </p:sp>
      <p:sp>
        <p:nvSpPr>
          <p:cNvPr id="23" name="Rectangle 2"/>
          <p:cNvSpPr>
            <a:spLocks noChangeArrowheads="1"/>
          </p:cNvSpPr>
          <p:nvPr/>
        </p:nvSpPr>
        <p:spPr bwMode="auto">
          <a:xfrm>
            <a:off x="2133600" y="498173"/>
            <a:ext cx="3062287" cy="738664"/>
          </a:xfrm>
          <a:prstGeom prst="rect">
            <a:avLst/>
          </a:prstGeom>
          <a:noFill/>
          <a:ln w="28575">
            <a:solidFill>
              <a:srgbClr val="1D67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r>
              <a:rPr lang="en-US" altLang="en-US" sz="2100" b="1">
                <a:solidFill>
                  <a:srgbClr val="1D6766"/>
                </a:solidFill>
                <a:latin typeface="Times New Roman" panose="02020603050405020304" pitchFamily="18" charset="0"/>
              </a:rPr>
              <a:t>II. Nội dung bài học                                                </a:t>
            </a:r>
          </a:p>
          <a:p>
            <a:pPr eaLnBrk="1" hangingPunct="1">
              <a:spcBef>
                <a:spcPct val="0"/>
              </a:spcBef>
              <a:buFontTx/>
              <a:buNone/>
            </a:pPr>
            <a:r>
              <a:rPr lang="en-US" altLang="en-US" sz="2100" b="1">
                <a:solidFill>
                  <a:srgbClr val="1D6766"/>
                </a:solidFill>
                <a:latin typeface="Times New Roman" panose="02020603050405020304" pitchFamily="18" charset="0"/>
              </a:rPr>
              <a:t> </a:t>
            </a:r>
            <a:r>
              <a:rPr lang="en-US" altLang="en-US" sz="2100">
                <a:solidFill>
                  <a:srgbClr val="1D6766"/>
                </a:solidFill>
                <a:latin typeface="Times New Roman" panose="02020603050405020304" pitchFamily="18" charset="0"/>
              </a:rPr>
              <a:t>1. Bảo vệ Tổ quốc </a:t>
            </a:r>
          </a:p>
        </p:txBody>
      </p:sp>
    </p:spTree>
    <p:extLst>
      <p:ext uri="{BB962C8B-B14F-4D97-AF65-F5344CB8AC3E}">
        <p14:creationId xmlns:p14="http://schemas.microsoft.com/office/powerpoint/2010/main" val="375717733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randombar(horizontal)">
                                      <p:cBhvr>
                                        <p:cTn id="19" dur="500"/>
                                        <p:tgtEl>
                                          <p:spTgt spid="1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Rectangle 4"/>
          <p:cNvSpPr>
            <a:spLocks noChangeArrowheads="1"/>
          </p:cNvSpPr>
          <p:nvPr/>
        </p:nvSpPr>
        <p:spPr bwMode="auto">
          <a:xfrm>
            <a:off x="1730465" y="1466850"/>
            <a:ext cx="5395912"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90000"/>
              </a:lnSpc>
              <a:spcBef>
                <a:spcPct val="0"/>
              </a:spcBef>
              <a:buFontTx/>
              <a:buNone/>
            </a:pPr>
            <a:r>
              <a:rPr lang="en-US" altLang="en-US" sz="2100">
                <a:latin typeface="Times New Roman" panose="02020603050405020304" pitchFamily="18" charset="0"/>
              </a:rPr>
              <a:t>  * Nghĩa vụ Bảo vệ Tổ quốc</a:t>
            </a:r>
            <a:endParaRPr lang="en-US" altLang="en-US" sz="2100" u="sng">
              <a:latin typeface="Times New Roman" panose="02020603050405020304" pitchFamily="18" charset="0"/>
            </a:endParaRPr>
          </a:p>
        </p:txBody>
      </p:sp>
      <p:sp>
        <p:nvSpPr>
          <p:cNvPr id="19" name="Rectangle 11"/>
          <p:cNvSpPr>
            <a:spLocks noChangeArrowheads="1"/>
          </p:cNvSpPr>
          <p:nvPr/>
        </p:nvSpPr>
        <p:spPr bwMode="auto">
          <a:xfrm>
            <a:off x="1371601" y="2012408"/>
            <a:ext cx="3886200" cy="2159542"/>
          </a:xfrm>
          <a:prstGeom prst="rect">
            <a:avLst/>
          </a:prstGeom>
          <a:solidFill>
            <a:schemeClr val="accent5">
              <a:lumMod val="40000"/>
              <a:lumOff val="60000"/>
            </a:schemeClr>
          </a:solidFill>
          <a:ln w="28575">
            <a:solidFill>
              <a:srgbClr val="1D6766"/>
            </a:solidFill>
            <a:prstDash val="dashDot"/>
            <a:miter lim="800000"/>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just">
              <a:spcBef>
                <a:spcPct val="0"/>
              </a:spcBef>
              <a:buNone/>
            </a:pPr>
            <a:r>
              <a:rPr lang="en-US" altLang="en-US" sz="2100">
                <a:latin typeface="Times New Roman" panose="02020603050405020304" pitchFamily="18" charset="0"/>
                <a:cs typeface="Times New Roman" panose="02020603050405020304" pitchFamily="18" charset="0"/>
              </a:rPr>
              <a:t> Nghĩa vụ bảo vệ Tổ quốc là những </a:t>
            </a:r>
          </a:p>
          <a:p>
            <a:pPr algn="just">
              <a:spcBef>
                <a:spcPct val="0"/>
              </a:spcBef>
              <a:buNone/>
            </a:pPr>
            <a:r>
              <a:rPr lang="en-US" altLang="en-US" sz="2100">
                <a:latin typeface="Times New Roman" panose="02020603050405020304" pitchFamily="18" charset="0"/>
                <a:cs typeface="Times New Roman" panose="02020603050405020304" pitchFamily="18" charset="0"/>
              </a:rPr>
              <a:t>việc mà mọi công dân phải thực </a:t>
            </a:r>
          </a:p>
          <a:p>
            <a:pPr algn="just">
              <a:spcBef>
                <a:spcPct val="0"/>
              </a:spcBef>
              <a:buNone/>
            </a:pPr>
            <a:r>
              <a:rPr lang="en-US" altLang="en-US" sz="2100">
                <a:latin typeface="Times New Roman" panose="02020603050405020304" pitchFamily="18" charset="0"/>
                <a:cs typeface="Times New Roman" panose="02020603050405020304" pitchFamily="18" charset="0"/>
              </a:rPr>
              <a:t>hiện để góp phần vào sự nghiệp </a:t>
            </a:r>
          </a:p>
          <a:p>
            <a:pPr algn="just">
              <a:spcBef>
                <a:spcPct val="0"/>
              </a:spcBef>
              <a:buNone/>
            </a:pPr>
            <a:r>
              <a:rPr lang="en-US" altLang="en-US" sz="2100">
                <a:latin typeface="Times New Roman" panose="02020603050405020304" pitchFamily="18" charset="0"/>
                <a:cs typeface="Times New Roman" panose="02020603050405020304" pitchFamily="18" charset="0"/>
              </a:rPr>
              <a:t>bảo vệ Tổ quốc.</a:t>
            </a:r>
            <a:endParaRPr lang="en-US" altLang="en-US" sz="2100">
              <a:solidFill>
                <a:schemeClr val="accent5">
                  <a:lumMod val="50000"/>
                </a:schemeClr>
              </a:solidFill>
              <a:latin typeface="Times New Roman" panose="02020603050405020304" pitchFamily="18" charset="0"/>
            </a:endParaRPr>
          </a:p>
        </p:txBody>
      </p:sp>
      <p:sp>
        <p:nvSpPr>
          <p:cNvPr id="14" name="AutoShape 5"/>
          <p:cNvSpPr>
            <a:spLocks noChangeArrowheads="1"/>
          </p:cNvSpPr>
          <p:nvPr/>
        </p:nvSpPr>
        <p:spPr bwMode="auto">
          <a:xfrm>
            <a:off x="5963840" y="133350"/>
            <a:ext cx="3027759" cy="2667000"/>
          </a:xfrm>
          <a:prstGeom prst="cloudCallout">
            <a:avLst>
              <a:gd name="adj1" fmla="val -66512"/>
              <a:gd name="adj2" fmla="val 57034"/>
            </a:avLst>
          </a:prstGeom>
          <a:solidFill>
            <a:srgbClr val="1D6766"/>
          </a:solidFill>
          <a:ln w="9525">
            <a:solidFill>
              <a:schemeClr val="bg1"/>
            </a:solidFill>
            <a:round/>
            <a:headEnd/>
            <a:tailEnd/>
          </a:ln>
        </p:spPr>
        <p:txBody>
          <a:bodyPr/>
          <a:lstStyle/>
          <a:p>
            <a:pPr algn="ctr" eaLnBrk="1" hangingPunct="1">
              <a:spcBef>
                <a:spcPct val="50000"/>
              </a:spcBef>
              <a:defRPr/>
            </a:pPr>
            <a:endParaRPr lang="en-US" sz="1950">
              <a:solidFill>
                <a:schemeClr val="bg1"/>
              </a:solidFill>
            </a:endParaRPr>
          </a:p>
          <a:p>
            <a:pPr algn="ctr" eaLnBrk="1" hangingPunct="1">
              <a:spcBef>
                <a:spcPct val="50000"/>
              </a:spcBef>
              <a:defRPr/>
            </a:pPr>
            <a:r>
              <a:rPr lang="en-US" sz="1950">
                <a:solidFill>
                  <a:schemeClr val="bg1"/>
                </a:solidFill>
              </a:rPr>
              <a:t>Nghĩa </a:t>
            </a:r>
            <a:r>
              <a:rPr lang="en-US" sz="1950" dirty="0" err="1">
                <a:solidFill>
                  <a:schemeClr val="bg1"/>
                </a:solidFill>
              </a:rPr>
              <a:t>vụ</a:t>
            </a:r>
            <a:r>
              <a:rPr lang="en-US" sz="1950" dirty="0">
                <a:solidFill>
                  <a:schemeClr val="bg1"/>
                </a:solidFill>
              </a:rPr>
              <a:t> </a:t>
            </a:r>
            <a:r>
              <a:rPr lang="en-US" sz="1950" dirty="0" err="1">
                <a:solidFill>
                  <a:schemeClr val="bg1"/>
                </a:solidFill>
              </a:rPr>
              <a:t>của</a:t>
            </a:r>
            <a:r>
              <a:rPr lang="en-US" sz="1950" dirty="0">
                <a:solidFill>
                  <a:schemeClr val="bg1"/>
                </a:solidFill>
              </a:rPr>
              <a:t> </a:t>
            </a:r>
            <a:r>
              <a:rPr lang="en-US" sz="1950" dirty="0" err="1">
                <a:solidFill>
                  <a:schemeClr val="bg1"/>
                </a:solidFill>
              </a:rPr>
              <a:t>bảo</a:t>
            </a:r>
            <a:r>
              <a:rPr lang="en-US" sz="1950" dirty="0">
                <a:solidFill>
                  <a:schemeClr val="bg1"/>
                </a:solidFill>
              </a:rPr>
              <a:t> </a:t>
            </a:r>
            <a:r>
              <a:rPr lang="en-US" sz="1950" dirty="0" err="1">
                <a:solidFill>
                  <a:schemeClr val="bg1"/>
                </a:solidFill>
              </a:rPr>
              <a:t>vệ</a:t>
            </a:r>
            <a:r>
              <a:rPr lang="en-US" sz="1950" dirty="0">
                <a:solidFill>
                  <a:schemeClr val="bg1"/>
                </a:solidFill>
              </a:rPr>
              <a:t> </a:t>
            </a:r>
            <a:r>
              <a:rPr lang="en-US" sz="1950" dirty="0" err="1">
                <a:solidFill>
                  <a:schemeClr val="bg1"/>
                </a:solidFill>
              </a:rPr>
              <a:t>Tổ</a:t>
            </a:r>
            <a:r>
              <a:rPr lang="en-US" sz="1950" dirty="0">
                <a:solidFill>
                  <a:schemeClr val="bg1"/>
                </a:solidFill>
              </a:rPr>
              <a:t> </a:t>
            </a:r>
            <a:r>
              <a:rPr lang="en-US" sz="1950" dirty="0" err="1">
                <a:solidFill>
                  <a:schemeClr val="bg1"/>
                </a:solidFill>
              </a:rPr>
              <a:t>quốc</a:t>
            </a:r>
            <a:r>
              <a:rPr lang="en-US" sz="1950" dirty="0">
                <a:solidFill>
                  <a:schemeClr val="bg1"/>
                </a:solidFill>
              </a:rPr>
              <a:t>?</a:t>
            </a:r>
          </a:p>
        </p:txBody>
      </p:sp>
      <p:sp>
        <p:nvSpPr>
          <p:cNvPr id="16" name="Rectangle 2"/>
          <p:cNvSpPr>
            <a:spLocks noChangeArrowheads="1"/>
          </p:cNvSpPr>
          <p:nvPr/>
        </p:nvSpPr>
        <p:spPr bwMode="auto">
          <a:xfrm>
            <a:off x="1783557" y="631671"/>
            <a:ext cx="3062287" cy="738664"/>
          </a:xfrm>
          <a:prstGeom prst="rect">
            <a:avLst/>
          </a:prstGeom>
          <a:noFill/>
          <a:ln w="28575">
            <a:solidFill>
              <a:srgbClr val="1D67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r>
              <a:rPr lang="en-US" altLang="en-US" sz="2100" b="1">
                <a:solidFill>
                  <a:srgbClr val="1D6766"/>
                </a:solidFill>
                <a:latin typeface="Times New Roman" panose="02020603050405020304" pitchFamily="18" charset="0"/>
              </a:rPr>
              <a:t>II. Nội dung bài học                                                </a:t>
            </a:r>
          </a:p>
          <a:p>
            <a:pPr eaLnBrk="1" hangingPunct="1">
              <a:spcBef>
                <a:spcPct val="0"/>
              </a:spcBef>
              <a:buFontTx/>
              <a:buNone/>
            </a:pPr>
            <a:r>
              <a:rPr lang="en-US" altLang="en-US" sz="2100" b="1">
                <a:solidFill>
                  <a:srgbClr val="1D6766"/>
                </a:solidFill>
                <a:latin typeface="Times New Roman" panose="02020603050405020304" pitchFamily="18" charset="0"/>
              </a:rPr>
              <a:t> </a:t>
            </a:r>
            <a:r>
              <a:rPr lang="en-US" altLang="en-US" sz="2100">
                <a:solidFill>
                  <a:srgbClr val="1D6766"/>
                </a:solidFill>
                <a:latin typeface="Times New Roman" panose="02020603050405020304" pitchFamily="18" charset="0"/>
              </a:rPr>
              <a:t>1. Bảo vệ Tổ quốc </a:t>
            </a:r>
          </a:p>
        </p:txBody>
      </p:sp>
    </p:spTree>
    <p:extLst>
      <p:ext uri="{BB962C8B-B14F-4D97-AF65-F5344CB8AC3E}">
        <p14:creationId xmlns:p14="http://schemas.microsoft.com/office/powerpoint/2010/main" val="82633235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4191000" y="514350"/>
            <a:ext cx="4409749" cy="2057400"/>
          </a:xfrm>
          <a:prstGeom prst="cloudCallout">
            <a:avLst>
              <a:gd name="adj1" fmla="val -40065"/>
              <a:gd name="adj2" fmla="val 84387"/>
            </a:avLst>
          </a:prstGeom>
          <a:solidFill>
            <a:srgbClr val="1D6766"/>
          </a:solidFill>
          <a:ln w="9525">
            <a:solidFill>
              <a:schemeClr val="bg1"/>
            </a:solidFill>
            <a:round/>
            <a:headEnd/>
            <a:tailEnd/>
          </a:ln>
        </p:spPr>
        <p:txBody>
          <a:bodyPr/>
          <a:lstStyle/>
          <a:p>
            <a:pPr algn="ctr" eaLnBrk="1" hangingPunct="1">
              <a:defRPr/>
            </a:pPr>
            <a:endParaRPr lang="en-US" b="1">
              <a:solidFill>
                <a:schemeClr val="bg1"/>
              </a:solidFill>
              <a:cs typeface="Times New Roman" pitchFamily="18" charset="0"/>
            </a:endParaRPr>
          </a:p>
          <a:p>
            <a:pPr algn="ctr" eaLnBrk="1" hangingPunct="1">
              <a:defRPr/>
            </a:pPr>
            <a:r>
              <a:rPr lang="en-US" b="1">
                <a:solidFill>
                  <a:schemeClr val="bg1"/>
                </a:solidFill>
                <a:cs typeface="Times New Roman" pitchFamily="18" charset="0"/>
              </a:rPr>
              <a:t>Em </a:t>
            </a:r>
            <a:r>
              <a:rPr lang="en-US" b="1" dirty="0" err="1">
                <a:solidFill>
                  <a:schemeClr val="bg1"/>
                </a:solidFill>
                <a:cs typeface="Times New Roman" pitchFamily="18" charset="0"/>
              </a:rPr>
              <a:t>hãy</a:t>
            </a:r>
            <a:r>
              <a:rPr lang="en-US" b="1" dirty="0">
                <a:solidFill>
                  <a:schemeClr val="bg1"/>
                </a:solidFill>
                <a:cs typeface="Times New Roman" pitchFamily="18" charset="0"/>
              </a:rPr>
              <a:t> </a:t>
            </a:r>
            <a:r>
              <a:rPr lang="en-US" b="1" dirty="0" err="1">
                <a:solidFill>
                  <a:schemeClr val="bg1"/>
                </a:solidFill>
                <a:cs typeface="Times New Roman" pitchFamily="18" charset="0"/>
              </a:rPr>
              <a:t>nêu</a:t>
            </a:r>
            <a:r>
              <a:rPr lang="en-US" b="1" dirty="0">
                <a:solidFill>
                  <a:schemeClr val="bg1"/>
                </a:solidFill>
                <a:cs typeface="Times New Roman" pitchFamily="18" charset="0"/>
              </a:rPr>
              <a:t> </a:t>
            </a:r>
            <a:r>
              <a:rPr lang="en-US" b="1" dirty="0" err="1">
                <a:solidFill>
                  <a:schemeClr val="bg1"/>
                </a:solidFill>
                <a:cs typeface="Times New Roman" pitchFamily="18" charset="0"/>
              </a:rPr>
              <a:t>những</a:t>
            </a:r>
            <a:r>
              <a:rPr lang="en-US" b="1" dirty="0">
                <a:solidFill>
                  <a:schemeClr val="bg1"/>
                </a:solidFill>
                <a:cs typeface="Times New Roman" pitchFamily="18" charset="0"/>
              </a:rPr>
              <a:t> </a:t>
            </a:r>
            <a:r>
              <a:rPr lang="en-US" b="1" dirty="0" err="1">
                <a:solidFill>
                  <a:schemeClr val="bg1"/>
                </a:solidFill>
                <a:cs typeface="Times New Roman" pitchFamily="18" charset="0"/>
              </a:rPr>
              <a:t>việc</a:t>
            </a:r>
            <a:r>
              <a:rPr lang="en-US" b="1" dirty="0">
                <a:solidFill>
                  <a:schemeClr val="bg1"/>
                </a:solidFill>
                <a:cs typeface="Times New Roman" pitchFamily="18" charset="0"/>
              </a:rPr>
              <a:t> </a:t>
            </a:r>
            <a:r>
              <a:rPr lang="en-US" b="1" dirty="0" err="1">
                <a:solidFill>
                  <a:schemeClr val="bg1"/>
                </a:solidFill>
                <a:cs typeface="Times New Roman" pitchFamily="18" charset="0"/>
              </a:rPr>
              <a:t>làm</a:t>
            </a:r>
            <a:r>
              <a:rPr lang="en-US" b="1" dirty="0">
                <a:solidFill>
                  <a:schemeClr val="bg1"/>
                </a:solidFill>
                <a:cs typeface="Times New Roman" pitchFamily="18" charset="0"/>
              </a:rPr>
              <a:t> </a:t>
            </a:r>
            <a:r>
              <a:rPr lang="en-US" b="1" dirty="0" err="1">
                <a:solidFill>
                  <a:schemeClr val="bg1"/>
                </a:solidFill>
                <a:cs typeface="Times New Roman" pitchFamily="18" charset="0"/>
              </a:rPr>
              <a:t>góp</a:t>
            </a:r>
            <a:r>
              <a:rPr lang="en-US" b="1" dirty="0">
                <a:solidFill>
                  <a:schemeClr val="bg1"/>
                </a:solidFill>
                <a:cs typeface="Times New Roman" pitchFamily="18" charset="0"/>
              </a:rPr>
              <a:t> </a:t>
            </a:r>
            <a:r>
              <a:rPr lang="en-US" b="1" dirty="0" err="1">
                <a:solidFill>
                  <a:schemeClr val="bg1"/>
                </a:solidFill>
                <a:cs typeface="Times New Roman" pitchFamily="18" charset="0"/>
              </a:rPr>
              <a:t>phần</a:t>
            </a:r>
            <a:r>
              <a:rPr lang="en-US" b="1" dirty="0">
                <a:solidFill>
                  <a:schemeClr val="bg1"/>
                </a:solidFill>
                <a:cs typeface="Times New Roman" pitchFamily="18" charset="0"/>
              </a:rPr>
              <a:t> </a:t>
            </a:r>
            <a:r>
              <a:rPr lang="en-US" b="1" dirty="0" err="1">
                <a:solidFill>
                  <a:schemeClr val="bg1"/>
                </a:solidFill>
                <a:cs typeface="Times New Roman" pitchFamily="18" charset="0"/>
              </a:rPr>
              <a:t>bảo</a:t>
            </a:r>
            <a:r>
              <a:rPr lang="en-US" b="1" dirty="0">
                <a:solidFill>
                  <a:schemeClr val="bg1"/>
                </a:solidFill>
                <a:cs typeface="Times New Roman" pitchFamily="18" charset="0"/>
              </a:rPr>
              <a:t> </a:t>
            </a:r>
            <a:r>
              <a:rPr lang="en-US" b="1" dirty="0" err="1">
                <a:solidFill>
                  <a:schemeClr val="bg1"/>
                </a:solidFill>
                <a:cs typeface="Times New Roman" pitchFamily="18" charset="0"/>
              </a:rPr>
              <a:t>vệ</a:t>
            </a:r>
            <a:r>
              <a:rPr lang="en-US" b="1" dirty="0">
                <a:solidFill>
                  <a:schemeClr val="bg1"/>
                </a:solidFill>
                <a:cs typeface="Times New Roman" pitchFamily="18" charset="0"/>
              </a:rPr>
              <a:t> </a:t>
            </a:r>
            <a:r>
              <a:rPr lang="en-US" b="1" dirty="0" err="1">
                <a:solidFill>
                  <a:schemeClr val="bg1"/>
                </a:solidFill>
                <a:cs typeface="Times New Roman" pitchFamily="18" charset="0"/>
              </a:rPr>
              <a:t>Tổ</a:t>
            </a:r>
            <a:r>
              <a:rPr lang="en-US" b="1" dirty="0">
                <a:solidFill>
                  <a:schemeClr val="bg1"/>
                </a:solidFill>
                <a:cs typeface="Times New Roman" pitchFamily="18" charset="0"/>
              </a:rPr>
              <a:t> </a:t>
            </a:r>
            <a:r>
              <a:rPr lang="en-US" b="1" dirty="0" err="1">
                <a:solidFill>
                  <a:schemeClr val="bg1"/>
                </a:solidFill>
                <a:cs typeface="Times New Roman" pitchFamily="18" charset="0"/>
              </a:rPr>
              <a:t>quốc</a:t>
            </a:r>
            <a:r>
              <a:rPr lang="en-US" b="1" dirty="0">
                <a:solidFill>
                  <a:schemeClr val="bg1"/>
                </a:solidFill>
                <a:cs typeface="Times New Roman" pitchFamily="18" charset="0"/>
              </a:rPr>
              <a:t> </a:t>
            </a:r>
            <a:r>
              <a:rPr lang="en-US" b="1" dirty="0" err="1">
                <a:solidFill>
                  <a:schemeClr val="bg1"/>
                </a:solidFill>
                <a:cs typeface="Times New Roman" pitchFamily="18" charset="0"/>
              </a:rPr>
              <a:t>mà</a:t>
            </a:r>
            <a:r>
              <a:rPr lang="en-US" b="1" dirty="0">
                <a:solidFill>
                  <a:schemeClr val="bg1"/>
                </a:solidFill>
                <a:cs typeface="Times New Roman" pitchFamily="18" charset="0"/>
              </a:rPr>
              <a:t> </a:t>
            </a:r>
            <a:r>
              <a:rPr lang="en-US" b="1" dirty="0" err="1">
                <a:solidFill>
                  <a:schemeClr val="bg1"/>
                </a:solidFill>
                <a:cs typeface="Times New Roman" pitchFamily="18" charset="0"/>
              </a:rPr>
              <a:t>em</a:t>
            </a:r>
            <a:r>
              <a:rPr lang="en-US" b="1" dirty="0">
                <a:solidFill>
                  <a:schemeClr val="bg1"/>
                </a:solidFill>
                <a:cs typeface="Times New Roman" pitchFamily="18" charset="0"/>
              </a:rPr>
              <a:t> </a:t>
            </a:r>
            <a:r>
              <a:rPr lang="en-US" b="1" dirty="0" err="1">
                <a:solidFill>
                  <a:schemeClr val="bg1"/>
                </a:solidFill>
                <a:cs typeface="Times New Roman" pitchFamily="18" charset="0"/>
              </a:rPr>
              <a:t>biết</a:t>
            </a:r>
            <a:r>
              <a:rPr lang="en-US" b="1" dirty="0">
                <a:solidFill>
                  <a:schemeClr val="bg1"/>
                </a:solidFill>
                <a:cs typeface="Times New Roman" pitchFamily="18" charset="0"/>
              </a:rPr>
              <a:t>?</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99565"/>
                    </a14:imgEffect>
                  </a14:imgLayer>
                </a14:imgProps>
              </a:ext>
              <a:ext uri="{28A0092B-C50C-407E-A947-70E740481C1C}">
                <a14:useLocalDpi xmlns:a14="http://schemas.microsoft.com/office/drawing/2010/main" val="0"/>
              </a:ext>
            </a:extLst>
          </a:blip>
          <a:stretch>
            <a:fillRect/>
          </a:stretch>
        </p:blipFill>
        <p:spPr>
          <a:xfrm>
            <a:off x="2209800" y="1047750"/>
            <a:ext cx="2911981" cy="3715941"/>
          </a:xfrm>
          <a:prstGeom prst="rect">
            <a:avLst/>
          </a:prstGeom>
        </p:spPr>
      </p:pic>
    </p:spTree>
    <p:extLst>
      <p:ext uri="{BB962C8B-B14F-4D97-AF65-F5344CB8AC3E}">
        <p14:creationId xmlns:p14="http://schemas.microsoft.com/office/powerpoint/2010/main" val="427120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5"/>
          <p:cNvSpPr>
            <a:spLocks noChangeArrowheads="1"/>
          </p:cNvSpPr>
          <p:nvPr/>
        </p:nvSpPr>
        <p:spPr bwMode="auto">
          <a:xfrm>
            <a:off x="4191000" y="514350"/>
            <a:ext cx="4409749" cy="2057400"/>
          </a:xfrm>
          <a:prstGeom prst="cloudCallout">
            <a:avLst>
              <a:gd name="adj1" fmla="val -40065"/>
              <a:gd name="adj2" fmla="val 84387"/>
            </a:avLst>
          </a:prstGeom>
          <a:solidFill>
            <a:srgbClr val="1D6766"/>
          </a:solidFill>
          <a:ln w="9525">
            <a:solidFill>
              <a:schemeClr val="bg1"/>
            </a:solidFill>
            <a:round/>
            <a:headEnd/>
            <a:tailEnd/>
          </a:ln>
        </p:spPr>
        <p:txBody>
          <a:bodyPr/>
          <a:lstStyle/>
          <a:p>
            <a:pPr algn="ctr" eaLnBrk="1" hangingPunct="1">
              <a:defRPr/>
            </a:pPr>
            <a:endParaRPr lang="en-US" b="1">
              <a:solidFill>
                <a:schemeClr val="bg1"/>
              </a:solidFill>
              <a:cs typeface="Times New Roman" pitchFamily="18" charset="0"/>
            </a:endParaRPr>
          </a:p>
          <a:p>
            <a:pPr algn="ctr" eaLnBrk="1" hangingPunct="1">
              <a:defRPr/>
            </a:pPr>
            <a:r>
              <a:rPr lang="en-US" b="1">
                <a:solidFill>
                  <a:schemeClr val="bg1"/>
                </a:solidFill>
                <a:cs typeface="Times New Roman" pitchFamily="18" charset="0"/>
              </a:rPr>
              <a:t>Vì sao phải bảo </a:t>
            </a:r>
            <a:r>
              <a:rPr lang="en-US" b="1" dirty="0" err="1">
                <a:solidFill>
                  <a:schemeClr val="bg1"/>
                </a:solidFill>
                <a:cs typeface="Times New Roman" pitchFamily="18" charset="0"/>
              </a:rPr>
              <a:t>vệ</a:t>
            </a:r>
            <a:r>
              <a:rPr lang="en-US" b="1" dirty="0">
                <a:solidFill>
                  <a:schemeClr val="bg1"/>
                </a:solidFill>
                <a:cs typeface="Times New Roman" pitchFamily="18" charset="0"/>
              </a:rPr>
              <a:t> </a:t>
            </a:r>
            <a:r>
              <a:rPr lang="en-US" b="1" err="1">
                <a:solidFill>
                  <a:schemeClr val="bg1"/>
                </a:solidFill>
                <a:cs typeface="Times New Roman" pitchFamily="18" charset="0"/>
              </a:rPr>
              <a:t>Tổ</a:t>
            </a:r>
            <a:r>
              <a:rPr lang="en-US" b="1">
                <a:solidFill>
                  <a:schemeClr val="bg1"/>
                </a:solidFill>
                <a:cs typeface="Times New Roman" pitchFamily="18" charset="0"/>
              </a:rPr>
              <a:t> quốc?</a:t>
            </a:r>
            <a:endParaRPr lang="en-US" b="1" dirty="0">
              <a:solidFill>
                <a:schemeClr val="bg1"/>
              </a:solidFill>
              <a:cs typeface="Times New Roman"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99565"/>
                    </a14:imgEffect>
                  </a14:imgLayer>
                </a14:imgProps>
              </a:ext>
              <a:ext uri="{28A0092B-C50C-407E-A947-70E740481C1C}">
                <a14:useLocalDpi xmlns:a14="http://schemas.microsoft.com/office/drawing/2010/main" val="0"/>
              </a:ext>
            </a:extLst>
          </a:blip>
          <a:stretch>
            <a:fillRect/>
          </a:stretch>
        </p:blipFill>
        <p:spPr>
          <a:xfrm>
            <a:off x="2209800" y="1047750"/>
            <a:ext cx="2911981" cy="3715941"/>
          </a:xfrm>
          <a:prstGeom prst="rect">
            <a:avLst/>
          </a:prstGeom>
        </p:spPr>
      </p:pic>
    </p:spTree>
    <p:extLst>
      <p:ext uri="{BB962C8B-B14F-4D97-AF65-F5344CB8AC3E}">
        <p14:creationId xmlns:p14="http://schemas.microsoft.com/office/powerpoint/2010/main" val="136256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990600" y="832803"/>
            <a:ext cx="3409780" cy="415498"/>
          </a:xfrm>
          <a:prstGeom prst="rect">
            <a:avLst/>
          </a:prstGeom>
          <a:solidFill>
            <a:schemeClr val="accent5">
              <a:lumMod val="20000"/>
              <a:lumOff val="80000"/>
            </a:schemeClr>
          </a:solidFill>
          <a:ln w="28575">
            <a:solidFill>
              <a:srgbClr val="1D6766"/>
            </a:solidFill>
          </a:ln>
        </p:spPr>
        <p:txBody>
          <a:bodyPr wrap="non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100">
                <a:solidFill>
                  <a:srgbClr val="1D6766"/>
                </a:solidFill>
                <a:latin typeface="Times New Roman" panose="02020603050405020304" pitchFamily="18" charset="0"/>
              </a:rPr>
              <a:t>2. Vì sao phải bảo vệ Tổ quốc</a:t>
            </a:r>
          </a:p>
        </p:txBody>
      </p:sp>
      <p:sp>
        <p:nvSpPr>
          <p:cNvPr id="5" name="Rectangle 4"/>
          <p:cNvSpPr>
            <a:spLocks noChangeArrowheads="1"/>
          </p:cNvSpPr>
          <p:nvPr/>
        </p:nvSpPr>
        <p:spPr bwMode="auto">
          <a:xfrm>
            <a:off x="793269" y="1556933"/>
            <a:ext cx="346233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100">
                <a:solidFill>
                  <a:srgbClr val="1D6766"/>
                </a:solidFill>
                <a:latin typeface="Times New Roman" panose="02020603050405020304" pitchFamily="18" charset="0"/>
              </a:rPr>
              <a:t>- Non sông đất nước Việt Nam do ông cha ta hàng ngàn năm xây đắp, gìn giữ…</a:t>
            </a:r>
          </a:p>
        </p:txBody>
      </p:sp>
      <p:sp>
        <p:nvSpPr>
          <p:cNvPr id="6" name="Rectangle 5"/>
          <p:cNvSpPr>
            <a:spLocks noChangeArrowheads="1"/>
          </p:cNvSpPr>
          <p:nvPr/>
        </p:nvSpPr>
        <p:spPr bwMode="auto">
          <a:xfrm>
            <a:off x="861730" y="2927394"/>
            <a:ext cx="332541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100">
                <a:solidFill>
                  <a:srgbClr val="1D6766"/>
                </a:solidFill>
                <a:latin typeface="Times New Roman" panose="02020603050405020304" pitchFamily="18" charset="0"/>
              </a:rPr>
              <a:t>- Các thế lực thù địch vẫn luôn tìm mọi cách phá hoại,xâm chiếm</a:t>
            </a:r>
            <a:r>
              <a:rPr lang="en-US" altLang="en-US" sz="2100" i="1">
                <a:solidFill>
                  <a:srgbClr val="1D6766"/>
                </a:solidFill>
                <a:latin typeface="Times New Roman" panose="02020603050405020304" pitchFamily="18" charset="0"/>
              </a:rPr>
              <a:t>.</a:t>
            </a:r>
            <a:endParaRPr lang="en-US" altLang="en-US" sz="2100" b="1" u="sng">
              <a:solidFill>
                <a:srgbClr val="1D6766"/>
              </a:solidFill>
              <a:latin typeface="Times New Roman" panose="02020603050405020304" pitchFamily="18" charset="0"/>
            </a:endParaRPr>
          </a:p>
        </p:txBody>
      </p:sp>
      <p:pic>
        <p:nvPicPr>
          <p:cNvPr id="9" name="Picture 6" descr="Káº¿t quáº£ hÃ¬nh áº£nh cho chiáº¿n tháº¯ng Äiá»n biÃªn ph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8747" y="2613422"/>
            <a:ext cx="3505200" cy="222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Káº¿t quáº£ hÃ¬nh áº£nh cho chiáº¿n tháº¯ng 30 thÃ¡ng 4 nÄm 19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747" y="438150"/>
            <a:ext cx="3505200" cy="217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9"/>
          <p:cNvSpPr txBox="1">
            <a:spLocks noChangeArrowheads="1"/>
          </p:cNvSpPr>
          <p:nvPr/>
        </p:nvSpPr>
        <p:spPr bwMode="auto">
          <a:xfrm>
            <a:off x="4667910" y="2373396"/>
            <a:ext cx="3526037" cy="553998"/>
          </a:xfrm>
          <a:prstGeom prst="rect">
            <a:avLst/>
          </a:prstGeom>
          <a:solidFill>
            <a:srgbClr val="1D6766"/>
          </a:solidFill>
          <a:ln w="9525">
            <a:solidFill>
              <a:schemeClr val="bg1"/>
            </a:solidFill>
            <a:miter lim="800000"/>
            <a:headEnd/>
            <a:tailEnd/>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500" b="1">
                <a:solidFill>
                  <a:schemeClr val="bg1"/>
                </a:solidFill>
                <a:latin typeface="Times New Roman" panose="02020603050405020304" pitchFamily="18" charset="0"/>
              </a:rPr>
              <a:t>Chiến thắng Điện Biên Phủ và chiến thắng 30 tháng 4 năm 1975</a:t>
            </a:r>
          </a:p>
        </p:txBody>
      </p:sp>
      <p:pic>
        <p:nvPicPr>
          <p:cNvPr id="14" name="Picture 8" descr="Káº¿t quáº£ hÃ¬nh áº£nh cho tranh cháº¥p biá»n ÄÃ´ng viá»t nam trung qu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918" y="2745148"/>
            <a:ext cx="3526002" cy="224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Toàn cảnh 75 ngày Trung Quốc gây hấn trên Biển Đ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820" y="569876"/>
            <a:ext cx="3531991" cy="217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
          <p:cNvSpPr txBox="1">
            <a:spLocks noChangeArrowheads="1"/>
          </p:cNvSpPr>
          <p:nvPr/>
        </p:nvSpPr>
        <p:spPr bwMode="auto">
          <a:xfrm>
            <a:off x="4683685" y="433451"/>
            <a:ext cx="3510262" cy="553998"/>
          </a:xfrm>
          <a:prstGeom prst="rect">
            <a:avLst/>
          </a:prstGeom>
          <a:solidFill>
            <a:srgbClr val="1D6766"/>
          </a:solidFill>
          <a:ln>
            <a:noFill/>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r>
              <a:rPr lang="en-US" altLang="en-US" sz="1500" b="1">
                <a:solidFill>
                  <a:schemeClr val="bg1"/>
                </a:solidFill>
                <a:latin typeface="Times New Roman" panose="02020603050405020304" pitchFamily="18" charset="0"/>
              </a:rPr>
              <a:t>Trung Quốc đặt giàn khoan Hải Dương 981 tại vị trí quần đảo Hoàng sa</a:t>
            </a:r>
          </a:p>
        </p:txBody>
      </p:sp>
      <p:sp>
        <p:nvSpPr>
          <p:cNvPr id="17" name="Text Box 11"/>
          <p:cNvSpPr txBox="1">
            <a:spLocks noChangeArrowheads="1"/>
          </p:cNvSpPr>
          <p:nvPr/>
        </p:nvSpPr>
        <p:spPr bwMode="auto">
          <a:xfrm>
            <a:off x="4639482" y="4453915"/>
            <a:ext cx="3546874" cy="553998"/>
          </a:xfrm>
          <a:prstGeom prst="rect">
            <a:avLst/>
          </a:prstGeom>
          <a:solidFill>
            <a:srgbClr val="1D6766"/>
          </a:solidFill>
          <a:ln>
            <a:noFill/>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500" b="1">
                <a:solidFill>
                  <a:schemeClr val="bg1"/>
                </a:solidFill>
                <a:latin typeface="Times New Roman" panose="02020603050405020304" pitchFamily="18" charset="0"/>
              </a:rPr>
              <a:t>Nước ta luôn bị âm mưu xâm chiếm của quân địch</a:t>
            </a:r>
          </a:p>
        </p:txBody>
      </p:sp>
    </p:spTree>
    <p:extLst>
      <p:ext uri="{BB962C8B-B14F-4D97-AF65-F5344CB8AC3E}">
        <p14:creationId xmlns:p14="http://schemas.microsoft.com/office/powerpoint/2010/main" val="27576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3"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95400" y="895350"/>
            <a:ext cx="322723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100">
                <a:latin typeface="Times New Roman" panose="02020603050405020304" pitchFamily="18" charset="0"/>
              </a:rPr>
              <a:t>3. Trách nhiệm của học sinh</a:t>
            </a:r>
          </a:p>
        </p:txBody>
      </p:sp>
      <p:sp>
        <p:nvSpPr>
          <p:cNvPr id="5" name="AutoShape 5"/>
          <p:cNvSpPr>
            <a:spLocks noChangeArrowheads="1"/>
          </p:cNvSpPr>
          <p:nvPr/>
        </p:nvSpPr>
        <p:spPr bwMode="auto">
          <a:xfrm>
            <a:off x="5715000" y="590550"/>
            <a:ext cx="2819400" cy="1905000"/>
          </a:xfrm>
          <a:prstGeom prst="cloudCallout">
            <a:avLst>
              <a:gd name="adj1" fmla="val -58325"/>
              <a:gd name="adj2" fmla="val 47910"/>
            </a:avLst>
          </a:prstGeom>
          <a:solidFill>
            <a:srgbClr val="1D6766"/>
          </a:solidFill>
          <a:ln w="9525">
            <a:solidFill>
              <a:srgbClr val="1D6766"/>
            </a:solidFill>
            <a:round/>
            <a:headEnd/>
            <a:tailEnd/>
          </a:ln>
        </p:spPr>
        <p:txBody>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1800" b="1">
                <a:solidFill>
                  <a:schemeClr val="bg1"/>
                </a:solidFill>
                <a:latin typeface="Times New Roman" panose="02020603050405020304" pitchFamily="18" charset="0"/>
                <a:cs typeface="Times New Roman" panose="02020603050405020304" pitchFamily="18" charset="0"/>
              </a:rPr>
              <a:t>Là học sinh em phải làm gì để góp phần bảo vệ Tổ quốc ?</a:t>
            </a:r>
          </a:p>
        </p:txBody>
      </p:sp>
      <p:pic>
        <p:nvPicPr>
          <p:cNvPr id="6" name="Picture 6" descr="Káº¿t quáº£ hÃ¬nh áº£nh cho há»c sinh ra sá»©c há»c táº­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078" y="361950"/>
            <a:ext cx="2499923" cy="244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Káº¿t quáº£ hÃ¬nh áº£nh cho rÃ¨n luyá»n sá»©c khá»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480" y="361950"/>
            <a:ext cx="2595563" cy="24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Káº¿t quáº£ hÃ¬nh áº£nh cho luyá»n táº­p quÃ¢n s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61950"/>
            <a:ext cx="2471753"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985504" y="2776538"/>
            <a:ext cx="2502402" cy="369332"/>
          </a:xfrm>
          <a:prstGeom prst="rect">
            <a:avLst/>
          </a:prstGeom>
          <a:solidFill>
            <a:srgbClr val="1D6766"/>
          </a:solidFill>
          <a:ln w="9525">
            <a:solidFill>
              <a:srgbClr val="1D6766"/>
            </a:solidFill>
            <a:miter lim="800000"/>
            <a:headEnd/>
            <a:tailEnd/>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800">
                <a:solidFill>
                  <a:schemeClr val="bg1"/>
                </a:solidFill>
                <a:latin typeface="Times New Roman" panose="02020603050405020304" pitchFamily="18" charset="0"/>
                <a:sym typeface="Wingdings" panose="05000000000000000000" pitchFamily="2" charset="2"/>
              </a:rPr>
              <a:t>Ra sức học tập</a:t>
            </a:r>
          </a:p>
        </p:txBody>
      </p:sp>
      <p:sp>
        <p:nvSpPr>
          <p:cNvPr id="10" name="Rectangle 9"/>
          <p:cNvSpPr>
            <a:spLocks noChangeArrowheads="1"/>
          </p:cNvSpPr>
          <p:nvPr/>
        </p:nvSpPr>
        <p:spPr bwMode="auto">
          <a:xfrm>
            <a:off x="3498097" y="2776538"/>
            <a:ext cx="2592946" cy="369332"/>
          </a:xfrm>
          <a:prstGeom prst="rect">
            <a:avLst/>
          </a:prstGeom>
          <a:solidFill>
            <a:srgbClr val="1D6766"/>
          </a:solidFill>
          <a:ln w="9525">
            <a:solidFill>
              <a:srgbClr val="1D6766"/>
            </a:solidFill>
            <a:miter lim="800000"/>
            <a:headEnd/>
            <a:tailEnd/>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800">
                <a:solidFill>
                  <a:schemeClr val="bg1"/>
                </a:solidFill>
                <a:latin typeface="Times New Roman" panose="02020603050405020304" pitchFamily="18" charset="0"/>
                <a:sym typeface="Wingdings" panose="05000000000000000000" pitchFamily="2" charset="2"/>
              </a:rPr>
              <a:t>Rèn luyện sức khỏe</a:t>
            </a:r>
          </a:p>
        </p:txBody>
      </p:sp>
      <p:sp>
        <p:nvSpPr>
          <p:cNvPr id="11" name="Rectangle 10"/>
          <p:cNvSpPr>
            <a:spLocks noChangeArrowheads="1"/>
          </p:cNvSpPr>
          <p:nvPr/>
        </p:nvSpPr>
        <p:spPr bwMode="auto">
          <a:xfrm>
            <a:off x="6098617" y="2776538"/>
            <a:ext cx="2469136" cy="369332"/>
          </a:xfrm>
          <a:prstGeom prst="rect">
            <a:avLst/>
          </a:prstGeom>
          <a:solidFill>
            <a:srgbClr val="1D6766"/>
          </a:solidFill>
          <a:ln w="9525">
            <a:solidFill>
              <a:srgbClr val="1D6766"/>
            </a:solidFill>
            <a:miter lim="800000"/>
            <a:headEnd/>
            <a:tailEnd/>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800">
                <a:solidFill>
                  <a:schemeClr val="bg1"/>
                </a:solidFill>
                <a:latin typeface="Times New Roman" panose="02020603050405020304" pitchFamily="18" charset="0"/>
                <a:sym typeface="Wingdings" panose="05000000000000000000" pitchFamily="2" charset="2"/>
              </a:rPr>
              <a:t>Luyện tập quân sự</a:t>
            </a:r>
          </a:p>
        </p:txBody>
      </p:sp>
      <p:pic>
        <p:nvPicPr>
          <p:cNvPr id="12" name="Picture 4" descr="ma tau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504" y="3144794"/>
            <a:ext cx="3680140" cy="197524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a:spLocks noChangeArrowheads="1"/>
          </p:cNvSpPr>
          <p:nvPr/>
        </p:nvSpPr>
        <p:spPr bwMode="auto">
          <a:xfrm>
            <a:off x="990266" y="4773569"/>
            <a:ext cx="3675378" cy="369332"/>
          </a:xfrm>
          <a:prstGeom prst="rect">
            <a:avLst/>
          </a:prstGeom>
          <a:solidFill>
            <a:srgbClr val="1D6766"/>
          </a:solidFill>
          <a:ln w="9525">
            <a:solidFill>
              <a:srgbClr val="1D6766"/>
            </a:solidFill>
            <a:miter lim="800000"/>
            <a:headEnd/>
            <a:tailEnd/>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800">
                <a:solidFill>
                  <a:schemeClr val="bg1"/>
                </a:solidFill>
                <a:latin typeface="Times New Roman" panose="02020603050405020304" pitchFamily="18" charset="0"/>
                <a:sym typeface="Wingdings" panose="05000000000000000000" pitchFamily="2" charset="2"/>
              </a:rPr>
              <a:t>Tham gia bảo vệ trật tự an ninh</a:t>
            </a:r>
          </a:p>
        </p:txBody>
      </p:sp>
      <p:pic>
        <p:nvPicPr>
          <p:cNvPr id="14" name="Picture 14" descr="Káº¿t quáº£ hÃ¬nh áº£nh cho thá»±c hiá»n nghÄ©a vá»¥ quÃ¢n s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218" y="3118246"/>
            <a:ext cx="3894535" cy="20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4665644" y="4768806"/>
            <a:ext cx="3902109" cy="369332"/>
          </a:xfrm>
          <a:prstGeom prst="rect">
            <a:avLst/>
          </a:prstGeom>
          <a:solidFill>
            <a:srgbClr val="1D6766"/>
          </a:solidFill>
          <a:ln w="9525">
            <a:solidFill>
              <a:srgbClr val="1D6766"/>
            </a:solidFill>
            <a:miter lim="800000"/>
            <a:headEnd/>
            <a:tailEnd/>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800">
                <a:solidFill>
                  <a:schemeClr val="bg1"/>
                </a:solidFill>
                <a:latin typeface="Times New Roman" panose="02020603050405020304" pitchFamily="18" charset="0"/>
                <a:sym typeface="Wingdings" panose="05000000000000000000" pitchFamily="2" charset="2"/>
              </a:rPr>
              <a:t>Luyện tập quân sự</a:t>
            </a:r>
          </a:p>
        </p:txBody>
      </p:sp>
    </p:spTree>
    <p:extLst>
      <p:ext uri="{BB962C8B-B14F-4D97-AF65-F5344CB8AC3E}">
        <p14:creationId xmlns:p14="http://schemas.microsoft.com/office/powerpoint/2010/main" val="22397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5"/>
                                        </p:tgtEl>
                                        <p:attrNameLst>
                                          <p:attrName>ppt_x</p:attrName>
                                        </p:attrNameLst>
                                      </p:cBhvr>
                                      <p:tavLst>
                                        <p:tav tm="0">
                                          <p:val>
                                            <p:strVal val="ppt_x"/>
                                          </p:val>
                                        </p:tav>
                                        <p:tav tm="100000">
                                          <p:val>
                                            <p:strVal val="ppt_x"/>
                                          </p:val>
                                        </p:tav>
                                      </p:tavLst>
                                    </p:anim>
                                    <p:anim calcmode="lin" valueType="num">
                                      <p:cBhvr additive="base">
                                        <p:cTn id="18" dur="500"/>
                                        <p:tgtEl>
                                          <p:spTgt spid="5"/>
                                        </p:tgtEl>
                                        <p:attrNameLst>
                                          <p:attrName>ppt_y</p:attrName>
                                        </p:attrNameLst>
                                      </p:cBhvr>
                                      <p:tavLst>
                                        <p:tav tm="0">
                                          <p:val>
                                            <p:strVal val="ppt_y"/>
                                          </p:val>
                                        </p:tav>
                                        <p:tav tm="100000">
                                          <p:val>
                                            <p:strVal val="1+ppt_h/2"/>
                                          </p:val>
                                        </p:tav>
                                      </p:tavLst>
                                    </p:anim>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randombar(horizontal)">
                                      <p:cBhvr>
                                        <p:cTn id="41" dur="500"/>
                                        <p:tgtEl>
                                          <p:spTgt spid="9"/>
                                        </p:tgtEl>
                                      </p:cBhvr>
                                    </p:animEffect>
                                  </p:childTnLst>
                                </p:cTn>
                              </p:par>
                              <p:par>
                                <p:cTn id="42" presetID="14" presetClass="entr" presetSubtype="1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par>
                                <p:cTn id="48" presetID="14" presetClass="entr" presetSubtype="1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randombar(horizontal)">
                                      <p:cBhvr>
                                        <p:cTn id="50" dur="500"/>
                                        <p:tgtEl>
                                          <p:spTgt spid="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randombar(horizontal)">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9" grpId="0" animBg="1"/>
      <p:bldP spid="10" grpId="0" animBg="1"/>
      <p:bldP spid="11" grpId="0" animBg="1"/>
      <p:bldP spid="13"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flipH="1">
            <a:off x="7463434" y="4320183"/>
            <a:ext cx="753665"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Káº¿t quáº£ hÃ¬nh áº£nh cho chiáº¿n sÄ© háº£i quÃ¢n canh giá»¯ Äáº£o trÆ°á»ng sa lá»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009" y="669291"/>
            <a:ext cx="2129218" cy="34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30"/>
          <p:cNvSpPr txBox="1">
            <a:spLocks noChangeArrowheads="1"/>
          </p:cNvSpPr>
          <p:nvPr/>
        </p:nvSpPr>
        <p:spPr bwMode="auto">
          <a:xfrm>
            <a:off x="746009" y="4080728"/>
            <a:ext cx="2129217" cy="553998"/>
          </a:xfrm>
          <a:prstGeom prst="rect">
            <a:avLst/>
          </a:prstGeom>
          <a:solidFill>
            <a:schemeClr val="accent5">
              <a:lumMod val="20000"/>
              <a:lumOff val="80000"/>
            </a:schemeClr>
          </a:solidFill>
          <a:ln>
            <a:noFill/>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500" b="1">
                <a:solidFill>
                  <a:srgbClr val="1D6766"/>
                </a:solidFill>
                <a:latin typeface="Times New Roman" panose="02020603050405020304" pitchFamily="18" charset="0"/>
              </a:rPr>
              <a:t>Chiến sĩ hải quân canh giữ đảo Trường Sa lớn</a:t>
            </a:r>
          </a:p>
        </p:txBody>
      </p:sp>
      <p:pic>
        <p:nvPicPr>
          <p:cNvPr id="820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9114" y="695389"/>
            <a:ext cx="2104430" cy="332585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3980" y="642791"/>
            <a:ext cx="2539604" cy="343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Rectangle 11"/>
          <p:cNvSpPr>
            <a:spLocks noChangeArrowheads="1"/>
          </p:cNvSpPr>
          <p:nvPr/>
        </p:nvSpPr>
        <p:spPr bwMode="auto">
          <a:xfrm>
            <a:off x="1810617" y="134706"/>
            <a:ext cx="6250697" cy="415498"/>
          </a:xfrm>
          <a:prstGeom prst="rect">
            <a:avLst/>
          </a:prstGeom>
          <a:solidFill>
            <a:schemeClr val="accent5">
              <a:lumMod val="20000"/>
              <a:lumOff val="80000"/>
            </a:schemeClr>
          </a:solidFill>
          <a:ln>
            <a:noFill/>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2100">
                <a:solidFill>
                  <a:srgbClr val="FF0000"/>
                </a:solidFill>
                <a:latin typeface="Times New Roman" panose="02020603050405020304" pitchFamily="18" charset="0"/>
                <a:cs typeface="Times New Roman" panose="02020603050405020304" pitchFamily="18" charset="0"/>
              </a:rPr>
              <a:t>Em có nhận xét gì về nội dung của những bức ảnh trên?</a:t>
            </a:r>
          </a:p>
        </p:txBody>
      </p:sp>
      <p:sp>
        <p:nvSpPr>
          <p:cNvPr id="8203" name="Text Box 30"/>
          <p:cNvSpPr txBox="1">
            <a:spLocks noChangeArrowheads="1"/>
          </p:cNvSpPr>
          <p:nvPr/>
        </p:nvSpPr>
        <p:spPr bwMode="auto">
          <a:xfrm>
            <a:off x="3332949" y="3714748"/>
            <a:ext cx="2176760" cy="1015663"/>
          </a:xfrm>
          <a:prstGeom prst="rect">
            <a:avLst/>
          </a:prstGeom>
          <a:solidFill>
            <a:schemeClr val="accent5">
              <a:lumMod val="20000"/>
              <a:lumOff val="80000"/>
            </a:schemeClr>
          </a:solidFill>
          <a:ln>
            <a:noFill/>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500" b="1">
                <a:solidFill>
                  <a:srgbClr val="1D6766"/>
                </a:solidFill>
                <a:latin typeface="Times New Roman" panose="02020603050405020304" pitchFamily="18" charset="0"/>
              </a:rPr>
              <a:t>Dân quân nữ Nam bộ duyệt binh tại quảng trường Ba Đình – Hà Nội.</a:t>
            </a:r>
          </a:p>
        </p:txBody>
      </p:sp>
      <p:sp>
        <p:nvSpPr>
          <p:cNvPr id="14" name="Text Box 5"/>
          <p:cNvSpPr txBox="1">
            <a:spLocks noChangeArrowheads="1"/>
          </p:cNvSpPr>
          <p:nvPr/>
        </p:nvSpPr>
        <p:spPr bwMode="auto">
          <a:xfrm>
            <a:off x="6123980" y="3997420"/>
            <a:ext cx="2539604" cy="784830"/>
          </a:xfrm>
          <a:prstGeom prst="rect">
            <a:avLst/>
          </a:prstGeom>
          <a:solidFill>
            <a:schemeClr val="accent5">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800">
                <a:solidFill>
                  <a:schemeClr val="tx1"/>
                </a:solidFill>
                <a:latin typeface="Times New Roman" pitchFamily="18" charset="0"/>
                <a:ea typeface="Arial Unicode MS" pitchFamily="34" charset="-128"/>
                <a:cs typeface="Arial Unicode MS" pitchFamily="34" charset="-128"/>
              </a:defRPr>
            </a:lvl1pPr>
            <a:lvl2pPr marL="742950" indent="-285750" eaLnBrk="0" hangingPunct="0">
              <a:defRPr sz="2800">
                <a:solidFill>
                  <a:schemeClr val="tx1"/>
                </a:solidFill>
                <a:latin typeface="Times New Roman" pitchFamily="18" charset="0"/>
                <a:ea typeface="Arial Unicode MS" pitchFamily="34" charset="-128"/>
                <a:cs typeface="Arial Unicode MS" pitchFamily="34" charset="-128"/>
              </a:defRPr>
            </a:lvl2pPr>
            <a:lvl3pPr marL="1143000" indent="-228600" eaLnBrk="0" hangingPunct="0">
              <a:defRPr sz="2800">
                <a:solidFill>
                  <a:schemeClr val="tx1"/>
                </a:solidFill>
                <a:latin typeface="Times New Roman" pitchFamily="18" charset="0"/>
                <a:ea typeface="Arial Unicode MS" pitchFamily="34" charset="-128"/>
                <a:cs typeface="Arial Unicode MS" pitchFamily="34" charset="-128"/>
              </a:defRPr>
            </a:lvl3pPr>
            <a:lvl4pPr marL="1600200" indent="-228600" eaLnBrk="0" hangingPunct="0">
              <a:defRPr sz="2800">
                <a:solidFill>
                  <a:schemeClr val="tx1"/>
                </a:solidFill>
                <a:latin typeface="Times New Roman" pitchFamily="18" charset="0"/>
                <a:ea typeface="Arial Unicode MS" pitchFamily="34" charset="-128"/>
                <a:cs typeface="Arial Unicode MS" pitchFamily="34" charset="-128"/>
              </a:defRPr>
            </a:lvl4pPr>
            <a:lvl5pPr marL="2057400" indent="-228600" eaLnBrk="0" hangingPunct="0">
              <a:defRPr sz="2800">
                <a:solidFill>
                  <a:schemeClr val="tx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sz="2800">
                <a:solidFill>
                  <a:schemeClr val="tx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sz="2800">
                <a:solidFill>
                  <a:schemeClr val="tx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sz="2800">
                <a:solidFill>
                  <a:schemeClr val="tx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sz="2800">
                <a:solidFill>
                  <a:schemeClr val="tx1"/>
                </a:solidFill>
                <a:latin typeface="Times New Roman" pitchFamily="18" charset="0"/>
                <a:ea typeface="Arial Unicode MS" pitchFamily="34" charset="-128"/>
                <a:cs typeface="Arial Unicode MS" pitchFamily="34" charset="-128"/>
              </a:defRPr>
            </a:lvl9pPr>
          </a:lstStyle>
          <a:p>
            <a:pPr algn="ctr" eaLnBrk="1" hangingPunct="1">
              <a:spcBef>
                <a:spcPct val="50000"/>
              </a:spcBef>
              <a:defRPr/>
            </a:pPr>
            <a:r>
              <a:rPr lang="en-US" sz="1500" b="1" dirty="0" err="1">
                <a:solidFill>
                  <a:srgbClr val="1D6766"/>
                </a:solidFill>
              </a:rPr>
              <a:t>Tuổi</a:t>
            </a:r>
            <a:r>
              <a:rPr lang="en-US" sz="1500" b="1" dirty="0">
                <a:solidFill>
                  <a:srgbClr val="1D6766"/>
                </a:solidFill>
              </a:rPr>
              <a:t> </a:t>
            </a:r>
            <a:r>
              <a:rPr lang="en-US" sz="1500" b="1" dirty="0" err="1">
                <a:solidFill>
                  <a:srgbClr val="1D6766"/>
                </a:solidFill>
              </a:rPr>
              <a:t>trẻ</a:t>
            </a:r>
            <a:r>
              <a:rPr lang="en-US" sz="1500" b="1" dirty="0">
                <a:solidFill>
                  <a:srgbClr val="1D6766"/>
                </a:solidFill>
              </a:rPr>
              <a:t> </a:t>
            </a:r>
            <a:r>
              <a:rPr lang="en-US" sz="1500" b="1" dirty="0" err="1">
                <a:solidFill>
                  <a:srgbClr val="1D6766"/>
                </a:solidFill>
              </a:rPr>
              <a:t>Đông</a:t>
            </a:r>
            <a:r>
              <a:rPr lang="en-US" sz="1500" b="1" dirty="0">
                <a:solidFill>
                  <a:srgbClr val="1D6766"/>
                </a:solidFill>
              </a:rPr>
              <a:t> </a:t>
            </a:r>
            <a:r>
              <a:rPr lang="en-US" sz="1500" b="1" dirty="0" err="1">
                <a:solidFill>
                  <a:srgbClr val="1D6766"/>
                </a:solidFill>
              </a:rPr>
              <a:t>Anh</a:t>
            </a:r>
            <a:r>
              <a:rPr lang="en-US" sz="1500" b="1" dirty="0">
                <a:solidFill>
                  <a:srgbClr val="1D6766"/>
                </a:solidFill>
              </a:rPr>
              <a:t>, </a:t>
            </a:r>
            <a:r>
              <a:rPr lang="en-US" sz="1500" b="1" dirty="0" err="1">
                <a:solidFill>
                  <a:srgbClr val="1D6766"/>
                </a:solidFill>
              </a:rPr>
              <a:t>Hà</a:t>
            </a:r>
            <a:r>
              <a:rPr lang="en-US" sz="1500" b="1" dirty="0">
                <a:solidFill>
                  <a:srgbClr val="1D6766"/>
                </a:solidFill>
              </a:rPr>
              <a:t> </a:t>
            </a:r>
            <a:r>
              <a:rPr lang="en-US" sz="1500" b="1" dirty="0" err="1">
                <a:solidFill>
                  <a:srgbClr val="1D6766"/>
                </a:solidFill>
              </a:rPr>
              <a:t>Nội</a:t>
            </a:r>
            <a:r>
              <a:rPr lang="en-US" sz="1500" b="1" dirty="0">
                <a:solidFill>
                  <a:srgbClr val="1D6766"/>
                </a:solidFill>
              </a:rPr>
              <a:t> </a:t>
            </a:r>
            <a:r>
              <a:rPr lang="en-US" sz="1500" b="1" dirty="0" err="1">
                <a:solidFill>
                  <a:srgbClr val="1D6766"/>
                </a:solidFill>
              </a:rPr>
              <a:t>thăm</a:t>
            </a:r>
            <a:r>
              <a:rPr lang="en-US" sz="1500" b="1" dirty="0">
                <a:solidFill>
                  <a:srgbClr val="1D6766"/>
                </a:solidFill>
              </a:rPr>
              <a:t> </a:t>
            </a:r>
            <a:r>
              <a:rPr lang="en-US" sz="1500" b="1" dirty="0" err="1">
                <a:solidFill>
                  <a:srgbClr val="1D6766"/>
                </a:solidFill>
              </a:rPr>
              <a:t>hỏi</a:t>
            </a:r>
            <a:r>
              <a:rPr lang="en-US" sz="1500" b="1" dirty="0">
                <a:solidFill>
                  <a:srgbClr val="1D6766"/>
                </a:solidFill>
              </a:rPr>
              <a:t> </a:t>
            </a:r>
            <a:r>
              <a:rPr lang="en-US" sz="1500" b="1" dirty="0" err="1">
                <a:solidFill>
                  <a:srgbClr val="1D6766"/>
                </a:solidFill>
              </a:rPr>
              <a:t>bà</a:t>
            </a:r>
            <a:r>
              <a:rPr lang="en-US" sz="1500" b="1" dirty="0">
                <a:solidFill>
                  <a:srgbClr val="1D6766"/>
                </a:solidFill>
              </a:rPr>
              <a:t> </a:t>
            </a:r>
            <a:r>
              <a:rPr lang="en-US" sz="1500" b="1" dirty="0" err="1">
                <a:solidFill>
                  <a:srgbClr val="1D6766"/>
                </a:solidFill>
              </a:rPr>
              <a:t>mẹ</a:t>
            </a:r>
            <a:r>
              <a:rPr lang="en-US" sz="1500" b="1" dirty="0">
                <a:solidFill>
                  <a:srgbClr val="1D6766"/>
                </a:solidFill>
              </a:rPr>
              <a:t> </a:t>
            </a:r>
            <a:r>
              <a:rPr lang="en-US" sz="1500" b="1" dirty="0" err="1">
                <a:solidFill>
                  <a:srgbClr val="1D6766"/>
                </a:solidFill>
              </a:rPr>
              <a:t>Việt</a:t>
            </a:r>
            <a:r>
              <a:rPr lang="en-US" sz="1500" b="1" dirty="0">
                <a:solidFill>
                  <a:srgbClr val="1D6766"/>
                </a:solidFill>
              </a:rPr>
              <a:t> Nam </a:t>
            </a:r>
            <a:r>
              <a:rPr lang="en-US" sz="1500" b="1" dirty="0" err="1">
                <a:solidFill>
                  <a:srgbClr val="1D6766"/>
                </a:solidFill>
              </a:rPr>
              <a:t>anh</a:t>
            </a:r>
            <a:r>
              <a:rPr lang="en-US" sz="1500" b="1" dirty="0">
                <a:solidFill>
                  <a:srgbClr val="1D6766"/>
                </a:solidFill>
              </a:rPr>
              <a:t> </a:t>
            </a:r>
            <a:r>
              <a:rPr lang="en-US" sz="1500" b="1" dirty="0" err="1">
                <a:solidFill>
                  <a:srgbClr val="1D6766"/>
                </a:solidFill>
              </a:rPr>
              <a:t>hùng</a:t>
            </a:r>
            <a:r>
              <a:rPr lang="en-US" sz="1500" b="1" dirty="0">
                <a:solidFill>
                  <a:srgbClr val="1D6766"/>
                </a:solidFill>
              </a:rPr>
              <a:t> </a:t>
            </a:r>
            <a:r>
              <a:rPr lang="en-US" sz="1500" b="1" dirty="0" err="1">
                <a:solidFill>
                  <a:srgbClr val="1D6766"/>
                </a:solidFill>
              </a:rPr>
              <a:t>Lê</a:t>
            </a:r>
            <a:r>
              <a:rPr lang="en-US" sz="1500" b="1" dirty="0">
                <a:solidFill>
                  <a:srgbClr val="1D6766"/>
                </a:solidFill>
              </a:rPr>
              <a:t> </a:t>
            </a:r>
            <a:r>
              <a:rPr lang="en-US" sz="1500" b="1" dirty="0" err="1">
                <a:solidFill>
                  <a:srgbClr val="1D6766"/>
                </a:solidFill>
              </a:rPr>
              <a:t>Thị</a:t>
            </a:r>
            <a:r>
              <a:rPr lang="en-US" sz="1500" b="1" dirty="0">
                <a:solidFill>
                  <a:srgbClr val="1D6766"/>
                </a:solidFill>
              </a:rPr>
              <a:t> </a:t>
            </a:r>
            <a:r>
              <a:rPr lang="en-US" sz="1500" b="1" dirty="0" err="1">
                <a:solidFill>
                  <a:srgbClr val="1D6766"/>
                </a:solidFill>
              </a:rPr>
              <a:t>Miên</a:t>
            </a:r>
            <a:endParaRPr lang="en-US" sz="1500" b="1" dirty="0">
              <a:solidFill>
                <a:srgbClr val="1D6766"/>
              </a:solidFill>
            </a:endParaRPr>
          </a:p>
        </p:txBody>
      </p:sp>
    </p:spTree>
    <p:extLst>
      <p:ext uri="{BB962C8B-B14F-4D97-AF65-F5344CB8AC3E}">
        <p14:creationId xmlns:p14="http://schemas.microsoft.com/office/powerpoint/2010/main" val="1902521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fade">
                                      <p:cBhvr>
                                        <p:cTn id="7" dur="1000"/>
                                        <p:tgtEl>
                                          <p:spTgt spid="6154"/>
                                        </p:tgtEl>
                                      </p:cBhvr>
                                    </p:animEffect>
                                    <p:anim calcmode="lin" valueType="num">
                                      <p:cBhvr>
                                        <p:cTn id="8" dur="1000" fill="hold"/>
                                        <p:tgtEl>
                                          <p:spTgt spid="6154"/>
                                        </p:tgtEl>
                                        <p:attrNameLst>
                                          <p:attrName>ppt_x</p:attrName>
                                        </p:attrNameLst>
                                      </p:cBhvr>
                                      <p:tavLst>
                                        <p:tav tm="0">
                                          <p:val>
                                            <p:strVal val="#ppt_x"/>
                                          </p:val>
                                        </p:tav>
                                        <p:tav tm="100000">
                                          <p:val>
                                            <p:strVal val="#ppt_x"/>
                                          </p:val>
                                        </p:tav>
                                      </p:tavLst>
                                    </p:anim>
                                    <p:anim calcmode="lin" valueType="num">
                                      <p:cBhvr>
                                        <p:cTn id="9"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725090"/>
            <a:ext cx="8610600" cy="3693319"/>
          </a:xfrm>
          <a:prstGeom prst="rect">
            <a:avLst/>
          </a:prstGeom>
          <a:solidFill>
            <a:schemeClr val="accent5">
              <a:lumMod val="20000"/>
              <a:lumOff val="80000"/>
            </a:schemeClr>
          </a:solidFill>
          <a:ln>
            <a:noFill/>
          </a:ln>
        </p:spPr>
        <p:txBody>
          <a:bodyPr wrap="square">
            <a:spAutoFit/>
          </a:bodyPr>
          <a:lstStyle/>
          <a:p>
            <a:pPr algn="ctr" eaLnBrk="1" hangingPunct="1">
              <a:defRPr/>
            </a:pPr>
            <a:r>
              <a:rPr lang="en-US" b="1" dirty="0">
                <a:solidFill>
                  <a:srgbClr val="FF0000"/>
                </a:solidFill>
                <a:latin typeface="+mj-lt"/>
              </a:rPr>
              <a:t>9 </a:t>
            </a:r>
            <a:r>
              <a:rPr lang="en-US" b="1" dirty="0" err="1">
                <a:solidFill>
                  <a:srgbClr val="FF0000"/>
                </a:solidFill>
                <a:latin typeface="+mj-lt"/>
              </a:rPr>
              <a:t>điều</a:t>
            </a:r>
            <a:r>
              <a:rPr lang="en-US" b="1" dirty="0">
                <a:solidFill>
                  <a:srgbClr val="FF0000"/>
                </a:solidFill>
                <a:latin typeface="+mj-lt"/>
              </a:rPr>
              <a:t> </a:t>
            </a:r>
            <a:r>
              <a:rPr lang="en-US" b="1" dirty="0" err="1">
                <a:solidFill>
                  <a:srgbClr val="FF0000"/>
                </a:solidFill>
                <a:latin typeface="+mj-lt"/>
              </a:rPr>
              <a:t>cần</a:t>
            </a:r>
            <a:r>
              <a:rPr lang="en-US" b="1" dirty="0">
                <a:solidFill>
                  <a:srgbClr val="FF0000"/>
                </a:solidFill>
                <a:latin typeface="+mj-lt"/>
              </a:rPr>
              <a:t> </a:t>
            </a:r>
            <a:r>
              <a:rPr lang="en-US" b="1" dirty="0" err="1">
                <a:solidFill>
                  <a:srgbClr val="FF0000"/>
                </a:solidFill>
                <a:latin typeface="+mj-lt"/>
              </a:rPr>
              <a:t>biết</a:t>
            </a:r>
            <a:r>
              <a:rPr lang="en-US" b="1" dirty="0">
                <a:solidFill>
                  <a:srgbClr val="FF0000"/>
                </a:solidFill>
                <a:latin typeface="+mj-lt"/>
              </a:rPr>
              <a:t> </a:t>
            </a:r>
            <a:r>
              <a:rPr lang="en-US" b="1" dirty="0" err="1">
                <a:solidFill>
                  <a:srgbClr val="FF0000"/>
                </a:solidFill>
                <a:latin typeface="+mj-lt"/>
              </a:rPr>
              <a:t>về</a:t>
            </a:r>
            <a:r>
              <a:rPr lang="en-US" b="1" dirty="0">
                <a:solidFill>
                  <a:srgbClr val="FF0000"/>
                </a:solidFill>
                <a:latin typeface="+mj-lt"/>
              </a:rPr>
              <a:t> </a:t>
            </a:r>
            <a:r>
              <a:rPr lang="en-US" b="1" dirty="0" err="1">
                <a:solidFill>
                  <a:srgbClr val="FF0000"/>
                </a:solidFill>
                <a:latin typeface="+mj-lt"/>
              </a:rPr>
              <a:t>nghĩa</a:t>
            </a:r>
            <a:r>
              <a:rPr lang="en-US" b="1" dirty="0">
                <a:solidFill>
                  <a:srgbClr val="FF0000"/>
                </a:solidFill>
                <a:latin typeface="+mj-lt"/>
              </a:rPr>
              <a:t> </a:t>
            </a:r>
            <a:r>
              <a:rPr lang="en-US" b="1" dirty="0" err="1">
                <a:solidFill>
                  <a:srgbClr val="FF0000"/>
                </a:solidFill>
                <a:latin typeface="+mj-lt"/>
              </a:rPr>
              <a:t>vụ</a:t>
            </a:r>
            <a:r>
              <a:rPr lang="en-US" b="1" dirty="0">
                <a:solidFill>
                  <a:srgbClr val="FF0000"/>
                </a:solidFill>
                <a:latin typeface="+mj-lt"/>
              </a:rPr>
              <a:t> </a:t>
            </a:r>
            <a:r>
              <a:rPr lang="en-US" b="1" dirty="0" err="1">
                <a:solidFill>
                  <a:srgbClr val="FF0000"/>
                </a:solidFill>
                <a:latin typeface="+mj-lt"/>
              </a:rPr>
              <a:t>quân</a:t>
            </a:r>
            <a:r>
              <a:rPr lang="en-US" b="1" dirty="0">
                <a:solidFill>
                  <a:srgbClr val="FF0000"/>
                </a:solidFill>
                <a:latin typeface="+mj-lt"/>
              </a:rPr>
              <a:t> </a:t>
            </a:r>
            <a:r>
              <a:rPr lang="en-US" b="1" dirty="0" err="1">
                <a:solidFill>
                  <a:srgbClr val="FF0000"/>
                </a:solidFill>
                <a:latin typeface="+mj-lt"/>
              </a:rPr>
              <a:t>sự</a:t>
            </a:r>
            <a:r>
              <a:rPr lang="en-US" b="1" dirty="0">
                <a:solidFill>
                  <a:srgbClr val="FF0000"/>
                </a:solidFill>
                <a:latin typeface="+mj-lt"/>
              </a:rPr>
              <a:t> 2018</a:t>
            </a:r>
          </a:p>
          <a:p>
            <a:pPr eaLnBrk="1" hangingPunct="1">
              <a:defRPr/>
            </a:pPr>
            <a:r>
              <a:rPr lang="en-US" b="1" dirty="0" err="1">
                <a:solidFill>
                  <a:srgbClr val="FFFF00"/>
                </a:solidFill>
                <a:latin typeface="+mj-lt"/>
                <a:hlinkClick r:id="rId4"/>
              </a:rPr>
              <a:t>Luật</a:t>
            </a:r>
            <a:r>
              <a:rPr lang="en-US" b="1" dirty="0">
                <a:solidFill>
                  <a:srgbClr val="FFFF00"/>
                </a:solidFill>
                <a:latin typeface="+mj-lt"/>
                <a:hlinkClick r:id="rId4"/>
              </a:rPr>
              <a:t> </a:t>
            </a:r>
            <a:r>
              <a:rPr lang="en-US" b="1" dirty="0" err="1">
                <a:solidFill>
                  <a:srgbClr val="FFFF00"/>
                </a:solidFill>
                <a:latin typeface="+mj-lt"/>
                <a:hlinkClick r:id="rId4"/>
              </a:rPr>
              <a:t>nghĩa</a:t>
            </a:r>
            <a:r>
              <a:rPr lang="en-US" b="1" dirty="0">
                <a:solidFill>
                  <a:srgbClr val="FFFF00"/>
                </a:solidFill>
                <a:latin typeface="+mj-lt"/>
                <a:hlinkClick r:id="rId4"/>
              </a:rPr>
              <a:t> </a:t>
            </a:r>
            <a:r>
              <a:rPr lang="en-US" b="1" dirty="0" err="1">
                <a:solidFill>
                  <a:srgbClr val="FFFF00"/>
                </a:solidFill>
                <a:latin typeface="+mj-lt"/>
                <a:hlinkClick r:id="rId4"/>
              </a:rPr>
              <a:t>vụ</a:t>
            </a:r>
            <a:r>
              <a:rPr lang="en-US" b="1" dirty="0">
                <a:solidFill>
                  <a:srgbClr val="FFFF00"/>
                </a:solidFill>
                <a:latin typeface="+mj-lt"/>
                <a:hlinkClick r:id="rId4"/>
              </a:rPr>
              <a:t> </a:t>
            </a:r>
            <a:r>
              <a:rPr lang="en-US" b="1" dirty="0" err="1">
                <a:solidFill>
                  <a:srgbClr val="FFFF00"/>
                </a:solidFill>
                <a:latin typeface="+mj-lt"/>
                <a:hlinkClick r:id="rId4"/>
              </a:rPr>
              <a:t>quân</a:t>
            </a:r>
            <a:r>
              <a:rPr lang="en-US" b="1" dirty="0">
                <a:solidFill>
                  <a:srgbClr val="FFFF00"/>
                </a:solidFill>
                <a:latin typeface="+mj-lt"/>
                <a:hlinkClick r:id="rId4"/>
              </a:rPr>
              <a:t> </a:t>
            </a:r>
            <a:r>
              <a:rPr lang="en-US" b="1" dirty="0" err="1">
                <a:solidFill>
                  <a:srgbClr val="FFFF00"/>
                </a:solidFill>
                <a:latin typeface="+mj-lt"/>
                <a:hlinkClick r:id="rId4"/>
              </a:rPr>
              <a:t>sự</a:t>
            </a:r>
            <a:r>
              <a:rPr lang="en-US" b="1" dirty="0">
                <a:solidFill>
                  <a:srgbClr val="FFFF00"/>
                </a:solidFill>
                <a:latin typeface="+mj-lt"/>
                <a:hlinkClick r:id="rId4"/>
              </a:rPr>
              <a:t> </a:t>
            </a:r>
            <a:r>
              <a:rPr lang="en-US" b="1" dirty="0" err="1">
                <a:solidFill>
                  <a:srgbClr val="FFFF00"/>
                </a:solidFill>
                <a:latin typeface="+mj-lt"/>
                <a:hlinkClick r:id="rId4"/>
              </a:rPr>
              <a:t>số</a:t>
            </a:r>
            <a:r>
              <a:rPr lang="en-US" b="1" dirty="0">
                <a:solidFill>
                  <a:srgbClr val="FFFF00"/>
                </a:solidFill>
                <a:latin typeface="+mj-lt"/>
                <a:hlinkClick r:id="rId4"/>
              </a:rPr>
              <a:t> 78/2015/QH13</a:t>
            </a:r>
            <a:endParaRPr lang="en-US" b="1" dirty="0">
              <a:solidFill>
                <a:srgbClr val="FFFF00"/>
              </a:solidFill>
              <a:latin typeface="+mj-lt"/>
            </a:endParaRPr>
          </a:p>
          <a:p>
            <a:pPr eaLnBrk="1" hangingPunct="1">
              <a:defRPr/>
            </a:pPr>
            <a:r>
              <a:rPr lang="en-US" dirty="0">
                <a:latin typeface="+mj-lt"/>
              </a:rPr>
              <a:t>1. </a:t>
            </a:r>
            <a:r>
              <a:rPr lang="en-US" dirty="0" err="1">
                <a:latin typeface="+mj-lt"/>
              </a:rPr>
              <a:t>Sinh</a:t>
            </a:r>
            <a:r>
              <a:rPr lang="en-US" dirty="0">
                <a:latin typeface="+mj-lt"/>
              </a:rPr>
              <a:t> </a:t>
            </a:r>
            <a:r>
              <a:rPr lang="en-US" dirty="0" err="1">
                <a:latin typeface="+mj-lt"/>
              </a:rPr>
              <a:t>viên</a:t>
            </a:r>
            <a:r>
              <a:rPr lang="en-US" dirty="0">
                <a:latin typeface="+mj-lt"/>
              </a:rPr>
              <a:t> </a:t>
            </a:r>
            <a:r>
              <a:rPr lang="en-US" dirty="0" err="1">
                <a:latin typeface="+mj-lt"/>
              </a:rPr>
              <a:t>Đại</a:t>
            </a:r>
            <a:r>
              <a:rPr lang="en-US" dirty="0">
                <a:latin typeface="+mj-lt"/>
              </a:rPr>
              <a:t> </a:t>
            </a:r>
            <a:r>
              <a:rPr lang="en-US" dirty="0" err="1">
                <a:latin typeface="+mj-lt"/>
              </a:rPr>
              <a:t>học</a:t>
            </a:r>
            <a:r>
              <a:rPr lang="en-US" dirty="0">
                <a:latin typeface="+mj-lt"/>
              </a:rPr>
              <a:t> </a:t>
            </a:r>
            <a:r>
              <a:rPr lang="en-US" dirty="0" err="1">
                <a:latin typeface="+mj-lt"/>
              </a:rPr>
              <a:t>được</a:t>
            </a:r>
            <a:r>
              <a:rPr lang="en-US" dirty="0">
                <a:latin typeface="+mj-lt"/>
              </a:rPr>
              <a:t> </a:t>
            </a:r>
            <a:r>
              <a:rPr lang="en-US" dirty="0" err="1">
                <a:latin typeface="+mj-lt"/>
              </a:rPr>
              <a:t>kéo</a:t>
            </a:r>
            <a:r>
              <a:rPr lang="en-US" dirty="0">
                <a:latin typeface="+mj-lt"/>
              </a:rPr>
              <a:t> </a:t>
            </a:r>
            <a:r>
              <a:rPr lang="en-US" dirty="0" err="1">
                <a:latin typeface="+mj-lt"/>
              </a:rPr>
              <a:t>dài</a:t>
            </a:r>
            <a:r>
              <a:rPr lang="en-US" dirty="0">
                <a:latin typeface="+mj-lt"/>
              </a:rPr>
              <a:t> </a:t>
            </a:r>
            <a:r>
              <a:rPr lang="en-US" dirty="0" err="1">
                <a:latin typeface="+mj-lt"/>
              </a:rPr>
              <a:t>tuổi</a:t>
            </a:r>
            <a:r>
              <a:rPr lang="en-US" dirty="0">
                <a:latin typeface="+mj-lt"/>
              </a:rPr>
              <a:t> NVQS </a:t>
            </a:r>
            <a:r>
              <a:rPr lang="en-US" dirty="0" err="1">
                <a:latin typeface="+mj-lt"/>
              </a:rPr>
              <a:t>đến</a:t>
            </a:r>
            <a:r>
              <a:rPr lang="en-US" dirty="0">
                <a:latin typeface="+mj-lt"/>
              </a:rPr>
              <a:t> </a:t>
            </a:r>
            <a:r>
              <a:rPr lang="en-US" dirty="0" err="1">
                <a:latin typeface="+mj-lt"/>
              </a:rPr>
              <a:t>hết</a:t>
            </a:r>
            <a:r>
              <a:rPr lang="en-US" dirty="0">
                <a:latin typeface="+mj-lt"/>
              </a:rPr>
              <a:t> 27 </a:t>
            </a:r>
            <a:r>
              <a:rPr lang="en-US" dirty="0" err="1">
                <a:latin typeface="+mj-lt"/>
              </a:rPr>
              <a:t>tuổi</a:t>
            </a:r>
            <a:endParaRPr lang="en-US" dirty="0">
              <a:latin typeface="+mj-lt"/>
            </a:endParaRPr>
          </a:p>
          <a:p>
            <a:pPr eaLnBrk="1" hangingPunct="1">
              <a:defRPr/>
            </a:pPr>
            <a:r>
              <a:rPr lang="en-US" dirty="0">
                <a:latin typeface="+mj-lt"/>
              </a:rPr>
              <a:t>2. </a:t>
            </a:r>
            <a:r>
              <a:rPr lang="en-US" dirty="0" err="1">
                <a:latin typeface="+mj-lt"/>
              </a:rPr>
              <a:t>Tham</a:t>
            </a:r>
            <a:r>
              <a:rPr lang="en-US" dirty="0">
                <a:latin typeface="+mj-lt"/>
              </a:rPr>
              <a:t> </a:t>
            </a:r>
            <a:r>
              <a:rPr lang="en-US" dirty="0" err="1">
                <a:latin typeface="+mj-lt"/>
              </a:rPr>
              <a:t>gia</a:t>
            </a:r>
            <a:r>
              <a:rPr lang="en-US" dirty="0">
                <a:latin typeface="+mj-lt"/>
              </a:rPr>
              <a:t> </a:t>
            </a:r>
            <a:r>
              <a:rPr lang="en-US" dirty="0" err="1">
                <a:latin typeface="+mj-lt"/>
              </a:rPr>
              <a:t>nghĩa</a:t>
            </a:r>
            <a:r>
              <a:rPr lang="en-US" dirty="0">
                <a:latin typeface="+mj-lt"/>
              </a:rPr>
              <a:t> </a:t>
            </a:r>
            <a:r>
              <a:rPr lang="en-US" dirty="0" err="1">
                <a:latin typeface="+mj-lt"/>
              </a:rPr>
              <a:t>vụ</a:t>
            </a:r>
            <a:r>
              <a:rPr lang="en-US" dirty="0">
                <a:latin typeface="+mj-lt"/>
              </a:rPr>
              <a:t> </a:t>
            </a:r>
            <a:r>
              <a:rPr lang="en-US" dirty="0" err="1">
                <a:latin typeface="+mj-lt"/>
              </a:rPr>
              <a:t>công</a:t>
            </a:r>
            <a:r>
              <a:rPr lang="en-US" dirty="0">
                <a:latin typeface="+mj-lt"/>
              </a:rPr>
              <a:t> an </a:t>
            </a:r>
            <a:r>
              <a:rPr lang="en-US" dirty="0" err="1">
                <a:latin typeface="+mj-lt"/>
              </a:rPr>
              <a:t>được</a:t>
            </a:r>
            <a:r>
              <a:rPr lang="en-US" dirty="0">
                <a:latin typeface="+mj-lt"/>
              </a:rPr>
              <a:t> </a:t>
            </a:r>
            <a:r>
              <a:rPr lang="en-US" dirty="0" err="1">
                <a:latin typeface="+mj-lt"/>
              </a:rPr>
              <a:t>xem</a:t>
            </a:r>
            <a:r>
              <a:rPr lang="en-US" dirty="0">
                <a:latin typeface="+mj-lt"/>
              </a:rPr>
              <a:t> </a:t>
            </a:r>
            <a:r>
              <a:rPr lang="en-US" dirty="0" err="1">
                <a:latin typeface="+mj-lt"/>
              </a:rPr>
              <a:t>là</a:t>
            </a:r>
            <a:r>
              <a:rPr lang="en-US" dirty="0">
                <a:latin typeface="+mj-lt"/>
              </a:rPr>
              <a:t> </a:t>
            </a:r>
            <a:r>
              <a:rPr lang="en-US" dirty="0" err="1">
                <a:latin typeface="+mj-lt"/>
              </a:rPr>
              <a:t>tham</a:t>
            </a:r>
            <a:r>
              <a:rPr lang="en-US" dirty="0">
                <a:latin typeface="+mj-lt"/>
              </a:rPr>
              <a:t> </a:t>
            </a:r>
            <a:r>
              <a:rPr lang="en-US" dirty="0" err="1">
                <a:latin typeface="+mj-lt"/>
              </a:rPr>
              <a:t>gia</a:t>
            </a:r>
            <a:r>
              <a:rPr lang="en-US" dirty="0">
                <a:latin typeface="+mj-lt"/>
              </a:rPr>
              <a:t> NVQS</a:t>
            </a:r>
          </a:p>
          <a:p>
            <a:pPr eaLnBrk="1" hangingPunct="1">
              <a:defRPr/>
            </a:pPr>
            <a:r>
              <a:rPr lang="en-US" dirty="0">
                <a:latin typeface="+mj-lt"/>
              </a:rPr>
              <a:t>3. </a:t>
            </a:r>
            <a:r>
              <a:rPr lang="en-US" dirty="0" err="1">
                <a:latin typeface="+mj-lt"/>
              </a:rPr>
              <a:t>Mắc</a:t>
            </a:r>
            <a:r>
              <a:rPr lang="en-US" dirty="0">
                <a:latin typeface="+mj-lt"/>
              </a:rPr>
              <a:t> </a:t>
            </a:r>
            <a:r>
              <a:rPr lang="en-US" dirty="0" err="1">
                <a:latin typeface="+mj-lt"/>
              </a:rPr>
              <a:t>bệnh</a:t>
            </a:r>
            <a:r>
              <a:rPr lang="en-US" dirty="0">
                <a:latin typeface="+mj-lt"/>
              </a:rPr>
              <a:t> </a:t>
            </a:r>
            <a:r>
              <a:rPr lang="en-US" dirty="0" err="1">
                <a:latin typeface="+mj-lt"/>
              </a:rPr>
              <a:t>hiểm</a:t>
            </a:r>
            <a:r>
              <a:rPr lang="en-US" dirty="0">
                <a:latin typeface="+mj-lt"/>
              </a:rPr>
              <a:t> </a:t>
            </a:r>
            <a:r>
              <a:rPr lang="en-US" dirty="0" err="1">
                <a:latin typeface="+mj-lt"/>
              </a:rPr>
              <a:t>nghèo</a:t>
            </a:r>
            <a:r>
              <a:rPr lang="en-US" dirty="0">
                <a:latin typeface="+mj-lt"/>
              </a:rPr>
              <a:t> </a:t>
            </a:r>
            <a:r>
              <a:rPr lang="en-US" dirty="0" err="1">
                <a:latin typeface="+mj-lt"/>
              </a:rPr>
              <a:t>được</a:t>
            </a:r>
            <a:r>
              <a:rPr lang="en-US" dirty="0">
                <a:latin typeface="+mj-lt"/>
              </a:rPr>
              <a:t> </a:t>
            </a:r>
            <a:r>
              <a:rPr lang="en-US" dirty="0" err="1">
                <a:latin typeface="+mj-lt"/>
              </a:rPr>
              <a:t>miễn</a:t>
            </a:r>
            <a:r>
              <a:rPr lang="en-US" dirty="0">
                <a:latin typeface="+mj-lt"/>
              </a:rPr>
              <a:t> </a:t>
            </a:r>
            <a:r>
              <a:rPr lang="en-US" dirty="0" err="1">
                <a:latin typeface="+mj-lt"/>
              </a:rPr>
              <a:t>đăng</a:t>
            </a:r>
            <a:r>
              <a:rPr lang="en-US" dirty="0">
                <a:latin typeface="+mj-lt"/>
              </a:rPr>
              <a:t> </a:t>
            </a:r>
            <a:r>
              <a:rPr lang="en-US" dirty="0" err="1">
                <a:latin typeface="+mj-lt"/>
              </a:rPr>
              <a:t>ký</a:t>
            </a:r>
            <a:r>
              <a:rPr lang="en-US" dirty="0">
                <a:latin typeface="+mj-lt"/>
              </a:rPr>
              <a:t> NVQS</a:t>
            </a:r>
          </a:p>
          <a:p>
            <a:pPr eaLnBrk="1" hangingPunct="1">
              <a:defRPr/>
            </a:pPr>
            <a:r>
              <a:rPr lang="en-US" dirty="0">
                <a:latin typeface="+mj-lt"/>
              </a:rPr>
              <a:t>4. </a:t>
            </a:r>
            <a:r>
              <a:rPr lang="en-US" dirty="0" err="1">
                <a:latin typeface="+mj-lt"/>
              </a:rPr>
              <a:t>Hàng</a:t>
            </a:r>
            <a:r>
              <a:rPr lang="en-US" dirty="0">
                <a:latin typeface="+mj-lt"/>
              </a:rPr>
              <a:t> </a:t>
            </a:r>
            <a:r>
              <a:rPr lang="en-US" dirty="0" err="1">
                <a:latin typeface="+mj-lt"/>
              </a:rPr>
              <a:t>năm</a:t>
            </a:r>
            <a:r>
              <a:rPr lang="en-US" dirty="0">
                <a:latin typeface="+mj-lt"/>
              </a:rPr>
              <a:t>, </a:t>
            </a:r>
            <a:r>
              <a:rPr lang="en-US" dirty="0" err="1">
                <a:latin typeface="+mj-lt"/>
              </a:rPr>
              <a:t>chỉ</a:t>
            </a:r>
            <a:r>
              <a:rPr lang="en-US" dirty="0">
                <a:latin typeface="+mj-lt"/>
              </a:rPr>
              <a:t> </a:t>
            </a:r>
            <a:r>
              <a:rPr lang="en-US" dirty="0" err="1">
                <a:latin typeface="+mj-lt"/>
              </a:rPr>
              <a:t>gọi</a:t>
            </a:r>
            <a:r>
              <a:rPr lang="en-US" dirty="0">
                <a:latin typeface="+mj-lt"/>
              </a:rPr>
              <a:t> </a:t>
            </a:r>
            <a:r>
              <a:rPr lang="en-US" dirty="0" err="1">
                <a:latin typeface="+mj-lt"/>
              </a:rPr>
              <a:t>nhập</a:t>
            </a:r>
            <a:r>
              <a:rPr lang="en-US" dirty="0">
                <a:latin typeface="+mj-lt"/>
              </a:rPr>
              <a:t> </a:t>
            </a:r>
            <a:r>
              <a:rPr lang="en-US" dirty="0" err="1">
                <a:latin typeface="+mj-lt"/>
              </a:rPr>
              <a:t>ngũ</a:t>
            </a:r>
            <a:r>
              <a:rPr lang="en-US" dirty="0">
                <a:latin typeface="+mj-lt"/>
              </a:rPr>
              <a:t> 01 </a:t>
            </a:r>
            <a:r>
              <a:rPr lang="en-US" dirty="0" err="1">
                <a:latin typeface="+mj-lt"/>
              </a:rPr>
              <a:t>lần</a:t>
            </a:r>
            <a:r>
              <a:rPr lang="en-US" dirty="0">
                <a:latin typeface="+mj-lt"/>
              </a:rPr>
              <a:t> </a:t>
            </a:r>
            <a:r>
              <a:rPr lang="en-US" dirty="0" err="1">
                <a:latin typeface="+mj-lt"/>
              </a:rPr>
              <a:t>vào</a:t>
            </a:r>
            <a:r>
              <a:rPr lang="en-US" dirty="0">
                <a:latin typeface="+mj-lt"/>
              </a:rPr>
              <a:t> </a:t>
            </a:r>
            <a:r>
              <a:rPr lang="en-US" dirty="0" err="1">
                <a:latin typeface="+mj-lt"/>
              </a:rPr>
              <a:t>tháng</a:t>
            </a:r>
            <a:r>
              <a:rPr lang="en-US" dirty="0">
                <a:latin typeface="+mj-lt"/>
              </a:rPr>
              <a:t> 02 </a:t>
            </a:r>
            <a:r>
              <a:rPr lang="en-US" dirty="0" err="1">
                <a:latin typeface="+mj-lt"/>
              </a:rPr>
              <a:t>hoặc</a:t>
            </a:r>
            <a:r>
              <a:rPr lang="en-US" dirty="0">
                <a:latin typeface="+mj-lt"/>
              </a:rPr>
              <a:t> </a:t>
            </a:r>
            <a:r>
              <a:rPr lang="en-US" dirty="0" err="1">
                <a:latin typeface="+mj-lt"/>
              </a:rPr>
              <a:t>tháng</a:t>
            </a:r>
            <a:r>
              <a:rPr lang="en-US" dirty="0">
                <a:latin typeface="+mj-lt"/>
              </a:rPr>
              <a:t> 03</a:t>
            </a:r>
          </a:p>
          <a:p>
            <a:pPr eaLnBrk="1" hangingPunct="1">
              <a:defRPr/>
            </a:pPr>
            <a:r>
              <a:rPr lang="en-US" dirty="0">
                <a:latin typeface="+mj-lt"/>
              </a:rPr>
              <a:t>5. </a:t>
            </a:r>
            <a:r>
              <a:rPr lang="en-US" dirty="0" err="1">
                <a:latin typeface="+mj-lt"/>
              </a:rPr>
              <a:t>Thời</a:t>
            </a:r>
            <a:r>
              <a:rPr lang="en-US" dirty="0">
                <a:latin typeface="+mj-lt"/>
              </a:rPr>
              <a:t> </a:t>
            </a:r>
            <a:r>
              <a:rPr lang="en-US" dirty="0" err="1">
                <a:latin typeface="+mj-lt"/>
              </a:rPr>
              <a:t>gian</a:t>
            </a:r>
            <a:r>
              <a:rPr lang="en-US" dirty="0">
                <a:latin typeface="+mj-lt"/>
              </a:rPr>
              <a:t> </a:t>
            </a:r>
            <a:r>
              <a:rPr lang="en-US" dirty="0" err="1">
                <a:latin typeface="+mj-lt"/>
              </a:rPr>
              <a:t>khám</a:t>
            </a:r>
            <a:r>
              <a:rPr lang="en-US" dirty="0">
                <a:latin typeface="+mj-lt"/>
              </a:rPr>
              <a:t> </a:t>
            </a:r>
            <a:r>
              <a:rPr lang="en-US" dirty="0" err="1">
                <a:latin typeface="+mj-lt"/>
              </a:rPr>
              <a:t>sức</a:t>
            </a:r>
            <a:r>
              <a:rPr lang="en-US" dirty="0">
                <a:latin typeface="+mj-lt"/>
              </a:rPr>
              <a:t> </a:t>
            </a:r>
            <a:r>
              <a:rPr lang="en-US" dirty="0" err="1">
                <a:latin typeface="+mj-lt"/>
              </a:rPr>
              <a:t>khỏe</a:t>
            </a:r>
            <a:r>
              <a:rPr lang="en-US" dirty="0">
                <a:latin typeface="+mj-lt"/>
              </a:rPr>
              <a:t> NVQS </a:t>
            </a:r>
            <a:r>
              <a:rPr lang="en-US" dirty="0" err="1">
                <a:latin typeface="+mj-lt"/>
              </a:rPr>
              <a:t>từ</a:t>
            </a:r>
            <a:r>
              <a:rPr lang="en-US" dirty="0">
                <a:latin typeface="+mj-lt"/>
              </a:rPr>
              <a:t> 01/11 </a:t>
            </a:r>
            <a:r>
              <a:rPr lang="en-US" dirty="0" err="1">
                <a:latin typeface="+mj-lt"/>
              </a:rPr>
              <a:t>đến</a:t>
            </a:r>
            <a:r>
              <a:rPr lang="en-US" dirty="0">
                <a:latin typeface="+mj-lt"/>
              </a:rPr>
              <a:t> </a:t>
            </a:r>
            <a:r>
              <a:rPr lang="en-US" dirty="0" err="1">
                <a:latin typeface="+mj-lt"/>
              </a:rPr>
              <a:t>hết</a:t>
            </a:r>
            <a:r>
              <a:rPr lang="en-US" dirty="0">
                <a:latin typeface="+mj-lt"/>
              </a:rPr>
              <a:t> 31/12 </a:t>
            </a:r>
            <a:r>
              <a:rPr lang="en-US" dirty="0" err="1">
                <a:latin typeface="+mj-lt"/>
              </a:rPr>
              <a:t>hàng</a:t>
            </a:r>
            <a:r>
              <a:rPr lang="en-US" dirty="0">
                <a:latin typeface="+mj-lt"/>
              </a:rPr>
              <a:t> </a:t>
            </a:r>
            <a:r>
              <a:rPr lang="en-US" dirty="0" err="1">
                <a:latin typeface="+mj-lt"/>
              </a:rPr>
              <a:t>năm</a:t>
            </a:r>
            <a:endParaRPr lang="en-US" dirty="0">
              <a:latin typeface="+mj-lt"/>
            </a:endParaRPr>
          </a:p>
          <a:p>
            <a:pPr eaLnBrk="1" hangingPunct="1">
              <a:defRPr/>
            </a:pPr>
            <a:r>
              <a:rPr lang="en-US" dirty="0">
                <a:latin typeface="+mj-lt"/>
              </a:rPr>
              <a:t>6. </a:t>
            </a:r>
            <a:r>
              <a:rPr lang="en-US" dirty="0" err="1">
                <a:latin typeface="+mj-lt"/>
              </a:rPr>
              <a:t>Được</a:t>
            </a:r>
            <a:r>
              <a:rPr lang="en-US" dirty="0">
                <a:latin typeface="+mj-lt"/>
              </a:rPr>
              <a:t> </a:t>
            </a:r>
            <a:r>
              <a:rPr lang="en-US" dirty="0" err="1">
                <a:latin typeface="+mj-lt"/>
              </a:rPr>
              <a:t>trả</a:t>
            </a:r>
            <a:r>
              <a:rPr lang="en-US" dirty="0">
                <a:latin typeface="+mj-lt"/>
              </a:rPr>
              <a:t> </a:t>
            </a:r>
            <a:r>
              <a:rPr lang="en-US" dirty="0" err="1">
                <a:latin typeface="+mj-lt"/>
              </a:rPr>
              <a:t>lương</a:t>
            </a:r>
            <a:r>
              <a:rPr lang="en-US" dirty="0">
                <a:latin typeface="+mj-lt"/>
              </a:rPr>
              <a:t> </a:t>
            </a:r>
            <a:r>
              <a:rPr lang="en-US" dirty="0" err="1">
                <a:latin typeface="+mj-lt"/>
              </a:rPr>
              <a:t>cho</a:t>
            </a:r>
            <a:r>
              <a:rPr lang="en-US" dirty="0">
                <a:latin typeface="+mj-lt"/>
              </a:rPr>
              <a:t> </a:t>
            </a:r>
            <a:r>
              <a:rPr lang="en-US" dirty="0" err="1">
                <a:latin typeface="+mj-lt"/>
              </a:rPr>
              <a:t>ngày</a:t>
            </a:r>
            <a:r>
              <a:rPr lang="en-US" dirty="0">
                <a:latin typeface="+mj-lt"/>
              </a:rPr>
              <a:t> </a:t>
            </a:r>
            <a:r>
              <a:rPr lang="en-US" dirty="0" err="1">
                <a:latin typeface="+mj-lt"/>
              </a:rPr>
              <a:t>nghỉ</a:t>
            </a:r>
            <a:r>
              <a:rPr lang="en-US" dirty="0">
                <a:latin typeface="+mj-lt"/>
              </a:rPr>
              <a:t> </a:t>
            </a:r>
            <a:r>
              <a:rPr lang="en-US" dirty="0" err="1">
                <a:latin typeface="+mj-lt"/>
              </a:rPr>
              <a:t>để</a:t>
            </a:r>
            <a:r>
              <a:rPr lang="en-US" dirty="0">
                <a:latin typeface="+mj-lt"/>
              </a:rPr>
              <a:t> </a:t>
            </a:r>
            <a:r>
              <a:rPr lang="en-US" dirty="0" err="1">
                <a:latin typeface="+mj-lt"/>
              </a:rPr>
              <a:t>khám</a:t>
            </a:r>
            <a:r>
              <a:rPr lang="en-US" dirty="0">
                <a:latin typeface="+mj-lt"/>
              </a:rPr>
              <a:t> </a:t>
            </a:r>
            <a:r>
              <a:rPr lang="en-US" dirty="0" err="1">
                <a:latin typeface="+mj-lt"/>
              </a:rPr>
              <a:t>sức</a:t>
            </a:r>
            <a:r>
              <a:rPr lang="en-US" dirty="0">
                <a:latin typeface="+mj-lt"/>
              </a:rPr>
              <a:t> </a:t>
            </a:r>
            <a:r>
              <a:rPr lang="en-US" dirty="0" err="1">
                <a:latin typeface="+mj-lt"/>
              </a:rPr>
              <a:t>khỏe</a:t>
            </a:r>
            <a:r>
              <a:rPr lang="en-US" dirty="0">
                <a:latin typeface="+mj-lt"/>
              </a:rPr>
              <a:t> NVQS</a:t>
            </a:r>
          </a:p>
          <a:p>
            <a:pPr eaLnBrk="1" hangingPunct="1">
              <a:defRPr/>
            </a:pPr>
            <a:r>
              <a:rPr lang="en-US" dirty="0">
                <a:latin typeface="+mj-lt"/>
              </a:rPr>
              <a:t>7. </a:t>
            </a:r>
            <a:r>
              <a:rPr lang="en-US" dirty="0" err="1">
                <a:latin typeface="+mj-lt"/>
              </a:rPr>
              <a:t>Thời</a:t>
            </a:r>
            <a:r>
              <a:rPr lang="en-US" dirty="0">
                <a:latin typeface="+mj-lt"/>
              </a:rPr>
              <a:t> </a:t>
            </a:r>
            <a:r>
              <a:rPr lang="en-US" dirty="0" err="1">
                <a:latin typeface="+mj-lt"/>
              </a:rPr>
              <a:t>gian</a:t>
            </a:r>
            <a:r>
              <a:rPr lang="en-US" dirty="0">
                <a:latin typeface="+mj-lt"/>
              </a:rPr>
              <a:t> </a:t>
            </a:r>
            <a:r>
              <a:rPr lang="en-US" dirty="0" err="1">
                <a:latin typeface="+mj-lt"/>
              </a:rPr>
              <a:t>tham</a:t>
            </a:r>
            <a:r>
              <a:rPr lang="en-US" dirty="0">
                <a:latin typeface="+mj-lt"/>
              </a:rPr>
              <a:t> </a:t>
            </a:r>
            <a:r>
              <a:rPr lang="en-US" dirty="0" err="1">
                <a:latin typeface="+mj-lt"/>
              </a:rPr>
              <a:t>gia</a:t>
            </a:r>
            <a:r>
              <a:rPr lang="en-US" dirty="0">
                <a:latin typeface="+mj-lt"/>
              </a:rPr>
              <a:t> NVQS </a:t>
            </a:r>
            <a:r>
              <a:rPr lang="en-US" dirty="0" err="1">
                <a:latin typeface="+mj-lt"/>
              </a:rPr>
              <a:t>là</a:t>
            </a:r>
            <a:r>
              <a:rPr lang="en-US" dirty="0">
                <a:latin typeface="+mj-lt"/>
              </a:rPr>
              <a:t> 24 </a:t>
            </a:r>
            <a:r>
              <a:rPr lang="en-US" dirty="0" err="1">
                <a:latin typeface="+mj-lt"/>
              </a:rPr>
              <a:t>tháng</a:t>
            </a:r>
            <a:endParaRPr lang="en-US" dirty="0">
              <a:latin typeface="+mj-lt"/>
            </a:endParaRPr>
          </a:p>
          <a:p>
            <a:pPr eaLnBrk="1" hangingPunct="1">
              <a:defRPr/>
            </a:pPr>
            <a:r>
              <a:rPr lang="en-US" dirty="0">
                <a:latin typeface="+mj-lt"/>
              </a:rPr>
              <a:t>8. </a:t>
            </a:r>
            <a:r>
              <a:rPr lang="en-US" dirty="0" err="1">
                <a:latin typeface="+mj-lt"/>
              </a:rPr>
              <a:t>Đã</a:t>
            </a:r>
            <a:r>
              <a:rPr lang="en-US" dirty="0">
                <a:latin typeface="+mj-lt"/>
              </a:rPr>
              <a:t> </a:t>
            </a:r>
            <a:r>
              <a:rPr lang="en-US" dirty="0" err="1">
                <a:latin typeface="+mj-lt"/>
              </a:rPr>
              <a:t>phạt</a:t>
            </a:r>
            <a:r>
              <a:rPr lang="en-US" dirty="0">
                <a:latin typeface="+mj-lt"/>
              </a:rPr>
              <a:t> </a:t>
            </a:r>
            <a:r>
              <a:rPr lang="en-US" dirty="0" err="1">
                <a:latin typeface="+mj-lt"/>
              </a:rPr>
              <a:t>tiền</a:t>
            </a:r>
            <a:r>
              <a:rPr lang="en-US" dirty="0">
                <a:latin typeface="+mj-lt"/>
              </a:rPr>
              <a:t> </a:t>
            </a:r>
            <a:r>
              <a:rPr lang="en-US" dirty="0" err="1">
                <a:latin typeface="+mj-lt"/>
              </a:rPr>
              <a:t>về</a:t>
            </a:r>
            <a:r>
              <a:rPr lang="en-US" dirty="0">
                <a:latin typeface="+mj-lt"/>
              </a:rPr>
              <a:t> </a:t>
            </a:r>
            <a:r>
              <a:rPr lang="en-US" dirty="0" err="1">
                <a:latin typeface="+mj-lt"/>
              </a:rPr>
              <a:t>việc</a:t>
            </a:r>
            <a:r>
              <a:rPr lang="en-US" dirty="0">
                <a:latin typeface="+mj-lt"/>
              </a:rPr>
              <a:t> </a:t>
            </a:r>
            <a:r>
              <a:rPr lang="en-US" dirty="0" err="1">
                <a:latin typeface="+mj-lt"/>
              </a:rPr>
              <a:t>trốn</a:t>
            </a:r>
            <a:r>
              <a:rPr lang="en-US" dirty="0">
                <a:latin typeface="+mj-lt"/>
              </a:rPr>
              <a:t> </a:t>
            </a:r>
            <a:r>
              <a:rPr lang="en-US" dirty="0" err="1">
                <a:latin typeface="+mj-lt"/>
              </a:rPr>
              <a:t>tránh</a:t>
            </a:r>
            <a:r>
              <a:rPr lang="en-US" dirty="0">
                <a:latin typeface="+mj-lt"/>
              </a:rPr>
              <a:t> NVQS </a:t>
            </a:r>
            <a:r>
              <a:rPr lang="en-US" dirty="0" err="1">
                <a:latin typeface="+mj-lt"/>
              </a:rPr>
              <a:t>mà</a:t>
            </a:r>
            <a:r>
              <a:rPr lang="en-US" dirty="0">
                <a:latin typeface="+mj-lt"/>
              </a:rPr>
              <a:t> </a:t>
            </a:r>
            <a:r>
              <a:rPr lang="en-US" dirty="0" err="1">
                <a:latin typeface="+mj-lt"/>
              </a:rPr>
              <a:t>còn</a:t>
            </a:r>
            <a:r>
              <a:rPr lang="en-US" dirty="0">
                <a:latin typeface="+mj-lt"/>
              </a:rPr>
              <a:t> </a:t>
            </a:r>
            <a:r>
              <a:rPr lang="en-US" dirty="0" err="1">
                <a:latin typeface="+mj-lt"/>
              </a:rPr>
              <a:t>tái</a:t>
            </a:r>
            <a:r>
              <a:rPr lang="en-US" dirty="0">
                <a:latin typeface="+mj-lt"/>
              </a:rPr>
              <a:t> </a:t>
            </a:r>
            <a:r>
              <a:rPr lang="en-US" dirty="0" err="1">
                <a:latin typeface="+mj-lt"/>
              </a:rPr>
              <a:t>phạm</a:t>
            </a:r>
            <a:r>
              <a:rPr lang="en-US" dirty="0">
                <a:latin typeface="+mj-lt"/>
              </a:rPr>
              <a:t>: </a:t>
            </a:r>
            <a:r>
              <a:rPr lang="en-US" dirty="0" err="1">
                <a:latin typeface="+mj-lt"/>
              </a:rPr>
              <a:t>sẽ</a:t>
            </a:r>
            <a:r>
              <a:rPr lang="en-US" dirty="0">
                <a:latin typeface="+mj-lt"/>
              </a:rPr>
              <a:t> </a:t>
            </a:r>
            <a:r>
              <a:rPr lang="en-US" dirty="0" err="1">
                <a:latin typeface="+mj-lt"/>
              </a:rPr>
              <a:t>xử</a:t>
            </a:r>
            <a:r>
              <a:rPr lang="en-US" dirty="0">
                <a:latin typeface="+mj-lt"/>
              </a:rPr>
              <a:t> </a:t>
            </a:r>
            <a:r>
              <a:rPr lang="en-US" dirty="0" err="1">
                <a:latin typeface="+mj-lt"/>
              </a:rPr>
              <a:t>lý</a:t>
            </a:r>
            <a:r>
              <a:rPr lang="en-US" dirty="0">
                <a:latin typeface="+mj-lt"/>
              </a:rPr>
              <a:t> </a:t>
            </a:r>
            <a:r>
              <a:rPr lang="en-US" dirty="0" err="1">
                <a:latin typeface="+mj-lt"/>
              </a:rPr>
              <a:t>hình</a:t>
            </a:r>
            <a:r>
              <a:rPr lang="en-US" dirty="0">
                <a:latin typeface="+mj-lt"/>
              </a:rPr>
              <a:t> </a:t>
            </a:r>
            <a:r>
              <a:rPr lang="en-US" dirty="0" err="1">
                <a:latin typeface="+mj-lt"/>
              </a:rPr>
              <a:t>sự</a:t>
            </a:r>
            <a:endParaRPr lang="en-US" dirty="0">
              <a:latin typeface="+mj-lt"/>
            </a:endParaRPr>
          </a:p>
          <a:p>
            <a:pPr eaLnBrk="1" hangingPunct="1">
              <a:defRPr/>
            </a:pPr>
            <a:r>
              <a:rPr lang="en-US" dirty="0">
                <a:latin typeface="+mj-lt"/>
              </a:rPr>
              <a:t>9. </a:t>
            </a:r>
            <a:r>
              <a:rPr lang="en-US" dirty="0" err="1">
                <a:latin typeface="+mj-lt"/>
              </a:rPr>
              <a:t>Nữ</a:t>
            </a:r>
            <a:r>
              <a:rPr lang="en-US" dirty="0">
                <a:latin typeface="+mj-lt"/>
              </a:rPr>
              <a:t> </a:t>
            </a:r>
            <a:r>
              <a:rPr lang="en-US" dirty="0" err="1">
                <a:latin typeface="+mj-lt"/>
              </a:rPr>
              <a:t>đủ</a:t>
            </a:r>
            <a:r>
              <a:rPr lang="en-US" dirty="0">
                <a:latin typeface="+mj-lt"/>
              </a:rPr>
              <a:t> 18 </a:t>
            </a:r>
            <a:r>
              <a:rPr lang="en-US" dirty="0" err="1">
                <a:latin typeface="+mj-lt"/>
              </a:rPr>
              <a:t>tuổi</a:t>
            </a:r>
            <a:r>
              <a:rPr lang="en-US" dirty="0">
                <a:latin typeface="+mj-lt"/>
              </a:rPr>
              <a:t> </a:t>
            </a:r>
            <a:r>
              <a:rPr lang="en-US" dirty="0" err="1">
                <a:latin typeface="+mj-lt"/>
              </a:rPr>
              <a:t>được</a:t>
            </a:r>
            <a:r>
              <a:rPr lang="en-US" dirty="0">
                <a:latin typeface="+mj-lt"/>
              </a:rPr>
              <a:t> </a:t>
            </a:r>
            <a:r>
              <a:rPr lang="en-US" dirty="0" err="1">
                <a:latin typeface="+mj-lt"/>
              </a:rPr>
              <a:t>đi</a:t>
            </a:r>
            <a:r>
              <a:rPr lang="en-US" dirty="0">
                <a:latin typeface="+mj-lt"/>
              </a:rPr>
              <a:t> </a:t>
            </a:r>
            <a:r>
              <a:rPr lang="en-US" dirty="0" err="1">
                <a:latin typeface="+mj-lt"/>
              </a:rPr>
              <a:t>bộ</a:t>
            </a:r>
            <a:r>
              <a:rPr lang="en-US" dirty="0">
                <a:latin typeface="+mj-lt"/>
              </a:rPr>
              <a:t> </a:t>
            </a:r>
            <a:r>
              <a:rPr lang="en-US" dirty="0" err="1">
                <a:latin typeface="+mj-lt"/>
              </a:rPr>
              <a:t>đội</a:t>
            </a:r>
            <a:endParaRPr lang="en-US" dirty="0">
              <a:latin typeface="+mj-lt"/>
            </a:endParaRPr>
          </a:p>
          <a:p>
            <a:pPr eaLnBrk="1" hangingPunct="1">
              <a:defRPr/>
            </a:pPr>
            <a:r>
              <a:rPr lang="en-US" dirty="0">
                <a:solidFill>
                  <a:schemeClr val="accent1">
                    <a:lumMod val="50000"/>
                  </a:schemeClr>
                </a:solidFill>
                <a:latin typeface="+mj-lt"/>
              </a:rPr>
              <a:t> </a:t>
            </a:r>
            <a:r>
              <a:rPr lang="en-US" b="1" dirty="0" err="1">
                <a:solidFill>
                  <a:schemeClr val="accent1">
                    <a:lumMod val="50000"/>
                  </a:schemeClr>
                </a:solidFill>
                <a:latin typeface="+mj-lt"/>
              </a:rPr>
              <a:t>khoản</a:t>
            </a:r>
            <a:r>
              <a:rPr lang="en-US" b="1" dirty="0">
                <a:solidFill>
                  <a:schemeClr val="accent1">
                    <a:lumMod val="50000"/>
                  </a:schemeClr>
                </a:solidFill>
                <a:latin typeface="+mj-lt"/>
              </a:rPr>
              <a:t> 2 </a:t>
            </a:r>
            <a:r>
              <a:rPr lang="en-US" b="1" dirty="0" err="1">
                <a:solidFill>
                  <a:schemeClr val="accent1">
                    <a:lumMod val="50000"/>
                  </a:schemeClr>
                </a:solidFill>
                <a:latin typeface="+mj-lt"/>
              </a:rPr>
              <a:t>Điều</a:t>
            </a:r>
            <a:r>
              <a:rPr lang="en-US" b="1" dirty="0">
                <a:solidFill>
                  <a:schemeClr val="accent1">
                    <a:lumMod val="50000"/>
                  </a:schemeClr>
                </a:solidFill>
                <a:latin typeface="+mj-lt"/>
              </a:rPr>
              <a:t> 6 </a:t>
            </a:r>
            <a:r>
              <a:rPr lang="en-US" b="1" dirty="0" err="1">
                <a:solidFill>
                  <a:schemeClr val="accent1">
                    <a:lumMod val="50000"/>
                  </a:schemeClr>
                </a:solidFill>
                <a:latin typeface="+mj-lt"/>
              </a:rPr>
              <a:t>Luật</a:t>
            </a:r>
            <a:r>
              <a:rPr lang="en-US" b="1" dirty="0">
                <a:solidFill>
                  <a:schemeClr val="accent1">
                    <a:lumMod val="50000"/>
                  </a:schemeClr>
                </a:solidFill>
                <a:latin typeface="+mj-lt"/>
              </a:rPr>
              <a:t> </a:t>
            </a:r>
            <a:r>
              <a:rPr lang="en-US" dirty="0" err="1">
                <a:latin typeface="+mj-lt"/>
              </a:rPr>
              <a:t>nghĩa</a:t>
            </a:r>
            <a:r>
              <a:rPr lang="en-US" dirty="0">
                <a:latin typeface="+mj-lt"/>
              </a:rPr>
              <a:t> </a:t>
            </a:r>
            <a:r>
              <a:rPr lang="en-US" dirty="0" err="1">
                <a:latin typeface="+mj-lt"/>
              </a:rPr>
              <a:t>vụ</a:t>
            </a:r>
            <a:r>
              <a:rPr lang="en-US" dirty="0">
                <a:latin typeface="+mj-lt"/>
              </a:rPr>
              <a:t> </a:t>
            </a:r>
            <a:r>
              <a:rPr lang="en-US" dirty="0" err="1">
                <a:latin typeface="+mj-lt"/>
              </a:rPr>
              <a:t>quân</a:t>
            </a:r>
            <a:r>
              <a:rPr lang="en-US" dirty="0">
                <a:latin typeface="+mj-lt"/>
              </a:rPr>
              <a:t> </a:t>
            </a:r>
            <a:r>
              <a:rPr lang="en-US" dirty="0" err="1">
                <a:latin typeface="+mj-lt"/>
              </a:rPr>
              <a:t>sự</a:t>
            </a:r>
            <a:r>
              <a:rPr lang="en-US" dirty="0">
                <a:latin typeface="+mj-lt"/>
              </a:rPr>
              <a:t>, </a:t>
            </a:r>
            <a:r>
              <a:rPr lang="en-US" dirty="0" err="1">
                <a:latin typeface="+mj-lt"/>
              </a:rPr>
              <a:t>công</a:t>
            </a:r>
            <a:r>
              <a:rPr lang="en-US" dirty="0">
                <a:latin typeface="+mj-lt"/>
              </a:rPr>
              <a:t> </a:t>
            </a:r>
            <a:r>
              <a:rPr lang="en-US" dirty="0" err="1">
                <a:latin typeface="+mj-lt"/>
              </a:rPr>
              <a:t>dân</a:t>
            </a:r>
            <a:r>
              <a:rPr lang="en-US" dirty="0">
                <a:latin typeface="+mj-lt"/>
              </a:rPr>
              <a:t> </a:t>
            </a:r>
            <a:r>
              <a:rPr lang="en-US" dirty="0" err="1">
                <a:latin typeface="+mj-lt"/>
              </a:rPr>
              <a:t>nữ</a:t>
            </a:r>
            <a:r>
              <a:rPr lang="en-US" dirty="0">
                <a:latin typeface="+mj-lt"/>
              </a:rPr>
              <a:t> </a:t>
            </a:r>
            <a:r>
              <a:rPr lang="en-US" dirty="0" err="1">
                <a:latin typeface="+mj-lt"/>
              </a:rPr>
              <a:t>trong</a:t>
            </a:r>
            <a:r>
              <a:rPr lang="en-US" dirty="0">
                <a:latin typeface="+mj-lt"/>
              </a:rPr>
              <a:t> </a:t>
            </a:r>
            <a:r>
              <a:rPr lang="en-US" dirty="0" err="1">
                <a:latin typeface="+mj-lt"/>
              </a:rPr>
              <a:t>độ</a:t>
            </a:r>
            <a:r>
              <a:rPr lang="en-US" dirty="0">
                <a:latin typeface="+mj-lt"/>
              </a:rPr>
              <a:t> </a:t>
            </a:r>
            <a:r>
              <a:rPr lang="en-US" dirty="0" err="1">
                <a:latin typeface="+mj-lt"/>
              </a:rPr>
              <a:t>tuổi</a:t>
            </a:r>
            <a:r>
              <a:rPr lang="en-US" dirty="0">
                <a:latin typeface="+mj-lt"/>
              </a:rPr>
              <a:t> </a:t>
            </a:r>
            <a:r>
              <a:rPr lang="en-US" dirty="0" err="1">
                <a:latin typeface="+mj-lt"/>
              </a:rPr>
              <a:t>thực</a:t>
            </a:r>
            <a:r>
              <a:rPr lang="en-US" dirty="0">
                <a:latin typeface="+mj-lt"/>
              </a:rPr>
              <a:t> </a:t>
            </a:r>
            <a:r>
              <a:rPr lang="en-US" dirty="0" err="1">
                <a:latin typeface="+mj-lt"/>
              </a:rPr>
              <a:t>hiện</a:t>
            </a:r>
            <a:r>
              <a:rPr lang="en-US" dirty="0">
                <a:latin typeface="+mj-lt"/>
              </a:rPr>
              <a:t> </a:t>
            </a:r>
            <a:r>
              <a:rPr lang="en-US" dirty="0" err="1">
                <a:latin typeface="+mj-lt"/>
              </a:rPr>
              <a:t>nghĩa</a:t>
            </a:r>
            <a:r>
              <a:rPr lang="en-US" dirty="0">
                <a:latin typeface="+mj-lt"/>
              </a:rPr>
              <a:t> </a:t>
            </a:r>
            <a:r>
              <a:rPr lang="en-US" dirty="0" err="1">
                <a:latin typeface="+mj-lt"/>
              </a:rPr>
              <a:t>vụ</a:t>
            </a:r>
            <a:r>
              <a:rPr lang="en-US" dirty="0">
                <a:latin typeface="+mj-lt"/>
              </a:rPr>
              <a:t> </a:t>
            </a:r>
            <a:r>
              <a:rPr lang="en-US" dirty="0" err="1">
                <a:latin typeface="+mj-lt"/>
              </a:rPr>
              <a:t>quân</a:t>
            </a:r>
            <a:r>
              <a:rPr lang="en-US" dirty="0">
                <a:latin typeface="+mj-lt"/>
              </a:rPr>
              <a:t> </a:t>
            </a:r>
            <a:r>
              <a:rPr lang="en-US" dirty="0" err="1">
                <a:latin typeface="+mj-lt"/>
              </a:rPr>
              <a:t>sự</a:t>
            </a:r>
            <a:r>
              <a:rPr lang="en-US" dirty="0">
                <a:latin typeface="+mj-lt"/>
              </a:rPr>
              <a:t> </a:t>
            </a:r>
            <a:r>
              <a:rPr lang="en-US" dirty="0" err="1">
                <a:latin typeface="+mj-lt"/>
              </a:rPr>
              <a:t>trong</a:t>
            </a:r>
            <a:r>
              <a:rPr lang="en-US" dirty="0">
                <a:latin typeface="+mj-lt"/>
              </a:rPr>
              <a:t> </a:t>
            </a:r>
            <a:r>
              <a:rPr lang="en-US" dirty="0" err="1">
                <a:latin typeface="+mj-lt"/>
              </a:rPr>
              <a:t>thời</a:t>
            </a:r>
            <a:r>
              <a:rPr lang="en-US" dirty="0">
                <a:latin typeface="+mj-lt"/>
              </a:rPr>
              <a:t> </a:t>
            </a:r>
            <a:r>
              <a:rPr lang="en-US" dirty="0" err="1">
                <a:latin typeface="+mj-lt"/>
              </a:rPr>
              <a:t>bình</a:t>
            </a:r>
            <a:r>
              <a:rPr lang="en-US" dirty="0">
                <a:latin typeface="+mj-lt"/>
              </a:rPr>
              <a:t> </a:t>
            </a:r>
            <a:r>
              <a:rPr lang="en-US" dirty="0" err="1">
                <a:latin typeface="+mj-lt"/>
              </a:rPr>
              <a:t>nếu</a:t>
            </a:r>
            <a:r>
              <a:rPr lang="en-US" dirty="0">
                <a:latin typeface="+mj-lt"/>
              </a:rPr>
              <a:t> </a:t>
            </a:r>
            <a:r>
              <a:rPr lang="en-US" dirty="0" err="1">
                <a:latin typeface="+mj-lt"/>
              </a:rPr>
              <a:t>tự</a:t>
            </a:r>
            <a:r>
              <a:rPr lang="en-US" dirty="0">
                <a:latin typeface="+mj-lt"/>
              </a:rPr>
              <a:t> </a:t>
            </a:r>
            <a:r>
              <a:rPr lang="en-US" dirty="0" err="1">
                <a:latin typeface="+mj-lt"/>
              </a:rPr>
              <a:t>nguyện</a:t>
            </a:r>
            <a:r>
              <a:rPr lang="en-US" dirty="0">
                <a:latin typeface="+mj-lt"/>
              </a:rPr>
              <a:t> </a:t>
            </a:r>
            <a:r>
              <a:rPr lang="en-US" dirty="0" err="1">
                <a:latin typeface="+mj-lt"/>
              </a:rPr>
              <a:t>và</a:t>
            </a:r>
            <a:r>
              <a:rPr lang="en-US" dirty="0">
                <a:latin typeface="+mj-lt"/>
              </a:rPr>
              <a:t> </a:t>
            </a:r>
            <a:r>
              <a:rPr lang="en-US" dirty="0" err="1">
                <a:latin typeface="+mj-lt"/>
              </a:rPr>
              <a:t>quân</a:t>
            </a:r>
            <a:r>
              <a:rPr lang="en-US" dirty="0">
                <a:latin typeface="+mj-lt"/>
              </a:rPr>
              <a:t> </a:t>
            </a:r>
            <a:r>
              <a:rPr lang="en-US" dirty="0" err="1">
                <a:latin typeface="+mj-lt"/>
              </a:rPr>
              <a:t>đội</a:t>
            </a:r>
            <a:r>
              <a:rPr lang="en-US" dirty="0">
                <a:latin typeface="+mj-lt"/>
              </a:rPr>
              <a:t> </a:t>
            </a:r>
            <a:r>
              <a:rPr lang="en-US" dirty="0" err="1">
                <a:latin typeface="+mj-lt"/>
              </a:rPr>
              <a:t>có</a:t>
            </a:r>
            <a:r>
              <a:rPr lang="en-US" dirty="0">
                <a:latin typeface="+mj-lt"/>
              </a:rPr>
              <a:t> </a:t>
            </a:r>
            <a:r>
              <a:rPr lang="en-US" dirty="0" err="1">
                <a:latin typeface="+mj-lt"/>
              </a:rPr>
              <a:t>nhu</a:t>
            </a:r>
            <a:r>
              <a:rPr lang="en-US" dirty="0">
                <a:latin typeface="+mj-lt"/>
              </a:rPr>
              <a:t> </a:t>
            </a:r>
            <a:r>
              <a:rPr lang="en-US" dirty="0" err="1">
                <a:latin typeface="+mj-lt"/>
              </a:rPr>
              <a:t>cầu</a:t>
            </a:r>
            <a:r>
              <a:rPr lang="en-US" dirty="0">
                <a:latin typeface="+mj-lt"/>
              </a:rPr>
              <a:t> </a:t>
            </a:r>
            <a:r>
              <a:rPr lang="en-US" dirty="0" err="1">
                <a:latin typeface="+mj-lt"/>
              </a:rPr>
              <a:t>thì</a:t>
            </a:r>
            <a:r>
              <a:rPr lang="en-US" dirty="0">
                <a:latin typeface="+mj-lt"/>
              </a:rPr>
              <a:t> </a:t>
            </a:r>
            <a:r>
              <a:rPr lang="en-US" dirty="0" err="1">
                <a:latin typeface="+mj-lt"/>
              </a:rPr>
              <a:t>được</a:t>
            </a:r>
            <a:r>
              <a:rPr lang="en-US" dirty="0">
                <a:latin typeface="+mj-lt"/>
              </a:rPr>
              <a:t> </a:t>
            </a:r>
            <a:r>
              <a:rPr lang="en-US" dirty="0" err="1">
                <a:latin typeface="+mj-lt"/>
              </a:rPr>
              <a:t>phục</a:t>
            </a:r>
            <a:r>
              <a:rPr lang="en-US" dirty="0">
                <a:latin typeface="+mj-lt"/>
              </a:rPr>
              <a:t> </a:t>
            </a:r>
            <a:r>
              <a:rPr lang="en-US" dirty="0" err="1">
                <a:latin typeface="+mj-lt"/>
              </a:rPr>
              <a:t>vụ</a:t>
            </a:r>
            <a:r>
              <a:rPr lang="en-US" dirty="0">
                <a:latin typeface="+mj-lt"/>
              </a:rPr>
              <a:t> </a:t>
            </a:r>
            <a:r>
              <a:rPr lang="en-US" dirty="0" err="1">
                <a:latin typeface="+mj-lt"/>
              </a:rPr>
              <a:t>tại</a:t>
            </a:r>
            <a:r>
              <a:rPr lang="en-US" dirty="0">
                <a:latin typeface="+mj-lt"/>
              </a:rPr>
              <a:t> </a:t>
            </a:r>
            <a:r>
              <a:rPr lang="en-US" dirty="0" err="1">
                <a:latin typeface="+mj-lt"/>
              </a:rPr>
              <a:t>ngũ</a:t>
            </a:r>
            <a:r>
              <a:rPr lang="en-US" dirty="0">
                <a:latin typeface="+mj-lt"/>
              </a:rPr>
              <a:t>.</a:t>
            </a:r>
          </a:p>
        </p:txBody>
      </p:sp>
    </p:spTree>
    <p:custDataLst>
      <p:tags r:id="rId1"/>
    </p:custDataLst>
    <p:extLst>
      <p:ext uri="{BB962C8B-B14F-4D97-AF65-F5344CB8AC3E}">
        <p14:creationId xmlns:p14="http://schemas.microsoft.com/office/powerpoint/2010/main" val="2223122916"/>
      </p:ext>
    </p:extLst>
  </p:cSld>
  <p:clrMapOvr>
    <a:masterClrMapping/>
  </p:clrMapOvr>
  <p:transition spd="slow" advClick="0" advTm="515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000"/>
                                        <p:tgtEl>
                                          <p:spTgt spid="7">
                                            <p:txEl>
                                              <p:pRg st="3" end="3"/>
                                            </p:txEl>
                                          </p:spTgt>
                                        </p:tgtEl>
                                      </p:cBhvr>
                                    </p:animEffect>
                                    <p:anim calcmode="lin" valueType="num">
                                      <p:cBhvr>
                                        <p:cTn id="2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anim calcmode="lin" valueType="num">
                                      <p:cBhvr>
                                        <p:cTn id="2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1000"/>
                                        <p:tgtEl>
                                          <p:spTgt spid="7">
                                            <p:txEl>
                                              <p:pRg st="6" end="6"/>
                                            </p:txEl>
                                          </p:spTgt>
                                        </p:tgtEl>
                                      </p:cBhvr>
                                    </p:animEffect>
                                    <p:anim calcmode="lin" valueType="num">
                                      <p:cBhvr>
                                        <p:cTn id="38"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1000"/>
                                        <p:tgtEl>
                                          <p:spTgt spid="7">
                                            <p:txEl>
                                              <p:pRg st="7" end="7"/>
                                            </p:txEl>
                                          </p:spTgt>
                                        </p:tgtEl>
                                      </p:cBhvr>
                                    </p:animEffect>
                                    <p:anim calcmode="lin" valueType="num">
                                      <p:cBhvr>
                                        <p:cTn id="43"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1000"/>
                                        <p:tgtEl>
                                          <p:spTgt spid="7">
                                            <p:txEl>
                                              <p:pRg st="8" end="8"/>
                                            </p:txEl>
                                          </p:spTgt>
                                        </p:tgtEl>
                                      </p:cBhvr>
                                    </p:animEffect>
                                    <p:anim calcmode="lin" valueType="num">
                                      <p:cBhvr>
                                        <p:cTn id="48"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1000"/>
                                        <p:tgtEl>
                                          <p:spTgt spid="7">
                                            <p:txEl>
                                              <p:pRg st="9" end="9"/>
                                            </p:txEl>
                                          </p:spTgt>
                                        </p:tgtEl>
                                      </p:cBhvr>
                                    </p:animEffect>
                                    <p:anim calcmode="lin" valueType="num">
                                      <p:cBhvr>
                                        <p:cTn id="53"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1000"/>
                                        <p:tgtEl>
                                          <p:spTgt spid="7">
                                            <p:txEl>
                                              <p:pRg st="10" end="10"/>
                                            </p:txEl>
                                          </p:spTgt>
                                        </p:tgtEl>
                                      </p:cBhvr>
                                    </p:animEffect>
                                    <p:anim calcmode="lin" valueType="num">
                                      <p:cBhvr>
                                        <p:cTn id="58"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1000"/>
                                        <p:tgtEl>
                                          <p:spTgt spid="7">
                                            <p:txEl>
                                              <p:pRg st="11" end="11"/>
                                            </p:txEl>
                                          </p:spTgt>
                                        </p:tgtEl>
                                      </p:cBhvr>
                                    </p:animEffect>
                                    <p:anim calcmode="lin" valueType="num">
                                      <p:cBhvr>
                                        <p:cTn id="63"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val 6"/>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48841"/>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614048" y="250032"/>
            <a:ext cx="41076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497367" y="250032"/>
            <a:ext cx="526256"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10</a:t>
            </a:r>
          </a:p>
        </p:txBody>
      </p:sp>
      <p:sp>
        <p:nvSpPr>
          <p:cNvPr id="37902" name="Oval 20"/>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44" name="AutoShape 21"/>
          <p:cNvSpPr>
            <a:spLocks noChangeArrowheads="1"/>
          </p:cNvSpPr>
          <p:nvPr/>
        </p:nvSpPr>
        <p:spPr bwMode="auto">
          <a:xfrm>
            <a:off x="7481887" y="228600"/>
            <a:ext cx="557213" cy="457200"/>
          </a:xfrm>
          <a:prstGeom prst="star5">
            <a:avLst/>
          </a:prstGeom>
          <a:solidFill>
            <a:srgbClr val="FF9900"/>
          </a:solidFill>
          <a:ln w="9525">
            <a:solidFill>
              <a:schemeClr val="tx1"/>
            </a:solidFill>
            <a:miter lim="800000"/>
            <a:headEnd/>
            <a:tailEnd/>
          </a:ln>
          <a:effectLst/>
        </p:spPr>
        <p:txBody>
          <a:bodyPr wrap="none" anchor="ctr"/>
          <a:lstStyle/>
          <a:p>
            <a:pPr eaLnBrk="1" hangingPunct="1">
              <a:defRPr/>
            </a:pPr>
            <a:endParaRPr lang="en-US" sz="1350"/>
          </a:p>
        </p:txBody>
      </p:sp>
      <p:sp>
        <p:nvSpPr>
          <p:cNvPr id="45" name="Oval 4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675">
                <a:solidFill>
                  <a:srgbClr val="FF3300"/>
                </a:solidFill>
                <a:latin typeface=".VnBodoniH" panose="020B7200000000000000" pitchFamily="34" charset="0"/>
              </a:rPr>
              <a:t>HÕt giê</a:t>
            </a:r>
          </a:p>
        </p:txBody>
      </p:sp>
      <p:sp>
        <p:nvSpPr>
          <p:cNvPr id="46" name="Oval 42"/>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a:t>
            </a:r>
          </a:p>
        </p:txBody>
      </p:sp>
      <p:sp>
        <p:nvSpPr>
          <p:cNvPr id="47" name="Oval 43"/>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2</a:t>
            </a:r>
          </a:p>
        </p:txBody>
      </p:sp>
      <p:sp>
        <p:nvSpPr>
          <p:cNvPr id="48" name="Oval 44"/>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3</a:t>
            </a:r>
          </a:p>
        </p:txBody>
      </p:sp>
      <p:sp>
        <p:nvSpPr>
          <p:cNvPr id="49" name="Oval 45"/>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4</a:t>
            </a:r>
          </a:p>
        </p:txBody>
      </p:sp>
      <p:sp>
        <p:nvSpPr>
          <p:cNvPr id="50" name="Oval 46"/>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5</a:t>
            </a:r>
          </a:p>
        </p:txBody>
      </p:sp>
      <p:sp>
        <p:nvSpPr>
          <p:cNvPr id="51" name="Oval 47"/>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6</a:t>
            </a:r>
          </a:p>
        </p:txBody>
      </p:sp>
      <p:sp>
        <p:nvSpPr>
          <p:cNvPr id="52" name="Oval 48"/>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7</a:t>
            </a:r>
          </a:p>
        </p:txBody>
      </p:sp>
      <p:sp>
        <p:nvSpPr>
          <p:cNvPr id="53" name="Oval 49"/>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8</a:t>
            </a:r>
          </a:p>
        </p:txBody>
      </p:sp>
      <p:sp>
        <p:nvSpPr>
          <p:cNvPr id="54" name="Oval 50"/>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9</a:t>
            </a:r>
          </a:p>
        </p:txBody>
      </p:sp>
      <p:sp>
        <p:nvSpPr>
          <p:cNvPr id="55" name="Oval 5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10</a:t>
            </a:r>
          </a:p>
        </p:txBody>
      </p:sp>
      <p:sp>
        <p:nvSpPr>
          <p:cNvPr id="56" name="Oval 52"/>
          <p:cNvSpPr>
            <a:spLocks noChangeArrowheads="1"/>
          </p:cNvSpPr>
          <p:nvPr/>
        </p:nvSpPr>
        <p:spPr bwMode="auto">
          <a:xfrm>
            <a:off x="7471172" y="192881"/>
            <a:ext cx="557213" cy="457200"/>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endParaRPr lang="en-US" altLang="en-US" sz="3600">
              <a:latin typeface=".VnBodoniH" panose="020B7200000000000000" pitchFamily="34" charset="0"/>
            </a:endParaRPr>
          </a:p>
        </p:txBody>
      </p:sp>
      <p:sp>
        <p:nvSpPr>
          <p:cNvPr id="59" name="Content Placeholder 58"/>
          <p:cNvSpPr>
            <a:spLocks noGrp="1"/>
          </p:cNvSpPr>
          <p:nvPr>
            <p:ph/>
          </p:nvPr>
        </p:nvSpPr>
        <p:spPr>
          <a:xfrm>
            <a:off x="1104900" y="205979"/>
            <a:ext cx="6919913" cy="4388644"/>
          </a:xfrm>
        </p:spPr>
        <p:txBody>
          <a:bodyPr>
            <a:normAutofit/>
          </a:bodyPr>
          <a:lstStyle/>
          <a:p>
            <a:pPr>
              <a:buFont typeface="Arial" charset="0"/>
              <a:buNone/>
              <a:defRPr/>
            </a:pP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Câu</a:t>
            </a:r>
            <a:r>
              <a:rPr lang="en-US" b="1" dirty="0">
                <a:solidFill>
                  <a:srgbClr val="FF0000"/>
                </a:solidFill>
                <a:latin typeface="Times New Roman" pitchFamily="18" charset="0"/>
                <a:cs typeface="Times New Roman" pitchFamily="18" charset="0"/>
              </a:rPr>
              <a:t> hỏi 2:</a:t>
            </a:r>
          </a:p>
          <a:p>
            <a:pPr marL="0" indent="0">
              <a:buNone/>
              <a:defRPr/>
            </a:pPr>
            <a:r>
              <a:rPr lang="en-US" sz="2100" dirty="0"/>
              <a:t>                               </a:t>
            </a:r>
            <a:r>
              <a:rPr lang="en-US" sz="2700" dirty="0" err="1">
                <a:solidFill>
                  <a:srgbClr val="0000FF"/>
                </a:solidFill>
                <a:latin typeface="Times New Roman" pitchFamily="18" charset="0"/>
                <a:cs typeface="Times New Roman" pitchFamily="18" charset="0"/>
              </a:rPr>
              <a:t>Độ</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tuổi</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nhập</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ngũ</a:t>
            </a:r>
            <a:r>
              <a:rPr lang="en-US" sz="2700" dirty="0">
                <a:solidFill>
                  <a:srgbClr val="0000FF"/>
                </a:solidFill>
                <a:latin typeface="Times New Roman" pitchFamily="18" charset="0"/>
                <a:cs typeface="Times New Roman" pitchFamily="18" charset="0"/>
              </a:rPr>
              <a:t> </a:t>
            </a:r>
            <a:r>
              <a:rPr lang="en-US" sz="2700" dirty="0" err="1">
                <a:solidFill>
                  <a:srgbClr val="0000FF"/>
                </a:solidFill>
                <a:latin typeface="Times New Roman" pitchFamily="18" charset="0"/>
                <a:cs typeface="Times New Roman" pitchFamily="18" charset="0"/>
              </a:rPr>
              <a:t>là</a:t>
            </a:r>
            <a:r>
              <a:rPr lang="en-US" sz="2700" dirty="0">
                <a:solidFill>
                  <a:srgbClr val="0000FF"/>
                </a:solidFill>
                <a:latin typeface="Times New Roman" pitchFamily="18" charset="0"/>
                <a:cs typeface="Times New Roman" pitchFamily="18" charset="0"/>
              </a:rPr>
              <a:t>?</a:t>
            </a:r>
          </a:p>
          <a:p>
            <a:pPr>
              <a:buFont typeface="Arial" charset="0"/>
              <a:buNone/>
              <a:defRPr/>
            </a:pPr>
            <a:r>
              <a:rPr lang="en-US" sz="1800" b="1" i="1" dirty="0">
                <a:latin typeface="Times New Roman" pitchFamily="18" charset="0"/>
                <a:cs typeface="Times New Roman" pitchFamily="18" charset="0"/>
              </a:rPr>
              <a:t>    </a:t>
            </a:r>
          </a:p>
          <a:p>
            <a:pPr marL="0" indent="0">
              <a:buNone/>
              <a:defRPr/>
            </a:pPr>
            <a:r>
              <a:rPr lang="en-US" sz="1800" dirty="0"/>
              <a:t>		</a:t>
            </a:r>
            <a:r>
              <a:rPr lang="en-US" sz="2100" dirty="0">
                <a:latin typeface="Times New Roman" pitchFamily="18" charset="0"/>
                <a:cs typeface="Times New Roman" pitchFamily="18" charset="0"/>
              </a:rPr>
              <a:t>A.  17 </a:t>
            </a:r>
            <a:r>
              <a:rPr lang="en-US" sz="2100" dirty="0" err="1">
                <a:latin typeface="Times New Roman" pitchFamily="18" charset="0"/>
                <a:cs typeface="Times New Roman" pitchFamily="18" charset="0"/>
              </a:rPr>
              <a:t>tuổi</a:t>
            </a:r>
            <a:r>
              <a:rPr lang="en-US" sz="2100" dirty="0">
                <a:latin typeface="Times New Roman" pitchFamily="18" charset="0"/>
                <a:cs typeface="Times New Roman" pitchFamily="18" charset="0"/>
              </a:rPr>
              <a:t>.</a:t>
            </a:r>
          </a:p>
          <a:p>
            <a:pPr marL="0" indent="0">
              <a:buNone/>
              <a:defRPr/>
            </a:pPr>
            <a:r>
              <a:rPr lang="en-US" sz="2100" dirty="0">
                <a:latin typeface="Times New Roman" pitchFamily="18" charset="0"/>
                <a:cs typeface="Times New Roman" pitchFamily="18" charset="0"/>
              </a:rPr>
              <a:t>		B.  </a:t>
            </a:r>
            <a:r>
              <a:rPr lang="en-US" sz="2100" dirty="0" err="1">
                <a:latin typeface="Times New Roman" pitchFamily="18" charset="0"/>
                <a:cs typeface="Times New Roman" pitchFamily="18" charset="0"/>
              </a:rPr>
              <a:t>Đủ</a:t>
            </a:r>
            <a:r>
              <a:rPr lang="en-US" sz="2100" dirty="0">
                <a:latin typeface="Times New Roman" pitchFamily="18" charset="0"/>
                <a:cs typeface="Times New Roman" pitchFamily="18" charset="0"/>
              </a:rPr>
              <a:t> 17 </a:t>
            </a:r>
            <a:r>
              <a:rPr lang="en-US" sz="2100" dirty="0" err="1">
                <a:latin typeface="Times New Roman" pitchFamily="18" charset="0"/>
                <a:cs typeface="Times New Roman" pitchFamily="18" charset="0"/>
              </a:rPr>
              <a:t>tuổi</a:t>
            </a:r>
            <a:r>
              <a:rPr lang="en-US" sz="2100" dirty="0">
                <a:latin typeface="Times New Roman" pitchFamily="18" charset="0"/>
                <a:cs typeface="Times New Roman" pitchFamily="18" charset="0"/>
              </a:rPr>
              <a:t>.</a:t>
            </a:r>
          </a:p>
          <a:p>
            <a:pPr marL="0" indent="0">
              <a:buNone/>
              <a:defRPr/>
            </a:pPr>
            <a:r>
              <a:rPr lang="en-US" sz="2100" dirty="0">
                <a:latin typeface="Times New Roman" pitchFamily="18" charset="0"/>
                <a:cs typeface="Times New Roman" pitchFamily="18" charset="0"/>
              </a:rPr>
              <a:t>		C.  18 </a:t>
            </a:r>
            <a:r>
              <a:rPr lang="en-US" sz="2100" dirty="0" err="1">
                <a:latin typeface="Times New Roman" pitchFamily="18" charset="0"/>
                <a:cs typeface="Times New Roman" pitchFamily="18" charset="0"/>
              </a:rPr>
              <a:t>tuổi</a:t>
            </a:r>
            <a:r>
              <a:rPr lang="en-US" sz="2100" dirty="0">
                <a:latin typeface="Times New Roman" pitchFamily="18" charset="0"/>
                <a:cs typeface="Times New Roman" pitchFamily="18" charset="0"/>
              </a:rPr>
              <a:t>.</a:t>
            </a:r>
          </a:p>
          <a:p>
            <a:pPr marL="0" indent="0">
              <a:buNone/>
              <a:defRPr/>
            </a:pPr>
            <a:r>
              <a:rPr lang="en-US" sz="2100" dirty="0">
                <a:latin typeface="Times New Roman" pitchFamily="18" charset="0"/>
                <a:cs typeface="Times New Roman" pitchFamily="18" charset="0"/>
              </a:rPr>
              <a:t>		D.  </a:t>
            </a:r>
            <a:r>
              <a:rPr lang="en-US" sz="2100" dirty="0" err="1">
                <a:latin typeface="Times New Roman" pitchFamily="18" charset="0"/>
                <a:cs typeface="Times New Roman" pitchFamily="18" charset="0"/>
              </a:rPr>
              <a:t>Đủ</a:t>
            </a:r>
            <a:r>
              <a:rPr lang="en-US" sz="2100" dirty="0">
                <a:latin typeface="Times New Roman" pitchFamily="18" charset="0"/>
                <a:cs typeface="Times New Roman" pitchFamily="18" charset="0"/>
              </a:rPr>
              <a:t> 18 </a:t>
            </a:r>
            <a:r>
              <a:rPr lang="en-US" sz="2100" dirty="0" err="1">
                <a:latin typeface="Times New Roman" pitchFamily="18" charset="0"/>
                <a:cs typeface="Times New Roman" pitchFamily="18" charset="0"/>
              </a:rPr>
              <a:t>tuổi</a:t>
            </a:r>
            <a:r>
              <a:rPr lang="en-US" sz="2100" dirty="0">
                <a:latin typeface="Times New Roman" pitchFamily="18" charset="0"/>
                <a:cs typeface="Times New Roman" pitchFamily="18" charset="0"/>
              </a:rPr>
              <a:t>.</a:t>
            </a:r>
          </a:p>
          <a:p>
            <a:pPr>
              <a:buFont typeface="Arial" charset="0"/>
              <a:buNone/>
              <a:defRPr/>
            </a:pPr>
            <a:endParaRPr lang="en-US" sz="1800" b="1" i="1" dirty="0">
              <a:latin typeface="Times New Roman" pitchFamily="18" charset="0"/>
              <a:cs typeface="Times New Roman" pitchFamily="18" charset="0"/>
            </a:endParaRPr>
          </a:p>
          <a:p>
            <a:pPr>
              <a:buFont typeface="Arial" charset="0"/>
              <a:buNone/>
              <a:defRPr/>
            </a:pPr>
            <a:endParaRPr lang="en-US" sz="1800" dirty="0">
              <a:latin typeface="Times New Roman" pitchFamily="18" charset="0"/>
              <a:cs typeface="Times New Roman" pitchFamily="18" charset="0"/>
            </a:endParaRPr>
          </a:p>
        </p:txBody>
      </p:sp>
      <p:sp>
        <p:nvSpPr>
          <p:cNvPr id="60" name="Oval 13"/>
          <p:cNvSpPr>
            <a:spLocks noChangeArrowheads="1"/>
          </p:cNvSpPr>
          <p:nvPr/>
        </p:nvSpPr>
        <p:spPr bwMode="auto">
          <a:xfrm>
            <a:off x="2471737" y="2626519"/>
            <a:ext cx="310754" cy="3429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b="1">
                <a:solidFill>
                  <a:srgbClr val="FF0000"/>
                </a:solidFill>
                <a:latin typeface="Times New Roman" panose="02020603050405020304" pitchFamily="18" charset="0"/>
                <a:cs typeface="Times New Roman" panose="02020603050405020304" pitchFamily="18" charset="0"/>
              </a:rPr>
              <a:t>D.</a:t>
            </a:r>
          </a:p>
        </p:txBody>
      </p:sp>
      <p:sp>
        <p:nvSpPr>
          <p:cNvPr id="30" name="TextBox 29"/>
          <p:cNvSpPr txBox="1">
            <a:spLocks noChangeArrowheads="1"/>
          </p:cNvSpPr>
          <p:nvPr/>
        </p:nvSpPr>
        <p:spPr bwMode="auto">
          <a:xfrm>
            <a:off x="5067300" y="3371850"/>
            <a:ext cx="1114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1800">
                <a:solidFill>
                  <a:schemeClr val="bg1"/>
                </a:solidFill>
                <a:latin typeface="Times New Roman" panose="02020603050405020304" pitchFamily="18" charset="0"/>
              </a:rPr>
              <a:t>j</a:t>
            </a:r>
          </a:p>
        </p:txBody>
      </p:sp>
    </p:spTree>
    <p:extLst>
      <p:ext uri="{BB962C8B-B14F-4D97-AF65-F5344CB8AC3E}">
        <p14:creationId xmlns:p14="http://schemas.microsoft.com/office/powerpoint/2010/main" val="157843986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linds(horizontal)">
                                      <p:cBhvr>
                                        <p:cTn id="1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animBg="1"/>
      <p:bldP spid="56" grpId="0" animBg="1"/>
      <p:bldP spid="60"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6"/>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48841"/>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614048" y="250032"/>
            <a:ext cx="41076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497367" y="250032"/>
            <a:ext cx="526256"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10</a:t>
            </a:r>
          </a:p>
        </p:txBody>
      </p:sp>
      <p:sp>
        <p:nvSpPr>
          <p:cNvPr id="38926" name="Oval 20"/>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44" name="AutoShape 21"/>
          <p:cNvSpPr>
            <a:spLocks noChangeArrowheads="1"/>
          </p:cNvSpPr>
          <p:nvPr/>
        </p:nvSpPr>
        <p:spPr bwMode="auto">
          <a:xfrm>
            <a:off x="7481887" y="228600"/>
            <a:ext cx="557213" cy="457200"/>
          </a:xfrm>
          <a:prstGeom prst="star5">
            <a:avLst/>
          </a:prstGeom>
          <a:solidFill>
            <a:srgbClr val="FF9900"/>
          </a:solidFill>
          <a:ln w="9525">
            <a:solidFill>
              <a:schemeClr val="tx1"/>
            </a:solidFill>
            <a:miter lim="800000"/>
            <a:headEnd/>
            <a:tailEnd/>
          </a:ln>
          <a:effectLst/>
        </p:spPr>
        <p:txBody>
          <a:bodyPr wrap="none" anchor="ctr"/>
          <a:lstStyle/>
          <a:p>
            <a:pPr eaLnBrk="1" hangingPunct="1">
              <a:defRPr/>
            </a:pPr>
            <a:endParaRPr lang="en-US" sz="1350"/>
          </a:p>
        </p:txBody>
      </p:sp>
      <p:sp>
        <p:nvSpPr>
          <p:cNvPr id="45" name="Oval 4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675">
                <a:solidFill>
                  <a:srgbClr val="FF3300"/>
                </a:solidFill>
                <a:latin typeface=".VnBodoniH" panose="020B7200000000000000" pitchFamily="34" charset="0"/>
              </a:rPr>
              <a:t>HÕt giê</a:t>
            </a:r>
          </a:p>
        </p:txBody>
      </p:sp>
      <p:sp>
        <p:nvSpPr>
          <p:cNvPr id="46" name="Oval 42"/>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a:t>
            </a:r>
          </a:p>
        </p:txBody>
      </p:sp>
      <p:sp>
        <p:nvSpPr>
          <p:cNvPr id="47" name="Oval 43"/>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2</a:t>
            </a:r>
          </a:p>
        </p:txBody>
      </p:sp>
      <p:sp>
        <p:nvSpPr>
          <p:cNvPr id="48" name="Oval 44"/>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3</a:t>
            </a:r>
          </a:p>
        </p:txBody>
      </p:sp>
      <p:sp>
        <p:nvSpPr>
          <p:cNvPr id="49" name="Oval 45"/>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4</a:t>
            </a:r>
          </a:p>
        </p:txBody>
      </p:sp>
      <p:sp>
        <p:nvSpPr>
          <p:cNvPr id="50" name="Oval 46"/>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5</a:t>
            </a:r>
          </a:p>
        </p:txBody>
      </p:sp>
      <p:sp>
        <p:nvSpPr>
          <p:cNvPr id="51" name="Oval 47"/>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6</a:t>
            </a:r>
          </a:p>
        </p:txBody>
      </p:sp>
      <p:sp>
        <p:nvSpPr>
          <p:cNvPr id="52" name="Oval 48"/>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7</a:t>
            </a:r>
          </a:p>
        </p:txBody>
      </p:sp>
      <p:sp>
        <p:nvSpPr>
          <p:cNvPr id="53" name="Oval 49"/>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8</a:t>
            </a:r>
          </a:p>
        </p:txBody>
      </p:sp>
      <p:sp>
        <p:nvSpPr>
          <p:cNvPr id="54" name="Oval 50"/>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9</a:t>
            </a:r>
          </a:p>
        </p:txBody>
      </p:sp>
      <p:sp>
        <p:nvSpPr>
          <p:cNvPr id="55" name="Oval 5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10</a:t>
            </a:r>
          </a:p>
        </p:txBody>
      </p:sp>
      <p:sp>
        <p:nvSpPr>
          <p:cNvPr id="56" name="Oval 52"/>
          <p:cNvSpPr>
            <a:spLocks noChangeArrowheads="1"/>
          </p:cNvSpPr>
          <p:nvPr/>
        </p:nvSpPr>
        <p:spPr bwMode="auto">
          <a:xfrm>
            <a:off x="7471172" y="192881"/>
            <a:ext cx="557213" cy="457200"/>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endParaRPr lang="en-US" altLang="en-US" sz="3600">
              <a:latin typeface=".VnBodoniH" panose="020B7200000000000000" pitchFamily="34" charset="0"/>
            </a:endParaRPr>
          </a:p>
        </p:txBody>
      </p:sp>
      <p:sp>
        <p:nvSpPr>
          <p:cNvPr id="33820" name="Content Placeholder 27"/>
          <p:cNvSpPr>
            <a:spLocks noGrp="1"/>
          </p:cNvSpPr>
          <p:nvPr>
            <p:ph/>
          </p:nvPr>
        </p:nvSpPr>
        <p:spPr>
          <a:xfrm>
            <a:off x="1231106" y="1772841"/>
            <a:ext cx="6734175" cy="2226469"/>
          </a:xfrm>
        </p:spPr>
        <p:txBody>
          <a:bodyPr/>
          <a:lstStyle/>
          <a:p>
            <a:pPr>
              <a:buFont typeface="Arial" charset="0"/>
              <a:buNone/>
              <a:defRPr/>
            </a:pPr>
            <a:r>
              <a:rPr lang="en-US" sz="2100" b="1" dirty="0">
                <a:latin typeface="Times New Roman" pitchFamily="18" charset="0"/>
                <a:cs typeface="Times New Roman" pitchFamily="18" charset="0"/>
              </a:rPr>
              <a:t>	A. </a:t>
            </a:r>
            <a:r>
              <a:rPr lang="en-US" sz="2100" dirty="0" err="1">
                <a:latin typeface="Times New Roman" pitchFamily="18" charset="0"/>
                <a:cs typeface="Times New Roman" pitchFamily="18" charset="0"/>
              </a:rPr>
              <a:t>Tham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nghĩa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quân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đúng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hạn</a:t>
            </a:r>
            <a:endParaRPr lang="en-US" sz="2100" dirty="0">
              <a:latin typeface="Times New Roman" pitchFamily="18" charset="0"/>
              <a:cs typeface="Times New Roman" pitchFamily="18" charset="0"/>
            </a:endParaRPr>
          </a:p>
          <a:p>
            <a:pPr>
              <a:buFont typeface="Arial" charset="0"/>
              <a:buNone/>
              <a:defRPr/>
            </a:pPr>
            <a:r>
              <a:rPr lang="en-US" sz="2100" b="1" dirty="0">
                <a:latin typeface="Times New Roman" pitchFamily="18" charset="0"/>
                <a:cs typeface="Times New Roman" pitchFamily="18" charset="0"/>
              </a:rPr>
              <a:t>    B. </a:t>
            </a:r>
            <a:r>
              <a:rPr lang="en-US" sz="2100" dirty="0" err="1">
                <a:latin typeface="Times New Roman" pitchFamily="18" charset="0"/>
                <a:cs typeface="Times New Roman" pitchFamily="18" charset="0"/>
              </a:rPr>
              <a:t>Bảo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vệ</a:t>
            </a:r>
            <a:r>
              <a:rPr lang="en-US" sz="2100" dirty="0">
                <a:latin typeface="Times New Roman" pitchFamily="18" charset="0"/>
                <a:cs typeface="Times New Roman" pitchFamily="18" charset="0"/>
              </a:rPr>
              <a:t> an </a:t>
            </a:r>
            <a:r>
              <a:rPr lang="en-US" sz="2100" dirty="0" err="1">
                <a:latin typeface="Times New Roman" pitchFamily="18" charset="0"/>
                <a:cs typeface="Times New Roman" pitchFamily="18" charset="0"/>
              </a:rPr>
              <a:t>ninh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trật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thôn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xóm</a:t>
            </a:r>
            <a:r>
              <a:rPr lang="en-US" sz="2100" dirty="0">
                <a:latin typeface="Times New Roman" pitchFamily="18" charset="0"/>
                <a:cs typeface="Times New Roman" pitchFamily="18" charset="0"/>
              </a:rPr>
              <a:t>.</a:t>
            </a:r>
          </a:p>
          <a:p>
            <a:pPr marL="0" indent="0">
              <a:buNone/>
              <a:defRPr/>
            </a:pPr>
            <a:r>
              <a:rPr lang="en-US" sz="2100" b="1" dirty="0">
                <a:latin typeface="Times New Roman" pitchFamily="18" charset="0"/>
                <a:cs typeface="Times New Roman" pitchFamily="18" charset="0"/>
              </a:rPr>
              <a:t>    C. </a:t>
            </a:r>
            <a:r>
              <a:rPr lang="en-US" sz="2100" dirty="0" err="1">
                <a:latin typeface="Times New Roman" pitchFamily="18" charset="0"/>
                <a:cs typeface="Times New Roman" pitchFamily="18" charset="0"/>
              </a:rPr>
              <a:t>Vận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động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bè</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tham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thực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nghĩa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quân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r>
              <a:rPr lang="en-US" sz="2100" dirty="0">
                <a:latin typeface="Times New Roman" pitchFamily="18" charset="0"/>
                <a:cs typeface="Times New Roman" pitchFamily="18" charset="0"/>
              </a:rPr>
              <a:t>.</a:t>
            </a:r>
          </a:p>
          <a:p>
            <a:pPr marL="0" indent="0">
              <a:buNone/>
              <a:defRPr/>
            </a:pPr>
            <a:r>
              <a:rPr lang="en-US" sz="2100" b="1" dirty="0">
                <a:latin typeface="Times New Roman" pitchFamily="18" charset="0"/>
                <a:cs typeface="Times New Roman" pitchFamily="18" charset="0"/>
              </a:rPr>
              <a:t>    D.  </a:t>
            </a:r>
            <a:r>
              <a:rPr lang="en-US" sz="2100" dirty="0" err="1">
                <a:latin typeface="Times New Roman" pitchFamily="18" charset="0"/>
                <a:cs typeface="Times New Roman" pitchFamily="18" charset="0"/>
              </a:rPr>
              <a:t>Cả</a:t>
            </a:r>
            <a:r>
              <a:rPr lang="en-US" sz="2100" dirty="0">
                <a:latin typeface="Times New Roman" pitchFamily="18" charset="0"/>
                <a:cs typeface="Times New Roman" pitchFamily="18" charset="0"/>
              </a:rPr>
              <a:t> A,B,C.</a:t>
            </a:r>
          </a:p>
          <a:p>
            <a:pPr>
              <a:buFont typeface="Arial" charset="0"/>
              <a:buNone/>
              <a:defRPr/>
            </a:pPr>
            <a:endParaRPr lang="en-US" sz="2100" dirty="0">
              <a:latin typeface="Times New Roman" pitchFamily="18" charset="0"/>
              <a:cs typeface="Times New Roman" pitchFamily="18" charset="0"/>
            </a:endParaRPr>
          </a:p>
        </p:txBody>
      </p:sp>
      <p:sp>
        <p:nvSpPr>
          <p:cNvPr id="29" name="Oval 13"/>
          <p:cNvSpPr>
            <a:spLocks noChangeArrowheads="1"/>
          </p:cNvSpPr>
          <p:nvPr/>
        </p:nvSpPr>
        <p:spPr bwMode="auto">
          <a:xfrm>
            <a:off x="1476375" y="2857500"/>
            <a:ext cx="395288" cy="509588"/>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b="1">
                <a:solidFill>
                  <a:srgbClr val="FF0000"/>
                </a:solidFill>
                <a:latin typeface="Times New Roman" panose="02020603050405020304" pitchFamily="18" charset="0"/>
                <a:cs typeface="Times New Roman" panose="02020603050405020304" pitchFamily="18" charset="0"/>
              </a:rPr>
              <a:t>D.</a:t>
            </a:r>
          </a:p>
        </p:txBody>
      </p:sp>
      <p:sp>
        <p:nvSpPr>
          <p:cNvPr id="30" name="TextBox 29"/>
          <p:cNvSpPr txBox="1">
            <a:spLocks noChangeArrowheads="1"/>
          </p:cNvSpPr>
          <p:nvPr/>
        </p:nvSpPr>
        <p:spPr bwMode="auto">
          <a:xfrm>
            <a:off x="5500687" y="2228850"/>
            <a:ext cx="1052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1800">
                <a:solidFill>
                  <a:schemeClr val="bg1"/>
                </a:solidFill>
                <a:latin typeface="Times New Roman" panose="02020603050405020304" pitchFamily="18" charset="0"/>
              </a:rPr>
              <a:t>d</a:t>
            </a:r>
          </a:p>
        </p:txBody>
      </p:sp>
      <p:sp>
        <p:nvSpPr>
          <p:cNvPr id="38947" name="Rectangle 1"/>
          <p:cNvSpPr>
            <a:spLocks noChangeArrowheads="1"/>
          </p:cNvSpPr>
          <p:nvPr/>
        </p:nvSpPr>
        <p:spPr bwMode="auto">
          <a:xfrm>
            <a:off x="1294210" y="270272"/>
            <a:ext cx="597574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100" b="1">
                <a:latin typeface="Times New Roman" panose="02020603050405020304" pitchFamily="18" charset="0"/>
                <a:cs typeface="Times New Roman" panose="02020603050405020304" pitchFamily="18" charset="0"/>
              </a:rPr>
              <a:t>	                                 </a:t>
            </a:r>
            <a:r>
              <a:rPr lang="en-US" altLang="en-US" sz="2100" b="1">
                <a:solidFill>
                  <a:srgbClr val="FF0000"/>
                </a:solidFill>
                <a:latin typeface="Times New Roman" panose="02020603050405020304" pitchFamily="18" charset="0"/>
                <a:cs typeface="Times New Roman" panose="02020603050405020304" pitchFamily="18" charset="0"/>
              </a:rPr>
              <a:t>Câu hỏi 1 </a:t>
            </a:r>
          </a:p>
          <a:p>
            <a:pPr algn="ctr" eaLnBrk="1" hangingPunct="1">
              <a:spcBef>
                <a:spcPct val="0"/>
              </a:spcBef>
              <a:buFontTx/>
              <a:buNone/>
            </a:pPr>
            <a:r>
              <a:rPr lang="en-US" altLang="en-US" sz="2400">
                <a:solidFill>
                  <a:srgbClr val="0000FF"/>
                </a:solidFill>
                <a:latin typeface="Times New Roman" panose="02020603050405020304" pitchFamily="18" charset="0"/>
              </a:rPr>
              <a:t>Những hành vi nào dưới đây được cho là bảo vệ tổ quốc?</a:t>
            </a:r>
            <a:endParaRPr lang="en-US" alt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4945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down)">
                                      <p:cBhvr>
                                        <p:cTn id="121" dur="580">
                                          <p:stCondLst>
                                            <p:cond delay="0"/>
                                          </p:stCondLst>
                                        </p:cTn>
                                        <p:tgtEl>
                                          <p:spTgt spid="29"/>
                                        </p:tgtEl>
                                      </p:cBhvr>
                                    </p:animEffect>
                                    <p:anim calcmode="lin" valueType="num">
                                      <p:cBhvr>
                                        <p:cTn id="12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7" dur="26">
                                          <p:stCondLst>
                                            <p:cond delay="650"/>
                                          </p:stCondLst>
                                        </p:cTn>
                                        <p:tgtEl>
                                          <p:spTgt spid="29"/>
                                        </p:tgtEl>
                                      </p:cBhvr>
                                      <p:to x="100000" y="60000"/>
                                    </p:animScale>
                                    <p:animScale>
                                      <p:cBhvr>
                                        <p:cTn id="128" dur="166" decel="50000">
                                          <p:stCondLst>
                                            <p:cond delay="676"/>
                                          </p:stCondLst>
                                        </p:cTn>
                                        <p:tgtEl>
                                          <p:spTgt spid="29"/>
                                        </p:tgtEl>
                                      </p:cBhvr>
                                      <p:to x="100000" y="100000"/>
                                    </p:animScale>
                                    <p:animScale>
                                      <p:cBhvr>
                                        <p:cTn id="129" dur="26">
                                          <p:stCondLst>
                                            <p:cond delay="1312"/>
                                          </p:stCondLst>
                                        </p:cTn>
                                        <p:tgtEl>
                                          <p:spTgt spid="29"/>
                                        </p:tgtEl>
                                      </p:cBhvr>
                                      <p:to x="100000" y="80000"/>
                                    </p:animScale>
                                    <p:animScale>
                                      <p:cBhvr>
                                        <p:cTn id="130" dur="166" decel="50000">
                                          <p:stCondLst>
                                            <p:cond delay="1338"/>
                                          </p:stCondLst>
                                        </p:cTn>
                                        <p:tgtEl>
                                          <p:spTgt spid="29"/>
                                        </p:tgtEl>
                                      </p:cBhvr>
                                      <p:to x="100000" y="100000"/>
                                    </p:animScale>
                                    <p:animScale>
                                      <p:cBhvr>
                                        <p:cTn id="131" dur="26">
                                          <p:stCondLst>
                                            <p:cond delay="1642"/>
                                          </p:stCondLst>
                                        </p:cTn>
                                        <p:tgtEl>
                                          <p:spTgt spid="29"/>
                                        </p:tgtEl>
                                      </p:cBhvr>
                                      <p:to x="100000" y="90000"/>
                                    </p:animScale>
                                    <p:animScale>
                                      <p:cBhvr>
                                        <p:cTn id="132" dur="166" decel="50000">
                                          <p:stCondLst>
                                            <p:cond delay="1668"/>
                                          </p:stCondLst>
                                        </p:cTn>
                                        <p:tgtEl>
                                          <p:spTgt spid="29"/>
                                        </p:tgtEl>
                                      </p:cBhvr>
                                      <p:to x="100000" y="100000"/>
                                    </p:animScale>
                                    <p:animScale>
                                      <p:cBhvr>
                                        <p:cTn id="133" dur="26">
                                          <p:stCondLst>
                                            <p:cond delay="1808"/>
                                          </p:stCondLst>
                                        </p:cTn>
                                        <p:tgtEl>
                                          <p:spTgt spid="29"/>
                                        </p:tgtEl>
                                      </p:cBhvr>
                                      <p:to x="100000" y="95000"/>
                                    </p:animScale>
                                    <p:animScale>
                                      <p:cBhvr>
                                        <p:cTn id="134"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animBg="1"/>
      <p:bldP spid="56" grpId="0" animBg="1"/>
      <p:bldP spid="29"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Oval 6"/>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48841"/>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614048" y="250032"/>
            <a:ext cx="41076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497367" y="250032"/>
            <a:ext cx="526256"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10</a:t>
            </a:r>
          </a:p>
        </p:txBody>
      </p:sp>
      <p:sp>
        <p:nvSpPr>
          <p:cNvPr id="39950" name="Oval 20"/>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44" name="AutoShape 21"/>
          <p:cNvSpPr>
            <a:spLocks noChangeArrowheads="1"/>
          </p:cNvSpPr>
          <p:nvPr/>
        </p:nvSpPr>
        <p:spPr bwMode="auto">
          <a:xfrm>
            <a:off x="7481887" y="228600"/>
            <a:ext cx="557213" cy="457200"/>
          </a:xfrm>
          <a:prstGeom prst="star5">
            <a:avLst/>
          </a:prstGeom>
          <a:solidFill>
            <a:srgbClr val="FF9900"/>
          </a:solidFill>
          <a:ln w="9525">
            <a:solidFill>
              <a:schemeClr val="tx1"/>
            </a:solidFill>
            <a:miter lim="800000"/>
            <a:headEnd/>
            <a:tailEnd/>
          </a:ln>
          <a:effectLst/>
        </p:spPr>
        <p:txBody>
          <a:bodyPr wrap="none" anchor="ctr"/>
          <a:lstStyle/>
          <a:p>
            <a:pPr eaLnBrk="1" hangingPunct="1">
              <a:defRPr/>
            </a:pPr>
            <a:endParaRPr lang="en-US" sz="1350"/>
          </a:p>
        </p:txBody>
      </p:sp>
      <p:sp>
        <p:nvSpPr>
          <p:cNvPr id="45" name="Oval 4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675">
                <a:solidFill>
                  <a:srgbClr val="FF3300"/>
                </a:solidFill>
                <a:latin typeface=".VnBodoniH" panose="020B7200000000000000" pitchFamily="34" charset="0"/>
              </a:rPr>
              <a:t>HÕt giê</a:t>
            </a:r>
          </a:p>
        </p:txBody>
      </p:sp>
      <p:sp>
        <p:nvSpPr>
          <p:cNvPr id="46" name="Oval 42"/>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a:t>
            </a:r>
          </a:p>
        </p:txBody>
      </p:sp>
      <p:sp>
        <p:nvSpPr>
          <p:cNvPr id="47" name="Oval 43"/>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2</a:t>
            </a:r>
          </a:p>
        </p:txBody>
      </p:sp>
      <p:sp>
        <p:nvSpPr>
          <p:cNvPr id="48" name="Oval 44"/>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3</a:t>
            </a:r>
          </a:p>
        </p:txBody>
      </p:sp>
      <p:sp>
        <p:nvSpPr>
          <p:cNvPr id="49" name="Oval 45"/>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4</a:t>
            </a:r>
          </a:p>
        </p:txBody>
      </p:sp>
      <p:sp>
        <p:nvSpPr>
          <p:cNvPr id="50" name="Oval 46"/>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5</a:t>
            </a:r>
          </a:p>
        </p:txBody>
      </p:sp>
      <p:sp>
        <p:nvSpPr>
          <p:cNvPr id="51" name="Oval 47"/>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6</a:t>
            </a:r>
          </a:p>
        </p:txBody>
      </p:sp>
      <p:sp>
        <p:nvSpPr>
          <p:cNvPr id="52" name="Oval 48"/>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7</a:t>
            </a:r>
          </a:p>
        </p:txBody>
      </p:sp>
      <p:sp>
        <p:nvSpPr>
          <p:cNvPr id="53" name="Oval 49"/>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8</a:t>
            </a:r>
          </a:p>
        </p:txBody>
      </p:sp>
      <p:sp>
        <p:nvSpPr>
          <p:cNvPr id="54" name="Oval 50"/>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9</a:t>
            </a:r>
          </a:p>
        </p:txBody>
      </p:sp>
      <p:sp>
        <p:nvSpPr>
          <p:cNvPr id="55" name="Oval 5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10</a:t>
            </a:r>
          </a:p>
        </p:txBody>
      </p:sp>
      <p:sp>
        <p:nvSpPr>
          <p:cNvPr id="56" name="Oval 52"/>
          <p:cNvSpPr>
            <a:spLocks noChangeArrowheads="1"/>
          </p:cNvSpPr>
          <p:nvPr/>
        </p:nvSpPr>
        <p:spPr bwMode="auto">
          <a:xfrm>
            <a:off x="7471172" y="192881"/>
            <a:ext cx="557213" cy="457200"/>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endParaRPr lang="en-US" altLang="en-US" sz="3600">
              <a:latin typeface=".VnBodoniH" panose="020B7200000000000000" pitchFamily="34" charset="0"/>
            </a:endParaRPr>
          </a:p>
        </p:txBody>
      </p:sp>
      <p:sp>
        <p:nvSpPr>
          <p:cNvPr id="33820" name="Content Placeholder 27"/>
          <p:cNvSpPr>
            <a:spLocks noGrp="1"/>
          </p:cNvSpPr>
          <p:nvPr>
            <p:ph/>
          </p:nvPr>
        </p:nvSpPr>
        <p:spPr>
          <a:xfrm>
            <a:off x="1871663" y="1719263"/>
            <a:ext cx="4020741" cy="2226469"/>
          </a:xfrm>
        </p:spPr>
        <p:txBody>
          <a:bodyPr>
            <a:normAutofit lnSpcReduction="10000"/>
          </a:bodyPr>
          <a:lstStyle/>
          <a:p>
            <a:pPr marL="0" indent="0">
              <a:buNone/>
              <a:defRPr/>
            </a:pPr>
            <a:r>
              <a:rPr lang="en-US" dirty="0">
                <a:latin typeface="Times New Roman" pitchFamily="18" charset="0"/>
                <a:cs typeface="Times New Roman" pitchFamily="18" charset="0"/>
              </a:rPr>
              <a:t>A.  27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a:t>
            </a:r>
          </a:p>
          <a:p>
            <a:pPr marL="0" indent="0">
              <a:buNone/>
              <a:defRPr/>
            </a:pPr>
            <a:r>
              <a:rPr lang="en-US" dirty="0">
                <a:latin typeface="Times New Roman" pitchFamily="18" charset="0"/>
                <a:cs typeface="Times New Roman" pitchFamily="18" charset="0"/>
              </a:rPr>
              <a:t>B.  25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a:t>
            </a:r>
          </a:p>
          <a:p>
            <a:pPr marL="0" indent="0">
              <a:buNone/>
              <a:defRPr/>
            </a:pPr>
            <a:r>
              <a:rPr lang="en-US" dirty="0">
                <a:latin typeface="Times New Roman" pitchFamily="18" charset="0"/>
                <a:cs typeface="Times New Roman" pitchFamily="18" charset="0"/>
              </a:rPr>
              <a:t>C.  23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a:t>
            </a:r>
          </a:p>
          <a:p>
            <a:pPr marL="0" indent="0">
              <a:buNone/>
              <a:defRPr/>
            </a:pPr>
            <a:r>
              <a:rPr lang="en-US" dirty="0">
                <a:latin typeface="Times New Roman" pitchFamily="18" charset="0"/>
                <a:cs typeface="Times New Roman" pitchFamily="18" charset="0"/>
              </a:rPr>
              <a:t>D.  21 </a:t>
            </a:r>
            <a:r>
              <a:rPr lang="en-US" dirty="0" err="1">
                <a:latin typeface="Times New Roman" pitchFamily="18" charset="0"/>
                <a:cs typeface="Times New Roman" pitchFamily="18" charset="0"/>
              </a:rPr>
              <a:t>tuổi</a:t>
            </a:r>
            <a:r>
              <a:rPr lang="en-US" dirty="0">
                <a:latin typeface="Times New Roman" pitchFamily="18" charset="0"/>
                <a:cs typeface="Times New Roman" pitchFamily="18" charset="0"/>
              </a:rPr>
              <a:t>.</a:t>
            </a:r>
          </a:p>
          <a:p>
            <a:pPr>
              <a:buFont typeface="Arial" charset="0"/>
              <a:buNone/>
              <a:defRPr/>
            </a:pPr>
            <a:endParaRPr lang="en-US" sz="2100" dirty="0">
              <a:latin typeface="Times New Roman" pitchFamily="18" charset="0"/>
              <a:cs typeface="Times New Roman" pitchFamily="18" charset="0"/>
            </a:endParaRPr>
          </a:p>
        </p:txBody>
      </p:sp>
      <p:sp>
        <p:nvSpPr>
          <p:cNvPr id="29" name="Oval 13"/>
          <p:cNvSpPr>
            <a:spLocks noChangeArrowheads="1"/>
          </p:cNvSpPr>
          <p:nvPr/>
        </p:nvSpPr>
        <p:spPr bwMode="auto">
          <a:xfrm>
            <a:off x="1891904" y="1719262"/>
            <a:ext cx="326231" cy="509588"/>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b="1">
                <a:solidFill>
                  <a:srgbClr val="FF0000"/>
                </a:solidFill>
                <a:latin typeface="Times New Roman" panose="02020603050405020304" pitchFamily="18" charset="0"/>
                <a:cs typeface="Times New Roman" panose="02020603050405020304" pitchFamily="18" charset="0"/>
              </a:rPr>
              <a:t>A.</a:t>
            </a:r>
          </a:p>
        </p:txBody>
      </p:sp>
      <p:sp>
        <p:nvSpPr>
          <p:cNvPr id="30" name="TextBox 29"/>
          <p:cNvSpPr txBox="1">
            <a:spLocks noChangeArrowheads="1"/>
          </p:cNvSpPr>
          <p:nvPr/>
        </p:nvSpPr>
        <p:spPr bwMode="auto">
          <a:xfrm>
            <a:off x="5500687" y="2228850"/>
            <a:ext cx="10525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1800">
                <a:solidFill>
                  <a:schemeClr val="bg1"/>
                </a:solidFill>
                <a:latin typeface="Times New Roman" panose="02020603050405020304" pitchFamily="18" charset="0"/>
              </a:rPr>
              <a:t>d</a:t>
            </a:r>
          </a:p>
        </p:txBody>
      </p:sp>
      <p:sp>
        <p:nvSpPr>
          <p:cNvPr id="39971" name="Rectangle 1"/>
          <p:cNvSpPr>
            <a:spLocks noChangeArrowheads="1"/>
          </p:cNvSpPr>
          <p:nvPr/>
        </p:nvSpPr>
        <p:spPr bwMode="auto">
          <a:xfrm>
            <a:off x="1157288" y="270272"/>
            <a:ext cx="6398419"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100" b="1">
                <a:latin typeface="Times New Roman" panose="02020603050405020304" pitchFamily="18" charset="0"/>
                <a:cs typeface="Times New Roman" panose="02020603050405020304" pitchFamily="18" charset="0"/>
              </a:rPr>
              <a:t>	                                 </a:t>
            </a:r>
            <a:r>
              <a:rPr lang="en-US" altLang="en-US" sz="2100" b="1">
                <a:solidFill>
                  <a:srgbClr val="FF0000"/>
                </a:solidFill>
                <a:latin typeface="Times New Roman" panose="02020603050405020304" pitchFamily="18" charset="0"/>
                <a:cs typeface="Times New Roman" panose="02020603050405020304" pitchFamily="18" charset="0"/>
              </a:rPr>
              <a:t>Câu hỏi 3 </a:t>
            </a:r>
          </a:p>
          <a:p>
            <a:pPr algn="ctr" eaLnBrk="1" hangingPunct="1">
              <a:spcBef>
                <a:spcPct val="0"/>
              </a:spcBef>
              <a:buFontTx/>
              <a:buNone/>
            </a:pPr>
            <a:r>
              <a:rPr lang="en-US" altLang="en-US" sz="2400">
                <a:solidFill>
                  <a:srgbClr val="0000FF"/>
                </a:solidFill>
                <a:latin typeface="Times New Roman" panose="02020603050405020304" pitchFamily="18" charset="0"/>
              </a:rPr>
              <a:t>Khi đang đi học đại học, việc nhập ngũ sẽ được hoãn đến năm bao nhiêu tuổi?</a:t>
            </a:r>
            <a:endParaRPr lang="en-US" alt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355659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wipe(down)">
                                      <p:cBhvr>
                                        <p:cTn id="121" dur="580">
                                          <p:stCondLst>
                                            <p:cond delay="0"/>
                                          </p:stCondLst>
                                        </p:cTn>
                                        <p:tgtEl>
                                          <p:spTgt spid="29"/>
                                        </p:tgtEl>
                                      </p:cBhvr>
                                    </p:animEffect>
                                    <p:anim calcmode="lin" valueType="num">
                                      <p:cBhvr>
                                        <p:cTn id="12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7" dur="26">
                                          <p:stCondLst>
                                            <p:cond delay="650"/>
                                          </p:stCondLst>
                                        </p:cTn>
                                        <p:tgtEl>
                                          <p:spTgt spid="29"/>
                                        </p:tgtEl>
                                      </p:cBhvr>
                                      <p:to x="100000" y="60000"/>
                                    </p:animScale>
                                    <p:animScale>
                                      <p:cBhvr>
                                        <p:cTn id="128" dur="166" decel="50000">
                                          <p:stCondLst>
                                            <p:cond delay="676"/>
                                          </p:stCondLst>
                                        </p:cTn>
                                        <p:tgtEl>
                                          <p:spTgt spid="29"/>
                                        </p:tgtEl>
                                      </p:cBhvr>
                                      <p:to x="100000" y="100000"/>
                                    </p:animScale>
                                    <p:animScale>
                                      <p:cBhvr>
                                        <p:cTn id="129" dur="26">
                                          <p:stCondLst>
                                            <p:cond delay="1312"/>
                                          </p:stCondLst>
                                        </p:cTn>
                                        <p:tgtEl>
                                          <p:spTgt spid="29"/>
                                        </p:tgtEl>
                                      </p:cBhvr>
                                      <p:to x="100000" y="80000"/>
                                    </p:animScale>
                                    <p:animScale>
                                      <p:cBhvr>
                                        <p:cTn id="130" dur="166" decel="50000">
                                          <p:stCondLst>
                                            <p:cond delay="1338"/>
                                          </p:stCondLst>
                                        </p:cTn>
                                        <p:tgtEl>
                                          <p:spTgt spid="29"/>
                                        </p:tgtEl>
                                      </p:cBhvr>
                                      <p:to x="100000" y="100000"/>
                                    </p:animScale>
                                    <p:animScale>
                                      <p:cBhvr>
                                        <p:cTn id="131" dur="26">
                                          <p:stCondLst>
                                            <p:cond delay="1642"/>
                                          </p:stCondLst>
                                        </p:cTn>
                                        <p:tgtEl>
                                          <p:spTgt spid="29"/>
                                        </p:tgtEl>
                                      </p:cBhvr>
                                      <p:to x="100000" y="90000"/>
                                    </p:animScale>
                                    <p:animScale>
                                      <p:cBhvr>
                                        <p:cTn id="132" dur="166" decel="50000">
                                          <p:stCondLst>
                                            <p:cond delay="1668"/>
                                          </p:stCondLst>
                                        </p:cTn>
                                        <p:tgtEl>
                                          <p:spTgt spid="29"/>
                                        </p:tgtEl>
                                      </p:cBhvr>
                                      <p:to x="100000" y="100000"/>
                                    </p:animScale>
                                    <p:animScale>
                                      <p:cBhvr>
                                        <p:cTn id="133" dur="26">
                                          <p:stCondLst>
                                            <p:cond delay="1808"/>
                                          </p:stCondLst>
                                        </p:cTn>
                                        <p:tgtEl>
                                          <p:spTgt spid="29"/>
                                        </p:tgtEl>
                                      </p:cBhvr>
                                      <p:to x="100000" y="95000"/>
                                    </p:animScale>
                                    <p:animScale>
                                      <p:cBhvr>
                                        <p:cTn id="134"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animBg="1"/>
      <p:bldP spid="56" grpId="0" animBg="1"/>
      <p:bldP spid="2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Oval 6"/>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48841"/>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614048" y="250032"/>
            <a:ext cx="41076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497367" y="250032"/>
            <a:ext cx="526256"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10</a:t>
            </a:r>
          </a:p>
        </p:txBody>
      </p:sp>
      <p:sp>
        <p:nvSpPr>
          <p:cNvPr id="40974" name="Oval 20"/>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44" name="AutoShape 21"/>
          <p:cNvSpPr>
            <a:spLocks noChangeArrowheads="1"/>
          </p:cNvSpPr>
          <p:nvPr/>
        </p:nvSpPr>
        <p:spPr bwMode="auto">
          <a:xfrm>
            <a:off x="7481887" y="228600"/>
            <a:ext cx="557213" cy="457200"/>
          </a:xfrm>
          <a:prstGeom prst="star5">
            <a:avLst/>
          </a:prstGeom>
          <a:solidFill>
            <a:srgbClr val="FF9900"/>
          </a:solidFill>
          <a:ln w="9525">
            <a:solidFill>
              <a:schemeClr val="tx1"/>
            </a:solidFill>
            <a:miter lim="800000"/>
            <a:headEnd/>
            <a:tailEnd/>
          </a:ln>
          <a:effectLst/>
        </p:spPr>
        <p:txBody>
          <a:bodyPr wrap="none" anchor="ctr"/>
          <a:lstStyle/>
          <a:p>
            <a:pPr eaLnBrk="1" hangingPunct="1">
              <a:defRPr/>
            </a:pPr>
            <a:endParaRPr lang="en-US" sz="1350"/>
          </a:p>
        </p:txBody>
      </p:sp>
      <p:sp>
        <p:nvSpPr>
          <p:cNvPr id="45" name="Oval 4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675">
                <a:solidFill>
                  <a:srgbClr val="FF3300"/>
                </a:solidFill>
                <a:latin typeface=".VnBodoniH" panose="020B7200000000000000" pitchFamily="34" charset="0"/>
              </a:rPr>
              <a:t>HÕt giê</a:t>
            </a:r>
          </a:p>
        </p:txBody>
      </p:sp>
      <p:sp>
        <p:nvSpPr>
          <p:cNvPr id="46" name="Oval 42"/>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a:t>
            </a:r>
          </a:p>
        </p:txBody>
      </p:sp>
      <p:sp>
        <p:nvSpPr>
          <p:cNvPr id="47" name="Oval 43"/>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2</a:t>
            </a:r>
          </a:p>
        </p:txBody>
      </p:sp>
      <p:sp>
        <p:nvSpPr>
          <p:cNvPr id="48" name="Oval 44"/>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3</a:t>
            </a:r>
          </a:p>
        </p:txBody>
      </p:sp>
      <p:sp>
        <p:nvSpPr>
          <p:cNvPr id="49" name="Oval 45"/>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4</a:t>
            </a:r>
          </a:p>
        </p:txBody>
      </p:sp>
      <p:sp>
        <p:nvSpPr>
          <p:cNvPr id="50" name="Oval 46"/>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5</a:t>
            </a:r>
          </a:p>
        </p:txBody>
      </p:sp>
      <p:sp>
        <p:nvSpPr>
          <p:cNvPr id="51" name="Oval 47"/>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6</a:t>
            </a:r>
          </a:p>
        </p:txBody>
      </p:sp>
      <p:sp>
        <p:nvSpPr>
          <p:cNvPr id="52" name="Oval 48"/>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7</a:t>
            </a:r>
          </a:p>
        </p:txBody>
      </p:sp>
      <p:sp>
        <p:nvSpPr>
          <p:cNvPr id="53" name="Oval 49"/>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8</a:t>
            </a:r>
          </a:p>
        </p:txBody>
      </p:sp>
      <p:sp>
        <p:nvSpPr>
          <p:cNvPr id="54" name="Oval 50"/>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9</a:t>
            </a:r>
          </a:p>
        </p:txBody>
      </p:sp>
      <p:sp>
        <p:nvSpPr>
          <p:cNvPr id="55" name="Oval 5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10</a:t>
            </a:r>
          </a:p>
        </p:txBody>
      </p:sp>
      <p:sp>
        <p:nvSpPr>
          <p:cNvPr id="56" name="Oval 52"/>
          <p:cNvSpPr>
            <a:spLocks noChangeArrowheads="1"/>
          </p:cNvSpPr>
          <p:nvPr/>
        </p:nvSpPr>
        <p:spPr bwMode="auto">
          <a:xfrm>
            <a:off x="7471172" y="192881"/>
            <a:ext cx="557213" cy="457200"/>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endParaRPr lang="en-US" altLang="en-US" sz="3600">
              <a:latin typeface=".VnBodoniH" panose="020B7200000000000000" pitchFamily="34" charset="0"/>
            </a:endParaRPr>
          </a:p>
        </p:txBody>
      </p:sp>
      <p:sp>
        <p:nvSpPr>
          <p:cNvPr id="59" name="Content Placeholder 58"/>
          <p:cNvSpPr>
            <a:spLocks noGrp="1"/>
          </p:cNvSpPr>
          <p:nvPr>
            <p:ph/>
          </p:nvPr>
        </p:nvSpPr>
        <p:spPr>
          <a:xfrm>
            <a:off x="1104900" y="205979"/>
            <a:ext cx="6919913" cy="4388644"/>
          </a:xfrm>
        </p:spPr>
        <p:txBody>
          <a:bodyPr>
            <a:normAutofit lnSpcReduction="10000"/>
          </a:bodyPr>
          <a:lstStyle/>
          <a:p>
            <a:pPr algn="ctr">
              <a:buFont typeface="Arial" charset="0"/>
              <a:buNone/>
              <a:defRPr/>
            </a:pPr>
            <a:r>
              <a:rPr lang="en-US" b="1" dirty="0" err="1">
                <a:solidFill>
                  <a:srgbClr val="FF0000"/>
                </a:solidFill>
                <a:latin typeface="Times New Roman" pitchFamily="18" charset="0"/>
                <a:cs typeface="Times New Roman" pitchFamily="18" charset="0"/>
              </a:rPr>
              <a:t>Câu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hỏi</a:t>
            </a:r>
            <a:r>
              <a:rPr lang="en-US" b="1" dirty="0">
                <a:solidFill>
                  <a:srgbClr val="FF0000"/>
                </a:solidFill>
                <a:latin typeface="Times New Roman" pitchFamily="18" charset="0"/>
                <a:cs typeface="Times New Roman" pitchFamily="18" charset="0"/>
              </a:rPr>
              <a:t> 4</a:t>
            </a:r>
          </a:p>
          <a:p>
            <a:pPr marL="0" algn="ctr">
              <a:spcBef>
                <a:spcPts val="0"/>
              </a:spcBef>
              <a:buNone/>
              <a:defRPr/>
            </a:pPr>
            <a:r>
              <a:rPr lang="en-US" dirty="0" err="1">
                <a:solidFill>
                  <a:srgbClr val="0000FF"/>
                </a:solidFill>
                <a:latin typeface="Times New Roman" pitchFamily="18" charset="0"/>
                <a:cs typeface="Times New Roman" pitchFamily="18" charset="0"/>
              </a:rPr>
              <a:t>Nếu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trốn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tránh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nghĩa</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vụ</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quân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sự</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sẽ</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bị</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xử</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phạt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hành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chính</a:t>
            </a:r>
            <a:r>
              <a:rPr lang="en-US" dirty="0">
                <a:solidFill>
                  <a:srgbClr val="0000FF"/>
                </a:solidFill>
                <a:latin typeface="Times New Roman" pitchFamily="18" charset="0"/>
                <a:cs typeface="Times New Roman" pitchFamily="18" charset="0"/>
              </a:rPr>
              <a:t> </a:t>
            </a:r>
          </a:p>
          <a:p>
            <a:pPr marL="0" algn="ctr">
              <a:spcBef>
                <a:spcPts val="0"/>
              </a:spcBef>
              <a:buNone/>
              <a:defRPr/>
            </a:pPr>
            <a:r>
              <a:rPr lang="en-US" dirty="0" err="1">
                <a:solidFill>
                  <a:srgbClr val="0000FF"/>
                </a:solidFill>
                <a:latin typeface="Times New Roman" pitchFamily="18" charset="0"/>
                <a:cs typeface="Times New Roman" pitchFamily="18" charset="0"/>
              </a:rPr>
              <a:t>bao</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nhiêu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tiền</a:t>
            </a:r>
            <a:r>
              <a:rPr lang="en-US" dirty="0">
                <a:solidFill>
                  <a:srgbClr val="0000FF"/>
                </a:solidFill>
                <a:latin typeface="Times New Roman" pitchFamily="18" charset="0"/>
                <a:cs typeface="Times New Roman" pitchFamily="18" charset="0"/>
              </a:rPr>
              <a:t>?</a:t>
            </a:r>
          </a:p>
          <a:p>
            <a:pPr>
              <a:buFont typeface="Arial" charset="0"/>
              <a:buNone/>
              <a:defRPr/>
            </a:pPr>
            <a:r>
              <a:rPr lang="en-US" sz="2100" b="1" i="1" dirty="0">
                <a:latin typeface="Times New Roman" pitchFamily="18" charset="0"/>
                <a:cs typeface="Times New Roman" pitchFamily="18" charset="0"/>
              </a:rPr>
              <a:t>    </a:t>
            </a:r>
          </a:p>
          <a:p>
            <a:pPr marL="0" indent="0">
              <a:buNone/>
              <a:defRPr/>
            </a:pPr>
            <a:r>
              <a:rPr lang="en-US" sz="2100" dirty="0"/>
              <a:t>		</a:t>
            </a:r>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1 – 1,5 </a:t>
            </a:r>
            <a:r>
              <a:rPr lang="en-US" b="1" dirty="0" err="1">
                <a:latin typeface="Times New Roman" pitchFamily="18" charset="0"/>
                <a:cs typeface="Times New Roman" pitchFamily="18" charset="0"/>
              </a:rPr>
              <a:t>triệu</a:t>
            </a:r>
            <a:r>
              <a:rPr lang="en-US" b="1" dirty="0">
                <a:latin typeface="Times New Roman" pitchFamily="18" charset="0"/>
                <a:cs typeface="Times New Roman" pitchFamily="18" charset="0"/>
              </a:rPr>
              <a:t>.</a:t>
            </a:r>
          </a:p>
          <a:p>
            <a:pPr marL="0" indent="0">
              <a:buNone/>
              <a:defRPr/>
            </a:pPr>
            <a:r>
              <a:rPr lang="en-US" b="1" dirty="0">
                <a:latin typeface="Times New Roman" pitchFamily="18" charset="0"/>
                <a:cs typeface="Times New Roman" pitchFamily="18" charset="0"/>
              </a:rPr>
              <a:t>		B.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1,5 – 2 </a:t>
            </a:r>
            <a:r>
              <a:rPr lang="en-US" b="1" dirty="0" err="1">
                <a:latin typeface="Times New Roman" pitchFamily="18" charset="0"/>
                <a:cs typeface="Times New Roman" pitchFamily="18" charset="0"/>
              </a:rPr>
              <a:t>triệu</a:t>
            </a:r>
            <a:r>
              <a:rPr lang="en-US" b="1" dirty="0">
                <a:latin typeface="Times New Roman" pitchFamily="18" charset="0"/>
                <a:cs typeface="Times New Roman" pitchFamily="18" charset="0"/>
              </a:rPr>
              <a:t>.</a:t>
            </a:r>
          </a:p>
          <a:p>
            <a:pPr marL="0" indent="0">
              <a:buNone/>
              <a:defRPr/>
            </a:pPr>
            <a:r>
              <a:rPr lang="en-US" b="1" dirty="0">
                <a:latin typeface="Times New Roman" pitchFamily="18" charset="0"/>
                <a:cs typeface="Times New Roman" pitchFamily="18" charset="0"/>
              </a:rPr>
              <a:t>		C.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2 – 5 </a:t>
            </a:r>
            <a:r>
              <a:rPr lang="en-US" b="1" dirty="0" err="1">
                <a:latin typeface="Times New Roman" pitchFamily="18" charset="0"/>
                <a:cs typeface="Times New Roman" pitchFamily="18" charset="0"/>
              </a:rPr>
              <a:t>triệu</a:t>
            </a:r>
            <a:r>
              <a:rPr lang="en-US" b="1" dirty="0">
                <a:latin typeface="Times New Roman" pitchFamily="18" charset="0"/>
                <a:cs typeface="Times New Roman" pitchFamily="18" charset="0"/>
              </a:rPr>
              <a:t>.</a:t>
            </a:r>
          </a:p>
          <a:p>
            <a:pPr marL="0" indent="0">
              <a:buNone/>
              <a:defRPr/>
            </a:pPr>
            <a:r>
              <a:rPr lang="en-US" b="1" dirty="0">
                <a:latin typeface="Times New Roman" pitchFamily="18" charset="0"/>
                <a:cs typeface="Times New Roman" pitchFamily="18" charset="0"/>
              </a:rPr>
              <a:t>		D.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5 – 7 </a:t>
            </a:r>
            <a:r>
              <a:rPr lang="en-US" b="1" dirty="0" err="1">
                <a:latin typeface="Times New Roman" pitchFamily="18" charset="0"/>
                <a:cs typeface="Times New Roman" pitchFamily="18" charset="0"/>
              </a:rPr>
              <a:t>triệu</a:t>
            </a:r>
            <a:r>
              <a:rPr lang="en-US" b="1" dirty="0">
                <a:latin typeface="Times New Roman" pitchFamily="18" charset="0"/>
                <a:cs typeface="Times New Roman" pitchFamily="18" charset="0"/>
              </a:rPr>
              <a:t>.</a:t>
            </a:r>
          </a:p>
          <a:p>
            <a:pPr>
              <a:buFont typeface="Arial" charset="0"/>
              <a:buNone/>
              <a:defRPr/>
            </a:pPr>
            <a:endParaRPr lang="en-US" sz="1800" b="1" i="1" dirty="0">
              <a:latin typeface="Times New Roman" pitchFamily="18" charset="0"/>
              <a:cs typeface="Times New Roman" pitchFamily="18" charset="0"/>
            </a:endParaRPr>
          </a:p>
          <a:p>
            <a:pPr>
              <a:buFont typeface="Arial" charset="0"/>
              <a:buNone/>
              <a:defRPr/>
            </a:pPr>
            <a:endParaRPr lang="en-US" sz="1800" dirty="0">
              <a:latin typeface="Times New Roman" pitchFamily="18" charset="0"/>
              <a:cs typeface="Times New Roman" pitchFamily="18" charset="0"/>
            </a:endParaRPr>
          </a:p>
        </p:txBody>
      </p:sp>
      <p:sp>
        <p:nvSpPr>
          <p:cNvPr id="60" name="Oval 13"/>
          <p:cNvSpPr>
            <a:spLocks noChangeArrowheads="1"/>
          </p:cNvSpPr>
          <p:nvPr/>
        </p:nvSpPr>
        <p:spPr bwMode="auto">
          <a:xfrm>
            <a:off x="2514600" y="2514600"/>
            <a:ext cx="309563" cy="457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B.</a:t>
            </a:r>
          </a:p>
        </p:txBody>
      </p:sp>
      <p:sp>
        <p:nvSpPr>
          <p:cNvPr id="30" name="TextBox 29"/>
          <p:cNvSpPr txBox="1">
            <a:spLocks noChangeArrowheads="1"/>
          </p:cNvSpPr>
          <p:nvPr/>
        </p:nvSpPr>
        <p:spPr bwMode="auto">
          <a:xfrm>
            <a:off x="5067300" y="3371850"/>
            <a:ext cx="1114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1800">
                <a:solidFill>
                  <a:schemeClr val="bg1"/>
                </a:solidFill>
                <a:latin typeface="Times New Roman" panose="02020603050405020304" pitchFamily="18" charset="0"/>
              </a:rPr>
              <a:t>j</a:t>
            </a:r>
          </a:p>
        </p:txBody>
      </p:sp>
    </p:spTree>
    <p:extLst>
      <p:ext uri="{BB962C8B-B14F-4D97-AF65-F5344CB8AC3E}">
        <p14:creationId xmlns:p14="http://schemas.microsoft.com/office/powerpoint/2010/main" val="36571334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linds(horizontal)">
                                      <p:cBhvr>
                                        <p:cTn id="1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animBg="1"/>
      <p:bldP spid="56" grpId="0" animBg="1"/>
      <p:bldP spid="60"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6"/>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32" name="WordArt 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0</a:t>
            </a:r>
          </a:p>
        </p:txBody>
      </p:sp>
      <p:sp>
        <p:nvSpPr>
          <p:cNvPr id="33" name="WordArt 8">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a:t>
            </a:r>
          </a:p>
        </p:txBody>
      </p:sp>
      <p:sp>
        <p:nvSpPr>
          <p:cNvPr id="34" name="WordArt 9">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48841"/>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2</a:t>
            </a:r>
          </a:p>
        </p:txBody>
      </p:sp>
      <p:sp>
        <p:nvSpPr>
          <p:cNvPr id="35" name="WordArt 10">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3</a:t>
            </a:r>
          </a:p>
        </p:txBody>
      </p:sp>
      <p:sp>
        <p:nvSpPr>
          <p:cNvPr id="36" name="WordArt 11">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4</a:t>
            </a:r>
          </a:p>
        </p:txBody>
      </p:sp>
      <p:sp>
        <p:nvSpPr>
          <p:cNvPr id="37" name="WordArt 12">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5</a:t>
            </a:r>
          </a:p>
        </p:txBody>
      </p:sp>
      <p:sp>
        <p:nvSpPr>
          <p:cNvPr id="38" name="WordArt 13">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6</a:t>
            </a:r>
          </a:p>
        </p:txBody>
      </p:sp>
      <p:sp>
        <p:nvSpPr>
          <p:cNvPr id="39" name="WordArt 14">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614048" y="250032"/>
            <a:ext cx="41076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7</a:t>
            </a:r>
          </a:p>
        </p:txBody>
      </p:sp>
      <p:sp>
        <p:nvSpPr>
          <p:cNvPr id="40" name="WordArt 15">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8</a:t>
            </a:r>
          </a:p>
        </p:txBody>
      </p:sp>
      <p:sp>
        <p:nvSpPr>
          <p:cNvPr id="41" name="WordArt 16">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555706" y="250032"/>
            <a:ext cx="409575"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9</a:t>
            </a:r>
          </a:p>
        </p:txBody>
      </p:sp>
      <p:sp>
        <p:nvSpPr>
          <p:cNvPr id="42" name="WordArt 17">
            <a:hlinkClick r:id="" action="ppaction://noaction" highlightClick="1">
              <a:snd r:embed="rId5" name="click.wav"/>
            </a:hlinkClick>
            <a:hlinkHover r:id="" action="ppaction://noaction" highlightClick="1"/>
          </p:cNvPr>
          <p:cNvSpPr>
            <a:spLocks noChangeArrowheads="1" noChangeShapeType="1" noTextEdit="1"/>
          </p:cNvSpPr>
          <p:nvPr/>
        </p:nvSpPr>
        <p:spPr bwMode="auto">
          <a:xfrm>
            <a:off x="7497367" y="250032"/>
            <a:ext cx="526256" cy="432197"/>
          </a:xfrm>
          <a:prstGeom prst="rect">
            <a:avLst/>
          </a:prstGeom>
        </p:spPr>
        <p:txBody>
          <a:bodyPr wrap="none" fromWordArt="1">
            <a:prstTxWarp prst="textPlain">
              <a:avLst>
                <a:gd name="adj" fmla="val 50000"/>
              </a:avLst>
            </a:prstTxWarp>
          </a:bodyPr>
          <a:lstStyle/>
          <a:p>
            <a:pPr algn="ctr"/>
            <a:r>
              <a:rPr lang="vi-VN" sz="2700" kern="10">
                <a:ln w="9525">
                  <a:solidFill>
                    <a:srgbClr val="000000"/>
                  </a:solidFill>
                  <a:round/>
                  <a:headEnd/>
                  <a:tailEnd/>
                </a:ln>
                <a:solidFill>
                  <a:srgbClr val="FF0000"/>
                </a:solidFill>
              </a:rPr>
              <a:t>10</a:t>
            </a:r>
          </a:p>
        </p:txBody>
      </p:sp>
      <p:sp>
        <p:nvSpPr>
          <p:cNvPr id="41998" name="Oval 20"/>
          <p:cNvSpPr>
            <a:spLocks noChangeArrowheads="1"/>
          </p:cNvSpPr>
          <p:nvPr/>
        </p:nvSpPr>
        <p:spPr bwMode="auto">
          <a:xfrm>
            <a:off x="7269957" y="19050"/>
            <a:ext cx="965597" cy="864394"/>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endParaRPr lang="en-US" altLang="en-US" sz="2100">
              <a:latin typeface="Times New Roman" panose="02020603050405020304" pitchFamily="18" charset="0"/>
            </a:endParaRPr>
          </a:p>
        </p:txBody>
      </p:sp>
      <p:sp>
        <p:nvSpPr>
          <p:cNvPr id="44" name="AutoShape 21"/>
          <p:cNvSpPr>
            <a:spLocks noChangeArrowheads="1"/>
          </p:cNvSpPr>
          <p:nvPr/>
        </p:nvSpPr>
        <p:spPr bwMode="auto">
          <a:xfrm>
            <a:off x="7481887" y="228600"/>
            <a:ext cx="557213" cy="457200"/>
          </a:xfrm>
          <a:prstGeom prst="star5">
            <a:avLst/>
          </a:prstGeom>
          <a:solidFill>
            <a:srgbClr val="FF9900"/>
          </a:solidFill>
          <a:ln w="9525">
            <a:solidFill>
              <a:schemeClr val="tx1"/>
            </a:solidFill>
            <a:miter lim="800000"/>
            <a:headEnd/>
            <a:tailEnd/>
          </a:ln>
          <a:effectLst/>
        </p:spPr>
        <p:txBody>
          <a:bodyPr wrap="none" anchor="ctr"/>
          <a:lstStyle/>
          <a:p>
            <a:pPr eaLnBrk="1" hangingPunct="1">
              <a:defRPr/>
            </a:pPr>
            <a:endParaRPr lang="en-US" sz="1350"/>
          </a:p>
        </p:txBody>
      </p:sp>
      <p:sp>
        <p:nvSpPr>
          <p:cNvPr id="45" name="Oval 4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675">
                <a:solidFill>
                  <a:srgbClr val="FF3300"/>
                </a:solidFill>
                <a:latin typeface=".VnBodoniH" panose="020B7200000000000000" pitchFamily="34" charset="0"/>
              </a:rPr>
              <a:t>HÕt giê</a:t>
            </a:r>
          </a:p>
        </p:txBody>
      </p:sp>
      <p:sp>
        <p:nvSpPr>
          <p:cNvPr id="46" name="Oval 42"/>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a:t>
            </a:r>
          </a:p>
        </p:txBody>
      </p:sp>
      <p:sp>
        <p:nvSpPr>
          <p:cNvPr id="47" name="Oval 43"/>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2</a:t>
            </a:r>
          </a:p>
        </p:txBody>
      </p:sp>
      <p:sp>
        <p:nvSpPr>
          <p:cNvPr id="48" name="Oval 44"/>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3</a:t>
            </a:r>
          </a:p>
        </p:txBody>
      </p:sp>
      <p:sp>
        <p:nvSpPr>
          <p:cNvPr id="49" name="Oval 45"/>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4</a:t>
            </a:r>
          </a:p>
        </p:txBody>
      </p:sp>
      <p:sp>
        <p:nvSpPr>
          <p:cNvPr id="50" name="Oval 46"/>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5</a:t>
            </a:r>
          </a:p>
        </p:txBody>
      </p:sp>
      <p:sp>
        <p:nvSpPr>
          <p:cNvPr id="51" name="Oval 47"/>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6</a:t>
            </a:r>
          </a:p>
        </p:txBody>
      </p:sp>
      <p:sp>
        <p:nvSpPr>
          <p:cNvPr id="52" name="Oval 48"/>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7</a:t>
            </a:r>
          </a:p>
        </p:txBody>
      </p:sp>
      <p:sp>
        <p:nvSpPr>
          <p:cNvPr id="53" name="Oval 49"/>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8</a:t>
            </a:r>
          </a:p>
        </p:txBody>
      </p:sp>
      <p:sp>
        <p:nvSpPr>
          <p:cNvPr id="54" name="Oval 50"/>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9</a:t>
            </a:r>
          </a:p>
        </p:txBody>
      </p:sp>
      <p:sp>
        <p:nvSpPr>
          <p:cNvPr id="55" name="Oval 51"/>
          <p:cNvSpPr>
            <a:spLocks noChangeArrowheads="1"/>
          </p:cNvSpPr>
          <p:nvPr/>
        </p:nvSpPr>
        <p:spPr bwMode="auto">
          <a:xfrm>
            <a:off x="7471172" y="192881"/>
            <a:ext cx="557213" cy="439341"/>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100">
                <a:solidFill>
                  <a:srgbClr val="FF3300"/>
                </a:solidFill>
                <a:latin typeface=".VnBodoniH" panose="020B7200000000000000" pitchFamily="34" charset="0"/>
              </a:rPr>
              <a:t>10</a:t>
            </a:r>
          </a:p>
        </p:txBody>
      </p:sp>
      <p:sp>
        <p:nvSpPr>
          <p:cNvPr id="56" name="Oval 52"/>
          <p:cNvSpPr>
            <a:spLocks noChangeArrowheads="1"/>
          </p:cNvSpPr>
          <p:nvPr/>
        </p:nvSpPr>
        <p:spPr bwMode="auto">
          <a:xfrm>
            <a:off x="7471172" y="192881"/>
            <a:ext cx="557213" cy="457200"/>
          </a:xfrm>
          <a:prstGeom prst="ellipse">
            <a:avLst/>
          </a:prstGeom>
          <a:solidFill>
            <a:srgbClr val="FFCC99"/>
          </a:solidFill>
          <a:ln w="76200" cmpd="tri">
            <a:solidFill>
              <a:schemeClr val="tx1"/>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endParaRPr lang="en-US" altLang="en-US" sz="3600">
              <a:latin typeface=".VnBodoniH" panose="020B7200000000000000" pitchFamily="34" charset="0"/>
            </a:endParaRPr>
          </a:p>
        </p:txBody>
      </p:sp>
      <p:sp>
        <p:nvSpPr>
          <p:cNvPr id="59" name="Content Placeholder 58"/>
          <p:cNvSpPr>
            <a:spLocks noGrp="1"/>
          </p:cNvSpPr>
          <p:nvPr>
            <p:ph/>
          </p:nvPr>
        </p:nvSpPr>
        <p:spPr>
          <a:xfrm>
            <a:off x="1104900" y="205979"/>
            <a:ext cx="6919913" cy="4388644"/>
          </a:xfrm>
        </p:spPr>
        <p:txBody>
          <a:bodyPr>
            <a:normAutofit fontScale="92500" lnSpcReduction="20000"/>
          </a:bodyPr>
          <a:lstStyle/>
          <a:p>
            <a:pPr>
              <a:buFont typeface="Arial" charset="0"/>
              <a:buNone/>
              <a:defRPr/>
            </a:pP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hỏi</a:t>
            </a:r>
            <a:r>
              <a:rPr lang="en-US" b="1" dirty="0">
                <a:solidFill>
                  <a:srgbClr val="FF0000"/>
                </a:solidFill>
                <a:latin typeface="Times New Roman" pitchFamily="18" charset="0"/>
                <a:cs typeface="Times New Roman" pitchFamily="18" charset="0"/>
              </a:rPr>
              <a:t> 5</a:t>
            </a:r>
          </a:p>
          <a:p>
            <a:pPr marL="0" indent="0" algn="ctr">
              <a:spcBef>
                <a:spcPts val="0"/>
              </a:spcBef>
              <a:buNone/>
              <a:defRPr/>
            </a:pPr>
            <a:r>
              <a:rPr lang="en-US" dirty="0" err="1">
                <a:solidFill>
                  <a:srgbClr val="0000FF"/>
                </a:solidFill>
                <a:latin typeface="Times New Roman" pitchFamily="18" charset="0"/>
                <a:cs typeface="Times New Roman" pitchFamily="18" charset="0"/>
              </a:rPr>
              <a:t>Có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một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số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thanh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niên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phát</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tán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các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tài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liệu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nói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xấu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Đảng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a:t>
            </a:r>
            <a:r>
              <a:rPr lang="en-US" dirty="0">
                <a:solidFill>
                  <a:srgbClr val="0000FF"/>
                </a:solidFill>
                <a:latin typeface="Times New Roman" pitchFamily="18" charset="0"/>
                <a:cs typeface="Times New Roman" pitchFamily="18" charset="0"/>
              </a:rPr>
              <a:t> </a:t>
            </a:r>
          </a:p>
          <a:p>
            <a:pPr marL="0" indent="0" algn="ctr">
              <a:spcBef>
                <a:spcPts val="0"/>
              </a:spcBef>
              <a:buNone/>
              <a:defRPr/>
            </a:pPr>
            <a:r>
              <a:rPr lang="en-US" dirty="0" err="1">
                <a:solidFill>
                  <a:srgbClr val="0000FF"/>
                </a:solidFill>
                <a:latin typeface="Times New Roman" pitchFamily="18" charset="0"/>
                <a:cs typeface="Times New Roman" pitchFamily="18" charset="0"/>
              </a:rPr>
              <a:t>Nhà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nước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và</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kích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động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người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dân</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đi</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biểu</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tình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Hành</a:t>
            </a:r>
            <a:r>
              <a:rPr lang="en-US" dirty="0">
                <a:solidFill>
                  <a:srgbClr val="0000FF"/>
                </a:solidFill>
                <a:latin typeface="Times New Roman" pitchFamily="18" charset="0"/>
                <a:cs typeface="Times New Roman" pitchFamily="18" charset="0"/>
              </a:rPr>
              <a:t> vi </a:t>
            </a:r>
            <a:r>
              <a:rPr lang="en-US" dirty="0" err="1">
                <a:solidFill>
                  <a:srgbClr val="0000FF"/>
                </a:solidFill>
                <a:latin typeface="Times New Roman" pitchFamily="18" charset="0"/>
                <a:cs typeface="Times New Roman" pitchFamily="18" charset="0"/>
              </a:rPr>
              <a:t>đó</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là</a:t>
            </a:r>
            <a:r>
              <a:rPr lang="en-US" dirty="0">
                <a:solidFill>
                  <a:srgbClr val="0000FF"/>
                </a:solidFill>
                <a:latin typeface="Times New Roman" pitchFamily="18" charset="0"/>
                <a:cs typeface="Times New Roman" pitchFamily="18" charset="0"/>
              </a:rPr>
              <a:t>?</a:t>
            </a:r>
          </a:p>
          <a:p>
            <a:pPr>
              <a:buFont typeface="Arial" charset="0"/>
              <a:buNone/>
              <a:defRPr/>
            </a:pPr>
            <a:r>
              <a:rPr lang="en-US" sz="1800" b="1" i="1" dirty="0">
                <a:latin typeface="Times New Roman" pitchFamily="18" charset="0"/>
                <a:cs typeface="Times New Roman" pitchFamily="18" charset="0"/>
              </a:rPr>
              <a:t>    </a:t>
            </a:r>
          </a:p>
          <a:p>
            <a:pPr marL="0" indent="0">
              <a:buNone/>
              <a:defRPr/>
            </a:pPr>
            <a:r>
              <a:rPr lang="en-US" sz="2100" dirty="0"/>
              <a:t>		</a:t>
            </a:r>
            <a:r>
              <a:rPr lang="en-US" dirty="0">
                <a:latin typeface="Times New Roman" pitchFamily="18" charset="0"/>
                <a:cs typeface="Times New Roman" pitchFamily="18" charset="0"/>
              </a:rPr>
              <a:t>A.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a:t>
            </a:r>
          </a:p>
          <a:p>
            <a:pPr marL="0" indent="0">
              <a:buNone/>
              <a:defRPr/>
            </a:pPr>
            <a:r>
              <a:rPr lang="en-US" dirty="0">
                <a:latin typeface="Times New Roman" pitchFamily="18" charset="0"/>
                <a:cs typeface="Times New Roman" pitchFamily="18" charset="0"/>
              </a:rPr>
              <a:t>		B.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a:t>
            </a:r>
          </a:p>
          <a:p>
            <a:pPr marL="0" indent="0">
              <a:buNone/>
              <a:defRPr/>
            </a:pPr>
            <a:r>
              <a:rPr lang="en-US" dirty="0">
                <a:latin typeface="Times New Roman" pitchFamily="18" charset="0"/>
                <a:cs typeface="Times New Roman" pitchFamily="18" charset="0"/>
              </a:rPr>
              <a:t>		C. </a:t>
            </a:r>
            <a:r>
              <a:rPr lang="en-US" dirty="0" err="1">
                <a:latin typeface="Times New Roman" pitchFamily="18" charset="0"/>
                <a:cs typeface="Times New Roman" pitchFamily="18" charset="0"/>
              </a:rPr>
              <a:t>Phá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a:t>
            </a:r>
          </a:p>
          <a:p>
            <a:pPr marL="0" indent="0">
              <a:buNone/>
              <a:defRPr/>
            </a:pPr>
            <a:r>
              <a:rPr lang="en-US" dirty="0">
                <a:latin typeface="Times New Roman" pitchFamily="18" charset="0"/>
                <a:cs typeface="Times New Roman" pitchFamily="18" charset="0"/>
              </a:rPr>
              <a:t>		D.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quyền</a:t>
            </a:r>
            <a:r>
              <a:rPr lang="en-US" dirty="0">
                <a:latin typeface="Times New Roman" pitchFamily="18" charset="0"/>
                <a:cs typeface="Times New Roman" pitchFamily="18" charset="0"/>
              </a:rPr>
              <a:t>.</a:t>
            </a:r>
          </a:p>
          <a:p>
            <a:pPr>
              <a:buFont typeface="Arial" charset="0"/>
              <a:buNone/>
              <a:defRPr/>
            </a:pPr>
            <a:endParaRPr lang="en-US" b="1" i="1" dirty="0">
              <a:latin typeface="Times New Roman" pitchFamily="18" charset="0"/>
              <a:cs typeface="Times New Roman" pitchFamily="18" charset="0"/>
            </a:endParaRPr>
          </a:p>
          <a:p>
            <a:pPr>
              <a:buFont typeface="Arial" charset="0"/>
              <a:buNone/>
              <a:defRPr/>
            </a:pPr>
            <a:endParaRPr lang="en-US" sz="1800" dirty="0">
              <a:latin typeface="Times New Roman" pitchFamily="18" charset="0"/>
              <a:cs typeface="Times New Roman" pitchFamily="18" charset="0"/>
            </a:endParaRPr>
          </a:p>
        </p:txBody>
      </p:sp>
      <p:sp>
        <p:nvSpPr>
          <p:cNvPr id="60" name="Oval 13"/>
          <p:cNvSpPr>
            <a:spLocks noChangeArrowheads="1"/>
          </p:cNvSpPr>
          <p:nvPr/>
        </p:nvSpPr>
        <p:spPr bwMode="auto">
          <a:xfrm>
            <a:off x="2514600" y="3375422"/>
            <a:ext cx="309563" cy="3429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C.</a:t>
            </a:r>
          </a:p>
        </p:txBody>
      </p:sp>
      <p:sp>
        <p:nvSpPr>
          <p:cNvPr id="30" name="TextBox 29"/>
          <p:cNvSpPr txBox="1">
            <a:spLocks noChangeArrowheads="1"/>
          </p:cNvSpPr>
          <p:nvPr/>
        </p:nvSpPr>
        <p:spPr bwMode="auto">
          <a:xfrm>
            <a:off x="5067300" y="3371850"/>
            <a:ext cx="1114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1800">
                <a:solidFill>
                  <a:schemeClr val="bg1"/>
                </a:solidFill>
                <a:latin typeface="Times New Roman" panose="02020603050405020304" pitchFamily="18" charset="0"/>
              </a:rPr>
              <a:t>j</a:t>
            </a:r>
          </a:p>
        </p:txBody>
      </p:sp>
    </p:spTree>
    <p:extLst>
      <p:ext uri="{BB962C8B-B14F-4D97-AF65-F5344CB8AC3E}">
        <p14:creationId xmlns:p14="http://schemas.microsoft.com/office/powerpoint/2010/main" val="382963943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par>
                                <p:cTn id="8" presetID="4" presetClass="exit" presetSubtype="16" fill="hold" nodeType="withEffect">
                                  <p:stCondLst>
                                    <p:cond delay="10000"/>
                                  </p:stCondLst>
                                  <p:childTnLst>
                                    <p:animEffect transition="out" filter="box(in)">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2" name="hammer.wav"/>
                                        </p:tgtEl>
                                      </p:cMediaNode>
                                    </p:audio>
                                  </p:subTnLst>
                                </p:cTn>
                              </p:par>
                              <p:par>
                                <p:cTn id="11" presetID="4" presetClass="exit" presetSubtype="16" fill="hold" nodeType="withEffect">
                                  <p:stCondLst>
                                    <p:cond delay="9000"/>
                                  </p:stCondLst>
                                  <p:childTnLst>
                                    <p:animEffect transition="out" filter="box(in)">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hammer.wav"/>
                                        </p:tgtEl>
                                      </p:cMediaNode>
                                    </p:audio>
                                  </p:subTnLst>
                                </p:cTn>
                              </p:par>
                              <p:par>
                                <p:cTn id="14" presetID="4" presetClass="exit" presetSubtype="16" fill="hold" nodeType="withEffect">
                                  <p:stCondLst>
                                    <p:cond delay="8000"/>
                                  </p:stCondLst>
                                  <p:childTnLst>
                                    <p:animEffect transition="out" filter="box(in)">
                                      <p:cBhvr>
                                        <p:cTn id="15" dur="500"/>
                                        <p:tgtEl>
                                          <p:spTgt spid="48"/>
                                        </p:tgtEl>
                                      </p:cBhvr>
                                    </p:animEffect>
                                    <p:set>
                                      <p:cBhvr>
                                        <p:cTn id="16"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hammer.wav"/>
                                        </p:tgtEl>
                                      </p:cMediaNode>
                                    </p:audio>
                                  </p:subTnLst>
                                </p:cTn>
                              </p:par>
                              <p:par>
                                <p:cTn id="17" presetID="4" presetClass="exit" presetSubtype="32" fill="hold" nodeType="withEffect">
                                  <p:stCondLst>
                                    <p:cond delay="7000"/>
                                  </p:stCondLst>
                                  <p:childTnLst>
                                    <p:animEffect transition="out" filter="box(out)">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hammer.wav"/>
                                        </p:tgtEl>
                                      </p:cMediaNode>
                                    </p:audio>
                                  </p:subTnLst>
                                </p:cTn>
                              </p:par>
                              <p:par>
                                <p:cTn id="20" presetID="4" presetClass="exit" presetSubtype="16" fill="hold" nodeType="withEffect">
                                  <p:stCondLst>
                                    <p:cond delay="6000"/>
                                  </p:stCondLst>
                                  <p:childTnLst>
                                    <p:animEffect transition="out" filter="box(in)">
                                      <p:cBhvr>
                                        <p:cTn id="21" dur="500"/>
                                        <p:tgtEl>
                                          <p:spTgt spid="50"/>
                                        </p:tgtEl>
                                      </p:cBhvr>
                                    </p:animEffect>
                                    <p:set>
                                      <p:cBhvr>
                                        <p:cTn id="22" dur="1" fill="hold">
                                          <p:stCondLst>
                                            <p:cond delay="499"/>
                                          </p:stCondLst>
                                        </p:cTn>
                                        <p:tgtEl>
                                          <p:spTgt spid="5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hammer.wav"/>
                                        </p:tgtEl>
                                      </p:cMediaNode>
                                    </p:audio>
                                  </p:subTnLst>
                                </p:cTn>
                              </p:par>
                              <p:par>
                                <p:cTn id="23" presetID="4" presetClass="exit" presetSubtype="16" fill="hold" nodeType="withEffect">
                                  <p:stCondLst>
                                    <p:cond delay="5000"/>
                                  </p:stCondLst>
                                  <p:childTnLst>
                                    <p:animEffect transition="out" filter="box(in)">
                                      <p:cBhvr>
                                        <p:cTn id="24" dur="500"/>
                                        <p:tgtEl>
                                          <p:spTgt spid="51"/>
                                        </p:tgtEl>
                                      </p:cBhvr>
                                    </p:animEffect>
                                    <p:set>
                                      <p:cBhvr>
                                        <p:cTn id="25" dur="1" fill="hold">
                                          <p:stCondLst>
                                            <p:cond delay="499"/>
                                          </p:stCondLst>
                                        </p:cTn>
                                        <p:tgtEl>
                                          <p:spTgt spid="5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hammer.wav"/>
                                        </p:tgtEl>
                                      </p:cMediaNode>
                                    </p:audio>
                                  </p:subTnLst>
                                </p:cTn>
                              </p:par>
                              <p:par>
                                <p:cTn id="26" presetID="4" presetClass="exit" presetSubtype="16" fill="hold" nodeType="withEffect">
                                  <p:stCondLst>
                                    <p:cond delay="4000"/>
                                  </p:stCondLst>
                                  <p:childTnLst>
                                    <p:animEffect transition="out" filter="box(in)">
                                      <p:cBhvr>
                                        <p:cTn id="27" dur="500"/>
                                        <p:tgtEl>
                                          <p:spTgt spid="52"/>
                                        </p:tgtEl>
                                      </p:cBhvr>
                                    </p:animEffect>
                                    <p:set>
                                      <p:cBhvr>
                                        <p:cTn id="28" dur="1" fill="hold">
                                          <p:stCondLst>
                                            <p:cond delay="499"/>
                                          </p:stCondLst>
                                        </p:cTn>
                                        <p:tgtEl>
                                          <p:spTgt spid="5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hammer.wav"/>
                                        </p:tgtEl>
                                      </p:cMediaNode>
                                    </p:audio>
                                  </p:subTnLst>
                                </p:cTn>
                              </p:par>
                              <p:par>
                                <p:cTn id="29" presetID="4" presetClass="exit" presetSubtype="16" fill="hold" nodeType="withEffect">
                                  <p:stCondLst>
                                    <p:cond delay="3000"/>
                                  </p:stCondLst>
                                  <p:childTnLst>
                                    <p:animEffect transition="out" filter="box(in)">
                                      <p:cBhvr>
                                        <p:cTn id="30" dur="500"/>
                                        <p:tgtEl>
                                          <p:spTgt spid="53"/>
                                        </p:tgtEl>
                                      </p:cBhvr>
                                    </p:animEffect>
                                    <p:set>
                                      <p:cBhvr>
                                        <p:cTn id="31" dur="1" fill="hold">
                                          <p:stCondLst>
                                            <p:cond delay="499"/>
                                          </p:stCondLst>
                                        </p:cTn>
                                        <p:tgtEl>
                                          <p:spTgt spid="5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par>
                                <p:cTn id="32" presetID="4" presetClass="exit" presetSubtype="16" fill="hold" nodeType="withEffect">
                                  <p:stCondLst>
                                    <p:cond delay="2000"/>
                                  </p:stCondLst>
                                  <p:childTnLst>
                                    <p:animEffect transition="out" filter="box(in)">
                                      <p:cBhvr>
                                        <p:cTn id="33" dur="500"/>
                                        <p:tgtEl>
                                          <p:spTgt spid="54"/>
                                        </p:tgtEl>
                                      </p:cBhvr>
                                    </p:animEffect>
                                    <p:set>
                                      <p:cBhvr>
                                        <p:cTn id="34" dur="1" fill="hold">
                                          <p:stCondLst>
                                            <p:cond delay="499"/>
                                          </p:stCondLst>
                                        </p:cTn>
                                        <p:tgtEl>
                                          <p:spTgt spid="5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hammer.wav"/>
                                        </p:tgtEl>
                                      </p:cMediaNode>
                                    </p:audio>
                                  </p:subTnLst>
                                </p:cTn>
                              </p:par>
                              <p:par>
                                <p:cTn id="35" presetID="4" presetClass="exit" presetSubtype="16" fill="hold" nodeType="withEffect">
                                  <p:stCondLst>
                                    <p:cond delay="1000"/>
                                  </p:stCondLst>
                                  <p:childTnLst>
                                    <p:animEffect transition="out" filter="box(in)">
                                      <p:cBhvr>
                                        <p:cTn id="36" dur="500"/>
                                        <p:tgtEl>
                                          <p:spTgt spid="55"/>
                                        </p:tgtEl>
                                      </p:cBhvr>
                                    </p:animEffect>
                                    <p:set>
                                      <p:cBhvr>
                                        <p:cTn id="37" dur="1" fill="hold">
                                          <p:stCondLst>
                                            <p:cond delay="499"/>
                                          </p:stCondLst>
                                        </p:cTn>
                                        <p:tgtEl>
                                          <p:spTgt spid="5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par>
                                <p:cTn id="38" presetID="53" presetClass="entr" presetSubtype="0" repeatCount="3000" fill="hold" nodeType="withEffect">
                                  <p:stCondLst>
                                    <p:cond delay="11000"/>
                                  </p:stCondLst>
                                  <p:childTnLst>
                                    <p:set>
                                      <p:cBhvr>
                                        <p:cTn id="39" dur="1" fill="hold">
                                          <p:stCondLst>
                                            <p:cond delay="0"/>
                                          </p:stCondLst>
                                        </p:cTn>
                                        <p:tgtEl>
                                          <p:spTgt spid="45">
                                            <p:txEl>
                                              <p:pRg st="0" end="0"/>
                                            </p:txEl>
                                          </p:spTgt>
                                        </p:tgtEl>
                                        <p:attrNameLst>
                                          <p:attrName>style.visibility</p:attrName>
                                        </p:attrNameLst>
                                      </p:cBhvr>
                                      <p:to>
                                        <p:strVal val="visible"/>
                                      </p:to>
                                    </p:set>
                                    <p:anim calcmode="lin" valueType="num">
                                      <p:cBhvr>
                                        <p:cTn id="40"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45">
                                            <p:txEl>
                                              <p:pRg st="0" end="0"/>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drumroll.wav"/>
                                        </p:tgtEl>
                                      </p:cMediaNode>
                                    </p:audio>
                                  </p:subTnLst>
                                </p:cTn>
                              </p:par>
                            </p:childTnLst>
                          </p:cTn>
                        </p:par>
                        <p:par>
                          <p:cTn id="43" fill="hold" nodeType="afterGroup">
                            <p:stCondLst>
                              <p:cond delay="12500"/>
                            </p:stCondLst>
                            <p:childTnLst>
                              <p:par>
                                <p:cTn id="44" presetID="1" presetClass="exit" presetSubtype="0" fill="hold" grpId="0" nodeType="afterEffect">
                                  <p:stCondLst>
                                    <p:cond delay="5000"/>
                                  </p:stCondLst>
                                  <p:childTnLst>
                                    <p:set>
                                      <p:cBhvr>
                                        <p:cTn id="45" dur="1" fill="hold">
                                          <p:stCondLst>
                                            <p:cond delay="0"/>
                                          </p:stCondLst>
                                        </p:cTn>
                                        <p:tgtEl>
                                          <p:spTgt spid="45">
                                            <p:txEl>
                                              <p:pRg st="0" end="0"/>
                                            </p:txEl>
                                          </p:spTgt>
                                        </p:tgtEl>
                                        <p:attrNameLst>
                                          <p:attrName>style.visibility</p:attrName>
                                        </p:attrNameLst>
                                      </p:cBhvr>
                                      <p:to>
                                        <p:strVal val="hidden"/>
                                      </p:to>
                                    </p:set>
                                  </p:childTnLst>
                                </p:cTn>
                              </p:par>
                            </p:childTnLst>
                          </p:cTn>
                        </p:par>
                        <p:par>
                          <p:cTn id="46" fill="hold" nodeType="afterGroup">
                            <p:stCondLst>
                              <p:cond delay="17500"/>
                            </p:stCondLst>
                            <p:childTnLst>
                              <p:par>
                                <p:cTn id="47" presetID="1" presetClass="exit" presetSubtype="0" fill="hold" grpId="0" nodeType="afterEffect">
                                  <p:stCondLst>
                                    <p:cond delay="5000"/>
                                  </p:stCondLst>
                                  <p:childTnLst>
                                    <p:set>
                                      <p:cBhvr>
                                        <p:cTn id="48" dur="1" fill="hold">
                                          <p:stCondLst>
                                            <p:cond delay="0"/>
                                          </p:stCondLst>
                                        </p:cTn>
                                        <p:tgtEl>
                                          <p:spTgt spid="45">
                                            <p:bg/>
                                          </p:spTgt>
                                        </p:tgtEl>
                                        <p:attrNameLst>
                                          <p:attrName>style.visibility</p:attrName>
                                        </p:attrNameLst>
                                      </p:cBhvr>
                                      <p:to>
                                        <p:strVal val="hidden"/>
                                      </p:to>
                                    </p:set>
                                  </p:childTnLst>
                                </p:cTn>
                              </p:par>
                            </p:childTnLst>
                          </p:cTn>
                        </p:par>
                        <p:par>
                          <p:cTn id="49" fill="hold" nodeType="afterGroup">
                            <p:stCondLst>
                              <p:cond delay="22500"/>
                            </p:stCondLst>
                            <p:childTnLst>
                              <p:par>
                                <p:cTn id="50" presetID="3" presetClass="entr" presetSubtype="0"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childTnLst>
                                  <p:subTnLst>
                                    <p:audio>
                                      <p:cMediaNode vol="0">
                                        <p:cTn display="0" masterRel="sameClick">
                                          <p:stCondLst>
                                            <p:cond evt="begin" delay="0">
                                              <p:tn val="50"/>
                                            </p:cond>
                                          </p:stCondLst>
                                          <p:endCondLst>
                                            <p:cond evt="onStopAudio" delay="0">
                                              <p:tgtEl>
                                                <p:sldTgt/>
                                              </p:tgtEl>
                                            </p:cond>
                                          </p:endCondLst>
                                        </p:cTn>
                                        <p:tgtEl>
                                          <p:sndTgt r:embed="rId4" name="time.wav"/>
                                        </p:tgtEl>
                                      </p:cMediaNode>
                                    </p:audio>
                                  </p:subTnLst>
                                </p:cTn>
                              </p:par>
                            </p:childTnLst>
                          </p:cTn>
                        </p:par>
                        <p:par>
                          <p:cTn id="52" fill="hold" nodeType="afterGroup">
                            <p:stCondLst>
                              <p:cond delay="22500"/>
                            </p:stCondLst>
                            <p:childTnLst>
                              <p:par>
                                <p:cTn id="53" presetID="3" presetClass="exit" presetSubtype="0" fill="hold" nodeType="afterEffect">
                                  <p:stCondLst>
                                    <p:cond delay="1000"/>
                                  </p:stCondLst>
                                  <p:childTnLst>
                                    <p:set>
                                      <p:cBhvr>
                                        <p:cTn id="54" dur="1" fill="hold">
                                          <p:stCondLst>
                                            <p:cond delay="0"/>
                                          </p:stCondLst>
                                        </p:cTn>
                                        <p:tgtEl>
                                          <p:spTgt spid="42"/>
                                        </p:tgtEl>
                                        <p:attrNameLst>
                                          <p:attrName>style.visibility</p:attrName>
                                        </p:attrNameLst>
                                      </p:cBhvr>
                                      <p:to>
                                        <p:strVal val="hidden"/>
                                      </p:to>
                                    </p:set>
                                  </p:childTnLst>
                                </p:cTn>
                              </p:par>
                            </p:childTnLst>
                          </p:cTn>
                        </p:par>
                        <p:par>
                          <p:cTn id="55" fill="hold" nodeType="afterGroup">
                            <p:stCondLst>
                              <p:cond delay="23500"/>
                            </p:stCondLst>
                            <p:childTnLst>
                              <p:par>
                                <p:cTn id="56" presetID="3"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par>
                          <p:cTn id="58" fill="hold" nodeType="afterGroup">
                            <p:stCondLst>
                              <p:cond delay="23500"/>
                            </p:stCondLst>
                            <p:childTnLst>
                              <p:par>
                                <p:cTn id="59" presetID="3" presetClass="exit" presetSubtype="0" fill="hold" nodeType="afterEffect">
                                  <p:stCondLst>
                                    <p:cond delay="1000"/>
                                  </p:stCondLst>
                                  <p:childTnLst>
                                    <p:set>
                                      <p:cBhvr>
                                        <p:cTn id="60" dur="1" fill="hold">
                                          <p:stCondLst>
                                            <p:cond delay="0"/>
                                          </p:stCondLst>
                                        </p:cTn>
                                        <p:tgtEl>
                                          <p:spTgt spid="41"/>
                                        </p:tgtEl>
                                        <p:attrNameLst>
                                          <p:attrName>style.visibility</p:attrName>
                                        </p:attrNameLst>
                                      </p:cBhvr>
                                      <p:to>
                                        <p:strVal val="hidden"/>
                                      </p:to>
                                    </p:set>
                                  </p:childTnLst>
                                </p:cTn>
                              </p:par>
                            </p:childTnLst>
                          </p:cTn>
                        </p:par>
                        <p:par>
                          <p:cTn id="61" fill="hold" nodeType="afterGroup">
                            <p:stCondLst>
                              <p:cond delay="24500"/>
                            </p:stCondLst>
                            <p:childTnLst>
                              <p:par>
                                <p:cTn id="62" presetID="3" presetClass="entr" presetSubtype="0"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nodeType="afterGroup">
                            <p:stCondLst>
                              <p:cond delay="24500"/>
                            </p:stCondLst>
                            <p:childTnLst>
                              <p:par>
                                <p:cTn id="65" presetID="3" presetClass="exit" presetSubtype="0" fill="hold" nodeType="afterEffect">
                                  <p:stCondLst>
                                    <p:cond delay="1000"/>
                                  </p:stCondLst>
                                  <p:childTnLst>
                                    <p:set>
                                      <p:cBhvr>
                                        <p:cTn id="66" dur="1" fill="hold">
                                          <p:stCondLst>
                                            <p:cond delay="0"/>
                                          </p:stCondLst>
                                        </p:cTn>
                                        <p:tgtEl>
                                          <p:spTgt spid="40"/>
                                        </p:tgtEl>
                                        <p:attrNameLst>
                                          <p:attrName>style.visibility</p:attrName>
                                        </p:attrNameLst>
                                      </p:cBhvr>
                                      <p:to>
                                        <p:strVal val="hidden"/>
                                      </p:to>
                                    </p:set>
                                  </p:childTnLst>
                                </p:cTn>
                              </p:par>
                            </p:childTnLst>
                          </p:cTn>
                        </p:par>
                        <p:par>
                          <p:cTn id="67" fill="hold" nodeType="afterGroup">
                            <p:stCondLst>
                              <p:cond delay="25500"/>
                            </p:stCondLst>
                            <p:childTnLst>
                              <p:par>
                                <p:cTn id="68" presetID="3"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childTnLst>
                                </p:cTn>
                              </p:par>
                            </p:childTnLst>
                          </p:cTn>
                        </p:par>
                        <p:par>
                          <p:cTn id="70" fill="hold" nodeType="afterGroup">
                            <p:stCondLst>
                              <p:cond delay="25500"/>
                            </p:stCondLst>
                            <p:childTnLst>
                              <p:par>
                                <p:cTn id="71" presetID="3" presetClass="exit" presetSubtype="0" fill="hold" nodeType="afterEffect">
                                  <p:stCondLst>
                                    <p:cond delay="1000"/>
                                  </p:stCondLst>
                                  <p:childTnLst>
                                    <p:set>
                                      <p:cBhvr>
                                        <p:cTn id="72" dur="1" fill="hold">
                                          <p:stCondLst>
                                            <p:cond delay="0"/>
                                          </p:stCondLst>
                                        </p:cTn>
                                        <p:tgtEl>
                                          <p:spTgt spid="39"/>
                                        </p:tgtEl>
                                        <p:attrNameLst>
                                          <p:attrName>style.visibility</p:attrName>
                                        </p:attrNameLst>
                                      </p:cBhvr>
                                      <p:to>
                                        <p:strVal val="hidden"/>
                                      </p:to>
                                    </p:set>
                                  </p:childTnLst>
                                </p:cTn>
                              </p:par>
                            </p:childTnLst>
                          </p:cTn>
                        </p:par>
                        <p:par>
                          <p:cTn id="73" fill="hold" nodeType="afterGroup">
                            <p:stCondLst>
                              <p:cond delay="26500"/>
                            </p:stCondLst>
                            <p:childTnLst>
                              <p:par>
                                <p:cTn id="74" presetID="3" presetClass="entr" presetSubtype="0" fill="hold" nodeType="afterEffect">
                                  <p:stCondLst>
                                    <p:cond delay="0"/>
                                  </p:stCondLst>
                                  <p:childTnLst>
                                    <p:set>
                                      <p:cBhvr>
                                        <p:cTn id="75" dur="1" fill="hold">
                                          <p:stCondLst>
                                            <p:cond delay="0"/>
                                          </p:stCondLst>
                                        </p:cTn>
                                        <p:tgtEl>
                                          <p:spTgt spid="38"/>
                                        </p:tgtEl>
                                        <p:attrNameLst>
                                          <p:attrName>style.visibility</p:attrName>
                                        </p:attrNameLst>
                                      </p:cBhvr>
                                      <p:to>
                                        <p:strVal val="visible"/>
                                      </p:to>
                                    </p:set>
                                  </p:childTnLst>
                                </p:cTn>
                              </p:par>
                            </p:childTnLst>
                          </p:cTn>
                        </p:par>
                        <p:par>
                          <p:cTn id="76" fill="hold" nodeType="afterGroup">
                            <p:stCondLst>
                              <p:cond delay="26500"/>
                            </p:stCondLst>
                            <p:childTnLst>
                              <p:par>
                                <p:cTn id="77" presetID="3" presetClass="exit" presetSubtype="0" fill="hold" nodeType="afterEffect">
                                  <p:stCondLst>
                                    <p:cond delay="1000"/>
                                  </p:stCondLst>
                                  <p:childTnLst>
                                    <p:set>
                                      <p:cBhvr>
                                        <p:cTn id="78" dur="1" fill="hold">
                                          <p:stCondLst>
                                            <p:cond delay="0"/>
                                          </p:stCondLst>
                                        </p:cTn>
                                        <p:tgtEl>
                                          <p:spTgt spid="38"/>
                                        </p:tgtEl>
                                        <p:attrNameLst>
                                          <p:attrName>style.visibility</p:attrName>
                                        </p:attrNameLst>
                                      </p:cBhvr>
                                      <p:to>
                                        <p:strVal val="hidden"/>
                                      </p:to>
                                    </p:set>
                                  </p:childTnLst>
                                </p:cTn>
                              </p:par>
                            </p:childTnLst>
                          </p:cTn>
                        </p:par>
                        <p:par>
                          <p:cTn id="79" fill="hold" nodeType="afterGroup">
                            <p:stCondLst>
                              <p:cond delay="27500"/>
                            </p:stCondLst>
                            <p:childTnLst>
                              <p:par>
                                <p:cTn id="80" presetID="3" presetClass="entr" presetSubtype="0" fill="hold" nodeType="afterEffect">
                                  <p:stCondLst>
                                    <p:cond delay="0"/>
                                  </p:stCondLst>
                                  <p:childTnLst>
                                    <p:set>
                                      <p:cBhvr>
                                        <p:cTn id="81" dur="1" fill="hold">
                                          <p:stCondLst>
                                            <p:cond delay="0"/>
                                          </p:stCondLst>
                                        </p:cTn>
                                        <p:tgtEl>
                                          <p:spTgt spid="37"/>
                                        </p:tgtEl>
                                        <p:attrNameLst>
                                          <p:attrName>style.visibility</p:attrName>
                                        </p:attrNameLst>
                                      </p:cBhvr>
                                      <p:to>
                                        <p:strVal val="visible"/>
                                      </p:to>
                                    </p:set>
                                  </p:childTnLst>
                                </p:cTn>
                              </p:par>
                            </p:childTnLst>
                          </p:cTn>
                        </p:par>
                        <p:par>
                          <p:cTn id="82" fill="hold" nodeType="afterGroup">
                            <p:stCondLst>
                              <p:cond delay="27500"/>
                            </p:stCondLst>
                            <p:childTnLst>
                              <p:par>
                                <p:cTn id="83" presetID="3" presetClass="exit" presetSubtype="0" fill="hold" nodeType="afterEffect">
                                  <p:stCondLst>
                                    <p:cond delay="1000"/>
                                  </p:stCondLst>
                                  <p:childTnLst>
                                    <p:set>
                                      <p:cBhvr>
                                        <p:cTn id="84" dur="1" fill="hold">
                                          <p:stCondLst>
                                            <p:cond delay="0"/>
                                          </p:stCondLst>
                                        </p:cTn>
                                        <p:tgtEl>
                                          <p:spTgt spid="37"/>
                                        </p:tgtEl>
                                        <p:attrNameLst>
                                          <p:attrName>style.visibility</p:attrName>
                                        </p:attrNameLst>
                                      </p:cBhvr>
                                      <p:to>
                                        <p:strVal val="hidden"/>
                                      </p:to>
                                    </p:set>
                                  </p:childTnLst>
                                </p:cTn>
                              </p:par>
                            </p:childTnLst>
                          </p:cTn>
                        </p:par>
                        <p:par>
                          <p:cTn id="85" fill="hold" nodeType="afterGroup">
                            <p:stCondLst>
                              <p:cond delay="28500"/>
                            </p:stCondLst>
                            <p:childTnLst>
                              <p:par>
                                <p:cTn id="86" presetID="3" presetClass="entr" presetSubtype="0" fill="hold" nodeType="afterEffect">
                                  <p:stCondLst>
                                    <p:cond delay="0"/>
                                  </p:stCondLst>
                                  <p:childTnLst>
                                    <p:set>
                                      <p:cBhvr>
                                        <p:cTn id="87" dur="1" fill="hold">
                                          <p:stCondLst>
                                            <p:cond delay="0"/>
                                          </p:stCondLst>
                                        </p:cTn>
                                        <p:tgtEl>
                                          <p:spTgt spid="36"/>
                                        </p:tgtEl>
                                        <p:attrNameLst>
                                          <p:attrName>style.visibility</p:attrName>
                                        </p:attrNameLst>
                                      </p:cBhvr>
                                      <p:to>
                                        <p:strVal val="visible"/>
                                      </p:to>
                                    </p:set>
                                  </p:childTnLst>
                                </p:cTn>
                              </p:par>
                            </p:childTnLst>
                          </p:cTn>
                        </p:par>
                        <p:par>
                          <p:cTn id="88" fill="hold" nodeType="afterGroup">
                            <p:stCondLst>
                              <p:cond delay="28500"/>
                            </p:stCondLst>
                            <p:childTnLst>
                              <p:par>
                                <p:cTn id="89" presetID="3" presetClass="exit" presetSubtype="0" fill="hold" nodeType="afterEffect">
                                  <p:stCondLst>
                                    <p:cond delay="1000"/>
                                  </p:stCondLst>
                                  <p:childTnLst>
                                    <p:set>
                                      <p:cBhvr>
                                        <p:cTn id="90" dur="1" fill="hold">
                                          <p:stCondLst>
                                            <p:cond delay="0"/>
                                          </p:stCondLst>
                                        </p:cTn>
                                        <p:tgtEl>
                                          <p:spTgt spid="36"/>
                                        </p:tgtEl>
                                        <p:attrNameLst>
                                          <p:attrName>style.visibility</p:attrName>
                                        </p:attrNameLst>
                                      </p:cBhvr>
                                      <p:to>
                                        <p:strVal val="hidden"/>
                                      </p:to>
                                    </p:set>
                                  </p:childTnLst>
                                </p:cTn>
                              </p:par>
                            </p:childTnLst>
                          </p:cTn>
                        </p:par>
                        <p:par>
                          <p:cTn id="91" fill="hold" nodeType="afterGroup">
                            <p:stCondLst>
                              <p:cond delay="29500"/>
                            </p:stCondLst>
                            <p:childTnLst>
                              <p:par>
                                <p:cTn id="92" presetID="3"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childTnLst>
                                </p:cTn>
                              </p:par>
                            </p:childTnLst>
                          </p:cTn>
                        </p:par>
                        <p:par>
                          <p:cTn id="94" fill="hold" nodeType="afterGroup">
                            <p:stCondLst>
                              <p:cond delay="29500"/>
                            </p:stCondLst>
                            <p:childTnLst>
                              <p:par>
                                <p:cTn id="95" presetID="3" presetClass="exit" presetSubtype="0" fill="hold" nodeType="afterEffect">
                                  <p:stCondLst>
                                    <p:cond delay="1000"/>
                                  </p:stCondLst>
                                  <p:childTnLst>
                                    <p:set>
                                      <p:cBhvr>
                                        <p:cTn id="96" dur="1" fill="hold">
                                          <p:stCondLst>
                                            <p:cond delay="0"/>
                                          </p:stCondLst>
                                        </p:cTn>
                                        <p:tgtEl>
                                          <p:spTgt spid="35"/>
                                        </p:tgtEl>
                                        <p:attrNameLst>
                                          <p:attrName>style.visibility</p:attrName>
                                        </p:attrNameLst>
                                      </p:cBhvr>
                                      <p:to>
                                        <p:strVal val="hidden"/>
                                      </p:to>
                                    </p:set>
                                  </p:childTnLst>
                                </p:cTn>
                              </p:par>
                            </p:childTnLst>
                          </p:cTn>
                        </p:par>
                        <p:par>
                          <p:cTn id="97" fill="hold" nodeType="afterGroup">
                            <p:stCondLst>
                              <p:cond delay="30500"/>
                            </p:stCondLst>
                            <p:childTnLst>
                              <p:par>
                                <p:cTn id="98" presetID="3" presetClass="entr" presetSubtype="0" fill="hold" nodeType="after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par>
                          <p:cTn id="100" fill="hold" nodeType="afterGroup">
                            <p:stCondLst>
                              <p:cond delay="30500"/>
                            </p:stCondLst>
                            <p:childTnLst>
                              <p:par>
                                <p:cTn id="101" presetID="3" presetClass="exit" presetSubtype="0" fill="hold" nodeType="afterEffect">
                                  <p:stCondLst>
                                    <p:cond delay="1000"/>
                                  </p:stCondLst>
                                  <p:childTnLst>
                                    <p:set>
                                      <p:cBhvr>
                                        <p:cTn id="102" dur="1" fill="hold">
                                          <p:stCondLst>
                                            <p:cond delay="0"/>
                                          </p:stCondLst>
                                        </p:cTn>
                                        <p:tgtEl>
                                          <p:spTgt spid="34"/>
                                        </p:tgtEl>
                                        <p:attrNameLst>
                                          <p:attrName>style.visibility</p:attrName>
                                        </p:attrNameLst>
                                      </p:cBhvr>
                                      <p:to>
                                        <p:strVal val="hidden"/>
                                      </p:to>
                                    </p:set>
                                  </p:childTnLst>
                                </p:cTn>
                              </p:par>
                            </p:childTnLst>
                          </p:cTn>
                        </p:par>
                        <p:par>
                          <p:cTn id="103" fill="hold" nodeType="afterGroup">
                            <p:stCondLst>
                              <p:cond delay="31500"/>
                            </p:stCondLst>
                            <p:childTnLst>
                              <p:par>
                                <p:cTn id="104" presetID="3" presetClass="entr" presetSubtype="0" fill="hold" nodeType="afterEffect">
                                  <p:stCondLst>
                                    <p:cond delay="0"/>
                                  </p:stCondLst>
                                  <p:childTnLst>
                                    <p:set>
                                      <p:cBhvr>
                                        <p:cTn id="105" dur="1" fill="hold">
                                          <p:stCondLst>
                                            <p:cond delay="0"/>
                                          </p:stCondLst>
                                        </p:cTn>
                                        <p:tgtEl>
                                          <p:spTgt spid="33"/>
                                        </p:tgtEl>
                                        <p:attrNameLst>
                                          <p:attrName>style.visibility</p:attrName>
                                        </p:attrNameLst>
                                      </p:cBhvr>
                                      <p:to>
                                        <p:strVal val="visible"/>
                                      </p:to>
                                    </p:set>
                                  </p:childTnLst>
                                </p:cTn>
                              </p:par>
                            </p:childTnLst>
                          </p:cTn>
                        </p:par>
                        <p:par>
                          <p:cTn id="106" fill="hold" nodeType="afterGroup">
                            <p:stCondLst>
                              <p:cond delay="31500"/>
                            </p:stCondLst>
                            <p:childTnLst>
                              <p:par>
                                <p:cTn id="107" presetID="3" presetClass="exit" presetSubtype="0" fill="hold" nodeType="afterEffect">
                                  <p:stCondLst>
                                    <p:cond delay="1000"/>
                                  </p:stCondLst>
                                  <p:childTnLst>
                                    <p:set>
                                      <p:cBhvr>
                                        <p:cTn id="108" dur="1" fill="hold">
                                          <p:stCondLst>
                                            <p:cond delay="0"/>
                                          </p:stCondLst>
                                        </p:cTn>
                                        <p:tgtEl>
                                          <p:spTgt spid="33"/>
                                        </p:tgtEl>
                                        <p:attrNameLst>
                                          <p:attrName>style.visibility</p:attrName>
                                        </p:attrNameLst>
                                      </p:cBhvr>
                                      <p:to>
                                        <p:strVal val="hidden"/>
                                      </p:to>
                                    </p:set>
                                  </p:childTnLst>
                                </p:cTn>
                              </p:par>
                            </p:childTnLst>
                          </p:cTn>
                        </p:par>
                        <p:par>
                          <p:cTn id="109" fill="hold" nodeType="afterGroup">
                            <p:stCondLst>
                              <p:cond delay="32500"/>
                            </p:stCondLst>
                            <p:childTnLst>
                              <p:par>
                                <p:cTn id="110" presetID="3" presetClass="entr" presetSubtype="0"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blinds(horizontal)">
                                      <p:cBhvr>
                                        <p:cTn id="116" dur="500"/>
                                        <p:tgtEl>
                                          <p:spTgt spid="30"/>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linds(horizontal)">
                                      <p:cBhvr>
                                        <p:cTn id="1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allAtOnce" animBg="1"/>
      <p:bldP spid="56" grpId="0" animBg="1"/>
      <p:bldP spid="60" grpId="0" animBg="1"/>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Káº¿t quáº£ hÃ¬nh áº£nh cho chiáº¿n sÄ© háº£i quÃ¢n canh giá»¯ Äáº£o trÆ°á»ng sa l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350" y="551119"/>
            <a:ext cx="4373166" cy="38906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Rectangle 10"/>
          <p:cNvSpPr>
            <a:spLocks noChangeArrowheads="1"/>
          </p:cNvSpPr>
          <p:nvPr/>
        </p:nvSpPr>
        <p:spPr bwMode="auto">
          <a:xfrm>
            <a:off x="7474897" y="551119"/>
            <a:ext cx="1140619" cy="46166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400" b="1">
                <a:solidFill>
                  <a:srgbClr val="C00000"/>
                </a:solidFill>
                <a:latin typeface="Times New Roman" panose="02020603050405020304" pitchFamily="18" charset="0"/>
              </a:rPr>
              <a:t>Ảnh 1</a:t>
            </a:r>
          </a:p>
        </p:txBody>
      </p:sp>
      <p:sp>
        <p:nvSpPr>
          <p:cNvPr id="9220" name="Text Box 30"/>
          <p:cNvSpPr txBox="1">
            <a:spLocks noChangeArrowheads="1"/>
          </p:cNvSpPr>
          <p:nvPr/>
        </p:nvSpPr>
        <p:spPr bwMode="auto">
          <a:xfrm>
            <a:off x="4242350" y="4423104"/>
            <a:ext cx="4373166" cy="338554"/>
          </a:xfrm>
          <a:prstGeom prst="rect">
            <a:avLst/>
          </a:prstGeom>
          <a:solidFill>
            <a:schemeClr val="accent4">
              <a:lumMod val="20000"/>
              <a:lumOff val="80000"/>
            </a:schemeClr>
          </a:solidFill>
          <a:ln>
            <a:noFill/>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600" b="1" i="1">
                <a:solidFill>
                  <a:srgbClr val="1D6766"/>
                </a:solidFill>
                <a:latin typeface="Times New Roman" panose="02020603050405020304" pitchFamily="18" charset="0"/>
              </a:rPr>
              <a:t>Chiến sĩ hải quân canh giữ đảo Trường Sa lớn</a:t>
            </a:r>
            <a:endParaRPr lang="en-US" altLang="en-US" sz="1600">
              <a:solidFill>
                <a:srgbClr val="1D6766"/>
              </a:solidFill>
              <a:latin typeface="Times New Roman" panose="02020603050405020304" pitchFamily="18" charset="0"/>
            </a:endParaRPr>
          </a:p>
        </p:txBody>
      </p:sp>
      <p:sp>
        <p:nvSpPr>
          <p:cNvPr id="11" name="Text Box 33"/>
          <p:cNvSpPr txBox="1">
            <a:spLocks noChangeArrowheads="1"/>
          </p:cNvSpPr>
          <p:nvPr/>
        </p:nvSpPr>
        <p:spPr bwMode="auto">
          <a:xfrm>
            <a:off x="990600" y="1276350"/>
            <a:ext cx="2406253" cy="2793072"/>
          </a:xfrm>
          <a:prstGeom prst="rect">
            <a:avLst/>
          </a:prstGeom>
          <a:solidFill>
            <a:schemeClr val="accent4">
              <a:lumMod val="20000"/>
              <a:lumOff val="80000"/>
            </a:schemeClr>
          </a:solidFill>
          <a:ln w="38100">
            <a:solidFill>
              <a:srgbClr val="1D6766"/>
            </a:solidFill>
            <a:miter lim="800000"/>
            <a:headEnd/>
            <a:tailEnd/>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2700" b="1">
                <a:solidFill>
                  <a:srgbClr val="FF0000"/>
                </a:solidFill>
                <a:latin typeface="Times New Roman" panose="02020603050405020304" pitchFamily="18" charset="0"/>
              </a:rPr>
              <a:t>Ảnh 1:</a:t>
            </a:r>
          </a:p>
          <a:p>
            <a:pPr algn="just" eaLnBrk="1" hangingPunct="1">
              <a:spcBef>
                <a:spcPct val="50000"/>
              </a:spcBef>
              <a:buFontTx/>
              <a:buNone/>
            </a:pPr>
            <a:r>
              <a:rPr lang="en-US" altLang="en-US" sz="2100">
                <a:solidFill>
                  <a:srgbClr val="C00000"/>
                </a:solidFill>
                <a:latin typeface="Times New Roman" panose="02020603050405020304" pitchFamily="18" charset="0"/>
              </a:rPr>
              <a:t> </a:t>
            </a:r>
            <a:r>
              <a:rPr lang="en-US" altLang="en-US" sz="2700">
                <a:solidFill>
                  <a:srgbClr val="0000FF"/>
                </a:solidFill>
                <a:latin typeface="Times New Roman" panose="02020603050405020304" pitchFamily="18" charset="0"/>
              </a:rPr>
              <a:t>=&gt; Chiến sĩ hải quân đang làm nhiệm vụ bảo vệ vùng biển của Tổ quốc</a:t>
            </a:r>
            <a:r>
              <a:rPr lang="en-US" altLang="en-US" sz="2100">
                <a:solidFill>
                  <a:srgbClr val="0000FF"/>
                </a:solidFill>
                <a:latin typeface="Times New Roman" panose="02020603050405020304" pitchFamily="18" charset="0"/>
              </a:rPr>
              <a:t>.</a:t>
            </a:r>
          </a:p>
        </p:txBody>
      </p:sp>
    </p:spTree>
    <p:custDataLst>
      <p:tags r:id="rId1"/>
    </p:custDataLst>
    <p:extLst>
      <p:ext uri="{BB962C8B-B14F-4D97-AF65-F5344CB8AC3E}">
        <p14:creationId xmlns:p14="http://schemas.microsoft.com/office/powerpoint/2010/main" val="2705744027"/>
      </p:ext>
    </p:extLst>
  </p:cSld>
  <p:clrMapOvr>
    <a:masterClrMapping/>
  </p:clrMapOvr>
  <p:transition spd="slow" advClick="0" advTm="1405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3"/>
          <p:cNvSpPr txBox="1">
            <a:spLocks noChangeArrowheads="1"/>
          </p:cNvSpPr>
          <p:nvPr/>
        </p:nvSpPr>
        <p:spPr bwMode="auto">
          <a:xfrm>
            <a:off x="914400" y="1276350"/>
            <a:ext cx="2294335" cy="2793072"/>
          </a:xfrm>
          <a:prstGeom prst="rect">
            <a:avLst/>
          </a:prstGeom>
          <a:noFill/>
          <a:ln w="38100">
            <a:solidFill>
              <a:srgbClr val="1D67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2700" b="1">
                <a:solidFill>
                  <a:srgbClr val="FF0000"/>
                </a:solidFill>
                <a:latin typeface="Times New Roman" panose="02020603050405020304" pitchFamily="18" charset="0"/>
              </a:rPr>
              <a:t>Ảnh 2:</a:t>
            </a:r>
          </a:p>
          <a:p>
            <a:pPr algn="just" eaLnBrk="1" hangingPunct="1">
              <a:spcBef>
                <a:spcPct val="50000"/>
              </a:spcBef>
              <a:buFontTx/>
              <a:buNone/>
            </a:pPr>
            <a:r>
              <a:rPr lang="en-US" altLang="en-US" sz="2100" b="1">
                <a:solidFill>
                  <a:srgbClr val="FF0000"/>
                </a:solidFill>
                <a:latin typeface="Times New Roman" panose="02020603050405020304" pitchFamily="18" charset="0"/>
              </a:rPr>
              <a:t> </a:t>
            </a:r>
            <a:r>
              <a:rPr lang="en-US" altLang="en-US" sz="2700">
                <a:solidFill>
                  <a:srgbClr val="0000FF"/>
                </a:solidFill>
                <a:latin typeface="Times New Roman" panose="02020603050405020304" pitchFamily="18" charset="0"/>
              </a:rPr>
              <a:t>Dân quân nữ cũng là một trong những lực lượng bảo vệ Tổ quốc.</a:t>
            </a:r>
          </a:p>
        </p:txBody>
      </p:sp>
      <p:pic>
        <p:nvPicPr>
          <p:cNvPr id="1126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12044"/>
            <a:ext cx="5043488" cy="422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13"/>
          <p:cNvSpPr>
            <a:spLocks noChangeArrowheads="1"/>
          </p:cNvSpPr>
          <p:nvPr/>
        </p:nvSpPr>
        <p:spPr bwMode="auto">
          <a:xfrm>
            <a:off x="7881315" y="321876"/>
            <a:ext cx="878767" cy="41549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100" b="1">
                <a:solidFill>
                  <a:srgbClr val="FF0000"/>
                </a:solidFill>
                <a:latin typeface="Times New Roman" panose="02020603050405020304" pitchFamily="18" charset="0"/>
              </a:rPr>
              <a:t>Ảnh 2</a:t>
            </a:r>
          </a:p>
        </p:txBody>
      </p:sp>
      <p:sp>
        <p:nvSpPr>
          <p:cNvPr id="11269" name="Text Box 30"/>
          <p:cNvSpPr txBox="1">
            <a:spLocks noChangeArrowheads="1"/>
          </p:cNvSpPr>
          <p:nvPr/>
        </p:nvSpPr>
        <p:spPr bwMode="auto">
          <a:xfrm>
            <a:off x="3737295" y="4185125"/>
            <a:ext cx="5039993" cy="646331"/>
          </a:xfrm>
          <a:prstGeom prst="rect">
            <a:avLst/>
          </a:prstGeom>
          <a:solidFill>
            <a:schemeClr val="accent4">
              <a:lumMod val="20000"/>
              <a:lumOff val="80000"/>
            </a:schemeClr>
          </a:solidFill>
          <a:ln>
            <a:solidFill>
              <a:srgbClr val="1D6766"/>
            </a:solidFill>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r>
              <a:rPr lang="en-US" altLang="en-US" sz="1800" b="1" i="1">
                <a:solidFill>
                  <a:srgbClr val="FF0000"/>
                </a:solidFill>
                <a:latin typeface="Times New Roman" panose="02020603050405020304" pitchFamily="18" charset="0"/>
              </a:rPr>
              <a:t>Dân quân nữ Nam bộ duyệt binh tại quảng trường Ba Đình – Hà Nội.</a:t>
            </a:r>
          </a:p>
        </p:txBody>
      </p:sp>
    </p:spTree>
    <p:custDataLst>
      <p:tags r:id="rId1"/>
    </p:custDataLst>
    <p:extLst>
      <p:ext uri="{BB962C8B-B14F-4D97-AF65-F5344CB8AC3E}">
        <p14:creationId xmlns:p14="http://schemas.microsoft.com/office/powerpoint/2010/main" val="1730010776"/>
      </p:ext>
    </p:extLst>
  </p:cSld>
  <p:clrMapOvr>
    <a:masterClrMapping/>
  </p:clrMapOvr>
  <p:transition spd="slow" advClick="0" advTm="160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3"/>
          <p:cNvSpPr txBox="1">
            <a:spLocks noChangeArrowheads="1"/>
          </p:cNvSpPr>
          <p:nvPr/>
        </p:nvSpPr>
        <p:spPr bwMode="auto">
          <a:xfrm>
            <a:off x="762000" y="1302171"/>
            <a:ext cx="2356248" cy="2539157"/>
          </a:xfrm>
          <a:prstGeom prst="rect">
            <a:avLst/>
          </a:prstGeom>
          <a:noFill/>
          <a:ln w="38100">
            <a:solidFill>
              <a:srgbClr val="1D67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2700" b="1">
                <a:solidFill>
                  <a:srgbClr val="C00000"/>
                </a:solidFill>
                <a:latin typeface="Times New Roman" panose="02020603050405020304" pitchFamily="18" charset="0"/>
              </a:rPr>
              <a:t>Ảnh 3</a:t>
            </a:r>
            <a:r>
              <a:rPr lang="en-US" altLang="en-US" sz="2100" b="1">
                <a:solidFill>
                  <a:srgbClr val="C00000"/>
                </a:solidFill>
                <a:latin typeface="Times New Roman" panose="02020603050405020304" pitchFamily="18" charset="0"/>
              </a:rPr>
              <a:t>: </a:t>
            </a:r>
            <a:endParaRPr lang="vi-VN" altLang="en-US" sz="2100" b="1">
              <a:solidFill>
                <a:srgbClr val="C00000"/>
              </a:solidFill>
              <a:latin typeface="Times New Roman" panose="02020603050405020304" pitchFamily="18" charset="0"/>
            </a:endParaRPr>
          </a:p>
          <a:p>
            <a:pPr algn="just" eaLnBrk="1" hangingPunct="1">
              <a:spcBef>
                <a:spcPct val="50000"/>
              </a:spcBef>
              <a:buFontTx/>
              <a:buNone/>
            </a:pPr>
            <a:r>
              <a:rPr lang="vi-VN" altLang="en-US" sz="2400">
                <a:solidFill>
                  <a:srgbClr val="C00000"/>
                </a:solidFill>
                <a:latin typeface="Times New Roman" panose="02020603050405020304" pitchFamily="18" charset="0"/>
              </a:rPr>
              <a:t>Tình cảm của thế hệ trẻ đối với người mẹ đã có công góp phần bảo vệ Tổ Quốc.</a:t>
            </a:r>
          </a:p>
        </p:txBody>
      </p:sp>
      <p:pic>
        <p:nvPicPr>
          <p:cNvPr id="133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666750"/>
            <a:ext cx="4311197" cy="351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12"/>
          <p:cNvSpPr>
            <a:spLocks noChangeArrowheads="1"/>
          </p:cNvSpPr>
          <p:nvPr/>
        </p:nvSpPr>
        <p:spPr bwMode="auto">
          <a:xfrm>
            <a:off x="7458533" y="666750"/>
            <a:ext cx="631904" cy="300082"/>
          </a:xfrm>
          <a:prstGeom prst="rect">
            <a:avLst/>
          </a:prstGeom>
          <a:solidFill>
            <a:srgbClr val="92D05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eaLnBrk="1" hangingPunct="1">
              <a:defRPr/>
            </a:pPr>
            <a:r>
              <a:rPr lang="en-US" sz="1350" b="1" dirty="0" err="1">
                <a:solidFill>
                  <a:srgbClr val="FF0000"/>
                </a:solidFill>
                <a:latin typeface="Times New Roman" pitchFamily="18" charset="0"/>
                <a:cs typeface="Times New Roman" pitchFamily="18" charset="0"/>
              </a:rPr>
              <a:t>Ảnh</a:t>
            </a:r>
            <a:r>
              <a:rPr lang="en-US" sz="1350" b="1" dirty="0">
                <a:solidFill>
                  <a:srgbClr val="FF0000"/>
                </a:solidFill>
                <a:latin typeface="Times New Roman" pitchFamily="18" charset="0"/>
                <a:cs typeface="Times New Roman" pitchFamily="18" charset="0"/>
              </a:rPr>
              <a:t> 3</a:t>
            </a:r>
          </a:p>
        </p:txBody>
      </p:sp>
      <p:sp>
        <p:nvSpPr>
          <p:cNvPr id="13317" name="Text Box 5"/>
          <p:cNvSpPr txBox="1">
            <a:spLocks noChangeArrowheads="1"/>
          </p:cNvSpPr>
          <p:nvPr/>
        </p:nvSpPr>
        <p:spPr bwMode="auto">
          <a:xfrm>
            <a:off x="3840760" y="3943350"/>
            <a:ext cx="4280437" cy="646331"/>
          </a:xfrm>
          <a:prstGeom prst="rect">
            <a:avLst/>
          </a:prstGeom>
          <a:solidFill>
            <a:schemeClr val="accent4">
              <a:lumMod val="20000"/>
              <a:lumOff val="80000"/>
            </a:schemeClr>
          </a:solidFill>
          <a:ln w="9525">
            <a:solidFill>
              <a:srgbClr val="1D6766"/>
            </a:solidFill>
            <a:miter lim="800000"/>
            <a:headEnd/>
            <a:tailEnd/>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ctr" eaLnBrk="1" hangingPunct="1">
              <a:spcBef>
                <a:spcPct val="50000"/>
              </a:spcBef>
              <a:buFontTx/>
              <a:buNone/>
            </a:pPr>
            <a:r>
              <a:rPr lang="en-US" altLang="en-US" sz="1800">
                <a:solidFill>
                  <a:srgbClr val="FF0000"/>
                </a:solidFill>
                <a:latin typeface="Times New Roman" panose="02020603050405020304" pitchFamily="18" charset="0"/>
              </a:rPr>
              <a:t>Tuổi trẻ Đông Anh, Hà Nội thăm hỏi bà mẹ Việt Nam anh hùng Lê Thị  Miên</a:t>
            </a:r>
          </a:p>
        </p:txBody>
      </p:sp>
    </p:spTree>
    <p:custDataLst>
      <p:tags r:id="rId1"/>
    </p:custDataLst>
    <p:extLst>
      <p:ext uri="{BB962C8B-B14F-4D97-AF65-F5344CB8AC3E}">
        <p14:creationId xmlns:p14="http://schemas.microsoft.com/office/powerpoint/2010/main" val="883857528"/>
      </p:ext>
    </p:extLst>
  </p:cSld>
  <p:clrMapOvr>
    <a:masterClrMapping/>
  </p:clrMapOvr>
  <p:transition spd="slow" advClick="0" advTm="15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Rectangle 1"/>
          <p:cNvSpPr>
            <a:spLocks noChangeArrowheads="1"/>
          </p:cNvSpPr>
          <p:nvPr/>
        </p:nvSpPr>
        <p:spPr bwMode="auto">
          <a:xfrm>
            <a:off x="1447800" y="895350"/>
            <a:ext cx="1729978" cy="461665"/>
          </a:xfrm>
          <a:prstGeom prst="rect">
            <a:avLst/>
          </a:prstGeom>
          <a:noFill/>
          <a:ln w="38100">
            <a:solidFill>
              <a:srgbClr val="1D6766"/>
            </a:solidFill>
          </a:ln>
        </p:spPr>
        <p:txBody>
          <a:bodyP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400">
                <a:solidFill>
                  <a:srgbClr val="1D6766"/>
                </a:solidFill>
                <a:latin typeface="Times New Roman" panose="02020603050405020304" pitchFamily="18" charset="0"/>
              </a:rPr>
              <a:t>2. Nhận xét</a:t>
            </a:r>
          </a:p>
        </p:txBody>
      </p:sp>
      <p:sp>
        <p:nvSpPr>
          <p:cNvPr id="10249" name="Rectangle 2"/>
          <p:cNvSpPr>
            <a:spLocks noChangeArrowheads="1"/>
          </p:cNvSpPr>
          <p:nvPr/>
        </p:nvSpPr>
        <p:spPr bwMode="auto">
          <a:xfrm>
            <a:off x="1447800" y="1581150"/>
            <a:ext cx="4114800" cy="1815882"/>
          </a:xfrm>
          <a:prstGeom prst="rect">
            <a:avLst/>
          </a:prstGeom>
          <a:solidFill>
            <a:srgbClr val="1D6766"/>
          </a:solidFill>
          <a:ln>
            <a:noFill/>
          </a:ln>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algn="just" eaLnBrk="1" hangingPunct="1">
              <a:spcBef>
                <a:spcPct val="0"/>
              </a:spcBef>
              <a:buFontTx/>
              <a:buNone/>
            </a:pPr>
            <a:r>
              <a:rPr lang="en-US" altLang="en-US" sz="2800">
                <a:solidFill>
                  <a:schemeClr val="bg1"/>
                </a:solidFill>
                <a:latin typeface="Times New Roman" panose="02020603050405020304" pitchFamily="18" charset="0"/>
                <a:cs typeface="Times New Roman" panose="02020603050405020304" pitchFamily="18" charset="0"/>
              </a:rPr>
              <a:t>- Bảo vệ tổ quốc là trách nhiệm của mọi công dân trong chiến tranh cũng như trong thời bình.</a:t>
            </a:r>
          </a:p>
        </p:txBody>
      </p:sp>
      <p:sp>
        <p:nvSpPr>
          <p:cNvPr id="10" name="AutoShape 5"/>
          <p:cNvSpPr>
            <a:spLocks noChangeArrowheads="1"/>
          </p:cNvSpPr>
          <p:nvPr/>
        </p:nvSpPr>
        <p:spPr bwMode="auto">
          <a:xfrm>
            <a:off x="6248400" y="438150"/>
            <a:ext cx="2743200" cy="2590800"/>
          </a:xfrm>
          <a:prstGeom prst="cloudCallout">
            <a:avLst>
              <a:gd name="adj1" fmla="val -61101"/>
              <a:gd name="adj2" fmla="val 41723"/>
            </a:avLst>
          </a:prstGeom>
          <a:solidFill>
            <a:schemeClr val="accent4">
              <a:lumMod val="20000"/>
              <a:lumOff val="80000"/>
            </a:schemeClr>
          </a:solidFill>
          <a:ln w="9525">
            <a:solidFill>
              <a:srgbClr val="1D6766"/>
            </a:solidFill>
            <a:round/>
            <a:headEnd/>
            <a:tailEnd/>
          </a:ln>
        </p:spPr>
        <p:txBody>
          <a:bodyPr/>
          <a:lstStyle/>
          <a:p>
            <a:pPr algn="ctr" eaLnBrk="1" hangingPunct="1">
              <a:defRPr/>
            </a:pPr>
            <a:endParaRPr lang="en-US" sz="2000">
              <a:solidFill>
                <a:srgbClr val="1D6766"/>
              </a:solidFill>
              <a:latin typeface="+mj-lt"/>
              <a:cs typeface="Times New Roman" pitchFamily="18" charset="0"/>
            </a:endParaRPr>
          </a:p>
          <a:p>
            <a:pPr algn="ctr" eaLnBrk="1" hangingPunct="1">
              <a:defRPr/>
            </a:pPr>
            <a:r>
              <a:rPr lang="en-US" sz="2000">
                <a:solidFill>
                  <a:srgbClr val="1D6766"/>
                </a:solidFill>
                <a:latin typeface="+mj-lt"/>
                <a:cs typeface="Times New Roman" pitchFamily="18" charset="0"/>
              </a:rPr>
              <a:t>Những </a:t>
            </a:r>
            <a:r>
              <a:rPr lang="en-US" sz="2000" dirty="0" err="1">
                <a:solidFill>
                  <a:srgbClr val="1D6766"/>
                </a:solidFill>
                <a:latin typeface="+mj-lt"/>
                <a:cs typeface="Times New Roman" pitchFamily="18" charset="0"/>
              </a:rPr>
              <a:t>bức</a:t>
            </a:r>
            <a:r>
              <a:rPr lang="en-US" sz="2000" dirty="0">
                <a:solidFill>
                  <a:srgbClr val="1D6766"/>
                </a:solidFill>
                <a:latin typeface="+mj-lt"/>
                <a:cs typeface="Times New Roman" pitchFamily="18" charset="0"/>
              </a:rPr>
              <a:t> </a:t>
            </a:r>
            <a:r>
              <a:rPr lang="en-US" sz="2000" dirty="0" err="1">
                <a:solidFill>
                  <a:srgbClr val="1D6766"/>
                </a:solidFill>
                <a:latin typeface="+mj-lt"/>
                <a:cs typeface="Times New Roman" pitchFamily="18" charset="0"/>
              </a:rPr>
              <a:t>ảnh</a:t>
            </a:r>
            <a:r>
              <a:rPr lang="en-US" sz="2000" dirty="0">
                <a:solidFill>
                  <a:srgbClr val="1D6766"/>
                </a:solidFill>
                <a:latin typeface="+mj-lt"/>
                <a:cs typeface="Times New Roman" pitchFamily="18" charset="0"/>
              </a:rPr>
              <a:t> </a:t>
            </a:r>
            <a:r>
              <a:rPr lang="en-US" sz="2000" dirty="0" err="1">
                <a:solidFill>
                  <a:srgbClr val="1D6766"/>
                </a:solidFill>
                <a:latin typeface="+mj-lt"/>
                <a:cs typeface="Times New Roman" pitchFamily="18" charset="0"/>
              </a:rPr>
              <a:t>trên</a:t>
            </a:r>
            <a:r>
              <a:rPr lang="en-US" sz="2000" dirty="0">
                <a:solidFill>
                  <a:srgbClr val="1D6766"/>
                </a:solidFill>
                <a:latin typeface="+mj-lt"/>
                <a:cs typeface="Times New Roman" pitchFamily="18" charset="0"/>
              </a:rPr>
              <a:t> </a:t>
            </a:r>
            <a:r>
              <a:rPr lang="en-US" sz="2000" dirty="0" err="1">
                <a:solidFill>
                  <a:srgbClr val="1D6766"/>
                </a:solidFill>
                <a:latin typeface="+mj-lt"/>
                <a:cs typeface="Times New Roman" pitchFamily="18" charset="0"/>
              </a:rPr>
              <a:t>giúp</a:t>
            </a:r>
            <a:r>
              <a:rPr lang="en-US" sz="2000" dirty="0">
                <a:solidFill>
                  <a:srgbClr val="1D6766"/>
                </a:solidFill>
                <a:latin typeface="+mj-lt"/>
                <a:cs typeface="Times New Roman" pitchFamily="18" charset="0"/>
              </a:rPr>
              <a:t> </a:t>
            </a:r>
            <a:r>
              <a:rPr lang="en-US" sz="2000" dirty="0" err="1">
                <a:solidFill>
                  <a:srgbClr val="1D6766"/>
                </a:solidFill>
                <a:latin typeface="+mj-lt"/>
                <a:cs typeface="Times New Roman" pitchFamily="18" charset="0"/>
              </a:rPr>
              <a:t>em</a:t>
            </a:r>
            <a:r>
              <a:rPr lang="en-US" sz="2000" dirty="0">
                <a:solidFill>
                  <a:srgbClr val="1D6766"/>
                </a:solidFill>
                <a:latin typeface="+mj-lt"/>
                <a:cs typeface="Times New Roman" pitchFamily="18" charset="0"/>
              </a:rPr>
              <a:t> </a:t>
            </a:r>
            <a:r>
              <a:rPr lang="en-US" sz="2000" dirty="0" err="1">
                <a:solidFill>
                  <a:srgbClr val="1D6766"/>
                </a:solidFill>
                <a:latin typeface="+mj-lt"/>
                <a:cs typeface="Times New Roman" pitchFamily="18" charset="0"/>
              </a:rPr>
              <a:t>hiểu</a:t>
            </a:r>
            <a:r>
              <a:rPr lang="en-US" sz="2000" dirty="0">
                <a:solidFill>
                  <a:srgbClr val="1D6766"/>
                </a:solidFill>
                <a:latin typeface="+mj-lt"/>
                <a:cs typeface="Times New Roman" pitchFamily="18" charset="0"/>
              </a:rPr>
              <a:t> </a:t>
            </a:r>
            <a:r>
              <a:rPr lang="en-US" sz="2000" dirty="0" err="1">
                <a:solidFill>
                  <a:srgbClr val="1D6766"/>
                </a:solidFill>
                <a:latin typeface="+mj-lt"/>
                <a:cs typeface="Times New Roman" pitchFamily="18" charset="0"/>
              </a:rPr>
              <a:t>được</a:t>
            </a:r>
            <a:r>
              <a:rPr lang="en-US" sz="2000" dirty="0">
                <a:solidFill>
                  <a:srgbClr val="1D6766"/>
                </a:solidFill>
                <a:latin typeface="+mj-lt"/>
                <a:cs typeface="Times New Roman" pitchFamily="18" charset="0"/>
              </a:rPr>
              <a:t> </a:t>
            </a:r>
            <a:r>
              <a:rPr lang="en-US" sz="2000" dirty="0" err="1">
                <a:solidFill>
                  <a:srgbClr val="1D6766"/>
                </a:solidFill>
                <a:latin typeface="+mj-lt"/>
                <a:cs typeface="Times New Roman" pitchFamily="18" charset="0"/>
              </a:rPr>
              <a:t>điều</a:t>
            </a:r>
            <a:r>
              <a:rPr lang="en-US" sz="2000" dirty="0">
                <a:solidFill>
                  <a:srgbClr val="1D6766"/>
                </a:solidFill>
                <a:latin typeface="+mj-lt"/>
                <a:cs typeface="Times New Roman" pitchFamily="18" charset="0"/>
              </a:rPr>
              <a:t> </a:t>
            </a:r>
            <a:r>
              <a:rPr lang="en-US" sz="2000" dirty="0" err="1">
                <a:solidFill>
                  <a:srgbClr val="1D6766"/>
                </a:solidFill>
                <a:latin typeface="+mj-lt"/>
                <a:cs typeface="Times New Roman" pitchFamily="18" charset="0"/>
              </a:rPr>
              <a:t>gì</a:t>
            </a:r>
            <a:r>
              <a:rPr lang="en-US" sz="2000" dirty="0">
                <a:solidFill>
                  <a:srgbClr val="1D6766"/>
                </a:solidFill>
                <a:latin typeface="+mj-lt"/>
                <a:cs typeface="Times New Roman" pitchFamily="18" charset="0"/>
              </a:rPr>
              <a:t>?</a:t>
            </a:r>
          </a:p>
        </p:txBody>
      </p:sp>
    </p:spTree>
    <p:extLst>
      <p:ext uri="{BB962C8B-B14F-4D97-AF65-F5344CB8AC3E}">
        <p14:creationId xmlns:p14="http://schemas.microsoft.com/office/powerpoint/2010/main" val="6084940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fade">
                                      <p:cBhvr>
                                        <p:cTn id="7" dur="1000"/>
                                        <p:tgtEl>
                                          <p:spTgt spid="10248">
                                            <p:txEl>
                                              <p:pRg st="0" end="0"/>
                                            </p:txEl>
                                          </p:spTgt>
                                        </p:tgtEl>
                                      </p:cBhvr>
                                    </p:animEffect>
                                    <p:anim calcmode="lin" valueType="num">
                                      <p:cBhvr>
                                        <p:cTn id="8" dur="1000" fill="hold"/>
                                        <p:tgtEl>
                                          <p:spTgt spid="1024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249"/>
                                        </p:tgtEl>
                                        <p:attrNameLst>
                                          <p:attrName>style.visibility</p:attrName>
                                        </p:attrNameLst>
                                      </p:cBhvr>
                                      <p:to>
                                        <p:strVal val="visible"/>
                                      </p:to>
                                    </p:set>
                                    <p:animEffect transition="in" filter="fade">
                                      <p:cBhvr>
                                        <p:cTn id="19" dur="1000"/>
                                        <p:tgtEl>
                                          <p:spTgt spid="10249"/>
                                        </p:tgtEl>
                                      </p:cBhvr>
                                    </p:animEffect>
                                    <p:anim calcmode="lin" valueType="num">
                                      <p:cBhvr>
                                        <p:cTn id="20" dur="1000" fill="hold"/>
                                        <p:tgtEl>
                                          <p:spTgt spid="10249"/>
                                        </p:tgtEl>
                                        <p:attrNameLst>
                                          <p:attrName>ppt_x</p:attrName>
                                        </p:attrNameLst>
                                      </p:cBhvr>
                                      <p:tavLst>
                                        <p:tav tm="0">
                                          <p:val>
                                            <p:strVal val="#ppt_x"/>
                                          </p:val>
                                        </p:tav>
                                        <p:tav tm="100000">
                                          <p:val>
                                            <p:strVal val="#ppt_x"/>
                                          </p:val>
                                        </p:tav>
                                      </p:tavLst>
                                    </p:anim>
                                    <p:anim calcmode="lin" valueType="num">
                                      <p:cBhvr>
                                        <p:cTn id="21"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an%20do%20VN%20tieng%20V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95350"/>
            <a:ext cx="2595895" cy="351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6" descr="Biendao-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946208"/>
            <a:ext cx="2590800" cy="354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73551796"/>
      </p:ext>
    </p:extLst>
  </p:cSld>
  <p:clrMapOvr>
    <a:masterClrMapping/>
  </p:clrMapOvr>
  <p:transition spd="slow" advClick="0" advTm="796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Rectangle 2"/>
          <p:cNvSpPr>
            <a:spLocks noChangeArrowheads="1"/>
          </p:cNvSpPr>
          <p:nvPr/>
        </p:nvSpPr>
        <p:spPr bwMode="auto">
          <a:xfrm>
            <a:off x="976313" y="934641"/>
            <a:ext cx="3062287" cy="738664"/>
          </a:xfrm>
          <a:prstGeom prst="rect">
            <a:avLst/>
          </a:prstGeom>
          <a:noFill/>
          <a:ln w="28575">
            <a:solidFill>
              <a:srgbClr val="1D67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r>
              <a:rPr lang="en-US" altLang="en-US" sz="2100" b="1">
                <a:solidFill>
                  <a:srgbClr val="1D6766"/>
                </a:solidFill>
                <a:latin typeface="Times New Roman" panose="02020603050405020304" pitchFamily="18" charset="0"/>
              </a:rPr>
              <a:t>II. Nội dung bài học                                                </a:t>
            </a:r>
          </a:p>
          <a:p>
            <a:pPr eaLnBrk="1" hangingPunct="1">
              <a:spcBef>
                <a:spcPct val="0"/>
              </a:spcBef>
              <a:buFontTx/>
              <a:buNone/>
            </a:pPr>
            <a:r>
              <a:rPr lang="en-US" altLang="en-US" sz="2100" b="1">
                <a:solidFill>
                  <a:srgbClr val="1D6766"/>
                </a:solidFill>
                <a:latin typeface="Times New Roman" panose="02020603050405020304" pitchFamily="18" charset="0"/>
              </a:rPr>
              <a:t> </a:t>
            </a:r>
            <a:r>
              <a:rPr lang="en-US" altLang="en-US" sz="2100">
                <a:solidFill>
                  <a:srgbClr val="1D6766"/>
                </a:solidFill>
                <a:latin typeface="Times New Roman" panose="02020603050405020304" pitchFamily="18" charset="0"/>
              </a:rPr>
              <a:t>1. Bảo vệ Tổ quốc </a:t>
            </a:r>
          </a:p>
        </p:txBody>
      </p:sp>
      <p:sp>
        <p:nvSpPr>
          <p:cNvPr id="12" name="Rectangle 11"/>
          <p:cNvSpPr>
            <a:spLocks noChangeArrowheads="1"/>
          </p:cNvSpPr>
          <p:nvPr/>
        </p:nvSpPr>
        <p:spPr bwMode="auto">
          <a:xfrm>
            <a:off x="2514600" y="2383789"/>
            <a:ext cx="3739754" cy="1323439"/>
          </a:xfrm>
          <a:prstGeom prst="rect">
            <a:avLst/>
          </a:prstGeom>
          <a:noFill/>
          <a:ln>
            <a:solidFill>
              <a:srgbClr val="1D6766"/>
            </a:solidFill>
            <a:prstDash val="sysDash"/>
            <a:headEnd/>
            <a:tailEnd/>
          </a:ln>
        </p:spPr>
        <p:style>
          <a:lnRef idx="2">
            <a:schemeClr val="accent3"/>
          </a:lnRef>
          <a:fillRef idx="1">
            <a:schemeClr val="lt1"/>
          </a:fillRef>
          <a:effectRef idx="0">
            <a:schemeClr val="accent3"/>
          </a:effectRef>
          <a:fontRef idx="minor">
            <a:schemeClr val="dk1"/>
          </a:fontRef>
        </p:style>
        <p:txBody>
          <a:bodyPr wrap="square" anchor="ctr">
            <a:spAutoFit/>
          </a:bodyPr>
          <a:lstStyle/>
          <a:p>
            <a:pPr algn="just" eaLnBrk="1" hangingPunct="1">
              <a:defRPr/>
            </a:pPr>
            <a:r>
              <a:rPr lang="en-US" sz="2000" dirty="0" err="1">
                <a:solidFill>
                  <a:srgbClr val="1D6766"/>
                </a:solidFill>
                <a:latin typeface="Times New Roman" pitchFamily="18" charset="0"/>
                <a:cs typeface="Times New Roman" pitchFamily="18" charset="0"/>
              </a:rPr>
              <a:t>Tô</a:t>
            </a:r>
            <a:r>
              <a:rPr lang="en-US" sz="2000" dirty="0">
                <a:solidFill>
                  <a:srgbClr val="1D6766"/>
                </a:solidFill>
                <a:latin typeface="Times New Roman" pitchFamily="18" charset="0"/>
                <a:cs typeface="Times New Roman" pitchFamily="18" charset="0"/>
              </a:rPr>
              <a:t>̉ </a:t>
            </a:r>
            <a:r>
              <a:rPr lang="en-US" sz="2000" dirty="0" err="1">
                <a:solidFill>
                  <a:srgbClr val="1D6766"/>
                </a:solidFill>
                <a:latin typeface="Times New Roman" pitchFamily="18" charset="0"/>
                <a:cs typeface="Times New Roman" pitchFamily="18" charset="0"/>
              </a:rPr>
              <a:t>quốc</a:t>
            </a:r>
            <a:r>
              <a:rPr lang="en-US" sz="2000" dirty="0">
                <a:solidFill>
                  <a:srgbClr val="1D6766"/>
                </a:solidFill>
                <a:latin typeface="Times New Roman" pitchFamily="18" charset="0"/>
                <a:cs typeface="Times New Roman" pitchFamily="18" charset="0"/>
              </a:rPr>
              <a:t> </a:t>
            </a:r>
            <a:r>
              <a:rPr lang="en-US" sz="2000" dirty="0" err="1">
                <a:solidFill>
                  <a:srgbClr val="1D6766"/>
                </a:solidFill>
                <a:latin typeface="Times New Roman" pitchFamily="18" charset="0"/>
                <a:cs typeface="Times New Roman" pitchFamily="18" charset="0"/>
              </a:rPr>
              <a:t>là</a:t>
            </a:r>
            <a:r>
              <a:rPr lang="en-US" sz="2000" dirty="0">
                <a:solidFill>
                  <a:srgbClr val="1D6766"/>
                </a:solidFill>
                <a:latin typeface="Times New Roman" pitchFamily="18" charset="0"/>
                <a:cs typeface="Times New Roman" pitchFamily="18" charset="0"/>
              </a:rPr>
              <a:t> </a:t>
            </a:r>
            <a:r>
              <a:rPr lang="en-US" sz="2000" dirty="0" err="1">
                <a:solidFill>
                  <a:srgbClr val="1D6766"/>
                </a:solidFill>
                <a:latin typeface="Times New Roman" pitchFamily="18" charset="0"/>
                <a:cs typeface="Times New Roman" pitchFamily="18" charset="0"/>
              </a:rPr>
              <a:t>đất</a:t>
            </a:r>
            <a:r>
              <a:rPr lang="en-US" sz="2000" dirty="0">
                <a:solidFill>
                  <a:srgbClr val="1D6766"/>
                </a:solidFill>
                <a:latin typeface="Times New Roman" pitchFamily="18" charset="0"/>
                <a:cs typeface="Times New Roman" pitchFamily="18" charset="0"/>
              </a:rPr>
              <a:t> </a:t>
            </a:r>
            <a:r>
              <a:rPr lang="en-US" sz="2000" dirty="0" err="1">
                <a:solidFill>
                  <a:srgbClr val="1D6766"/>
                </a:solidFill>
                <a:latin typeface="Times New Roman" pitchFamily="18" charset="0"/>
                <a:cs typeface="Times New Roman" pitchFamily="18" charset="0"/>
              </a:rPr>
              <a:t>mẹ</a:t>
            </a:r>
            <a:r>
              <a:rPr lang="en-US" sz="2000" dirty="0">
                <a:solidFill>
                  <a:srgbClr val="1D6766"/>
                </a:solidFill>
                <a:latin typeface="Times New Roman" pitchFamily="18" charset="0"/>
                <a:cs typeface="Times New Roman" pitchFamily="18" charset="0"/>
              </a:rPr>
              <a:t>, </a:t>
            </a:r>
            <a:r>
              <a:rPr lang="en-US" sz="2000" dirty="0" err="1">
                <a:solidFill>
                  <a:srgbClr val="1D6766"/>
                </a:solidFill>
                <a:latin typeface="Times New Roman" pitchFamily="18" charset="0"/>
                <a:cs typeface="Times New Roman" pitchFamily="18" charset="0"/>
              </a:rPr>
              <a:t>là</a:t>
            </a:r>
            <a:r>
              <a:rPr lang="en-US" sz="2000" dirty="0">
                <a:solidFill>
                  <a:srgbClr val="1D6766"/>
                </a:solidFill>
                <a:latin typeface="Times New Roman" pitchFamily="18" charset="0"/>
                <a:cs typeface="Times New Roman" pitchFamily="18" charset="0"/>
              </a:rPr>
              <a:t> </a:t>
            </a:r>
            <a:r>
              <a:rPr lang="en-US" sz="2000" dirty="0" err="1">
                <a:solidFill>
                  <a:srgbClr val="1D6766"/>
                </a:solidFill>
                <a:latin typeface="Times New Roman" pitchFamily="18" charset="0"/>
                <a:cs typeface="Times New Roman" pitchFamily="18" charset="0"/>
              </a:rPr>
              <a:t>quê</a:t>
            </a:r>
            <a:r>
              <a:rPr lang="en-US" sz="2000" dirty="0">
                <a:solidFill>
                  <a:srgbClr val="1D6766"/>
                </a:solidFill>
                <a:latin typeface="Times New Roman" pitchFamily="18" charset="0"/>
                <a:cs typeface="Times New Roman" pitchFamily="18" charset="0"/>
              </a:rPr>
              <a:t> </a:t>
            </a:r>
            <a:r>
              <a:rPr lang="en-US" sz="2000" dirty="0" err="1">
                <a:solidFill>
                  <a:srgbClr val="1D6766"/>
                </a:solidFill>
                <a:latin typeface="Times New Roman" pitchFamily="18" charset="0"/>
                <a:cs typeface="Times New Roman" pitchFamily="18" charset="0"/>
              </a:rPr>
              <a:t>hương</a:t>
            </a:r>
            <a:r>
              <a:rPr lang="en-US"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đất</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nước</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nơi</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mà</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những</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người</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cùng</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một</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dân</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tộc</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có</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tình</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cảm</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gắn</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bó</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với</a:t>
            </a:r>
            <a:r>
              <a:rPr lang="fr-FR" sz="2000" dirty="0">
                <a:solidFill>
                  <a:srgbClr val="1D6766"/>
                </a:solidFill>
                <a:latin typeface="Times New Roman" pitchFamily="18" charset="0"/>
                <a:cs typeface="Times New Roman" pitchFamily="18" charset="0"/>
              </a:rPr>
              <a:t> </a:t>
            </a:r>
            <a:r>
              <a:rPr lang="fr-FR" sz="2000" dirty="0" err="1">
                <a:solidFill>
                  <a:srgbClr val="1D6766"/>
                </a:solidFill>
                <a:latin typeface="Times New Roman" pitchFamily="18" charset="0"/>
                <a:cs typeface="Times New Roman" pitchFamily="18" charset="0"/>
              </a:rPr>
              <a:t>nhau</a:t>
            </a:r>
            <a:endParaRPr lang="en-US" sz="2000" dirty="0">
              <a:solidFill>
                <a:srgbClr val="1D6766"/>
              </a:solidFill>
              <a:latin typeface="Times New Roman" pitchFamily="18" charset="0"/>
              <a:cs typeface="Times New Roman" pitchFamily="18" charset="0"/>
            </a:endParaRPr>
          </a:p>
        </p:txBody>
      </p:sp>
      <p:sp>
        <p:nvSpPr>
          <p:cNvPr id="15" name="Rectangle 11"/>
          <p:cNvSpPr>
            <a:spLocks noChangeArrowheads="1"/>
          </p:cNvSpPr>
          <p:nvPr/>
        </p:nvSpPr>
        <p:spPr bwMode="auto">
          <a:xfrm>
            <a:off x="995887" y="2323880"/>
            <a:ext cx="5424487" cy="1384995"/>
          </a:xfrm>
          <a:prstGeom prst="rect">
            <a:avLst/>
          </a:prstGeom>
          <a:noFill/>
          <a:ln w="38100">
            <a:solidFill>
              <a:srgbClr val="1D6766"/>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0"/>
              </a:spcBef>
              <a:buFontTx/>
              <a:buNone/>
            </a:pPr>
            <a:r>
              <a:rPr lang="en-US" altLang="en-US" sz="2100">
                <a:solidFill>
                  <a:srgbClr val="1D6766"/>
                </a:solidFill>
                <a:latin typeface="Times New Roman" panose="02020603050405020304" pitchFamily="18" charset="0"/>
                <a:cs typeface="Times New Roman" panose="02020603050405020304" pitchFamily="18" charset="0"/>
              </a:rPr>
              <a:t>Bảo vệ Tổ quốc là</a:t>
            </a:r>
            <a:r>
              <a:rPr lang="vi-VN" altLang="en-US" sz="2100">
                <a:solidFill>
                  <a:srgbClr val="1D6766"/>
                </a:solidFill>
                <a:latin typeface="Times New Roman" panose="02020603050405020304" pitchFamily="18" charset="0"/>
                <a:cs typeface="Times New Roman" panose="02020603050405020304" pitchFamily="18" charset="0"/>
              </a:rPr>
              <a:t> bảo vệ độc lập,chủ quyền, thống nhất và toàn vẹn lãnh thổ của Tổ quốc, bảo vệ chế độ xã hội chủ nghĩa và nhà nước cộng hòa xã hội chủ nghĩa Việt Nam.</a:t>
            </a:r>
          </a:p>
        </p:txBody>
      </p:sp>
      <p:sp>
        <p:nvSpPr>
          <p:cNvPr id="3" name="Cloud Callout 2"/>
          <p:cNvSpPr/>
          <p:nvPr/>
        </p:nvSpPr>
        <p:spPr>
          <a:xfrm>
            <a:off x="5976939" y="448671"/>
            <a:ext cx="2862261" cy="1400950"/>
          </a:xfrm>
          <a:prstGeom prst="cloudCallout">
            <a:avLst>
              <a:gd name="adj1" fmla="val -25522"/>
              <a:gd name="adj2" fmla="val 72081"/>
            </a:avLst>
          </a:prstGeom>
          <a:solidFill>
            <a:srgbClr val="1D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Em hiểu Tổ quốc là gì?</a:t>
            </a:r>
            <a:endParaRPr lang="vi-VN"/>
          </a:p>
        </p:txBody>
      </p:sp>
      <p:sp>
        <p:nvSpPr>
          <p:cNvPr id="4" name="Cloud Callout 3"/>
          <p:cNvSpPr/>
          <p:nvPr/>
        </p:nvSpPr>
        <p:spPr>
          <a:xfrm>
            <a:off x="4246365" y="570181"/>
            <a:ext cx="4015978" cy="1467584"/>
          </a:xfrm>
          <a:prstGeom prst="cloudCallout">
            <a:avLst>
              <a:gd name="adj1" fmla="val -28304"/>
              <a:gd name="adj2" fmla="val 63252"/>
            </a:avLst>
          </a:prstGeom>
          <a:solidFill>
            <a:srgbClr val="1D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Theo em, thế nào là bảo vệ Tổ quốc?</a:t>
            </a:r>
            <a:endParaRPr lang="vi-VN" sz="2000"/>
          </a:p>
        </p:txBody>
      </p:sp>
    </p:spTree>
    <p:extLst>
      <p:ext uri="{BB962C8B-B14F-4D97-AF65-F5344CB8AC3E}">
        <p14:creationId xmlns:p14="http://schemas.microsoft.com/office/powerpoint/2010/main" val="108375421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4" presetClass="exit" presetSubtype="10" fill="hold" grpId="1" nodeType="withEffect">
                                  <p:stCondLst>
                                    <p:cond delay="0"/>
                                  </p:stCondLst>
                                  <p:childTnLst>
                                    <p:animEffect transition="out" filter="randombar(horizontal)">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3" grpId="0" animBg="1"/>
      <p:bldP spid="3" grpId="1"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6" name="Rectangle 4"/>
          <p:cNvSpPr>
            <a:spLocks noChangeArrowheads="1"/>
          </p:cNvSpPr>
          <p:nvPr/>
        </p:nvSpPr>
        <p:spPr bwMode="auto">
          <a:xfrm>
            <a:off x="1059657" y="1650206"/>
            <a:ext cx="4655343"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lnSpc>
                <a:spcPct val="90000"/>
              </a:lnSpc>
              <a:spcBef>
                <a:spcPct val="0"/>
              </a:spcBef>
              <a:buFontTx/>
              <a:buNone/>
            </a:pPr>
            <a:r>
              <a:rPr lang="en-US" altLang="en-US" sz="2100">
                <a:latin typeface="Times New Roman" panose="02020603050405020304" pitchFamily="18" charset="0"/>
              </a:rPr>
              <a:t>* Bảo vệ Tổ quốc gồm những nội dung</a:t>
            </a:r>
            <a:endParaRPr lang="en-US" altLang="en-US" sz="2100" u="sng">
              <a:latin typeface="Times New Roman" panose="02020603050405020304" pitchFamily="18" charset="0"/>
            </a:endParaRPr>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3088" b="100000" l="10000" r="90000"/>
                    </a14:imgEffect>
                  </a14:imgLayer>
                </a14:imgProps>
              </a:ext>
              <a:ext uri="{28A0092B-C50C-407E-A947-70E740481C1C}">
                <a14:useLocalDpi xmlns:a14="http://schemas.microsoft.com/office/drawing/2010/main" val="0"/>
              </a:ext>
            </a:extLst>
          </a:blip>
          <a:stretch>
            <a:fillRect/>
          </a:stretch>
        </p:blipFill>
        <p:spPr>
          <a:xfrm>
            <a:off x="3413893" y="742950"/>
            <a:ext cx="6880622" cy="4010025"/>
          </a:xfrm>
          <a:prstGeom prst="rect">
            <a:avLst/>
          </a:prstGeom>
        </p:spPr>
      </p:pic>
      <p:sp>
        <p:nvSpPr>
          <p:cNvPr id="5" name="Rounded Rectangle 4"/>
          <p:cNvSpPr/>
          <p:nvPr/>
        </p:nvSpPr>
        <p:spPr>
          <a:xfrm>
            <a:off x="1476374" y="2388870"/>
            <a:ext cx="3733800" cy="1219200"/>
          </a:xfrm>
          <a:prstGeom prst="roundRect">
            <a:avLst/>
          </a:prstGeom>
          <a:solidFill>
            <a:srgbClr val="1D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Bảo vệ Tổ quốc </a:t>
            </a:r>
          </a:p>
          <a:p>
            <a:pPr algn="ctr"/>
            <a:r>
              <a:rPr lang="en-US" b="1"/>
              <a:t>gồm những nội dung gì?</a:t>
            </a:r>
            <a:endParaRPr lang="vi-VN" b="1"/>
          </a:p>
        </p:txBody>
      </p:sp>
      <p:sp>
        <p:nvSpPr>
          <p:cNvPr id="15" name="Rectangle 2"/>
          <p:cNvSpPr>
            <a:spLocks noChangeArrowheads="1"/>
          </p:cNvSpPr>
          <p:nvPr/>
        </p:nvSpPr>
        <p:spPr bwMode="auto">
          <a:xfrm>
            <a:off x="1143000" y="790020"/>
            <a:ext cx="3062287" cy="738664"/>
          </a:xfrm>
          <a:prstGeom prst="rect">
            <a:avLst/>
          </a:prstGeom>
          <a:noFill/>
          <a:ln w="28575">
            <a:solidFill>
              <a:srgbClr val="1D67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Unicode MS" pitchFamily="34" charset="-128"/>
                <a:ea typeface="Arial Unicode MS" pitchFamily="34" charset="-128"/>
              </a:defRPr>
            </a:lvl1pPr>
            <a:lvl2pPr marL="742950" indent="-285750">
              <a:spcBef>
                <a:spcPct val="20000"/>
              </a:spcBef>
              <a:buChar char="–"/>
              <a:defRPr sz="2800">
                <a:solidFill>
                  <a:schemeClr val="tx1"/>
                </a:solidFill>
                <a:latin typeface="Arial Unicode MS" pitchFamily="34" charset="-128"/>
                <a:ea typeface="Arial Unicode MS" pitchFamily="34" charset="-128"/>
              </a:defRPr>
            </a:lvl2pPr>
            <a:lvl3pPr marL="1143000" indent="-228600">
              <a:spcBef>
                <a:spcPct val="20000"/>
              </a:spcBef>
              <a:buChar char="•"/>
              <a:defRPr sz="2400">
                <a:solidFill>
                  <a:schemeClr val="tx1"/>
                </a:solidFill>
                <a:latin typeface="Arial Unicode MS" pitchFamily="34" charset="-128"/>
                <a:ea typeface="Arial Unicode MS" pitchFamily="34" charset="-128"/>
              </a:defRPr>
            </a:lvl3pPr>
            <a:lvl4pPr marL="1600200" indent="-228600">
              <a:spcBef>
                <a:spcPct val="20000"/>
              </a:spcBef>
              <a:buChar char="–"/>
              <a:defRPr sz="2000">
                <a:solidFill>
                  <a:schemeClr val="tx1"/>
                </a:solidFill>
                <a:latin typeface="Arial Unicode MS" pitchFamily="34" charset="-128"/>
                <a:ea typeface="Arial Unicode MS" pitchFamily="34" charset="-128"/>
              </a:defRPr>
            </a:lvl4pPr>
            <a:lvl5pPr marL="2057400" indent="-228600">
              <a:spcBef>
                <a:spcPct val="20000"/>
              </a:spcBef>
              <a:buChar char="»"/>
              <a:defRPr sz="2000">
                <a:solidFill>
                  <a:schemeClr val="tx1"/>
                </a:solidFill>
                <a:latin typeface="Arial Unicode MS" pitchFamily="34" charset="-128"/>
                <a:ea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ea typeface="Arial Unicode MS" pitchFamily="34" charset="-128"/>
              </a:defRPr>
            </a:lvl9pPr>
          </a:lstStyle>
          <a:p>
            <a:pPr eaLnBrk="1" hangingPunct="1">
              <a:spcBef>
                <a:spcPct val="50000"/>
              </a:spcBef>
              <a:buFontTx/>
              <a:buNone/>
            </a:pPr>
            <a:r>
              <a:rPr lang="en-US" altLang="en-US" sz="2100" b="1">
                <a:solidFill>
                  <a:srgbClr val="1D6766"/>
                </a:solidFill>
                <a:latin typeface="Times New Roman" panose="02020603050405020304" pitchFamily="18" charset="0"/>
              </a:rPr>
              <a:t>II. Nội dung bài học                                                </a:t>
            </a:r>
          </a:p>
          <a:p>
            <a:pPr eaLnBrk="1" hangingPunct="1">
              <a:spcBef>
                <a:spcPct val="0"/>
              </a:spcBef>
              <a:buFontTx/>
              <a:buNone/>
            </a:pPr>
            <a:r>
              <a:rPr lang="en-US" altLang="en-US" sz="2100" b="1">
                <a:solidFill>
                  <a:srgbClr val="1D6766"/>
                </a:solidFill>
                <a:latin typeface="Times New Roman" panose="02020603050405020304" pitchFamily="18" charset="0"/>
              </a:rPr>
              <a:t> </a:t>
            </a:r>
            <a:r>
              <a:rPr lang="en-US" altLang="en-US" sz="2100">
                <a:solidFill>
                  <a:srgbClr val="1D6766"/>
                </a:solidFill>
                <a:latin typeface="Times New Roman" panose="02020603050405020304" pitchFamily="18" charset="0"/>
              </a:rPr>
              <a:t>1. Bảo vệ Tổ quốc </a:t>
            </a:r>
          </a:p>
        </p:txBody>
      </p:sp>
    </p:spTree>
    <p:extLst>
      <p:ext uri="{BB962C8B-B14F-4D97-AF65-F5344CB8AC3E}">
        <p14:creationId xmlns:p14="http://schemas.microsoft.com/office/powerpoint/2010/main" val="126117909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1000"/>
                                        <p:tgtEl>
                                          <p:spTgt spid="14346"/>
                                        </p:tgtEl>
                                      </p:cBhvr>
                                    </p:animEffect>
                                    <p:anim calcmode="lin" valueType="num">
                                      <p:cBhvr>
                                        <p:cTn id="8" dur="1000" fill="hold"/>
                                        <p:tgtEl>
                                          <p:spTgt spid="14346"/>
                                        </p:tgtEl>
                                        <p:attrNameLst>
                                          <p:attrName>ppt_x</p:attrName>
                                        </p:attrNameLst>
                                      </p:cBhvr>
                                      <p:tavLst>
                                        <p:tav tm="0">
                                          <p:val>
                                            <p:strVal val="#ppt_x"/>
                                          </p:val>
                                        </p:tav>
                                        <p:tav tm="100000">
                                          <p:val>
                                            <p:strVal val="#ppt_x"/>
                                          </p:val>
                                        </p:tav>
                                      </p:tavLst>
                                    </p:anim>
                                    <p:anim calcmode="lin" valueType="num">
                                      <p:cBhvr>
                                        <p:cTn id="9" dur="1000" fill="hold"/>
                                        <p:tgtEl>
                                          <p:spTgt spid="14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TIMING" val="|2.08|3.182"/>
  <p:tag name="GENSWF_SLIDE_TITLE" val="A1"/>
  <p:tag name="ISPRING_SLIDE_INDENT_LEVEL" val="0"/>
  <p:tag name="ISPRING_PRESENTER_ID" val="{FF5EE3BA-788B-4A8A-8C62-895B13D7F650}"/>
  <p:tag name="GENSWF_ADVANCE_TIME" val="14.058"/>
  <p:tag name="ISPRING_SLIDE_ID_2" val="{6916ECBA-0BD1-4C7A-85D8-9FE9C98A124B}"/>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TIMING" val="|2.121"/>
  <p:tag name="GENSWF_SLIDE_TITLE" val="A 2"/>
  <p:tag name="ISPRING_SLIDE_INDENT_LEVEL" val="0"/>
  <p:tag name="ISPRING_PRESENTER_ID" val="{FF5EE3BA-788B-4A8A-8C62-895B13D7F650}"/>
  <p:tag name="GENSWF_ADVANCE_TIME" val="16.078"/>
  <p:tag name="ISPRING_SLIDE_ID_2" val="{C787E5A3-BB76-43CE-A969-5FF564044373}"/>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TIMING" val="|3.107"/>
  <p:tag name="GENSWF_SLIDE_TITLE" val="A 3"/>
  <p:tag name="ISPRING_SLIDE_INDENT_LEVEL" val="0"/>
  <p:tag name="ISPRING_PRESENTER_ID" val="{FF5EE3BA-788B-4A8A-8C62-895B13D7F650}"/>
  <p:tag name="GENSWF_ADVANCE_TIME" val="15.294"/>
  <p:tag name="ISPRING_SLIDE_ID_2" val="{E4AA637A-3A54-4460-8123-61434596B0AE}"/>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TIMING" val="|1.921"/>
  <p:tag name="GENSWF_SLIDE_TITLE" val="1"/>
  <p:tag name="GENSWF_ADVANCE_TIME" val="7.96"/>
  <p:tag name="ISPRING_SLIDE_INDENT_LEVEL" val="0"/>
  <p:tag name="ISPRING_PRESENTER_ID" val="{FF5EE3BA-788B-4A8A-8C62-895B13D7F650}"/>
  <p:tag name="ISPRING_SLIDE_ID_2" val="{A6C5D9A3-E3B3-459F-8382-91B602964808}"/>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TIMING" val="|1.81"/>
  <p:tag name="GENSWF_SLIDE_TITLE" val="a1"/>
  <p:tag name="ISPRING_SLIDE_INDENT_LEVEL" val="0"/>
  <p:tag name="ISPRING_PRESENTER_ID" val="{FF5EE3BA-788B-4A8A-8C62-895B13D7F650}"/>
  <p:tag name="GENSWF_ADVANCE_TIME" val="4.651"/>
  <p:tag name="ISPRING_SLIDE_ID_2" val="{0013E9A5-D7D3-4703-903F-B5D955EF696D}"/>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A2"/>
  <p:tag name="ISPRING_SLIDE_INDENT_LEVEL" val="0"/>
  <p:tag name="ISPRING_PRESENTER_ID" val="{FF5EE3BA-788B-4A8A-8C62-895B13D7F650}"/>
  <p:tag name="GENSWF_ADVANCE_TIME" val="3.588"/>
  <p:tag name="ISPRING_SLIDE_ID_2" val="{F09CAACF-A86D-4664-ABD2-B5E7A9936015}"/>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TIMING" val="|1.392|2.998"/>
  <p:tag name="GENSWF_SLIDE_TITLE" val="A2"/>
  <p:tag name="ISPRING_SLIDE_INDENT_LEVEL" val="0"/>
  <p:tag name="ISPRING_PRESENTER_ID" val="{FF5EE3BA-788B-4A8A-8C62-895B13D7F650}"/>
  <p:tag name="GENSWF_ADVANCE_TIME" val="5.789"/>
  <p:tag name="ISPRING_SLIDE_ID_2" val="{126800EB-6C5D-47CD-8427-55789554EBEC}"/>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TIMING" val="|4.336|4.507"/>
  <p:tag name="GENSWF_SLIDE_TITLE" val="A4"/>
  <p:tag name="ISPRING_SLIDE_INDENT_LEVEL" val="0"/>
  <p:tag name="ISPRING_PRESENTER_ID" val="{FF5EE3BA-788B-4A8A-8C62-895B13D7F650}"/>
  <p:tag name="GENSWF_ADVANCE_TIME" val="16.444"/>
  <p:tag name="ISPRING_SLIDE_ID_2" val="{314CE213-509F-4E19-8F27-2AD5AA64F266}"/>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iao tuyển quân ở Thái Bình năm 2020"/>
  <p:tag name="ISPRING_SLIDE_INDENT_LEVEL" val="0"/>
  <p:tag name="ISPRING_PRESENTER_ID" val="{FF5EE3BA-788B-4A8A-8C62-895B13D7F650}"/>
  <p:tag name="GENSWF_ADVANCE_TIME" val="51.585"/>
  <p:tag name="ISPRING_SLIDE_ID_2" val="{A0B15563-778F-4586-9EB3-92B993B5855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2915</TotalTime>
  <Words>895</Words>
  <Application>Microsoft Office PowerPoint</Application>
  <PresentationFormat>On-screen Show (16:9)</PresentationFormat>
  <Paragraphs>256</Paragraphs>
  <Slides>25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 Unicode MS</vt:lpstr>
      <vt:lpstr>微软雅黑</vt:lpstr>
      <vt:lpstr>.VnBodoniH</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hiện nghĩa vụ quân sự</vt:lpstr>
      <vt:lpstr>Thực hiện chính sách hậu phương quân đội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LENOVO</cp:lastModifiedBy>
  <cp:revision>806</cp:revision>
  <dcterms:created xsi:type="dcterms:W3CDTF">2014-02-10T10:41:22Z</dcterms:created>
  <dcterms:modified xsi:type="dcterms:W3CDTF">2024-04-22T08:03:10Z</dcterms:modified>
</cp:coreProperties>
</file>