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81" r:id="rId3"/>
    <p:sldId id="257" r:id="rId4"/>
    <p:sldId id="279" r:id="rId5"/>
    <p:sldId id="283" r:id="rId6"/>
    <p:sldId id="268" r:id="rId7"/>
    <p:sldId id="258" r:id="rId8"/>
    <p:sldId id="272" r:id="rId9"/>
    <p:sldId id="261" r:id="rId10"/>
    <p:sldId id="270" r:id="rId11"/>
    <p:sldId id="262" r:id="rId12"/>
    <p:sldId id="275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DFF"/>
    <a:srgbClr val="FFE89F"/>
    <a:srgbClr val="FFE07D"/>
    <a:srgbClr val="FFD13F"/>
    <a:srgbClr val="E1EFD9"/>
    <a:srgbClr val="F16649"/>
    <a:srgbClr val="FFC000"/>
    <a:srgbClr val="F4836C"/>
    <a:srgbClr val="F7A797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71" d="100"/>
          <a:sy n="71" d="100"/>
        </p:scale>
        <p:origin x="1296" y="78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06337" y="2215065"/>
            <a:ext cx="4931326" cy="2458647"/>
            <a:chOff x="2051472" y="1811975"/>
            <a:chExt cx="4931326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1472" y="3685847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Stress in two-syllable words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55963" y="1943101"/>
            <a:ext cx="6920346" cy="3096490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36518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‘picture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6518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‘kitchen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6518" y="407548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‘village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6035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‘robot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6035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‘housework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16035" y="407548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‘mountains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95554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‘bedroom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95554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‘palace</a:t>
            </a:r>
          </a:p>
        </p:txBody>
      </p:sp>
      <p:pic>
        <p:nvPicPr>
          <p:cNvPr id="4" name="B2_25">
            <a:hlinkClick r:id="" action="ppaction://media"/>
            <a:extLst>
              <a:ext uri="{FF2B5EF4-FFF2-40B4-BE49-F238E27FC236}">
                <a16:creationId xmlns:a16="http://schemas.microsoft.com/office/drawing/2014/main" id="{8D4397A8-BA18-44DB-B33B-85A90FE7A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6790" y="155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stress of the underlined words.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574" y="157103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404" y="1564560"/>
            <a:ext cx="566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 </a:t>
            </a:r>
            <a:r>
              <a:rPr lang="en-US" sz="2400" u="sng"/>
              <a:t>picture</a:t>
            </a:r>
            <a:r>
              <a:rPr lang="en-US" sz="2400"/>
              <a:t> is on the wall of the </a:t>
            </a:r>
            <a:r>
              <a:rPr lang="en-US" sz="2400" u="sng"/>
              <a:t>bedroom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574" y="221149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366" y="294714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0196" y="2938495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There’s a very big </a:t>
            </a:r>
            <a:r>
              <a:rPr lang="en-US" sz="2400" u="sng"/>
              <a:t>kitchen</a:t>
            </a:r>
            <a:r>
              <a:rPr lang="en-US" sz="2400"/>
              <a:t> in the </a:t>
            </a:r>
            <a:r>
              <a:rPr lang="en-US" sz="2400" u="sng"/>
              <a:t>palace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32574" y="369152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7403" y="3682869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Their </a:t>
            </a:r>
            <a:r>
              <a:rPr lang="en-US" sz="2400" u="sng"/>
              <a:t>village</a:t>
            </a:r>
            <a:r>
              <a:rPr lang="en-US" sz="2400"/>
              <a:t> is in the </a:t>
            </a:r>
            <a:r>
              <a:rPr lang="en-US" sz="2400" u="sng"/>
              <a:t>mountains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7404" y="2220145"/>
            <a:ext cx="543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 </a:t>
            </a:r>
            <a:r>
              <a:rPr lang="en-US" sz="2400" u="sng"/>
              <a:t>robot</a:t>
            </a:r>
            <a:r>
              <a:rPr lang="en-US" sz="2400"/>
              <a:t> helps me to do the </a:t>
            </a:r>
            <a:r>
              <a:rPr lang="en-US" sz="2400" u="sng"/>
              <a:t>housework</a:t>
            </a:r>
            <a:r>
              <a:rPr lang="en-US" sz="2400"/>
              <a:t>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24" y="3871001"/>
            <a:ext cx="4421765" cy="2986999"/>
          </a:xfrm>
          <a:prstGeom prst="rect">
            <a:avLst/>
          </a:prstGeom>
        </p:spPr>
      </p:pic>
      <p:pic>
        <p:nvPicPr>
          <p:cNvPr id="3" name="B2_26">
            <a:hlinkClick r:id="" action="ppaction://media"/>
            <a:extLst>
              <a:ext uri="{FF2B5EF4-FFF2-40B4-BE49-F238E27FC236}">
                <a16:creationId xmlns:a16="http://schemas.microsoft.com/office/drawing/2014/main" id="{4E9D35A8-8D0C-4FD8-A25C-DD0191DB8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9525" y="511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057"/>
            <a:ext cx="7987622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8812944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7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5708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5116024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89705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899471"/>
            <a:ext cx="412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 / phrases in the box. Then put them in the appropriate columns. You may use some more than once.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5149028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6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34375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Stress in two-syllable words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93" y="5112668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43465" y="5082909"/>
            <a:ext cx="3865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stress of the underlined words.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861811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8812944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899" y="332802"/>
            <a:ext cx="4111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I. Vocabulary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7" y="287950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4,Hi-tech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1833066"/>
            <a:ext cx="5268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2,(An) automatic dishwasher (</a:t>
            </a:r>
            <a:r>
              <a:rPr lang="en-US" sz="2800" dirty="0" err="1"/>
              <a:t>n.p</a:t>
            </a:r>
            <a:r>
              <a:rPr lang="en-US" sz="2800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5" y="1294750"/>
            <a:ext cx="654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1,(An) automatic washing machine </a:t>
            </a:r>
            <a:r>
              <a:rPr lang="en-US" sz="2800" dirty="0" err="1"/>
              <a:t>n.p</a:t>
            </a:r>
            <a:r>
              <a:rPr lang="en-US" sz="2800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3930749"/>
            <a:ext cx="2327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6,(a) fridge (n)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576" y="235628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3,(to) dry (v)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1231" y="3402726"/>
            <a:ext cx="3100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5,(to) cook meals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5" y="4453969"/>
            <a:ext cx="360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7,(to) look after (</a:t>
            </a:r>
            <a:r>
              <a:rPr lang="en-US" sz="2800" dirty="0" err="1"/>
              <a:t>v.p</a:t>
            </a:r>
            <a:r>
              <a:rPr lang="en-US" sz="2800" dirty="0"/>
              <a:t>)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956" y="1760754"/>
            <a:ext cx="3735994" cy="411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956" y="1760754"/>
            <a:ext cx="3735994" cy="411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92" y="1760752"/>
            <a:ext cx="3735994" cy="411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94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2" grpId="0"/>
      <p:bldP spid="3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250" y="389128"/>
            <a:ext cx="3873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I. 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501" y="1818942"/>
            <a:ext cx="499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(an) automatic dishwasher (n)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556" y="1323780"/>
            <a:ext cx="553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-(an) automatic washing machine (n)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5791" y="3432799"/>
            <a:ext cx="2327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(a) fridge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501" y="2354183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(to) dry (v)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3839" y="2938241"/>
            <a:ext cx="3100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(to) cook rice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321DEA-6FBF-1196-E03D-B3E968AF5CCE}"/>
              </a:ext>
            </a:extLst>
          </p:cNvPr>
          <p:cNvSpPr txBox="1"/>
          <p:nvPr/>
        </p:nvSpPr>
        <p:spPr>
          <a:xfrm>
            <a:off x="561208" y="4032378"/>
            <a:ext cx="2210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housework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63E5F6-7662-6AC8-A2BE-662549031924}"/>
              </a:ext>
            </a:extLst>
          </p:cNvPr>
          <p:cNvSpPr txBox="1"/>
          <p:nvPr/>
        </p:nvSpPr>
        <p:spPr>
          <a:xfrm>
            <a:off x="3182992" y="4094005"/>
            <a:ext cx="1716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AA5A97-4EAD-A95F-05DB-169F370AE4A1}"/>
              </a:ext>
            </a:extLst>
          </p:cNvPr>
          <p:cNvSpPr txBox="1"/>
          <p:nvPr/>
        </p:nvSpPr>
        <p:spPr>
          <a:xfrm>
            <a:off x="2534725" y="2365862"/>
            <a:ext cx="2136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72670E-2BFA-D70B-7510-212D3DBB211C}"/>
              </a:ext>
            </a:extLst>
          </p:cNvPr>
          <p:cNvSpPr txBox="1"/>
          <p:nvPr/>
        </p:nvSpPr>
        <p:spPr>
          <a:xfrm>
            <a:off x="545791" y="4631682"/>
            <a:ext cx="2881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eclectric</a:t>
            </a:r>
            <a:r>
              <a:rPr lang="en-US" sz="2800" dirty="0"/>
              <a:t> cooker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E6B122-D3EF-EAF7-CD5C-75AC3F365061}"/>
              </a:ext>
            </a:extLst>
          </p:cNvPr>
          <p:cNvSpPr txBox="1"/>
          <p:nvPr/>
        </p:nvSpPr>
        <p:spPr>
          <a:xfrm>
            <a:off x="647506" y="5241850"/>
            <a:ext cx="212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receive (v)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3F8DBB-0F60-241C-FC92-8732989520E1}"/>
              </a:ext>
            </a:extLst>
          </p:cNvPr>
          <p:cNvSpPr txBox="1"/>
          <p:nvPr/>
        </p:nvSpPr>
        <p:spPr>
          <a:xfrm>
            <a:off x="2712133" y="5229829"/>
            <a:ext cx="1151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Nhận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70D8DE-7155-E2EC-36F2-C4721EB99F02}"/>
              </a:ext>
            </a:extLst>
          </p:cNvPr>
          <p:cNvSpPr txBox="1"/>
          <p:nvPr/>
        </p:nvSpPr>
        <p:spPr>
          <a:xfrm>
            <a:off x="3997605" y="5229829"/>
            <a:ext cx="2592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&gt;&lt;  send (v) : </a:t>
            </a:r>
            <a:r>
              <a:rPr lang="en-US" sz="2800" dirty="0" err="1"/>
              <a:t>gửi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D048B-6CEB-BD55-0779-BEA23E77EEE3}"/>
              </a:ext>
            </a:extLst>
          </p:cNvPr>
          <p:cNvSpPr txBox="1"/>
          <p:nvPr/>
        </p:nvSpPr>
        <p:spPr>
          <a:xfrm>
            <a:off x="6065042" y="1323780"/>
            <a:ext cx="3300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giặt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FF7E2F-E932-F712-69D4-87E97927FDAC}"/>
              </a:ext>
            </a:extLst>
          </p:cNvPr>
          <p:cNvSpPr txBox="1"/>
          <p:nvPr/>
        </p:nvSpPr>
        <p:spPr>
          <a:xfrm>
            <a:off x="5122960" y="1842838"/>
            <a:ext cx="4100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chén</a:t>
            </a:r>
            <a:r>
              <a:rPr lang="en-US" sz="2800" dirty="0"/>
              <a:t> </a:t>
            </a:r>
            <a:r>
              <a:rPr lang="en-US" sz="2800" dirty="0" err="1"/>
              <a:t>bát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373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5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 / phrases in the box. Then put them in the appropriate columns. You may use some more than once.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322119" y="1667895"/>
            <a:ext cx="8499763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69812" y="1777400"/>
            <a:ext cx="222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 cooker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361238" y="1782564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fridge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81591" y="2229889"/>
            <a:ext cx="238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washing machine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341411" y="2229889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computer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86800" y="1777400"/>
            <a:ext cx="222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dishwasher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39407" y="1782564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 fan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98579" y="2229889"/>
            <a:ext cx="238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wireless TV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969601" y="2200618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smart clock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526213"/>
              </p:ext>
            </p:extLst>
          </p:nvPr>
        </p:nvGraphicFramePr>
        <p:xfrm>
          <a:off x="322120" y="3256973"/>
          <a:ext cx="8499762" cy="32061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33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791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living</a:t>
                      </a:r>
                      <a:r>
                        <a:rPr lang="en-US" sz="2800" baseline="0"/>
                        <a:t> room</a:t>
                      </a:r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bedroom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kitchen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5381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99818FD-E5D7-439E-9987-0F2A356FD345}"/>
              </a:ext>
            </a:extLst>
          </p:cNvPr>
          <p:cNvSpPr txBox="1"/>
          <p:nvPr/>
        </p:nvSpPr>
        <p:spPr>
          <a:xfrm>
            <a:off x="988802" y="4049409"/>
            <a:ext cx="159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wireless TV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927D48-C4AA-441B-8360-8FE0B15E2FC6}"/>
              </a:ext>
            </a:extLst>
          </p:cNvPr>
          <p:cNvSpPr txBox="1"/>
          <p:nvPr/>
        </p:nvSpPr>
        <p:spPr>
          <a:xfrm>
            <a:off x="988802" y="4568223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electric fan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AD43E4-2E7D-4C88-B1B1-339A8F0E2CAB}"/>
              </a:ext>
            </a:extLst>
          </p:cNvPr>
          <p:cNvSpPr txBox="1"/>
          <p:nvPr/>
        </p:nvSpPr>
        <p:spPr>
          <a:xfrm>
            <a:off x="996118" y="5097742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smart clock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7D83B6-FCDE-468E-B0A2-474134270403}"/>
              </a:ext>
            </a:extLst>
          </p:cNvPr>
          <p:cNvSpPr txBox="1"/>
          <p:nvPr/>
        </p:nvSpPr>
        <p:spPr>
          <a:xfrm>
            <a:off x="957009" y="5627261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computer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52C387-00A2-4BE7-9AFB-6A7305D8F886}"/>
              </a:ext>
            </a:extLst>
          </p:cNvPr>
          <p:cNvSpPr txBox="1"/>
          <p:nvPr/>
        </p:nvSpPr>
        <p:spPr>
          <a:xfrm>
            <a:off x="3771312" y="4049409"/>
            <a:ext cx="159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wireless TV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E50AD6-75CE-4CD3-86B5-E09E5D8DDCCA}"/>
              </a:ext>
            </a:extLst>
          </p:cNvPr>
          <p:cNvSpPr txBox="1"/>
          <p:nvPr/>
        </p:nvSpPr>
        <p:spPr>
          <a:xfrm>
            <a:off x="3771312" y="4568223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smart clock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AF0C9F-EF75-4A40-8373-55A550ABAEF2}"/>
              </a:ext>
            </a:extLst>
          </p:cNvPr>
          <p:cNvSpPr txBox="1"/>
          <p:nvPr/>
        </p:nvSpPr>
        <p:spPr>
          <a:xfrm>
            <a:off x="3778628" y="5097742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computer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172E5-8871-439A-BB9C-53D5DB155291}"/>
              </a:ext>
            </a:extLst>
          </p:cNvPr>
          <p:cNvSpPr txBox="1"/>
          <p:nvPr/>
        </p:nvSpPr>
        <p:spPr>
          <a:xfrm>
            <a:off x="6440624" y="4049409"/>
            <a:ext cx="2010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electric cooker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C7FA1A-49B4-4572-9EAD-698EB38D364A}"/>
              </a:ext>
            </a:extLst>
          </p:cNvPr>
          <p:cNvSpPr txBox="1"/>
          <p:nvPr/>
        </p:nvSpPr>
        <p:spPr>
          <a:xfrm>
            <a:off x="6634585" y="4568223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fridge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6B9581-D975-4B5A-A1C9-EF879B6E1E9B}"/>
              </a:ext>
            </a:extLst>
          </p:cNvPr>
          <p:cNvSpPr txBox="1"/>
          <p:nvPr/>
        </p:nvSpPr>
        <p:spPr>
          <a:xfrm>
            <a:off x="6641901" y="5097742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dishwasher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963019-A4EB-4DFB-A726-4C1C038559EE}"/>
              </a:ext>
            </a:extLst>
          </p:cNvPr>
          <p:cNvSpPr txBox="1"/>
          <p:nvPr/>
        </p:nvSpPr>
        <p:spPr>
          <a:xfrm>
            <a:off x="6641901" y="5576995"/>
            <a:ext cx="1654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washing machine</a:t>
            </a:r>
          </a:p>
        </p:txBody>
      </p:sp>
      <p:pic>
        <p:nvPicPr>
          <p:cNvPr id="2" name="B2_24">
            <a:hlinkClick r:id="" action="ppaction://media"/>
            <a:extLst>
              <a:ext uri="{FF2B5EF4-FFF2-40B4-BE49-F238E27FC236}">
                <a16:creationId xmlns:a16="http://schemas.microsoft.com/office/drawing/2014/main" id="{A79C1118-7823-4C90-8477-D5E240F92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6118" y="801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B57581C-6573-42DA-83A9-FC90B1600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997834"/>
              </p:ext>
            </p:extLst>
          </p:nvPr>
        </p:nvGraphicFramePr>
        <p:xfrm>
          <a:off x="4729019" y="1559792"/>
          <a:ext cx="3662227" cy="394161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3200"/>
                        <a:t>B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D1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lang="en-US" sz="2400" baseline="0" dirty="0"/>
                        <a:t>cook rice</a:t>
                      </a:r>
                      <a:endParaRPr lang="en-US" sz="240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d.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wash and dry dishes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dirty="0"/>
                        <a:t>keep food fresh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e. </a:t>
                      </a:r>
                      <a:r>
                        <a:rPr lang="en-US" sz="2400" dirty="0"/>
                        <a:t>wash</a:t>
                      </a:r>
                      <a:r>
                        <a:rPr lang="en-US" sz="2400" baseline="0" dirty="0"/>
                        <a:t> and dry clothes</a:t>
                      </a:r>
                      <a:endParaRPr lang="en-US" sz="240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dirty="0"/>
                        <a:t>receive and send emails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</a:p>
        </p:txBody>
      </p: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967367"/>
              </p:ext>
            </p:extLst>
          </p:nvPr>
        </p:nvGraphicFramePr>
        <p:xfrm>
          <a:off x="752754" y="1554021"/>
          <a:ext cx="3245426" cy="394161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45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1. </a:t>
                      </a:r>
                      <a:r>
                        <a:rPr lang="en-US" sz="2400"/>
                        <a:t>electric cooker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2.</a:t>
                      </a:r>
                      <a:r>
                        <a:rPr lang="en-US" sz="2400"/>
                        <a:t> dishwasher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3.</a:t>
                      </a:r>
                      <a:r>
                        <a:rPr lang="en-US" sz="2400"/>
                        <a:t> fridge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4.</a:t>
                      </a:r>
                      <a:r>
                        <a:rPr lang="en-US" sz="2400"/>
                        <a:t> washing</a:t>
                      </a:r>
                      <a:r>
                        <a:rPr lang="en-US" sz="2400" baseline="0"/>
                        <a:t> machine</a:t>
                      </a:r>
                      <a:endParaRPr lang="en-US" sz="2400"/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5.</a:t>
                      </a:r>
                      <a:r>
                        <a:rPr lang="en-US" sz="2400" dirty="0"/>
                        <a:t> computer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562490"/>
              </p:ext>
            </p:extLst>
          </p:nvPr>
        </p:nvGraphicFramePr>
        <p:xfrm>
          <a:off x="4727864" y="1559792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3200" dirty="0"/>
                        <a:t>B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D1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822F876-357A-4A30-94F4-07DFE1539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085391"/>
              </p:ext>
            </p:extLst>
          </p:nvPr>
        </p:nvGraphicFramePr>
        <p:xfrm>
          <a:off x="4727864" y="2216728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baseline="0" dirty="0"/>
                        <a:t>receive and send emails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067985D-4665-4F26-A9E0-B0EB88E27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598244"/>
              </p:ext>
            </p:extLst>
          </p:nvPr>
        </p:nvGraphicFramePr>
        <p:xfrm>
          <a:off x="4727863" y="2873663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b="0" dirty="0"/>
                        <a:t>keep</a:t>
                      </a:r>
                      <a:r>
                        <a:rPr lang="en-US" sz="2400" b="0" baseline="0" dirty="0"/>
                        <a:t> food fresh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C62FAB0-9270-43D7-8590-79F374131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210274"/>
              </p:ext>
            </p:extLst>
          </p:nvPr>
        </p:nvGraphicFramePr>
        <p:xfrm>
          <a:off x="4727863" y="3530598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lang="en-US" sz="2400" b="0" dirty="0"/>
                        <a:t>cook</a:t>
                      </a:r>
                      <a:r>
                        <a:rPr lang="en-US" sz="2400" b="0" baseline="0" dirty="0"/>
                        <a:t> rice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AD65AB5-5F6C-4697-BBD8-DE99F3708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677925"/>
              </p:ext>
            </p:extLst>
          </p:nvPr>
        </p:nvGraphicFramePr>
        <p:xfrm>
          <a:off x="4727863" y="4187535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d. </a:t>
                      </a:r>
                      <a:r>
                        <a:rPr lang="en-US" sz="2400" b="0" dirty="0"/>
                        <a:t>wash</a:t>
                      </a:r>
                      <a:r>
                        <a:rPr lang="en-US" sz="2400" b="0" baseline="0" dirty="0"/>
                        <a:t> and dry dishes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B9AD999-7235-4785-97C5-9E8B810D6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405060"/>
              </p:ext>
            </p:extLst>
          </p:nvPr>
        </p:nvGraphicFramePr>
        <p:xfrm>
          <a:off x="4727862" y="4844473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e. </a:t>
                      </a:r>
                      <a:r>
                        <a:rPr lang="en-US" sz="2400" b="0" dirty="0"/>
                        <a:t>wash</a:t>
                      </a:r>
                      <a:r>
                        <a:rPr lang="en-US" sz="2400" b="0" baseline="0" dirty="0"/>
                        <a:t> and dry clothes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2578E0-7EFE-4466-8D52-EB478A9C2A2E}"/>
              </a:ext>
            </a:extLst>
          </p:cNvPr>
          <p:cNvCxnSpPr>
            <a:endCxn id="10" idx="1"/>
          </p:cNvCxnSpPr>
          <p:nvPr/>
        </p:nvCxnSpPr>
        <p:spPr>
          <a:xfrm>
            <a:off x="3998180" y="2545196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6E4B1B-0CAF-4444-B521-7D34EAB0521B}"/>
              </a:ext>
            </a:extLst>
          </p:cNvPr>
          <p:cNvCxnSpPr/>
          <p:nvPr/>
        </p:nvCxnSpPr>
        <p:spPr>
          <a:xfrm>
            <a:off x="3998180" y="3179618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4B9686-C2F7-426E-9ACD-3B121F8F530C}"/>
              </a:ext>
            </a:extLst>
          </p:cNvPr>
          <p:cNvCxnSpPr/>
          <p:nvPr/>
        </p:nvCxnSpPr>
        <p:spPr>
          <a:xfrm>
            <a:off x="3998180" y="3859066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D5E9AE4-6958-49BE-9B9B-238BB5129D1E}"/>
              </a:ext>
            </a:extLst>
          </p:cNvPr>
          <p:cNvCxnSpPr/>
          <p:nvPr/>
        </p:nvCxnSpPr>
        <p:spPr>
          <a:xfrm>
            <a:off x="4010875" y="4516003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936ABA-19C5-4FEA-B227-4F802D7C8A68}"/>
              </a:ext>
            </a:extLst>
          </p:cNvPr>
          <p:cNvCxnSpPr/>
          <p:nvPr/>
        </p:nvCxnSpPr>
        <p:spPr>
          <a:xfrm>
            <a:off x="3995861" y="5172941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0.383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95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2.5E-6 -0.19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8.33333E-7 -0.191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95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2.5E-6 -0.095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5" y="38533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7403" y="1537855"/>
            <a:ext cx="2247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582" y="2431473"/>
            <a:ext cx="68476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/>
              <a:t>A: </a:t>
            </a:r>
            <a:r>
              <a:rPr lang="en-US" sz="2600"/>
              <a:t>What can an electric cooker help us to do?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B: </a:t>
            </a:r>
            <a:r>
              <a:rPr lang="en-US" sz="2600"/>
              <a:t>It can help us to cook rice.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1183</TotalTime>
  <Words>504</Words>
  <Application>Microsoft Office PowerPoint</Application>
  <PresentationFormat>On-screen Show (4:3)</PresentationFormat>
  <Paragraphs>98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Huong Vo</cp:lastModifiedBy>
  <cp:revision>89</cp:revision>
  <dcterms:created xsi:type="dcterms:W3CDTF">2020-12-09T02:04:09Z</dcterms:created>
  <dcterms:modified xsi:type="dcterms:W3CDTF">2024-04-21T15:41:21Z</dcterms:modified>
</cp:coreProperties>
</file>