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2" r:id="rId3"/>
    <p:sldId id="257" r:id="rId4"/>
    <p:sldId id="281" r:id="rId5"/>
    <p:sldId id="306" r:id="rId6"/>
    <p:sldId id="258" r:id="rId7"/>
    <p:sldId id="260" r:id="rId8"/>
    <p:sldId id="303" r:id="rId9"/>
    <p:sldId id="291" r:id="rId10"/>
    <p:sldId id="283" r:id="rId11"/>
    <p:sldId id="262" r:id="rId12"/>
    <p:sldId id="305" r:id="rId13"/>
    <p:sldId id="301"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FFE89F"/>
    <a:srgbClr val="0088EE"/>
    <a:srgbClr val="CFD5EA"/>
    <a:srgbClr val="A3E7FF"/>
    <a:srgbClr val="75DBFF"/>
    <a:srgbClr val="57B7FF"/>
    <a:srgbClr val="F16649"/>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71" d="100"/>
          <a:sy n="71" d="100"/>
        </p:scale>
        <p:origin x="1296" y="7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48331" y="42732"/>
            <a:ext cx="7634560"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705279" y="2118294"/>
            <a:ext cx="1452257" cy="492443"/>
          </a:xfrm>
          <a:prstGeom prst="rect">
            <a:avLst/>
          </a:prstGeom>
        </p:spPr>
        <p:txBody>
          <a:bodyPr wrap="none">
            <a:spAutoFit/>
          </a:bodyPr>
          <a:lstStyle/>
          <a:p>
            <a:r>
              <a:rPr lang="en-US" sz="2600" b="1">
                <a:solidFill>
                  <a:srgbClr val="005AAB"/>
                </a:solidFill>
              </a:rPr>
              <a:t>Example:</a:t>
            </a:r>
          </a:p>
        </p:txBody>
      </p:sp>
      <p:sp>
        <p:nvSpPr>
          <p:cNvPr id="5" name="TextBox 4"/>
          <p:cNvSpPr txBox="1"/>
          <p:nvPr/>
        </p:nvSpPr>
        <p:spPr>
          <a:xfrm>
            <a:off x="807402" y="2610737"/>
            <a:ext cx="6757179" cy="1569660"/>
          </a:xfrm>
          <a:prstGeom prst="rect">
            <a:avLst/>
          </a:prstGeom>
          <a:noFill/>
        </p:spPr>
        <p:txBody>
          <a:bodyPr wrap="square" rtlCol="0">
            <a:spAutoFit/>
          </a:bodyPr>
          <a:lstStyle/>
          <a:p>
            <a:pPr>
              <a:lnSpc>
                <a:spcPct val="200000"/>
              </a:lnSpc>
            </a:pPr>
            <a:r>
              <a:rPr lang="en-US" sz="2400" b="1" i="1"/>
              <a:t>A:  </a:t>
            </a:r>
            <a:r>
              <a:rPr lang="en-US" sz="2400"/>
              <a:t>What type of future house do you think it will be?</a:t>
            </a:r>
          </a:p>
          <a:p>
            <a:pPr>
              <a:lnSpc>
                <a:spcPct val="200000"/>
              </a:lnSpc>
            </a:pPr>
            <a:r>
              <a:rPr lang="en-US" sz="2400" b="1" i="1"/>
              <a:t>B:  </a:t>
            </a:r>
            <a:r>
              <a:rPr lang="en-US" sz="2400"/>
              <a:t>It’ll be a palace.</a:t>
            </a:r>
          </a:p>
        </p:txBody>
      </p: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327" y="0"/>
            <a:ext cx="9022673" cy="6858000"/>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966651" y="634733"/>
            <a:ext cx="6982389" cy="470318"/>
            <a:chOff x="363373" y="1262747"/>
            <a:chExt cx="6982389"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71400"/>
              <a:ext cx="6518449" cy="461665"/>
            </a:xfrm>
            <a:prstGeom prst="rect">
              <a:avLst/>
            </a:prstGeom>
            <a:noFill/>
          </p:spPr>
          <p:txBody>
            <a:bodyPr wrap="square" rtlCol="0">
              <a:spAutoFit/>
            </a:bodyPr>
            <a:lstStyle/>
            <a:p>
              <a:r>
                <a:rPr lang="en-US" sz="2400"/>
                <a:t>What type of future house do you think it will be?</a:t>
              </a:r>
              <a:endParaRPr lang="en-US" sz="2400" i="1"/>
            </a:p>
          </p:txBody>
        </p:sp>
      </p:grpSp>
      <p:grpSp>
        <p:nvGrpSpPr>
          <p:cNvPr id="9" name="Group 8"/>
          <p:cNvGrpSpPr/>
          <p:nvPr/>
        </p:nvGrpSpPr>
        <p:grpSpPr>
          <a:xfrm>
            <a:off x="966651" y="1735662"/>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Where will it be?</a:t>
              </a:r>
              <a:endParaRPr lang="en-US" sz="2400" dirty="0"/>
            </a:p>
          </p:txBody>
        </p:sp>
      </p:grpSp>
      <p:grpSp>
        <p:nvGrpSpPr>
          <p:cNvPr id="12" name="Group 11"/>
          <p:cNvGrpSpPr/>
          <p:nvPr/>
        </p:nvGrpSpPr>
        <p:grpSpPr>
          <a:xfrm>
            <a:off x="966651" y="3004585"/>
            <a:ext cx="6471767" cy="470318"/>
            <a:chOff x="363373" y="4026312"/>
            <a:chExt cx="647176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5996936" cy="461665"/>
            </a:xfrm>
            <a:prstGeom prst="rect">
              <a:avLst/>
            </a:prstGeom>
            <a:noFill/>
          </p:spPr>
          <p:txBody>
            <a:bodyPr wrap="square" rtlCol="0">
              <a:spAutoFit/>
            </a:bodyPr>
            <a:lstStyle/>
            <a:p>
              <a:r>
                <a:rPr lang="en-US" sz="2400"/>
                <a:t>What will it look like?</a:t>
              </a:r>
            </a:p>
          </p:txBody>
        </p:sp>
      </p:grpSp>
      <p:grpSp>
        <p:nvGrpSpPr>
          <p:cNvPr id="15" name="Group 14"/>
          <p:cNvGrpSpPr/>
          <p:nvPr/>
        </p:nvGrpSpPr>
        <p:grpSpPr>
          <a:xfrm>
            <a:off x="966651" y="4179989"/>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rooms will it have?</a:t>
              </a:r>
            </a:p>
          </p:txBody>
        </p:sp>
      </p:grpSp>
      <p:grpSp>
        <p:nvGrpSpPr>
          <p:cNvPr id="18" name="Group 17"/>
          <p:cNvGrpSpPr/>
          <p:nvPr/>
        </p:nvGrpSpPr>
        <p:grpSpPr>
          <a:xfrm>
            <a:off x="966651" y="5455825"/>
            <a:ext cx="7190213" cy="830997"/>
            <a:chOff x="363373" y="5669935"/>
            <a:chExt cx="7190213" cy="830997"/>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6715382" cy="830997"/>
            </a:xfrm>
            <a:prstGeom prst="rect">
              <a:avLst/>
            </a:prstGeom>
            <a:noFill/>
          </p:spPr>
          <p:txBody>
            <a:bodyPr wrap="square" rtlCol="0">
              <a:spAutoFit/>
            </a:bodyPr>
            <a:lstStyle/>
            <a:p>
              <a:r>
                <a:rPr lang="en-US" sz="2400"/>
                <a:t>What appliances will it have and what will they help you to do?</a:t>
              </a:r>
            </a:p>
          </p:txBody>
        </p:sp>
      </p:grpSp>
      <p:cxnSp>
        <p:nvCxnSpPr>
          <p:cNvPr id="21" name="Straight Connector 20"/>
          <p:cNvCxnSpPr/>
          <p:nvPr/>
        </p:nvCxnSpPr>
        <p:spPr>
          <a:xfrm flipV="1">
            <a:off x="1561307" y="147293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1307" y="264364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5432" y="39318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65432" y="518566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5432" y="658081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8081" y="1338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78081" y="2543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78081" y="3772593"/>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81" y="506072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8081" y="645587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20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8" name="TextBox 7"/>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028700" y="2735432"/>
            <a:ext cx="7086599" cy="1610697"/>
          </a:xfrm>
          <a:prstGeom prst="rect">
            <a:avLst/>
          </a:prstGeom>
          <a:noFill/>
        </p:spPr>
        <p:txBody>
          <a:bodyPr wrap="square" rtlCol="0">
            <a:spAutoFit/>
          </a:bodyPr>
          <a:lstStyle/>
          <a:p>
            <a:pPr algn="just">
              <a:lnSpc>
                <a:spcPct val="130000"/>
              </a:lnSpc>
            </a:pPr>
            <a:r>
              <a:rPr lang="en-US" sz="2600" dirty="0"/>
              <a:t>My future house will be a </a:t>
            </a:r>
            <a:r>
              <a:rPr lang="en-US" sz="2600" dirty="0" err="1"/>
              <a:t>palace.It’ll</a:t>
            </a:r>
            <a:r>
              <a:rPr lang="en-US" sz="2600" dirty="0"/>
              <a:t> be on the Moon. There’ll be a super smart TV in the house. It’ll help me to talk to my friends on other planets.</a:t>
            </a:r>
          </a:p>
        </p:txBody>
      </p:sp>
      <p:sp>
        <p:nvSpPr>
          <p:cNvPr id="9" name="Rectangle 8"/>
          <p:cNvSpPr/>
          <p:nvPr/>
        </p:nvSpPr>
        <p:spPr>
          <a:xfrm>
            <a:off x="865203" y="1913646"/>
            <a:ext cx="1452257" cy="492443"/>
          </a:xfrm>
          <a:prstGeom prst="rect">
            <a:avLst/>
          </a:prstGeom>
        </p:spPr>
        <p:txBody>
          <a:bodyPr wrap="none">
            <a:spAutoFit/>
          </a:bodyPr>
          <a:lstStyle/>
          <a:p>
            <a:r>
              <a:rPr lang="en-US" sz="2600" b="1">
                <a:solidFill>
                  <a:srgbClr val="005AAB"/>
                </a:solidFill>
              </a:rPr>
              <a:t>Example:</a:t>
            </a:r>
          </a:p>
        </p:txBody>
      </p:sp>
    </p:spTree>
    <p:extLst>
      <p:ext uri="{BB962C8B-B14F-4D97-AF65-F5344CB8AC3E}">
        <p14:creationId xmlns:p14="http://schemas.microsoft.com/office/powerpoint/2010/main" val="171377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7057"/>
            <a:ext cx="7987622" cy="29651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797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96"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19" y="4788986"/>
            <a:ext cx="408794" cy="405144"/>
          </a:xfrm>
          <a:prstGeom prst="rect">
            <a:avLst/>
          </a:prstGeom>
        </p:spPr>
      </p:pic>
      <p:sp>
        <p:nvSpPr>
          <p:cNvPr id="13" name="TextBox 12"/>
          <p:cNvSpPr txBox="1"/>
          <p:nvPr/>
        </p:nvSpPr>
        <p:spPr>
          <a:xfrm>
            <a:off x="583940"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Look at the picture and discuss it with a partner.</a:t>
            </a:r>
          </a:p>
        </p:txBody>
      </p:sp>
      <p:sp>
        <p:nvSpPr>
          <p:cNvPr id="14" name="TextBox 13"/>
          <p:cNvSpPr txBox="1"/>
          <p:nvPr/>
        </p:nvSpPr>
        <p:spPr>
          <a:xfrm>
            <a:off x="616790" y="4777251"/>
            <a:ext cx="3756486"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and match the beginnings in A with the endings in B.</a:t>
            </a:r>
          </a:p>
        </p:txBody>
      </p:sp>
      <p:sp>
        <p:nvSpPr>
          <p:cNvPr id="2" name="TextBox 1"/>
          <p:cNvSpPr txBox="1"/>
          <p:nvPr/>
        </p:nvSpPr>
        <p:spPr>
          <a:xfrm>
            <a:off x="616790"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101580"/>
            <a:ext cx="318793" cy="327989"/>
          </a:xfrm>
          <a:prstGeom prst="rect">
            <a:avLst/>
          </a:prstGeom>
        </p:spPr>
      </p:pic>
      <p:sp>
        <p:nvSpPr>
          <p:cNvPr id="20" name="TextBox 19"/>
          <p:cNvSpPr txBox="1"/>
          <p:nvPr/>
        </p:nvSpPr>
        <p:spPr>
          <a:xfrm>
            <a:off x="4979275" y="4042960"/>
            <a:ext cx="418243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pairs. Ask your partner about his / her future house. Use the suggested questions.</a:t>
            </a:r>
          </a:p>
        </p:txBody>
      </p:sp>
      <p:sp>
        <p:nvSpPr>
          <p:cNvPr id="22" name="TextBox 21"/>
          <p:cNvSpPr txBox="1"/>
          <p:nvPr/>
        </p:nvSpPr>
        <p:spPr>
          <a:xfrm>
            <a:off x="680038" y="572118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again and circle the option (A, B, or C) to complete the sentences.</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96" y="5785083"/>
            <a:ext cx="382842" cy="405144"/>
          </a:xfrm>
          <a:prstGeom prst="rect">
            <a:avLst/>
          </a:prstGeom>
        </p:spPr>
      </p:pic>
      <p:sp>
        <p:nvSpPr>
          <p:cNvPr id="24" name="TextBox 23"/>
          <p:cNvSpPr txBox="1"/>
          <p:nvPr/>
        </p:nvSpPr>
        <p:spPr>
          <a:xfrm>
            <a:off x="5044042" y="508646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Tell your partners about your future house. You can use the information in </a:t>
            </a:r>
            <a:r>
              <a:rPr lang="en-US" b="1">
                <a:solidFill>
                  <a:srgbClr val="FF0000"/>
                </a:solidFill>
                <a:latin typeface="Arial" panose="020B0604020202020204" pitchFamily="34" charset="0"/>
                <a:cs typeface="Arial" panose="020B0604020202020204" pitchFamily="34" charset="0"/>
              </a:rPr>
              <a:t>4</a:t>
            </a:r>
            <a:r>
              <a:rPr lang="en-US" b="1">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5172452"/>
            <a:ext cx="382842" cy="36096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F8D41-6591-231B-8010-C49AFC742BF4}"/>
              </a:ext>
            </a:extLst>
          </p:cNvPr>
          <p:cNvSpPr txBox="1"/>
          <p:nvPr/>
        </p:nvSpPr>
        <p:spPr>
          <a:xfrm>
            <a:off x="225083" y="2590596"/>
            <a:ext cx="2539218" cy="523220"/>
          </a:xfrm>
          <a:prstGeom prst="rect">
            <a:avLst/>
          </a:prstGeom>
          <a:noFill/>
        </p:spPr>
        <p:txBody>
          <a:bodyPr wrap="square">
            <a:spAutoFit/>
          </a:bodyPr>
          <a:lstStyle/>
          <a:p>
            <a:r>
              <a:rPr lang="en-US" sz="2800" dirty="0">
                <a:solidFill>
                  <a:srgbClr val="000000"/>
                </a:solidFill>
                <a:ea typeface="Times New Roman" panose="02020603050405020304" pitchFamily="18" charset="0"/>
              </a:rPr>
              <a:t>4. c</a:t>
            </a:r>
            <a:r>
              <a:rPr lang="en-US" sz="2800" dirty="0">
                <a:solidFill>
                  <a:srgbClr val="000000"/>
                </a:solidFill>
                <a:effectLst/>
                <a:ea typeface="Times New Roman" panose="02020603050405020304" pitchFamily="18" charset="0"/>
              </a:rPr>
              <a:t>ottage (n):</a:t>
            </a:r>
            <a:endParaRPr lang="en-US" sz="2800" dirty="0"/>
          </a:p>
        </p:txBody>
      </p:sp>
      <p:sp>
        <p:nvSpPr>
          <p:cNvPr id="4" name="TextBox 3">
            <a:extLst>
              <a:ext uri="{FF2B5EF4-FFF2-40B4-BE49-F238E27FC236}">
                <a16:creationId xmlns:a16="http://schemas.microsoft.com/office/drawing/2014/main" id="{2F503636-77E6-A797-5F0D-B686B3A830C0}"/>
              </a:ext>
            </a:extLst>
          </p:cNvPr>
          <p:cNvSpPr txBox="1"/>
          <p:nvPr/>
        </p:nvSpPr>
        <p:spPr>
          <a:xfrm>
            <a:off x="253218" y="1374952"/>
            <a:ext cx="2377440" cy="523220"/>
          </a:xfrm>
          <a:prstGeom prst="rect">
            <a:avLst/>
          </a:prstGeom>
          <a:noFill/>
        </p:spPr>
        <p:txBody>
          <a:bodyPr wrap="square" rtlCol="0">
            <a:spAutoFit/>
          </a:bodyPr>
          <a:lstStyle/>
          <a:p>
            <a:r>
              <a:rPr lang="en-US" sz="2800" dirty="0"/>
              <a:t>2. surround:</a:t>
            </a:r>
          </a:p>
        </p:txBody>
      </p:sp>
      <p:sp>
        <p:nvSpPr>
          <p:cNvPr id="6" name="TextBox 5">
            <a:extLst>
              <a:ext uri="{FF2B5EF4-FFF2-40B4-BE49-F238E27FC236}">
                <a16:creationId xmlns:a16="http://schemas.microsoft.com/office/drawing/2014/main" id="{07EE2FEB-EA61-7765-452B-4E9692526F0E}"/>
              </a:ext>
            </a:extLst>
          </p:cNvPr>
          <p:cNvSpPr txBox="1"/>
          <p:nvPr/>
        </p:nvSpPr>
        <p:spPr>
          <a:xfrm>
            <a:off x="208451" y="3249783"/>
            <a:ext cx="2783793" cy="523220"/>
          </a:xfrm>
          <a:prstGeom prst="rect">
            <a:avLst/>
          </a:prstGeom>
          <a:noFill/>
        </p:spPr>
        <p:txBody>
          <a:bodyPr wrap="square" rtlCol="0">
            <a:spAutoFit/>
          </a:bodyPr>
          <a:lstStyle/>
          <a:p>
            <a:r>
              <a:rPr lang="en-US" sz="2800" dirty="0"/>
              <a:t>5.‘helicopter (n):</a:t>
            </a:r>
          </a:p>
        </p:txBody>
      </p:sp>
      <p:sp>
        <p:nvSpPr>
          <p:cNvPr id="8" name="TextBox 7">
            <a:extLst>
              <a:ext uri="{FF2B5EF4-FFF2-40B4-BE49-F238E27FC236}">
                <a16:creationId xmlns:a16="http://schemas.microsoft.com/office/drawing/2014/main" id="{43A858BA-F498-8496-B202-31AAC67EEF28}"/>
              </a:ext>
            </a:extLst>
          </p:cNvPr>
          <p:cNvSpPr txBox="1"/>
          <p:nvPr/>
        </p:nvSpPr>
        <p:spPr>
          <a:xfrm>
            <a:off x="208450" y="3922627"/>
            <a:ext cx="2783793" cy="523220"/>
          </a:xfrm>
          <a:prstGeom prst="rect">
            <a:avLst/>
          </a:prstGeom>
          <a:noFill/>
        </p:spPr>
        <p:txBody>
          <a:bodyPr wrap="square" rtlCol="0">
            <a:spAutoFit/>
          </a:bodyPr>
          <a:lstStyle/>
          <a:p>
            <a:r>
              <a:rPr lang="en-US" sz="2800" dirty="0"/>
              <a:t>6. wash clothes:</a:t>
            </a:r>
          </a:p>
        </p:txBody>
      </p:sp>
      <p:sp>
        <p:nvSpPr>
          <p:cNvPr id="9" name="TextBox 8">
            <a:extLst>
              <a:ext uri="{FF2B5EF4-FFF2-40B4-BE49-F238E27FC236}">
                <a16:creationId xmlns:a16="http://schemas.microsoft.com/office/drawing/2014/main" id="{2C7144D5-D575-D473-13EB-5A9C6BE797B1}"/>
              </a:ext>
            </a:extLst>
          </p:cNvPr>
          <p:cNvSpPr txBox="1"/>
          <p:nvPr/>
        </p:nvSpPr>
        <p:spPr>
          <a:xfrm>
            <a:off x="253217" y="785523"/>
            <a:ext cx="2405575" cy="523220"/>
          </a:xfrm>
          <a:prstGeom prst="rect">
            <a:avLst/>
          </a:prstGeom>
          <a:noFill/>
        </p:spPr>
        <p:txBody>
          <a:bodyPr wrap="square" rtlCol="0">
            <a:spAutoFit/>
          </a:bodyPr>
          <a:lstStyle/>
          <a:p>
            <a:r>
              <a:rPr lang="en-US" sz="2800" dirty="0"/>
              <a:t>1. contact (v):</a:t>
            </a:r>
          </a:p>
        </p:txBody>
      </p:sp>
      <p:sp>
        <p:nvSpPr>
          <p:cNvPr id="10" name="TextBox 9">
            <a:extLst>
              <a:ext uri="{FF2B5EF4-FFF2-40B4-BE49-F238E27FC236}">
                <a16:creationId xmlns:a16="http://schemas.microsoft.com/office/drawing/2014/main" id="{AFDC1E2A-67C5-3F7B-90DB-86FBE780778A}"/>
              </a:ext>
            </a:extLst>
          </p:cNvPr>
          <p:cNvSpPr txBox="1"/>
          <p:nvPr/>
        </p:nvSpPr>
        <p:spPr>
          <a:xfrm>
            <a:off x="253218" y="1967887"/>
            <a:ext cx="2222695" cy="523220"/>
          </a:xfrm>
          <a:prstGeom prst="rect">
            <a:avLst/>
          </a:prstGeom>
          <a:noFill/>
        </p:spPr>
        <p:txBody>
          <a:bodyPr wrap="square" rtlCol="0">
            <a:spAutoFit/>
          </a:bodyPr>
          <a:lstStyle/>
          <a:p>
            <a:r>
              <a:rPr lang="en-US" sz="2800" dirty="0"/>
              <a:t>3. planet (n):</a:t>
            </a:r>
          </a:p>
        </p:txBody>
      </p:sp>
      <p:sp>
        <p:nvSpPr>
          <p:cNvPr id="12" name="TextBox 11">
            <a:extLst>
              <a:ext uri="{FF2B5EF4-FFF2-40B4-BE49-F238E27FC236}">
                <a16:creationId xmlns:a16="http://schemas.microsoft.com/office/drawing/2014/main" id="{8D1D049B-9129-7A41-A67C-6016F9E7ACB5}"/>
              </a:ext>
            </a:extLst>
          </p:cNvPr>
          <p:cNvSpPr txBox="1"/>
          <p:nvPr/>
        </p:nvSpPr>
        <p:spPr>
          <a:xfrm>
            <a:off x="175840" y="4595471"/>
            <a:ext cx="3207438" cy="523220"/>
          </a:xfrm>
          <a:prstGeom prst="rect">
            <a:avLst/>
          </a:prstGeom>
          <a:noFill/>
        </p:spPr>
        <p:txBody>
          <a:bodyPr wrap="square" rtlCol="0">
            <a:spAutoFit/>
          </a:bodyPr>
          <a:lstStyle/>
          <a:p>
            <a:r>
              <a:rPr lang="en-US" sz="2800" dirty="0"/>
              <a:t>7. send and receive:</a:t>
            </a:r>
          </a:p>
        </p:txBody>
      </p:sp>
      <p:sp>
        <p:nvSpPr>
          <p:cNvPr id="14" name="TextBox 13">
            <a:extLst>
              <a:ext uri="{FF2B5EF4-FFF2-40B4-BE49-F238E27FC236}">
                <a16:creationId xmlns:a16="http://schemas.microsoft.com/office/drawing/2014/main" id="{17594482-57EB-61CD-F552-E331D7D80A5B}"/>
              </a:ext>
            </a:extLst>
          </p:cNvPr>
          <p:cNvSpPr txBox="1"/>
          <p:nvPr/>
        </p:nvSpPr>
        <p:spPr>
          <a:xfrm>
            <a:off x="2546249" y="803092"/>
            <a:ext cx="3559127" cy="523220"/>
          </a:xfrm>
          <a:prstGeom prst="rect">
            <a:avLst/>
          </a:prstGeom>
          <a:noFill/>
        </p:spPr>
        <p:txBody>
          <a:bodyPr wrap="square" rtlCol="0">
            <a:spAutoFit/>
          </a:bodyPr>
          <a:lstStyle/>
          <a:p>
            <a:r>
              <a:rPr lang="en-US" sz="2800" dirty="0" err="1"/>
              <a:t>Tiếp</a:t>
            </a:r>
            <a:r>
              <a:rPr lang="en-US" sz="2800" dirty="0"/>
              <a:t> </a:t>
            </a:r>
            <a:r>
              <a:rPr lang="en-US" sz="2800" dirty="0" err="1"/>
              <a:t>xúc</a:t>
            </a:r>
            <a:r>
              <a:rPr lang="en-US" sz="2800" dirty="0"/>
              <a:t>, </a:t>
            </a:r>
            <a:r>
              <a:rPr lang="en-US" sz="2800" dirty="0" err="1"/>
              <a:t>liên</a:t>
            </a:r>
            <a:r>
              <a:rPr lang="en-US" sz="2800" dirty="0"/>
              <a:t> </a:t>
            </a:r>
            <a:r>
              <a:rPr lang="en-US" sz="2800" dirty="0" err="1"/>
              <a:t>lạc</a:t>
            </a:r>
            <a:endParaRPr lang="en-US" sz="2800" dirty="0"/>
          </a:p>
        </p:txBody>
      </p:sp>
      <p:sp>
        <p:nvSpPr>
          <p:cNvPr id="15" name="TextBox 14">
            <a:extLst>
              <a:ext uri="{FF2B5EF4-FFF2-40B4-BE49-F238E27FC236}">
                <a16:creationId xmlns:a16="http://schemas.microsoft.com/office/drawing/2014/main" id="{B1CCCBF6-38F7-C363-9D7D-6B28870D5310}"/>
              </a:ext>
            </a:extLst>
          </p:cNvPr>
          <p:cNvSpPr txBox="1"/>
          <p:nvPr/>
        </p:nvSpPr>
        <p:spPr>
          <a:xfrm>
            <a:off x="2546249" y="1367096"/>
            <a:ext cx="4431324" cy="523220"/>
          </a:xfrm>
          <a:prstGeom prst="rect">
            <a:avLst/>
          </a:prstGeom>
          <a:noFill/>
        </p:spPr>
        <p:txBody>
          <a:bodyPr wrap="square" rtlCol="0">
            <a:spAutoFit/>
          </a:bodyPr>
          <a:lstStyle/>
          <a:p>
            <a:r>
              <a:rPr lang="en-US" sz="2800" dirty="0"/>
              <a:t>Bao </a:t>
            </a:r>
            <a:r>
              <a:rPr lang="en-US" sz="2800" dirty="0" err="1"/>
              <a:t>quanh</a:t>
            </a:r>
            <a:r>
              <a:rPr lang="en-US" sz="2800" dirty="0"/>
              <a:t>, </a:t>
            </a:r>
            <a:r>
              <a:rPr lang="en-US" sz="2800" dirty="0" err="1"/>
              <a:t>vây</a:t>
            </a:r>
            <a:r>
              <a:rPr lang="en-US" sz="2800" dirty="0"/>
              <a:t> </a:t>
            </a:r>
            <a:r>
              <a:rPr lang="en-US" sz="2800" dirty="0" err="1"/>
              <a:t>quanh</a:t>
            </a:r>
            <a:endParaRPr lang="en-US" sz="2800" dirty="0"/>
          </a:p>
        </p:txBody>
      </p:sp>
      <p:sp>
        <p:nvSpPr>
          <p:cNvPr id="16" name="TextBox 15">
            <a:extLst>
              <a:ext uri="{FF2B5EF4-FFF2-40B4-BE49-F238E27FC236}">
                <a16:creationId xmlns:a16="http://schemas.microsoft.com/office/drawing/2014/main" id="{FCFA3930-D7DA-6B28-64B1-AF93508B4439}"/>
              </a:ext>
            </a:extLst>
          </p:cNvPr>
          <p:cNvSpPr txBox="1"/>
          <p:nvPr/>
        </p:nvSpPr>
        <p:spPr>
          <a:xfrm>
            <a:off x="2475913" y="2007889"/>
            <a:ext cx="1828801" cy="523220"/>
          </a:xfrm>
          <a:prstGeom prst="rect">
            <a:avLst/>
          </a:prstGeom>
          <a:noFill/>
        </p:spPr>
        <p:txBody>
          <a:bodyPr wrap="square" rtlCol="0">
            <a:spAutoFit/>
          </a:bodyPr>
          <a:lstStyle/>
          <a:p>
            <a:r>
              <a:rPr lang="en-US" sz="2800" dirty="0" err="1"/>
              <a:t>Hành</a:t>
            </a:r>
            <a:r>
              <a:rPr lang="en-US" sz="2800" dirty="0"/>
              <a:t> </a:t>
            </a:r>
            <a:r>
              <a:rPr lang="en-US" sz="2800" dirty="0" err="1"/>
              <a:t>tinh</a:t>
            </a:r>
            <a:endParaRPr lang="en-US" sz="2800" dirty="0"/>
          </a:p>
        </p:txBody>
      </p:sp>
      <p:sp>
        <p:nvSpPr>
          <p:cNvPr id="17" name="TextBox 16">
            <a:extLst>
              <a:ext uri="{FF2B5EF4-FFF2-40B4-BE49-F238E27FC236}">
                <a16:creationId xmlns:a16="http://schemas.microsoft.com/office/drawing/2014/main" id="{7D5EC476-FBFC-0252-4732-4630109CED54}"/>
              </a:ext>
            </a:extLst>
          </p:cNvPr>
          <p:cNvSpPr txBox="1"/>
          <p:nvPr/>
        </p:nvSpPr>
        <p:spPr>
          <a:xfrm>
            <a:off x="2693963" y="3242677"/>
            <a:ext cx="3221502" cy="523220"/>
          </a:xfrm>
          <a:prstGeom prst="rect">
            <a:avLst/>
          </a:prstGeom>
          <a:noFill/>
        </p:spPr>
        <p:txBody>
          <a:bodyPr wrap="square" rtlCol="0">
            <a:spAutoFit/>
          </a:bodyPr>
          <a:lstStyle/>
          <a:p>
            <a:r>
              <a:rPr lang="en-US" sz="2800" dirty="0" err="1"/>
              <a:t>Máy</a:t>
            </a:r>
            <a:r>
              <a:rPr lang="en-US" sz="2800" dirty="0"/>
              <a:t> bay </a:t>
            </a:r>
            <a:r>
              <a:rPr lang="en-US" sz="2800" dirty="0" err="1"/>
              <a:t>trực</a:t>
            </a:r>
            <a:r>
              <a:rPr lang="en-US" sz="2800" dirty="0"/>
              <a:t> </a:t>
            </a:r>
            <a:r>
              <a:rPr lang="en-US" sz="2800" dirty="0" err="1"/>
              <a:t>thăng</a:t>
            </a:r>
            <a:endParaRPr lang="en-US" sz="2800" dirty="0"/>
          </a:p>
        </p:txBody>
      </p:sp>
      <p:sp>
        <p:nvSpPr>
          <p:cNvPr id="19" name="TextBox 18">
            <a:extLst>
              <a:ext uri="{FF2B5EF4-FFF2-40B4-BE49-F238E27FC236}">
                <a16:creationId xmlns:a16="http://schemas.microsoft.com/office/drawing/2014/main" id="{1B7B3DE9-40A2-5BC4-B62B-15C344C7DBC5}"/>
              </a:ext>
            </a:extLst>
          </p:cNvPr>
          <p:cNvSpPr txBox="1"/>
          <p:nvPr/>
        </p:nvSpPr>
        <p:spPr>
          <a:xfrm>
            <a:off x="225083" y="356298"/>
            <a:ext cx="2405575" cy="461665"/>
          </a:xfrm>
          <a:prstGeom prst="rect">
            <a:avLst/>
          </a:prstGeom>
          <a:noFill/>
        </p:spPr>
        <p:txBody>
          <a:bodyPr wrap="square" rtlCol="0">
            <a:spAutoFit/>
          </a:bodyPr>
          <a:lstStyle/>
          <a:p>
            <a:r>
              <a:rPr lang="en-US" sz="2400" b="1" dirty="0">
                <a:solidFill>
                  <a:srgbClr val="FF0000"/>
                </a:solidFill>
              </a:rPr>
              <a:t>I. </a:t>
            </a:r>
            <a:r>
              <a:rPr lang="en-US" sz="2400" b="1" u="sng" dirty="0">
                <a:solidFill>
                  <a:srgbClr val="FF0000"/>
                </a:solidFill>
              </a:rPr>
              <a:t>VOCABULARY</a:t>
            </a:r>
          </a:p>
        </p:txBody>
      </p:sp>
      <p:sp>
        <p:nvSpPr>
          <p:cNvPr id="21" name="TextBox 20">
            <a:extLst>
              <a:ext uri="{FF2B5EF4-FFF2-40B4-BE49-F238E27FC236}">
                <a16:creationId xmlns:a16="http://schemas.microsoft.com/office/drawing/2014/main" id="{BC502BCF-DD59-55ED-26A4-75A261739803}"/>
              </a:ext>
            </a:extLst>
          </p:cNvPr>
          <p:cNvSpPr txBox="1"/>
          <p:nvPr/>
        </p:nvSpPr>
        <p:spPr>
          <a:xfrm>
            <a:off x="3327009" y="4616909"/>
            <a:ext cx="1955410" cy="523220"/>
          </a:xfrm>
          <a:prstGeom prst="rect">
            <a:avLst/>
          </a:prstGeom>
          <a:noFill/>
        </p:spPr>
        <p:txBody>
          <a:bodyPr wrap="square" rtlCol="0">
            <a:spAutoFit/>
          </a:bodyPr>
          <a:lstStyle/>
          <a:p>
            <a:r>
              <a:rPr lang="en-US" sz="2800" dirty="0" err="1"/>
              <a:t>Gửi</a:t>
            </a:r>
            <a:r>
              <a:rPr lang="en-US" sz="2800" dirty="0"/>
              <a:t> </a:t>
            </a:r>
            <a:r>
              <a:rPr lang="en-US" sz="2800" dirty="0" err="1"/>
              <a:t>và</a:t>
            </a:r>
            <a:r>
              <a:rPr lang="en-US" sz="2800" dirty="0"/>
              <a:t> </a:t>
            </a:r>
            <a:r>
              <a:rPr lang="en-US" sz="2800" dirty="0" err="1"/>
              <a:t>nhận</a:t>
            </a:r>
            <a:endParaRPr lang="en-US" sz="2800" dirty="0"/>
          </a:p>
        </p:txBody>
      </p:sp>
      <p:sp>
        <p:nvSpPr>
          <p:cNvPr id="22" name="TextBox 21">
            <a:extLst>
              <a:ext uri="{FF2B5EF4-FFF2-40B4-BE49-F238E27FC236}">
                <a16:creationId xmlns:a16="http://schemas.microsoft.com/office/drawing/2014/main" id="{BCBE258B-3423-DEA3-2392-611CC2CA8447}"/>
              </a:ext>
            </a:extLst>
          </p:cNvPr>
          <p:cNvSpPr txBox="1"/>
          <p:nvPr/>
        </p:nvSpPr>
        <p:spPr>
          <a:xfrm>
            <a:off x="3170872" y="3961970"/>
            <a:ext cx="2343663" cy="523220"/>
          </a:xfrm>
          <a:prstGeom prst="rect">
            <a:avLst/>
          </a:prstGeom>
          <a:noFill/>
        </p:spPr>
        <p:txBody>
          <a:bodyPr wrap="square" rtlCol="0">
            <a:spAutoFit/>
          </a:bodyPr>
          <a:lstStyle/>
          <a:p>
            <a:r>
              <a:rPr lang="en-US" sz="2800" dirty="0"/>
              <a:t> </a:t>
            </a:r>
            <a:r>
              <a:rPr lang="en-US" sz="2800" dirty="0" err="1"/>
              <a:t>giặt</a:t>
            </a:r>
            <a:r>
              <a:rPr lang="en-US" sz="2800" dirty="0"/>
              <a:t> </a:t>
            </a:r>
            <a:r>
              <a:rPr lang="en-US" sz="2800" dirty="0" err="1"/>
              <a:t>quần</a:t>
            </a:r>
            <a:r>
              <a:rPr lang="en-US" sz="2800" dirty="0"/>
              <a:t> </a:t>
            </a:r>
            <a:r>
              <a:rPr lang="en-US" sz="2800" dirty="0" err="1"/>
              <a:t>áo</a:t>
            </a:r>
            <a:endParaRPr lang="en-US" sz="2800" dirty="0"/>
          </a:p>
        </p:txBody>
      </p:sp>
      <p:sp>
        <p:nvSpPr>
          <p:cNvPr id="23" name="TextBox 22">
            <a:extLst>
              <a:ext uri="{FF2B5EF4-FFF2-40B4-BE49-F238E27FC236}">
                <a16:creationId xmlns:a16="http://schemas.microsoft.com/office/drawing/2014/main" id="{5C12E963-3301-FB55-632E-812D08F51824}"/>
              </a:ext>
            </a:extLst>
          </p:cNvPr>
          <p:cNvSpPr txBox="1"/>
          <p:nvPr/>
        </p:nvSpPr>
        <p:spPr>
          <a:xfrm>
            <a:off x="140677" y="5284026"/>
            <a:ext cx="2447776" cy="523220"/>
          </a:xfrm>
          <a:prstGeom prst="rect">
            <a:avLst/>
          </a:prstGeom>
          <a:noFill/>
        </p:spPr>
        <p:txBody>
          <a:bodyPr wrap="square" rtlCol="0">
            <a:spAutoFit/>
          </a:bodyPr>
          <a:lstStyle/>
          <a:p>
            <a:r>
              <a:rPr lang="en-US" sz="2800" dirty="0"/>
              <a:t>8. wireless  : </a:t>
            </a:r>
          </a:p>
        </p:txBody>
      </p:sp>
      <p:sp>
        <p:nvSpPr>
          <p:cNvPr id="24" name="TextBox 23">
            <a:extLst>
              <a:ext uri="{FF2B5EF4-FFF2-40B4-BE49-F238E27FC236}">
                <a16:creationId xmlns:a16="http://schemas.microsoft.com/office/drawing/2014/main" id="{2DD7FE94-CF7A-1161-B063-7D5317742F3A}"/>
              </a:ext>
            </a:extLst>
          </p:cNvPr>
          <p:cNvSpPr txBox="1"/>
          <p:nvPr/>
        </p:nvSpPr>
        <p:spPr>
          <a:xfrm>
            <a:off x="2658792" y="2602656"/>
            <a:ext cx="2335237" cy="523220"/>
          </a:xfrm>
          <a:prstGeom prst="rect">
            <a:avLst/>
          </a:prstGeom>
          <a:noFill/>
        </p:spPr>
        <p:txBody>
          <a:bodyPr wrap="square" rtlCol="0">
            <a:spAutoFit/>
          </a:bodyPr>
          <a:lstStyle/>
          <a:p>
            <a:r>
              <a:rPr lang="en-US" sz="2800" dirty="0" err="1"/>
              <a:t>Nhà</a:t>
            </a:r>
            <a:r>
              <a:rPr lang="en-US" sz="2800" dirty="0"/>
              <a:t> </a:t>
            </a:r>
            <a:r>
              <a:rPr lang="en-US" sz="2800" dirty="0" err="1"/>
              <a:t>tranh</a:t>
            </a:r>
            <a:endParaRPr lang="en-US" sz="2800" dirty="0"/>
          </a:p>
        </p:txBody>
      </p:sp>
      <p:sp>
        <p:nvSpPr>
          <p:cNvPr id="25" name="TextBox 24">
            <a:extLst>
              <a:ext uri="{FF2B5EF4-FFF2-40B4-BE49-F238E27FC236}">
                <a16:creationId xmlns:a16="http://schemas.microsoft.com/office/drawing/2014/main" id="{187F06A3-0795-95E5-E2A2-86CA2B6D7D03}"/>
              </a:ext>
            </a:extLst>
          </p:cNvPr>
          <p:cNvSpPr txBox="1"/>
          <p:nvPr/>
        </p:nvSpPr>
        <p:spPr>
          <a:xfrm>
            <a:off x="2764301" y="5323858"/>
            <a:ext cx="3474718" cy="523220"/>
          </a:xfrm>
          <a:prstGeom prst="rect">
            <a:avLst/>
          </a:prstGeom>
          <a:noFill/>
        </p:spPr>
        <p:txBody>
          <a:bodyPr wrap="square" rtlCol="0">
            <a:spAutoFit/>
          </a:bodyPr>
          <a:lstStyle/>
          <a:p>
            <a:r>
              <a:rPr lang="en-US" sz="2800" dirty="0" err="1"/>
              <a:t>Vô</a:t>
            </a:r>
            <a:r>
              <a:rPr lang="en-US" sz="2800" dirty="0"/>
              <a:t> </a:t>
            </a:r>
            <a:r>
              <a:rPr lang="en-US" sz="2800" dirty="0" err="1"/>
              <a:t>tuyến</a:t>
            </a:r>
            <a:r>
              <a:rPr lang="en-US" sz="2800" dirty="0"/>
              <a:t>, </a:t>
            </a:r>
            <a:r>
              <a:rPr lang="en-US" sz="2800" dirty="0" err="1"/>
              <a:t>không</a:t>
            </a:r>
            <a:r>
              <a:rPr lang="en-US" sz="2800" dirty="0"/>
              <a:t> </a:t>
            </a:r>
            <a:r>
              <a:rPr lang="en-US" sz="2800" dirty="0" err="1"/>
              <a:t>dây</a:t>
            </a:r>
            <a:endParaRPr lang="en-US" sz="2800" dirty="0"/>
          </a:p>
        </p:txBody>
      </p:sp>
      <p:pic>
        <p:nvPicPr>
          <p:cNvPr id="5" name="Picture 4">
            <a:extLst>
              <a:ext uri="{FF2B5EF4-FFF2-40B4-BE49-F238E27FC236}">
                <a16:creationId xmlns:a16="http://schemas.microsoft.com/office/drawing/2014/main" id="{0E87A401-2DE7-64B8-AB72-CB18D27A5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573" y="2123838"/>
            <a:ext cx="2067954" cy="1147383"/>
          </a:xfrm>
          <a:prstGeom prst="rect">
            <a:avLst/>
          </a:prstGeom>
        </p:spPr>
      </p:pic>
      <p:pic>
        <p:nvPicPr>
          <p:cNvPr id="13" name="Picture 12">
            <a:extLst>
              <a:ext uri="{FF2B5EF4-FFF2-40B4-BE49-F238E27FC236}">
                <a16:creationId xmlns:a16="http://schemas.microsoft.com/office/drawing/2014/main" id="{69941590-89F3-13C0-F458-CB4BF44AE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818" y="2918023"/>
            <a:ext cx="1704975" cy="1428750"/>
          </a:xfrm>
          <a:prstGeom prst="rect">
            <a:avLst/>
          </a:prstGeom>
        </p:spPr>
      </p:pic>
      <p:pic>
        <p:nvPicPr>
          <p:cNvPr id="26" name="Picture 25">
            <a:extLst>
              <a:ext uri="{FF2B5EF4-FFF2-40B4-BE49-F238E27FC236}">
                <a16:creationId xmlns:a16="http://schemas.microsoft.com/office/drawing/2014/main" id="{D99F39B3-3B1F-A533-35BA-897889607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867068"/>
            <a:ext cx="2171700" cy="1428750"/>
          </a:xfrm>
          <a:prstGeom prst="rect">
            <a:avLst/>
          </a:prstGeom>
        </p:spPr>
      </p:pic>
      <p:sp>
        <p:nvSpPr>
          <p:cNvPr id="27" name="TextBox 26">
            <a:extLst>
              <a:ext uri="{FF2B5EF4-FFF2-40B4-BE49-F238E27FC236}">
                <a16:creationId xmlns:a16="http://schemas.microsoft.com/office/drawing/2014/main" id="{2B7116AE-B553-85D1-56F2-202E1676E2E5}"/>
              </a:ext>
            </a:extLst>
          </p:cNvPr>
          <p:cNvSpPr txBox="1"/>
          <p:nvPr/>
        </p:nvSpPr>
        <p:spPr>
          <a:xfrm>
            <a:off x="208451" y="6067641"/>
            <a:ext cx="1786597" cy="523220"/>
          </a:xfrm>
          <a:prstGeom prst="rect">
            <a:avLst/>
          </a:prstGeom>
          <a:noFill/>
        </p:spPr>
        <p:txBody>
          <a:bodyPr wrap="square" rtlCol="0">
            <a:spAutoFit/>
          </a:bodyPr>
          <a:lstStyle/>
          <a:p>
            <a:r>
              <a:rPr lang="en-US" sz="2800" dirty="0"/>
              <a:t>9. feed (v)</a:t>
            </a:r>
          </a:p>
        </p:txBody>
      </p:sp>
      <p:sp>
        <p:nvSpPr>
          <p:cNvPr id="28" name="TextBox 27">
            <a:extLst>
              <a:ext uri="{FF2B5EF4-FFF2-40B4-BE49-F238E27FC236}">
                <a16:creationId xmlns:a16="http://schemas.microsoft.com/office/drawing/2014/main" id="{592B8452-4172-479E-423A-ADD3CD538FE6}"/>
              </a:ext>
            </a:extLst>
          </p:cNvPr>
          <p:cNvSpPr txBox="1"/>
          <p:nvPr/>
        </p:nvSpPr>
        <p:spPr>
          <a:xfrm>
            <a:off x="2764301" y="6067641"/>
            <a:ext cx="2518118" cy="523220"/>
          </a:xfrm>
          <a:prstGeom prst="rect">
            <a:avLst/>
          </a:prstGeom>
          <a:noFill/>
        </p:spPr>
        <p:txBody>
          <a:bodyPr wrap="square" rtlCol="0">
            <a:spAutoFit/>
          </a:bodyPr>
          <a:lstStyle/>
          <a:p>
            <a:r>
              <a:rPr lang="en-US" sz="2800" dirty="0"/>
              <a:t>Cho </a:t>
            </a:r>
            <a:r>
              <a:rPr lang="en-US" sz="2800" dirty="0" err="1"/>
              <a:t>ăn</a:t>
            </a:r>
            <a:r>
              <a:rPr lang="en-US" sz="2800" dirty="0"/>
              <a:t>, </a:t>
            </a:r>
            <a:r>
              <a:rPr lang="en-US" sz="2800" dirty="0" err="1"/>
              <a:t>nuôi</a:t>
            </a:r>
            <a:endParaRPr lang="en-US" sz="2800" dirty="0"/>
          </a:p>
        </p:txBody>
      </p:sp>
      <p:pic>
        <p:nvPicPr>
          <p:cNvPr id="30" name="Picture 29">
            <a:extLst>
              <a:ext uri="{FF2B5EF4-FFF2-40B4-BE49-F238E27FC236}">
                <a16:creationId xmlns:a16="http://schemas.microsoft.com/office/drawing/2014/main" id="{3C6CA93E-BCAA-A4F2-D1FD-BF269A66C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925" y="5490904"/>
            <a:ext cx="1704975" cy="1210789"/>
          </a:xfrm>
          <a:prstGeom prst="rect">
            <a:avLst/>
          </a:prstGeom>
        </p:spPr>
      </p:pic>
    </p:spTree>
    <p:extLst>
      <p:ext uri="{BB962C8B-B14F-4D97-AF65-F5344CB8AC3E}">
        <p14:creationId xmlns:p14="http://schemas.microsoft.com/office/powerpoint/2010/main" val="26253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2" grpId="0"/>
      <p:bldP spid="14" grpId="0"/>
      <p:bldP spid="15" grpId="0"/>
      <p:bldP spid="16" grpId="0"/>
      <p:bldP spid="17" grpId="0"/>
      <p:bldP spid="21" grpId="0"/>
      <p:bldP spid="22" grpId="0"/>
      <p:bldP spid="23" grpId="0"/>
      <p:bldP spid="24" grpId="0"/>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0494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937899" y="169371"/>
            <a:ext cx="8346871" cy="492443"/>
          </a:xfrm>
          <a:prstGeom prst="rect">
            <a:avLst/>
          </a:prstGeom>
          <a:noFill/>
        </p:spPr>
        <p:txBody>
          <a:bodyPr wrap="square" rtlCol="0">
            <a:spAutoFit/>
          </a:bodyPr>
          <a:lstStyle/>
          <a:p>
            <a:r>
              <a:rPr lang="en-US" sz="2600" b="1" spc="-10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grpSp>
        <p:nvGrpSpPr>
          <p:cNvPr id="6" name="Group 5"/>
          <p:cNvGrpSpPr/>
          <p:nvPr/>
        </p:nvGrpSpPr>
        <p:grpSpPr>
          <a:xfrm>
            <a:off x="5662887" y="1987367"/>
            <a:ext cx="3474102" cy="901205"/>
            <a:chOff x="363373" y="1262747"/>
            <a:chExt cx="3474102" cy="901205"/>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3010161" cy="892552"/>
            </a:xfrm>
            <a:prstGeom prst="rect">
              <a:avLst/>
            </a:prstGeom>
            <a:noFill/>
          </p:spPr>
          <p:txBody>
            <a:bodyPr wrap="square" rtlCol="0">
              <a:spAutoFit/>
            </a:bodyPr>
            <a:lstStyle/>
            <a:p>
              <a:r>
                <a:rPr lang="en-US" sz="2600" dirty="0"/>
                <a:t>What type of house do you think it is?</a:t>
              </a:r>
              <a:endParaRPr lang="en-US" sz="2600" i="1" dirty="0"/>
            </a:p>
          </p:txBody>
        </p:sp>
      </p:grpSp>
      <p:grpSp>
        <p:nvGrpSpPr>
          <p:cNvPr id="9" name="Group 8"/>
          <p:cNvGrpSpPr/>
          <p:nvPr/>
        </p:nvGrpSpPr>
        <p:grpSpPr>
          <a:xfrm>
            <a:off x="5662887" y="3335634"/>
            <a:ext cx="3621883" cy="901205"/>
            <a:chOff x="363373" y="1262747"/>
            <a:chExt cx="3621883" cy="901205"/>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3157942" cy="892552"/>
            </a:xfrm>
            <a:prstGeom prst="rect">
              <a:avLst/>
            </a:prstGeom>
            <a:noFill/>
          </p:spPr>
          <p:txBody>
            <a:bodyPr wrap="square" rtlCol="0">
              <a:spAutoFit/>
            </a:bodyPr>
            <a:lstStyle/>
            <a:p>
              <a:r>
                <a:rPr lang="en-US" sz="2600" dirty="0"/>
                <a:t>Where do you think the house is?</a:t>
              </a:r>
              <a:endParaRPr lang="en-US" sz="2600" i="1"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27" y="1220750"/>
            <a:ext cx="5209185" cy="3475731"/>
          </a:xfrm>
          <a:prstGeom prst="rect">
            <a:avLst/>
          </a:prstGeom>
        </p:spPr>
      </p:pic>
      <p:sp>
        <p:nvSpPr>
          <p:cNvPr id="15" name="TextBox 14">
            <a:extLst>
              <a:ext uri="{FF2B5EF4-FFF2-40B4-BE49-F238E27FC236}">
                <a16:creationId xmlns:a16="http://schemas.microsoft.com/office/drawing/2014/main" id="{1F25D171-7391-4DE3-A490-B0F40D24CD89}"/>
              </a:ext>
            </a:extLst>
          </p:cNvPr>
          <p:cNvSpPr txBox="1"/>
          <p:nvPr/>
        </p:nvSpPr>
        <p:spPr>
          <a:xfrm>
            <a:off x="2174584" y="4867749"/>
            <a:ext cx="6313635" cy="1923604"/>
          </a:xfrm>
          <a:prstGeom prst="rect">
            <a:avLst/>
          </a:prstGeom>
          <a:noFill/>
        </p:spPr>
        <p:txBody>
          <a:bodyPr wrap="square">
            <a:spAutoFit/>
          </a:bodyPr>
          <a:lstStyle/>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What type of house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a villa.</a:t>
            </a:r>
          </a:p>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Where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on an island.</a:t>
            </a:r>
            <a:r>
              <a:rPr lang="en-US" sz="2600" dirty="0"/>
              <a:t> </a:t>
            </a:r>
          </a:p>
        </p:txBody>
      </p:sp>
      <p:sp>
        <p:nvSpPr>
          <p:cNvPr id="4" name="TextBox 3">
            <a:extLst>
              <a:ext uri="{FF2B5EF4-FFF2-40B4-BE49-F238E27FC236}">
                <a16:creationId xmlns:a16="http://schemas.microsoft.com/office/drawing/2014/main" id="{0104CEB1-F7C5-43B3-BA07-32C9E729FB2C}"/>
              </a:ext>
            </a:extLst>
          </p:cNvPr>
          <p:cNvSpPr txBox="1"/>
          <p:nvPr/>
        </p:nvSpPr>
        <p:spPr>
          <a:xfrm>
            <a:off x="1385454" y="4867749"/>
            <a:ext cx="688843" cy="492443"/>
          </a:xfrm>
          <a:prstGeom prst="rect">
            <a:avLst/>
          </a:prstGeom>
          <a:noFill/>
        </p:spPr>
        <p:txBody>
          <a:bodyPr wrap="none" rtlCol="0">
            <a:spAutoFit/>
          </a:bodyPr>
          <a:lstStyle/>
          <a:p>
            <a:r>
              <a:rPr lang="en-US" sz="2600" b="1" dirty="0">
                <a:solidFill>
                  <a:srgbClr val="0070C0"/>
                </a:solidFill>
              </a:rPr>
              <a:t>E.g.</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62209" cy="966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94006"/>
            <a:ext cx="7547760" cy="461665"/>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400" b="1" spc="-50">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spc="-50">
                <a:effectLst>
                  <a:glow rad="88900">
                    <a:schemeClr val="bg1"/>
                  </a:glow>
                </a:effectLst>
                <a:latin typeface="Arial" panose="020B0604020202020204" pitchFamily="34" charset="0"/>
                <a:cs typeface="Arial" panose="020B0604020202020204" pitchFamily="34" charset="0"/>
              </a:rPr>
              <a:t>.</a:t>
            </a:r>
          </a:p>
        </p:txBody>
      </p:sp>
      <p:sp>
        <p:nvSpPr>
          <p:cNvPr id="4" name="Rectangle 3"/>
          <p:cNvSpPr/>
          <p:nvPr/>
        </p:nvSpPr>
        <p:spPr>
          <a:xfrm>
            <a:off x="250709" y="12911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306450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837886"/>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Tree>
    <p:extLst>
      <p:ext uri="{BB962C8B-B14F-4D97-AF65-F5344CB8AC3E}">
        <p14:creationId xmlns:p14="http://schemas.microsoft.com/office/powerpoint/2010/main" val="136028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0349782"/>
              </p:ext>
            </p:extLst>
          </p:nvPr>
        </p:nvGraphicFramePr>
        <p:xfrm>
          <a:off x="502227" y="680028"/>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a:solidFill>
                            <a:srgbClr val="005AAB"/>
                          </a:solidFill>
                        </a:rPr>
                        <a:t>A</a:t>
                      </a:r>
                    </a:p>
                  </a:txBody>
                  <a:tcPr anchor="ctr">
                    <a:solidFill>
                      <a:srgbClr val="FFE89F"/>
                    </a:solidFill>
                  </a:tcPr>
                </a:tc>
                <a:extLst>
                  <a:ext uri="{0D108BD9-81ED-4DB2-BD59-A6C34878D82A}">
                    <a16:rowId xmlns:a16="http://schemas.microsoft.com/office/drawing/2014/main" val="10000"/>
                  </a:ext>
                </a:extLst>
              </a:tr>
              <a:tr h="4779819">
                <a:tc>
                  <a:txBody>
                    <a:bodyPr/>
                    <a:lstStyle/>
                    <a:p>
                      <a:endParaRPr lang="en-US" dirty="0"/>
                    </a:p>
                  </a:txBody>
                  <a:tcPr>
                    <a:solidFill>
                      <a:srgbClr val="FFE89F"/>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54279"/>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a:t>The house will have robots to</a:t>
              </a:r>
              <a:endParaRPr lang="en-US" sz="2400" i="1"/>
            </a:p>
          </p:txBody>
        </p:sp>
      </p:grpSp>
      <p:grpSp>
        <p:nvGrpSpPr>
          <p:cNvPr id="7" name="Group 6"/>
          <p:cNvGrpSpPr/>
          <p:nvPr/>
        </p:nvGrpSpPr>
        <p:grpSpPr>
          <a:xfrm>
            <a:off x="594891" y="4468099"/>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dirty="0"/>
                <a:t>The house will have a super smart TV to</a:t>
              </a:r>
              <a:endParaRPr lang="en-US" sz="2400"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182961059"/>
              </p:ext>
            </p:extLst>
          </p:nvPr>
        </p:nvGraphicFramePr>
        <p:xfrm>
          <a:off x="4145972" y="680031"/>
          <a:ext cx="4495801" cy="5512952"/>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4043223792"/>
              </p:ext>
            </p:extLst>
          </p:nvPr>
        </p:nvGraphicFramePr>
        <p:xfrm>
          <a:off x="4145967" y="681942"/>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1616970723"/>
              </p:ext>
            </p:extLst>
          </p:nvPr>
        </p:nvGraphicFramePr>
        <p:xfrm>
          <a:off x="4145971" y="142182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807438350"/>
              </p:ext>
            </p:extLst>
          </p:nvPr>
        </p:nvGraphicFramePr>
        <p:xfrm>
          <a:off x="4145971" y="201929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657054201"/>
              </p:ext>
            </p:extLst>
          </p:nvPr>
        </p:nvGraphicFramePr>
        <p:xfrm>
          <a:off x="4145971" y="260646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395984311"/>
              </p:ext>
            </p:extLst>
          </p:nvPr>
        </p:nvGraphicFramePr>
        <p:xfrm>
          <a:off x="4145970" y="320399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377959233"/>
              </p:ext>
            </p:extLst>
          </p:nvPr>
        </p:nvGraphicFramePr>
        <p:xfrm>
          <a:off x="4145970" y="3802248"/>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782908914"/>
              </p:ext>
            </p:extLst>
          </p:nvPr>
        </p:nvGraphicFramePr>
        <p:xfrm>
          <a:off x="4145970" y="440298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1450847516"/>
              </p:ext>
            </p:extLst>
          </p:nvPr>
        </p:nvGraphicFramePr>
        <p:xfrm>
          <a:off x="4145970" y="500103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1215622150"/>
              </p:ext>
            </p:extLst>
          </p:nvPr>
        </p:nvGraphicFramePr>
        <p:xfrm>
          <a:off x="4145968" y="5599363"/>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20558"/>
            <a:ext cx="980208" cy="1057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18035"/>
            <a:ext cx="980209" cy="4603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778430"/>
            <a:ext cx="980210" cy="1267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759940"/>
            <a:ext cx="980213" cy="7427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770247"/>
            <a:ext cx="980215" cy="13307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01724"/>
            <a:ext cx="928253" cy="5241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25898"/>
            <a:ext cx="950496" cy="738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34551"/>
            <a:ext cx="950494" cy="6635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65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2262134"/>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2255796"/>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2275183"/>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916776"/>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3394834"/>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3388496"/>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3407883"/>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4100308"/>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4644666"/>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4638328"/>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4649062"/>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5294539"/>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795159"/>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778197"/>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795158"/>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804865"/>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227125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3423345"/>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464279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79962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75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7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50"/>
                                  </p:stCondLst>
                                  <p:childTnLst>
                                    <p:set>
                                      <p:cBhvr>
                                        <p:cTn id="21" dur="1" fill="hold">
                                          <p:stCondLst>
                                            <p:cond delay="0"/>
                                          </p:stCondLst>
                                        </p:cTn>
                                        <p:tgtEl>
                                          <p:spTgt spid="88"/>
                                        </p:tgtEl>
                                        <p:attrNameLst>
                                          <p:attrName>style.visibility</p:attrName>
                                        </p:attrNameLst>
                                      </p:cBhvr>
                                      <p:to>
                                        <p:strVal val="visible"/>
                                      </p:to>
                                    </p:set>
                                    <p:animEffect transition="in" filter="wheel(1)">
                                      <p:cBhvr>
                                        <p:cTn id="22"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1688</TotalTime>
  <Words>776</Words>
  <Application>Microsoft Office PowerPoint</Application>
  <PresentationFormat>On-screen Show (4:3)</PresentationFormat>
  <Paragraphs>115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Huong Vo</cp:lastModifiedBy>
  <cp:revision>126</cp:revision>
  <dcterms:created xsi:type="dcterms:W3CDTF">2020-12-09T02:04:09Z</dcterms:created>
  <dcterms:modified xsi:type="dcterms:W3CDTF">2024-04-21T15:45:24Z</dcterms:modified>
</cp:coreProperties>
</file>