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0" r:id="rId3"/>
    <p:sldId id="264" r:id="rId4"/>
    <p:sldId id="313" r:id="rId5"/>
    <p:sldId id="314" r:id="rId6"/>
    <p:sldId id="265" r:id="rId7"/>
    <p:sldId id="316" r:id="rId8"/>
    <p:sldId id="266" r:id="rId9"/>
    <p:sldId id="267" r:id="rId10"/>
    <p:sldId id="318" r:id="rId11"/>
    <p:sldId id="268" r:id="rId12"/>
    <p:sldId id="320" r:id="rId13"/>
    <p:sldId id="269" r:id="rId14"/>
    <p:sldId id="304" r:id="rId15"/>
    <p:sldId id="311" r:id="rId16"/>
    <p:sldId id="272" r:id="rId17"/>
    <p:sldId id="303" r:id="rId18"/>
    <p:sldId id="305" r:id="rId19"/>
    <p:sldId id="306" r:id="rId20"/>
    <p:sldId id="312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1CC32-EFAA-48CE-83E9-8C70CF5F67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1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1CB3E-6CF9-4448-A0C7-C1A434A4C0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19749-7380-4E98-8A71-58C7E2E723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1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97EB4-D1A5-416D-A3CB-A333F9193F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6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28285-F4CE-44B8-A903-C62CB1CCF7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25FF4-F9E3-4951-8484-1D8648E7CD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5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0FF70-6B03-4E23-B817-F8A2CFAD40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0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4B173-6440-4771-AEFA-72C1E748FC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9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908E9-80A8-43FB-87E4-D2FBD6BE93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7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FEC88-6B1A-41D3-8A73-77601293D7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0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81FB3-D9BE-40E7-BE4E-E0BBD0E52E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0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715BD5-E51F-4DFF-AF41-BF99FAAFB9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du%20lieu\Unit9\Unit9-Acloserlook1-4.mp3" TargetMode="Externa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du%20lieu\Unit9\Unit9-Acloserlook1-5.mp3" TargetMode="Externa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du%20lieu\Unit9\Unit9-Acloserlook1-6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2536" y="44624"/>
            <a:ext cx="982308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UNIT 9: ENGLISH IN THE WORLD</a:t>
            </a:r>
          </a:p>
          <a:p>
            <a:pPr algn="ctr"/>
            <a:r>
              <a:rPr lang="en-US" sz="4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Period : 70</a:t>
            </a:r>
          </a:p>
          <a:p>
            <a:pPr algn="ctr"/>
            <a:r>
              <a:rPr lang="en-US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Lesson 2: A closer look 1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4868" y="2321720"/>
            <a:ext cx="8301864" cy="141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Vocabulary</a:t>
            </a:r>
          </a:p>
          <a:p>
            <a:pPr marL="0" indent="0" eaLnBrk="1" hangingPunct="1"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use and learning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57200" y="4437112"/>
            <a:ext cx="807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Pronunciation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Tone in new and known information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3103563" y="2205038"/>
            <a:ext cx="1295400" cy="2303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763713" y="2792413"/>
            <a:ext cx="2663825" cy="3444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897063" y="3368675"/>
            <a:ext cx="2459037" cy="2292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1908175" y="2781300"/>
            <a:ext cx="2519363" cy="11525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V="1">
            <a:off x="2124075" y="2205038"/>
            <a:ext cx="2303463" cy="23034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V="1">
            <a:off x="3276600" y="3429000"/>
            <a:ext cx="1223963" cy="16557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V="1">
            <a:off x="2411413" y="3933825"/>
            <a:ext cx="2016125" cy="172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V="1">
            <a:off x="3419475" y="5084763"/>
            <a:ext cx="1008063" cy="12239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7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9" grpId="0" animBg="1"/>
      <p:bldP spid="21510" grpId="0" animBg="1"/>
      <p:bldP spid="21511" grpId="0" animBg="1"/>
      <p:bldP spid="21512" grpId="0" animBg="1"/>
      <p:bldP spid="21513" grpId="0" animBg="1"/>
      <p:bldP spid="21514" grpId="0" animBg="1"/>
      <p:bldP spid="215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6363"/>
            <a:ext cx="7993063" cy="1954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50825" y="2276475"/>
            <a:ext cx="8640763" cy="406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2600" dirty="0"/>
              <a:t>If you don’t (1) ________ what a word means, try to (2) ________ the meaning, or (3) ________ the word in your dictionary. All foreign speakers (4) ________ an accent, but that doesn’t matter. To make your pronunciation better, listen to English speakers and try to (5) ________ them. Don’t worry if you (6) ________ mistakes or don’t try to (7) ________ a mistake – that’s normal! It’s often useful to (8) ________ words from one language to the other, but it’s best when you can start to think in the new language.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678113" y="2309813"/>
            <a:ext cx="15113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 dirty="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28613" y="2708275"/>
            <a:ext cx="15113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 dirty="0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787900" y="2708275"/>
            <a:ext cx="15113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 dirty="0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5580063" y="3101975"/>
            <a:ext cx="15113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 dirty="0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7308850" y="3905250"/>
            <a:ext cx="15113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 dirty="0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4583113" y="4303713"/>
            <a:ext cx="15113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 dirty="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763713" y="4686300"/>
            <a:ext cx="15113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 dirty="0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2306638" y="5084763"/>
            <a:ext cx="15113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6" grpId="0" animBg="1"/>
      <p:bldP spid="20487" grpId="0" animBg="1"/>
      <p:bldP spid="20488" grpId="0" animBg="1"/>
      <p:bldP spid="20489" grpId="0" animBg="1"/>
      <p:bldP spid="20490" grpId="0" animBg="1"/>
      <p:bldP spid="20491" grpId="0" animBg="1"/>
      <p:bldP spid="204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6363"/>
            <a:ext cx="7993063" cy="1954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50825" y="2276475"/>
            <a:ext cx="8640763" cy="406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2600" dirty="0"/>
              <a:t>If you don’t (1) ________ what a word means, try to (2) ________ the meaning, or (3) ________ the word in your dictionary. All foreign speakers (4) ________ an accent, but that doesn’t matter. To make your pronunciation better, listen to English speakers and try to (5) ________ them. Don’t worry if you (6) ________ mistakes or don’t try to (7) ________ a mistake – that’s normal! It’s often useful to (8) ________ words from one language to the other, but it’s best when you can start to think in the new language.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678113" y="2309813"/>
            <a:ext cx="15113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know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28613" y="2708275"/>
            <a:ext cx="15113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guess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787900" y="2708275"/>
            <a:ext cx="15113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look up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5580063" y="3101975"/>
            <a:ext cx="15113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have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7308850" y="3905250"/>
            <a:ext cx="15113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imitate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4583113" y="4303713"/>
            <a:ext cx="15113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make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763713" y="4686300"/>
            <a:ext cx="1511300" cy="3603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correct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2306638" y="5084763"/>
            <a:ext cx="1511300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translate</a:t>
            </a:r>
          </a:p>
        </p:txBody>
      </p:sp>
    </p:spTree>
    <p:extLst>
      <p:ext uri="{BB962C8B-B14F-4D97-AF65-F5344CB8AC3E}">
        <p14:creationId xmlns:p14="http://schemas.microsoft.com/office/powerpoint/2010/main" val="408701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6" grpId="0" animBg="1"/>
      <p:bldP spid="20487" grpId="0" animBg="1"/>
      <p:bldP spid="20488" grpId="0" animBg="1"/>
      <p:bldP spid="20489" grpId="0" animBg="1"/>
      <p:bldP spid="20490" grpId="0" animBg="1"/>
      <p:bldP spid="20491" grpId="0" animBg="1"/>
      <p:bldP spid="204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Unit9-Acloserlook1-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19" fill="hold"/>
                                        <p:tgtEl>
                                          <p:spTgt spid="19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vi-VN" dirty="0"/>
              <a:t>Remember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95536" y="1066726"/>
            <a:ext cx="8229600" cy="9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vi-VN" sz="3200" kern="0" dirty="0"/>
              <a:t>- New information: </a:t>
            </a:r>
          </a:p>
          <a:p>
            <a:pPr algn="l"/>
            <a:r>
              <a:rPr lang="vi-VN" sz="3200" kern="0" dirty="0"/>
              <a:t>Something hasn’t mentioned before.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47936" y="2002830"/>
            <a:ext cx="8229600" cy="9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vi-VN" sz="3200" kern="0" dirty="0"/>
              <a:t>- Voice: goes down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67544" y="2794918"/>
            <a:ext cx="8229600" cy="9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vi-VN" sz="3200" kern="0" dirty="0"/>
              <a:t>- Known information: </a:t>
            </a:r>
          </a:p>
          <a:p>
            <a:pPr algn="l"/>
            <a:r>
              <a:rPr lang="vi-VN" sz="3200" kern="0" dirty="0"/>
              <a:t>Something has mentioned before.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3568" y="3659014"/>
            <a:ext cx="8229600" cy="9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vi-VN" sz="3200" kern="0" dirty="0"/>
              <a:t>- Voice: goes up</a:t>
            </a:r>
          </a:p>
        </p:txBody>
      </p:sp>
    </p:spTree>
    <p:extLst>
      <p:ext uri="{BB962C8B-B14F-4D97-AF65-F5344CB8AC3E}">
        <p14:creationId xmlns:p14="http://schemas.microsoft.com/office/powerpoint/2010/main" val="4229635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Unit9-Acloserlook1-5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92150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48" fill="hold"/>
                                        <p:tgtEl>
                                          <p:spTgt spid="163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26988"/>
            <a:ext cx="9109075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Unit9-Acloserlook1-6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503237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259138"/>
            <a:ext cx="3151188" cy="24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14" fill="hold"/>
                                        <p:tgtEl>
                                          <p:spTgt spid="542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7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" y="44624"/>
            <a:ext cx="914400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NEW WORDS:</a:t>
            </a:r>
          </a:p>
          <a:p>
            <a:pPr algn="l"/>
            <a:r>
              <a:rPr lang="en-US" altLang="en-US" sz="3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Words about language learning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" y="1412776"/>
            <a:ext cx="9144000" cy="4781127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800" b="1" dirty="0"/>
              <a:t>Bilingual</a:t>
            </a:r>
            <a:r>
              <a:rPr lang="en-US" sz="2800" dirty="0"/>
              <a:t> /ˌ</a:t>
            </a:r>
            <a:r>
              <a:rPr lang="en-US" sz="2800" dirty="0" err="1"/>
              <a:t>baɪˈlɪŋɡwəl</a:t>
            </a:r>
            <a:r>
              <a:rPr lang="en-US" sz="2800" dirty="0"/>
              <a:t>/(</a:t>
            </a:r>
            <a:r>
              <a:rPr lang="en-US" sz="2800" dirty="0" err="1"/>
              <a:t>adj</a:t>
            </a:r>
            <a:r>
              <a:rPr lang="en-US" sz="2800" dirty="0"/>
              <a:t>) : song </a:t>
            </a:r>
            <a:r>
              <a:rPr lang="en-US" sz="2800" dirty="0" err="1"/>
              <a:t>ngữ</a:t>
            </a:r>
            <a:r>
              <a:rPr lang="en-US" sz="2800" dirty="0"/>
              <a:t>,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endParaRPr lang="en-US" sz="2800" dirty="0"/>
          </a:p>
          <a:p>
            <a:pPr>
              <a:buFontTx/>
              <a:buChar char="-"/>
            </a:pPr>
            <a:r>
              <a:rPr lang="vi-VN" sz="2800" b="1" dirty="0"/>
              <a:t>ﬂuent</a:t>
            </a:r>
            <a:r>
              <a:rPr lang="vi-VN" sz="2800" dirty="0"/>
              <a:t> (adj) /ˈﬂ uːənt/: trôi chảy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b="1" dirty="0"/>
              <a:t>Pick up (a language)</a:t>
            </a:r>
            <a:r>
              <a:rPr lang="vi-VN" sz="2800" b="1" dirty="0"/>
              <a:t> </a:t>
            </a:r>
            <a:r>
              <a:rPr lang="vi-VN" sz="2800" dirty="0"/>
              <a:t> (v) /pɪk ʌp/</a:t>
            </a:r>
            <a:r>
              <a:rPr lang="en-US" sz="2800" dirty="0"/>
              <a:t>: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ngôn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môi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r>
              <a:rPr lang="en-US" sz="2800" dirty="0"/>
              <a:t>,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lỏm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b="1" dirty="0"/>
              <a:t>Get by in (a language)</a:t>
            </a:r>
            <a:r>
              <a:rPr lang="vi-VN" sz="2800" b="1" dirty="0"/>
              <a:t> </a:t>
            </a:r>
            <a:r>
              <a:rPr lang="vi-VN" sz="2800" dirty="0"/>
              <a:t>(vp) /get baɪ ɪn/</a:t>
            </a:r>
            <a:r>
              <a:rPr lang="en-US" sz="2800" dirty="0"/>
              <a:t> :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sơ</a:t>
            </a:r>
            <a:r>
              <a:rPr lang="en-US" sz="2800" dirty="0"/>
              <a:t> </a:t>
            </a:r>
            <a:r>
              <a:rPr lang="en-US" sz="2800" dirty="0" err="1"/>
              <a:t>sơ</a:t>
            </a:r>
            <a:r>
              <a:rPr lang="en-US" sz="2800" dirty="0"/>
              <a:t>,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đủ</a:t>
            </a:r>
            <a:r>
              <a:rPr lang="en-US" sz="2800" dirty="0"/>
              <a:t> dung</a:t>
            </a:r>
          </a:p>
          <a:p>
            <a:pPr>
              <a:buFontTx/>
              <a:buChar char="-"/>
            </a:pPr>
            <a:r>
              <a:rPr lang="vi-VN" sz="2800" b="1" dirty="0"/>
              <a:t>rusty</a:t>
            </a:r>
            <a:r>
              <a:rPr lang="vi-VN" sz="2800" dirty="0"/>
              <a:t> (adj) /ˈrʌsti/: giảm đi do lâu không thực hành/sử dụng, mai một</a:t>
            </a:r>
          </a:p>
          <a:p>
            <a:pPr>
              <a:buFontTx/>
              <a:buChar char="-"/>
            </a:pPr>
            <a:r>
              <a:rPr lang="en-US" sz="2800" b="1" dirty="0"/>
              <a:t>reasonably </a:t>
            </a:r>
            <a:r>
              <a:rPr lang="en-US" sz="2800" dirty="0"/>
              <a:t>(</a:t>
            </a:r>
            <a:r>
              <a:rPr lang="en-US" sz="2800" dirty="0" err="1"/>
              <a:t>adv</a:t>
            </a:r>
            <a:r>
              <a:rPr lang="en-US" sz="2800" dirty="0"/>
              <a:t>)</a:t>
            </a:r>
            <a:r>
              <a:rPr lang="vi-VN" sz="2800" dirty="0"/>
              <a:t> /ˈriːznəbli/ </a:t>
            </a:r>
            <a:r>
              <a:rPr lang="en-US" sz="2800" dirty="0"/>
              <a:t>: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,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lý</a:t>
            </a:r>
            <a:r>
              <a:rPr lang="vi-VN" sz="2800" dirty="0"/>
              <a:t>, khá tốt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b="1" dirty="0"/>
              <a:t>Imitate</a:t>
            </a:r>
            <a:r>
              <a:rPr lang="en-US" sz="2800" dirty="0"/>
              <a:t>(v): </a:t>
            </a:r>
            <a:r>
              <a:rPr lang="en-US" sz="2800" dirty="0" err="1"/>
              <a:t>bắt</a:t>
            </a:r>
            <a:r>
              <a:rPr lang="en-US" sz="2800" dirty="0"/>
              <a:t> </a:t>
            </a:r>
            <a:r>
              <a:rPr lang="en-US" sz="2800" dirty="0" err="1"/>
              <a:t>chước</a:t>
            </a:r>
            <a:br>
              <a:rPr lang="vi-VN" sz="2800" dirty="0"/>
            </a:br>
            <a:br>
              <a:rPr lang="vi-VN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244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96" y="44624"/>
            <a:ext cx="92890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UNIT 9: ENGLISH IN THE WORLD </a:t>
            </a:r>
            <a:r>
              <a:rPr lang="en-US" sz="40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Period 69:  </a:t>
            </a: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Lesson 2: A closer look 1</a:t>
            </a:r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1340768"/>
            <a:ext cx="870108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indent="-74295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Vocabulary:</a:t>
            </a:r>
            <a:r>
              <a:rPr lang="en-US" alt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 and learning: Words, phrases and expressions.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23528" y="2564904"/>
            <a:ext cx="807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Pronunciation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Tone in new and known information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3528" y="3884855"/>
            <a:ext cx="8077200" cy="232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Homework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by heart the new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wordsand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make sentences with them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Ex 1,2(P20), 1,2,3(P21)</a:t>
            </a:r>
          </a:p>
        </p:txBody>
      </p:sp>
    </p:spTree>
    <p:extLst>
      <p:ext uri="{BB962C8B-B14F-4D97-AF65-F5344CB8AC3E}">
        <p14:creationId xmlns:p14="http://schemas.microsoft.com/office/powerpoint/2010/main" val="280068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8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2484438" y="2133600"/>
            <a:ext cx="7191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2051050" y="2708275"/>
            <a:ext cx="1225550" cy="24495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1835150" y="1557338"/>
            <a:ext cx="1368425" cy="172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595563" y="4098925"/>
            <a:ext cx="647700" cy="1444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771775" y="4724400"/>
            <a:ext cx="431800" cy="1368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2627313" y="3429000"/>
            <a:ext cx="649287" cy="20161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9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9221" grpId="0" animBg="1"/>
      <p:bldP spid="9222" grpId="0" animBg="1"/>
      <p:bldP spid="9223" grpId="0" animBg="1"/>
      <p:bldP spid="92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4859338" y="2924175"/>
            <a:ext cx="288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859338" y="2924175"/>
            <a:ext cx="288925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2749550" y="3644900"/>
            <a:ext cx="288925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2976563" y="4321175"/>
            <a:ext cx="288925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4044950" y="5040313"/>
            <a:ext cx="288925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7058025" y="5749925"/>
            <a:ext cx="288925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1752600" y="6426200"/>
            <a:ext cx="288925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0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5" grpId="0" animBg="1"/>
      <p:bldP spid="10250" grpId="0" animBg="1"/>
      <p:bldP spid="10251" grpId="0" animBg="1"/>
      <p:bldP spid="10252" grpId="0" animBg="1"/>
      <p:bldP spid="10253" grpId="0" animBg="1"/>
      <p:bldP spid="102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64&quot;/&gt;&lt;/object&gt;&lt;object type=&quot;3&quot; unique_id=&quot;10005&quot;&gt;&lt;property id=&quot;20148&quot; value=&quot;5&quot;/&gt;&lt;property id=&quot;20300&quot; value=&quot;Slide 4&quot;/&gt;&lt;property id=&quot;20307&quot; value=&quot;265&quot;/&gt;&lt;/object&gt;&lt;object type=&quot;3&quot; unique_id=&quot;10006&quot;&gt;&lt;property id=&quot;20148&quot; value=&quot;5&quot;/&gt;&lt;property id=&quot;20300&quot; value=&quot;Slide 5&quot;/&gt;&lt;property id=&quot;20307&quot; value=&quot;266&quot;/&gt;&lt;/object&gt;&lt;object type=&quot;3&quot; unique_id=&quot;10007&quot;&gt;&lt;property id=&quot;20148&quot; value=&quot;5&quot;/&gt;&lt;property id=&quot;20300&quot; value=&quot;Slide 6&quot;/&gt;&lt;property id=&quot;20307&quot; value=&quot;267&quot;/&gt;&lt;/object&gt;&lt;object type=&quot;3&quot; unique_id=&quot;10008&quot;&gt;&lt;property id=&quot;20148&quot; value=&quot;5&quot;/&gt;&lt;property id=&quot;20300&quot; value=&quot;Slide 7&quot;/&gt;&lt;property id=&quot;20307&quot; value=&quot;268&quot;/&gt;&lt;/object&gt;&lt;object type=&quot;3&quot; unique_id=&quot;10009&quot;&gt;&lt;property id=&quot;20148&quot; value=&quot;5&quot;/&gt;&lt;property id=&quot;20300&quot; value=&quot;Slide 8&quot;/&gt;&lt;property id=&quot;20307&quot; value=&quot;269&quot;/&gt;&lt;/object&gt;&lt;object type=&quot;3&quot; unique_id=&quot;10010&quot;&gt;&lt;property id=&quot;20148&quot; value=&quot;5&quot;/&gt;&lt;property id=&quot;20300&quot; value=&quot;Slide 9&quot;/&gt;&lt;property id=&quot;20307&quot; value=&quot;304&quot;/&gt;&lt;/object&gt;&lt;object type=&quot;3&quot; unique_id=&quot;10011&quot;&gt;&lt;property id=&quot;20148&quot; value=&quot;5&quot;/&gt;&lt;property id=&quot;20300&quot; value=&quot;Slide 10&quot;/&gt;&lt;property id=&quot;20307&quot; value=&quot;270&quot;/&gt;&lt;/object&gt;&lt;object type=&quot;3&quot; unique_id=&quot;10012&quot;&gt;&lt;property id=&quot;20148&quot; value=&quot;5&quot;/&gt;&lt;property id=&quot;20300&quot; value=&quot;Slide 11&quot;/&gt;&lt;property id=&quot;20307&quot; value=&quot;271&quot;/&gt;&lt;/object&gt;&lt;object type=&quot;3&quot; unique_id=&quot;10013&quot;&gt;&lt;property id=&quot;20148&quot; value=&quot;5&quot;/&gt;&lt;property id=&quot;20300&quot; value=&quot;Slide 12&quot;/&gt;&lt;property id=&quot;20307&quot; value=&quot;272&quot;/&gt;&lt;/object&gt;&lt;object type=&quot;3&quot; unique_id=&quot;10014&quot;&gt;&lt;property id=&quot;20148&quot; value=&quot;5&quot;/&gt;&lt;property id=&quot;20300&quot; value=&quot;Slide 13&quot;/&gt;&lt;property id=&quot;20307&quot; value=&quot;303&quot;/&gt;&lt;/object&gt;&lt;object type=&quot;3&quot; unique_id=&quot;10015&quot;&gt;&lt;property id=&quot;20148&quot; value=&quot;5&quot;/&gt;&lt;property id=&quot;20300&quot; value=&quot;Slide 14&quot;/&gt;&lt;property id=&quot;20307&quot; value=&quot;305&quot;/&gt;&lt;/object&gt;&lt;object type=&quot;3&quot; unique_id=&quot;10016&quot;&gt;&lt;property id=&quot;20148&quot; value=&quot;5&quot;/&gt;&lt;property id=&quot;20300&quot; value=&quot;Slide 15&quot;/&gt;&lt;property id=&quot;20307&quot; value=&quot;306&quot;/&gt;&lt;/object&gt;&lt;object type=&quot;3&quot; unique_id=&quot;10065&quot;&gt;&lt;property id=&quot;20148&quot; value=&quot;5&quot;/&gt;&lt;property id=&quot;20300&quot; value=&quot;Slide 3 - &amp;quot;New words &amp;quot;&quot;/&gt;&lt;property id=&quot;20307&quot; value=&quot;307&quot;/&gt;&lt;/object&gt;&lt;object type=&quot;3&quot; unique_id=&quot;10135&quot;&gt;&lt;property id=&quot;20148&quot; value=&quot;5&quot;/&gt;&lt;property id=&quot;20300&quot; value=&quot;Slide 16 - &amp;quot;Home work&amp;quot;&quot;/&gt;&lt;property id=&quot;20307&quot; value=&quot;308&quot;/&gt;&lt;/object&gt;&lt;object type=&quot;3&quot; unique_id=&quot;10136&quot;&gt;&lt;property id=&quot;20148&quot; value=&quot;5&quot;/&gt;&lt;property id=&quot;20300&quot; value=&quot;Slide 17&quot;/&gt;&lt;property id=&quot;20307&quot; value=&quot;309&quot;/&gt;&lt;/object&gt;&lt;/object&gt;&lt;object type=&quot;8&quot; unique_id=&quot;1003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507</Words>
  <Application>Microsoft Office PowerPoint</Application>
  <PresentationFormat>On-screen Show (4:3)</PresentationFormat>
  <Paragraphs>40</Paragraphs>
  <Slides>20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Huong Vo</cp:lastModifiedBy>
  <cp:revision>25</cp:revision>
  <dcterms:created xsi:type="dcterms:W3CDTF">2016-10-15T07:41:10Z</dcterms:created>
  <dcterms:modified xsi:type="dcterms:W3CDTF">2024-02-23T13:57:33Z</dcterms:modified>
</cp:coreProperties>
</file>