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8" r:id="rId2"/>
    <p:sldId id="257" r:id="rId3"/>
    <p:sldId id="266" r:id="rId4"/>
    <p:sldId id="268" r:id="rId5"/>
    <p:sldId id="269" r:id="rId6"/>
    <p:sldId id="310" r:id="rId7"/>
    <p:sldId id="321" r:id="rId8"/>
    <p:sldId id="267" r:id="rId9"/>
    <p:sldId id="322" r:id="rId10"/>
    <p:sldId id="323" r:id="rId11"/>
    <p:sldId id="258" r:id="rId12"/>
    <p:sldId id="265" r:id="rId13"/>
    <p:sldId id="328" r:id="rId14"/>
    <p:sldId id="324" r:id="rId15"/>
    <p:sldId id="329" r:id="rId16"/>
    <p:sldId id="337" r:id="rId17"/>
    <p:sldId id="271" r:id="rId18"/>
    <p:sldId id="311" r:id="rId19"/>
    <p:sldId id="325" r:id="rId20"/>
    <p:sldId id="326" r:id="rId21"/>
    <p:sldId id="319" r:id="rId22"/>
    <p:sldId id="264" r:id="rId23"/>
    <p:sldId id="327" r:id="rId24"/>
    <p:sldId id="312" r:id="rId25"/>
    <p:sldId id="313" r:id="rId26"/>
    <p:sldId id="314" r:id="rId27"/>
    <p:sldId id="315" r:id="rId28"/>
    <p:sldId id="338" r:id="rId29"/>
    <p:sldId id="316" r:id="rId30"/>
    <p:sldId id="318" r:id="rId31"/>
    <p:sldId id="331" r:id="rId32"/>
    <p:sldId id="317" r:id="rId33"/>
    <p:sldId id="280" r:id="rId34"/>
    <p:sldId id="293" r:id="rId35"/>
    <p:sldId id="294" r:id="rId36"/>
    <p:sldId id="295" r:id="rId37"/>
    <p:sldId id="301" r:id="rId38"/>
    <p:sldId id="302" r:id="rId39"/>
    <p:sldId id="307" r:id="rId40"/>
    <p:sldId id="303" r:id="rId41"/>
    <p:sldId id="304" r:id="rId42"/>
    <p:sldId id="333" r:id="rId43"/>
    <p:sldId id="332" r:id="rId44"/>
    <p:sldId id="306" r:id="rId45"/>
    <p:sldId id="281" r:id="rId46"/>
    <p:sldId id="300" r:id="rId47"/>
    <p:sldId id="282" r:id="rId48"/>
    <p:sldId id="291" r:id="rId49"/>
    <p:sldId id="334" r:id="rId50"/>
    <p:sldId id="335" r:id="rId51"/>
    <p:sldId id="336" r:id="rId52"/>
    <p:sldId id="296" r:id="rId53"/>
    <p:sldId id="297" r:id="rId54"/>
    <p:sldId id="298" r:id="rId55"/>
    <p:sldId id="299" r:id="rId56"/>
    <p:sldId id="260" r:id="rId57"/>
    <p:sldId id="283" r:id="rId58"/>
    <p:sldId id="286" r:id="rId59"/>
    <p:sldId id="287" r:id="rId60"/>
    <p:sldId id="259" r:id="rId61"/>
    <p:sldId id="288" r:id="rId62"/>
    <p:sldId id="284" r:id="rId63"/>
    <p:sldId id="261" r:id="rId64"/>
    <p:sldId id="289" r:id="rId65"/>
    <p:sldId id="262" r:id="rId66"/>
  </p:sldIdLst>
  <p:sldSz cx="12192000" cy="6858000"/>
  <p:notesSz cx="6858000" cy="9144000"/>
  <p:embeddedFontLst>
    <p:embeddedFont>
      <p:font typeface="#9Slide02 Noi dung dai" panose="020B0604020202020204" charset="0"/>
      <p:regular r:id="rId67"/>
    </p:embeddedFont>
    <p:embeddedFont>
      <p:font typeface="#9Slide03 AmpleSoft Thin" panose="02000000000000000000" pitchFamily="2"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C8"/>
    <a:srgbClr val="8080C0"/>
    <a:srgbClr val="9595CB"/>
    <a:srgbClr val="F4F4F4"/>
    <a:srgbClr val="213504"/>
    <a:srgbClr val="3576B3"/>
    <a:srgbClr val="C1D9E2"/>
    <a:srgbClr val="92171A"/>
    <a:srgbClr val="FC6C2C"/>
    <a:srgbClr val="FFE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3849" autoAdjust="0"/>
  </p:normalViewPr>
  <p:slideViewPr>
    <p:cSldViewPr showGuides="1">
      <p:cViewPr varScale="1">
        <p:scale>
          <a:sx n="51" d="100"/>
          <a:sy n="51" d="100"/>
        </p:scale>
        <p:origin x="1244" y="1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207CAD8F-374C-4159-81DE-8BB7A28A706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jpe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1.xml"/><Relationship Id="rId18" Type="http://schemas.openxmlformats.org/officeDocument/2006/relationships/image" Target="../media/image51.png"/><Relationship Id="rId26" Type="http://schemas.microsoft.com/office/2007/relationships/hdphoto" Target="../media/hdphoto2.wdp"/><Relationship Id="rId3" Type="http://schemas.openxmlformats.org/officeDocument/2006/relationships/tags" Target="../tags/tag6.xml"/><Relationship Id="rId21" Type="http://schemas.openxmlformats.org/officeDocument/2006/relationships/image" Target="../media/image53.jpe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image" Target="../media/image5.png"/><Relationship Id="rId25" Type="http://schemas.openxmlformats.org/officeDocument/2006/relationships/image" Target="../media/image57.png"/><Relationship Id="rId2" Type="http://schemas.openxmlformats.org/officeDocument/2006/relationships/tags" Target="../tags/tag5.xml"/><Relationship Id="rId16" Type="http://schemas.openxmlformats.org/officeDocument/2006/relationships/image" Target="../media/image4.png"/><Relationship Id="rId20" Type="http://schemas.openxmlformats.org/officeDocument/2006/relationships/image" Target="../media/image52.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56.jpeg"/><Relationship Id="rId5" Type="http://schemas.openxmlformats.org/officeDocument/2006/relationships/tags" Target="../tags/tag8.xml"/><Relationship Id="rId15" Type="http://schemas.openxmlformats.org/officeDocument/2006/relationships/image" Target="../media/image3.png"/><Relationship Id="rId23" Type="http://schemas.openxmlformats.org/officeDocument/2006/relationships/image" Target="../media/image55.jpeg"/><Relationship Id="rId10" Type="http://schemas.openxmlformats.org/officeDocument/2006/relationships/tags" Target="../tags/tag13.xml"/><Relationship Id="rId19" Type="http://schemas.microsoft.com/office/2007/relationships/hdphoto" Target="../media/hdphoto1.wdp"/><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1.png"/><Relationship Id="rId22" Type="http://schemas.openxmlformats.org/officeDocument/2006/relationships/image" Target="../media/image54.png"/><Relationship Id="rId27"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2.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6.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9.jpe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3.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5.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6.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7.png"/><Relationship Id="rId4" Type="http://schemas.openxmlformats.org/officeDocument/2006/relationships/image" Target="../media/image3.png"/><Relationship Id="rId9" Type="http://schemas.openxmlformats.org/officeDocument/2006/relationships/image" Target="../media/image8.png"/></Relationships>
</file>

<file path=ppt/slides/_rels/slide6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8.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3" name="Picture 2">
            <a:extLst>
              <a:ext uri="{FF2B5EF4-FFF2-40B4-BE49-F238E27FC236}">
                <a16:creationId xmlns:a16="http://schemas.microsoft.com/office/drawing/2014/main" id="{EE382234-5C0B-4903-B674-AB137D48C3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693" y="1086118"/>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24FE6A-9076-45C8-BA5D-6BFD545E2E3A}"/>
              </a:ext>
            </a:extLst>
          </p:cNvPr>
          <p:cNvSpPr txBox="1"/>
          <p:nvPr/>
        </p:nvSpPr>
        <p:spPr>
          <a:xfrm>
            <a:off x="1482166" y="939943"/>
            <a:ext cx="105033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Cây đậu</a:t>
            </a:r>
            <a:r>
              <a:rPr lang="vi-VN" sz="2400" dirty="0"/>
              <a:t> ở hình không được sinh ra từ rễ, thân hay lá của cây mẹ mà lại </a:t>
            </a:r>
            <a:r>
              <a:rPr lang="vi-VN" sz="2400" b="1" dirty="0">
                <a:solidFill>
                  <a:srgbClr val="FF0000"/>
                </a:solidFill>
              </a:rPr>
              <a:t>mọc lên từ một bộ phận đặc biệt là hạt</a:t>
            </a:r>
            <a:r>
              <a:rPr lang="vi-VN" sz="2400" dirty="0"/>
              <a:t>. Đây là ví dụ về sinh sản hữu tính. </a:t>
            </a:r>
            <a:r>
              <a:rPr lang="vi-VN" sz="2400" b="1" dirty="0">
                <a:solidFill>
                  <a:srgbClr val="0070C0"/>
                </a:solidFill>
              </a:rPr>
              <a:t>Vậy sinh sản hữu tính là gì và quá trình này diễn ra như thế nào?</a:t>
            </a:r>
          </a:p>
        </p:txBody>
      </p:sp>
      <p:pic>
        <p:nvPicPr>
          <p:cNvPr id="33794" name="Picture 2" descr="It's time to celebrate as we acquire our 30th Garden Centre! | Blue Diamond">
            <a:extLst>
              <a:ext uri="{FF2B5EF4-FFF2-40B4-BE49-F238E27FC236}">
                <a16:creationId xmlns:a16="http://schemas.microsoft.com/office/drawing/2014/main" id="{A485A247-E208-4F3A-B932-20AA864B7A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4274" b="11768"/>
          <a:stretch/>
        </p:blipFill>
        <p:spPr bwMode="auto">
          <a:xfrm flipH="1">
            <a:off x="1524" y="2473377"/>
            <a:ext cx="12188952" cy="438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666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
        <p:nvSpPr>
          <p:cNvPr id="20" name="TextBox 19">
            <a:extLst>
              <a:ext uri="{FF2B5EF4-FFF2-40B4-BE49-F238E27FC236}">
                <a16:creationId xmlns:a16="http://schemas.microsoft.com/office/drawing/2014/main" id="{FDB73326-6622-5E09-09B6-B7F376770152}"/>
              </a:ext>
            </a:extLst>
          </p:cNvPr>
          <p:cNvSpPr txBox="1"/>
          <p:nvPr/>
        </p:nvSpPr>
        <p:spPr>
          <a:xfrm>
            <a:off x="1888299"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voi</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755202"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bò</a:t>
            </a:r>
            <a:endParaRPr lang="vi-VN" sz="2400" b="1" i="1" dirty="0"/>
          </a:p>
        </p:txBody>
      </p:sp>
      <p:pic>
        <p:nvPicPr>
          <p:cNvPr id="5122" name="Picture 2">
            <a:extLst>
              <a:ext uri="{FF2B5EF4-FFF2-40B4-BE49-F238E27FC236}">
                <a16:creationId xmlns:a16="http://schemas.microsoft.com/office/drawing/2014/main" id="{4F0132B6-8537-7377-5E81-23EEE81F1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92" y="2377591"/>
            <a:ext cx="4548916" cy="341168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n Bò ♫♫ Con Cún Con ♥ Nhạc Thiếu Nhi Sôi Động Vui Nhộn Hay Nhất - YouTube">
            <a:extLst>
              <a:ext uri="{FF2B5EF4-FFF2-40B4-BE49-F238E27FC236}">
                <a16:creationId xmlns:a16="http://schemas.microsoft.com/office/drawing/2014/main" id="{441061C9-54C3-937E-89DE-19DA2FAD6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711" y="2377591"/>
            <a:ext cx="6065221" cy="341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406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029985" y="2928449"/>
            <a:ext cx="8132034"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THỰC VẬT CÓ HOA</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2.</a:t>
            </a:r>
          </a:p>
        </p:txBody>
      </p:sp>
    </p:spTree>
    <p:extLst>
      <p:ext uri="{BB962C8B-B14F-4D97-AF65-F5344CB8AC3E}">
        <p14:creationId xmlns:p14="http://schemas.microsoft.com/office/powerpoint/2010/main" val="1721147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20482" name="Picture 2" descr="Lý thuyết Cấu tạo và chức năng của hoa sinh 6">
            <a:extLst>
              <a:ext uri="{FF2B5EF4-FFF2-40B4-BE49-F238E27FC236}">
                <a16:creationId xmlns:a16="http://schemas.microsoft.com/office/drawing/2014/main" id="{5C524013-9C1E-4AE5-AC0C-7432CA0803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8629" y="1146629"/>
            <a:ext cx="6290427" cy="43232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45515C7-24DB-42C3-A5BD-2B8483796014}"/>
              </a:ext>
            </a:extLst>
          </p:cNvPr>
          <p:cNvSpPr txBox="1"/>
          <p:nvPr/>
        </p:nvSpPr>
        <p:spPr>
          <a:xfrm>
            <a:off x="413912" y="1734213"/>
            <a:ext cx="5190324" cy="410189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
            </a:pPr>
            <a:r>
              <a:rPr lang="vi-VN" sz="2400" dirty="0"/>
              <a:t>Ở thực vật có hoa, hoa là cơ quan sinh sản, bộ phận sinh sản của hoa là </a:t>
            </a:r>
            <a:r>
              <a:rPr lang="vi-VN" sz="2400" b="1" dirty="0"/>
              <a:t>nhị</a:t>
            </a:r>
            <a:r>
              <a:rPr lang="vi-VN" sz="2400" dirty="0"/>
              <a:t> và </a:t>
            </a:r>
            <a:r>
              <a:rPr lang="vi-VN" sz="2400" b="1" dirty="0"/>
              <a:t>nhụy</a:t>
            </a:r>
            <a:r>
              <a:rPr lang="vi-VN" sz="2400" dirty="0"/>
              <a:t>. </a:t>
            </a:r>
          </a:p>
          <a:p>
            <a:pPr marL="342900" indent="-342900">
              <a:spcAft>
                <a:spcPts val="600"/>
              </a:spcAft>
              <a:buFont typeface="Wingdings" panose="05000000000000000000" pitchFamily="2" charset="2"/>
              <a:buChar char="§"/>
            </a:pPr>
            <a:r>
              <a:rPr lang="vi-VN" sz="2400" b="1" dirty="0"/>
              <a:t>Nhị hoa</a:t>
            </a:r>
            <a:r>
              <a:rPr lang="vi-VN" sz="2400" dirty="0"/>
              <a:t> gồm chỉ nhị và bao phấn, bao phấn chứa hạt phấn (mang giao tử đực). </a:t>
            </a:r>
          </a:p>
          <a:p>
            <a:pPr marL="342900" indent="-342900">
              <a:spcAft>
                <a:spcPts val="600"/>
              </a:spcAft>
              <a:buFont typeface="Wingdings" panose="05000000000000000000" pitchFamily="2" charset="2"/>
              <a:buChar char="§"/>
            </a:pPr>
            <a:r>
              <a:rPr lang="vi-VN" sz="2400" b="1" dirty="0"/>
              <a:t>Nhụy hoa </a:t>
            </a:r>
            <a:r>
              <a:rPr lang="vi-VN" sz="2400" dirty="0"/>
              <a:t>gồm đầu nhụy, vòi nhụy và bầu nhụy; bầu nhụy chứa noãn mang giao tử cái.</a:t>
            </a:r>
            <a:endParaRPr lang="en-US" sz="2400" dirty="0"/>
          </a:p>
        </p:txBody>
      </p:sp>
    </p:spTree>
    <p:extLst>
      <p:ext uri="{BB962C8B-B14F-4D97-AF65-F5344CB8AC3E}">
        <p14:creationId xmlns:p14="http://schemas.microsoft.com/office/powerpoint/2010/main" val="116940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80C0"/>
        </a:solidFill>
        <a:effectLst/>
      </p:bgPr>
    </p:bg>
    <p:spTree>
      <p:nvGrpSpPr>
        <p:cNvPr id="1" name=""/>
        <p:cNvGrpSpPr/>
        <p:nvPr/>
      </p:nvGrpSpPr>
      <p:grpSpPr>
        <a:xfrm>
          <a:off x="0" y="0"/>
          <a:ext cx="0" cy="0"/>
          <a:chOff x="0" y="0"/>
          <a:chExt cx="0" cy="0"/>
        </a:xfrm>
      </p:grpSpPr>
      <p:pic>
        <p:nvPicPr>
          <p:cNvPr id="11266" name="Picture 2" descr="Parts of Flower | Pollination Video | Video for Kids - YouTube">
            <a:extLst>
              <a:ext uri="{FF2B5EF4-FFF2-40B4-BE49-F238E27FC236}">
                <a16:creationId xmlns:a16="http://schemas.microsoft.com/office/drawing/2014/main" id="{C17B728A-0189-A0BE-AB3B-B6367DF8F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00"/>
          <a:stretch/>
        </p:blipFill>
        <p:spPr bwMode="auto">
          <a:xfrm>
            <a:off x="0" y="1371600"/>
            <a:ext cx="12192000" cy="5486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031D924-6631-840D-506A-414096F58854}"/>
              </a:ext>
            </a:extLst>
          </p:cNvPr>
          <p:cNvCxnSpPr>
            <a:cxnSpLocks/>
            <a:stCxn id="5" idx="1"/>
          </p:cNvCxnSpPr>
          <p:nvPr/>
        </p:nvCxnSpPr>
        <p:spPr>
          <a:xfrm flipH="1">
            <a:off x="7630991" y="2318072"/>
            <a:ext cx="1589209" cy="8334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429D7718-D313-7F7C-7938-C2D77B816771}"/>
              </a:ext>
            </a:extLst>
          </p:cNvPr>
          <p:cNvSpPr/>
          <p:nvPr/>
        </p:nvSpPr>
        <p:spPr>
          <a:xfrm>
            <a:off x="9220200" y="204207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Bao phấn</a:t>
            </a:r>
            <a:endParaRPr lang="en-US" sz="2000" b="1" dirty="0">
              <a:solidFill>
                <a:schemeClr val="bg1"/>
              </a:solidFill>
            </a:endParaRPr>
          </a:p>
        </p:txBody>
      </p:sp>
      <p:cxnSp>
        <p:nvCxnSpPr>
          <p:cNvPr id="6" name="Straight Connector 5">
            <a:extLst>
              <a:ext uri="{FF2B5EF4-FFF2-40B4-BE49-F238E27FC236}">
                <a16:creationId xmlns:a16="http://schemas.microsoft.com/office/drawing/2014/main" id="{503FEE72-01DE-B617-D3BC-11814F8370C2}"/>
              </a:ext>
            </a:extLst>
          </p:cNvPr>
          <p:cNvCxnSpPr>
            <a:cxnSpLocks/>
            <a:stCxn id="8" idx="1"/>
          </p:cNvCxnSpPr>
          <p:nvPr/>
        </p:nvCxnSpPr>
        <p:spPr>
          <a:xfrm flipH="1">
            <a:off x="7096631" y="3151482"/>
            <a:ext cx="2569871" cy="96935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2757C1B-E211-CE77-6B3B-0E71CFE84CD6}"/>
              </a:ext>
            </a:extLst>
          </p:cNvPr>
          <p:cNvSpPr/>
          <p:nvPr/>
        </p:nvSpPr>
        <p:spPr>
          <a:xfrm>
            <a:off x="9666502" y="287548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Chỉ nhị</a:t>
            </a:r>
            <a:endParaRPr lang="en-US" sz="2000" b="1" dirty="0">
              <a:solidFill>
                <a:schemeClr val="bg1"/>
              </a:solidFill>
            </a:endParaRPr>
          </a:p>
        </p:txBody>
      </p:sp>
      <p:cxnSp>
        <p:nvCxnSpPr>
          <p:cNvPr id="9" name="Straight Connector 8">
            <a:extLst>
              <a:ext uri="{FF2B5EF4-FFF2-40B4-BE49-F238E27FC236}">
                <a16:creationId xmlns:a16="http://schemas.microsoft.com/office/drawing/2014/main" id="{2181FDCC-34A0-6060-144C-A8429D4020D8}"/>
              </a:ext>
            </a:extLst>
          </p:cNvPr>
          <p:cNvCxnSpPr>
            <a:cxnSpLocks/>
          </p:cNvCxnSpPr>
          <p:nvPr/>
        </p:nvCxnSpPr>
        <p:spPr>
          <a:xfrm flipH="1">
            <a:off x="2996089" y="5365352"/>
            <a:ext cx="1513969" cy="5782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CDFC68C8-C66E-2C11-8F92-0B4D04ABE2CF}"/>
              </a:ext>
            </a:extLst>
          </p:cNvPr>
          <p:cNvSpPr/>
          <p:nvPr/>
        </p:nvSpPr>
        <p:spPr>
          <a:xfrm>
            <a:off x="1513969" y="5667601"/>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Đài hoa</a:t>
            </a:r>
            <a:endParaRPr lang="en-US" sz="2000" b="1" dirty="0">
              <a:solidFill>
                <a:schemeClr val="bg1"/>
              </a:solidFill>
            </a:endParaRPr>
          </a:p>
        </p:txBody>
      </p:sp>
      <p:cxnSp>
        <p:nvCxnSpPr>
          <p:cNvPr id="12" name="Straight Connector 11">
            <a:extLst>
              <a:ext uri="{FF2B5EF4-FFF2-40B4-BE49-F238E27FC236}">
                <a16:creationId xmlns:a16="http://schemas.microsoft.com/office/drawing/2014/main" id="{0ACB8823-58A3-8A43-7899-AF122E2B4EAC}"/>
              </a:ext>
            </a:extLst>
          </p:cNvPr>
          <p:cNvCxnSpPr>
            <a:cxnSpLocks/>
          </p:cNvCxnSpPr>
          <p:nvPr/>
        </p:nvCxnSpPr>
        <p:spPr>
          <a:xfrm flipH="1" flipV="1">
            <a:off x="6107482" y="6219598"/>
            <a:ext cx="1709292" cy="984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32E48F9-C696-0D11-6004-EF982FECBA40}"/>
              </a:ext>
            </a:extLst>
          </p:cNvPr>
          <p:cNvSpPr/>
          <p:nvPr/>
        </p:nvSpPr>
        <p:spPr>
          <a:xfrm>
            <a:off x="7816774" y="6042085"/>
            <a:ext cx="1632026"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Cuống hoa</a:t>
            </a:r>
            <a:endParaRPr lang="en-US" sz="2000" b="1" dirty="0">
              <a:solidFill>
                <a:schemeClr val="bg1"/>
              </a:solidFill>
            </a:endParaRPr>
          </a:p>
        </p:txBody>
      </p:sp>
      <p:cxnSp>
        <p:nvCxnSpPr>
          <p:cNvPr id="16" name="Straight Connector 15">
            <a:extLst>
              <a:ext uri="{FF2B5EF4-FFF2-40B4-BE49-F238E27FC236}">
                <a16:creationId xmlns:a16="http://schemas.microsoft.com/office/drawing/2014/main" id="{31684053-C44C-6845-316C-D2F3F93304F7}"/>
              </a:ext>
            </a:extLst>
          </p:cNvPr>
          <p:cNvCxnSpPr>
            <a:cxnSpLocks/>
          </p:cNvCxnSpPr>
          <p:nvPr/>
        </p:nvCxnSpPr>
        <p:spPr>
          <a:xfrm flipH="1" flipV="1">
            <a:off x="1905000" y="3230477"/>
            <a:ext cx="1285369" cy="1985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D1BFBD9-25DA-9AA4-AD15-47BB1E48F7B2}"/>
              </a:ext>
            </a:extLst>
          </p:cNvPr>
          <p:cNvSpPr/>
          <p:nvPr/>
        </p:nvSpPr>
        <p:spPr>
          <a:xfrm>
            <a:off x="432911" y="2954478"/>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Cánh hoa</a:t>
            </a:r>
            <a:endParaRPr lang="en-US" sz="2000" b="1" dirty="0">
              <a:solidFill>
                <a:schemeClr val="bg1"/>
              </a:solidFill>
            </a:endParaRPr>
          </a:p>
        </p:txBody>
      </p:sp>
      <p:cxnSp>
        <p:nvCxnSpPr>
          <p:cNvPr id="19" name="Straight Connector 18">
            <a:extLst>
              <a:ext uri="{FF2B5EF4-FFF2-40B4-BE49-F238E27FC236}">
                <a16:creationId xmlns:a16="http://schemas.microsoft.com/office/drawing/2014/main" id="{84B6047A-96EA-3B6D-C6EB-1C79FAEDBAB9}"/>
              </a:ext>
            </a:extLst>
          </p:cNvPr>
          <p:cNvCxnSpPr>
            <a:cxnSpLocks/>
            <a:stCxn id="21" idx="1"/>
          </p:cNvCxnSpPr>
          <p:nvPr/>
        </p:nvCxnSpPr>
        <p:spPr>
          <a:xfrm flipH="1" flipV="1">
            <a:off x="6558408" y="5421174"/>
            <a:ext cx="2487597" cy="2201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446D14F-8E24-9897-1FD1-4FDEE72A2326}"/>
              </a:ext>
            </a:extLst>
          </p:cNvPr>
          <p:cNvSpPr/>
          <p:nvPr/>
        </p:nvSpPr>
        <p:spPr>
          <a:xfrm>
            <a:off x="9046005" y="5365352"/>
            <a:ext cx="1240995"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Bầu</a:t>
            </a:r>
            <a:endParaRPr lang="en-US" sz="2000" b="1" dirty="0">
              <a:solidFill>
                <a:schemeClr val="bg1"/>
              </a:solidFill>
            </a:endParaRPr>
          </a:p>
        </p:txBody>
      </p:sp>
      <p:cxnSp>
        <p:nvCxnSpPr>
          <p:cNvPr id="24" name="Straight Connector 23">
            <a:extLst>
              <a:ext uri="{FF2B5EF4-FFF2-40B4-BE49-F238E27FC236}">
                <a16:creationId xmlns:a16="http://schemas.microsoft.com/office/drawing/2014/main" id="{B584B8AC-F016-5B38-C574-1B3D951F906F}"/>
              </a:ext>
            </a:extLst>
          </p:cNvPr>
          <p:cNvCxnSpPr>
            <a:cxnSpLocks/>
          </p:cNvCxnSpPr>
          <p:nvPr/>
        </p:nvCxnSpPr>
        <p:spPr>
          <a:xfrm>
            <a:off x="3886200" y="2011433"/>
            <a:ext cx="2133600" cy="33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220EAB8-021F-C9F1-F739-5C76CEAA9A46}"/>
              </a:ext>
            </a:extLst>
          </p:cNvPr>
          <p:cNvSpPr/>
          <p:nvPr/>
        </p:nvSpPr>
        <p:spPr>
          <a:xfrm>
            <a:off x="2449309" y="1735434"/>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Đầu nhụy</a:t>
            </a:r>
            <a:endParaRPr lang="en-US" sz="2000" b="1" dirty="0">
              <a:solidFill>
                <a:schemeClr val="bg1"/>
              </a:solidFill>
            </a:endParaRPr>
          </a:p>
        </p:txBody>
      </p:sp>
      <p:cxnSp>
        <p:nvCxnSpPr>
          <p:cNvPr id="31" name="Straight Connector 30">
            <a:extLst>
              <a:ext uri="{FF2B5EF4-FFF2-40B4-BE49-F238E27FC236}">
                <a16:creationId xmlns:a16="http://schemas.microsoft.com/office/drawing/2014/main" id="{11B53A6D-4ADF-8A0F-DECE-3C51A273091F}"/>
              </a:ext>
            </a:extLst>
          </p:cNvPr>
          <p:cNvCxnSpPr>
            <a:cxnSpLocks/>
            <a:endCxn id="33" idx="3"/>
          </p:cNvCxnSpPr>
          <p:nvPr/>
        </p:nvCxnSpPr>
        <p:spPr>
          <a:xfrm flipH="1">
            <a:off x="4705381" y="5310205"/>
            <a:ext cx="1118711" cy="9404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A26B527-0030-45B2-D026-2A3881216B2D}"/>
              </a:ext>
            </a:extLst>
          </p:cNvPr>
          <p:cNvSpPr/>
          <p:nvPr/>
        </p:nvSpPr>
        <p:spPr>
          <a:xfrm>
            <a:off x="3223261" y="5974622"/>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Noãn </a:t>
            </a:r>
            <a:endParaRPr lang="en-US" sz="2000" b="1" dirty="0">
              <a:solidFill>
                <a:schemeClr val="bg1"/>
              </a:solidFill>
            </a:endParaRPr>
          </a:p>
        </p:txBody>
      </p:sp>
      <p:sp>
        <p:nvSpPr>
          <p:cNvPr id="34" name="TextBox 33">
            <a:extLst>
              <a:ext uri="{FF2B5EF4-FFF2-40B4-BE49-F238E27FC236}">
                <a16:creationId xmlns:a16="http://schemas.microsoft.com/office/drawing/2014/main" id="{BDD0A034-C726-A476-FD57-F938241D10F4}"/>
              </a:ext>
            </a:extLst>
          </p:cNvPr>
          <p:cNvSpPr txBox="1"/>
          <p:nvPr/>
        </p:nvSpPr>
        <p:spPr>
          <a:xfrm>
            <a:off x="2100949" y="456199"/>
            <a:ext cx="7990102" cy="553998"/>
          </a:xfrm>
          <a:prstGeom prst="rect">
            <a:avLst/>
          </a:prstGeom>
          <a:noFill/>
        </p:spPr>
        <p:txBody>
          <a:bodyPr wrap="square" lIns="0" tIns="0" rIns="0" bIns="0" rtlCol="0">
            <a:spAutoFit/>
          </a:bodyPr>
          <a:lstStyle/>
          <a:p>
            <a:pPr algn="ctr"/>
            <a:r>
              <a:rPr lang="vi-VN" sz="3600" b="1" dirty="0">
                <a:solidFill>
                  <a:schemeClr val="bg1"/>
                </a:solidFill>
              </a:rPr>
              <a:t>SƠ ĐỒ CẤU TẠO HOA LƯỠNG TÍNH</a:t>
            </a:r>
            <a:endParaRPr lang="en-US" sz="3600" b="1" dirty="0">
              <a:solidFill>
                <a:schemeClr val="bg1"/>
              </a:solidFill>
            </a:endParaRPr>
          </a:p>
        </p:txBody>
      </p:sp>
    </p:spTree>
    <p:extLst>
      <p:ext uri="{BB962C8B-B14F-4D97-AF65-F5344CB8AC3E}">
        <p14:creationId xmlns:p14="http://schemas.microsoft.com/office/powerpoint/2010/main" val="11321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7174" name="Picture 6" descr="Sepals - Definition, Meaning, Function &amp; Diagram">
            <a:extLst>
              <a:ext uri="{FF2B5EF4-FFF2-40B4-BE49-F238E27FC236}">
                <a16:creationId xmlns:a16="http://schemas.microsoft.com/office/drawing/2014/main" id="{472B6E5C-C17E-D188-E6C5-6958408A02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341" t="15221" b="1446"/>
          <a:stretch/>
        </p:blipFill>
        <p:spPr bwMode="auto">
          <a:xfrm>
            <a:off x="4886506" y="939944"/>
            <a:ext cx="6051739" cy="5715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EDCBA6E-0912-B74E-BDCC-A7C3FAEEFCA5}"/>
              </a:ext>
            </a:extLst>
          </p:cNvPr>
          <p:cNvSpPr txBox="1"/>
          <p:nvPr/>
        </p:nvSpPr>
        <p:spPr>
          <a:xfrm>
            <a:off x="4894435" y="6096251"/>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sp>
        <p:nvSpPr>
          <p:cNvPr id="2" name="Rectangle 1">
            <a:extLst>
              <a:ext uri="{FF2B5EF4-FFF2-40B4-BE49-F238E27FC236}">
                <a16:creationId xmlns:a16="http://schemas.microsoft.com/office/drawing/2014/main" id="{15262B18-0F43-7419-0883-03D51A1353CC}"/>
              </a:ext>
            </a:extLst>
          </p:cNvPr>
          <p:cNvSpPr/>
          <p:nvPr/>
        </p:nvSpPr>
        <p:spPr>
          <a:xfrm>
            <a:off x="4037829" y="1288257"/>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Tràng hoa</a:t>
            </a:r>
            <a:endParaRPr lang="en-US" sz="2000" b="1" dirty="0">
              <a:solidFill>
                <a:sysClr val="windowText" lastClr="000000"/>
              </a:solidFill>
            </a:endParaRPr>
          </a:p>
        </p:txBody>
      </p:sp>
      <p:sp>
        <p:nvSpPr>
          <p:cNvPr id="29" name="Rectangle 28">
            <a:extLst>
              <a:ext uri="{FF2B5EF4-FFF2-40B4-BE49-F238E27FC236}">
                <a16:creationId xmlns:a16="http://schemas.microsoft.com/office/drawing/2014/main" id="{1C8196C9-583A-4507-7BED-F8ADD4F784C6}"/>
              </a:ext>
            </a:extLst>
          </p:cNvPr>
          <p:cNvSpPr/>
          <p:nvPr/>
        </p:nvSpPr>
        <p:spPr>
          <a:xfrm>
            <a:off x="3939641" y="5082056"/>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Lá đài</a:t>
            </a:r>
            <a:endParaRPr lang="en-US" sz="2000" b="1" dirty="0">
              <a:solidFill>
                <a:sysClr val="windowText" lastClr="000000"/>
              </a:solidFill>
            </a:endParaRPr>
          </a:p>
        </p:txBody>
      </p:sp>
      <p:cxnSp>
        <p:nvCxnSpPr>
          <p:cNvPr id="24" name="Straight Connector 23">
            <a:extLst>
              <a:ext uri="{FF2B5EF4-FFF2-40B4-BE49-F238E27FC236}">
                <a16:creationId xmlns:a16="http://schemas.microsoft.com/office/drawing/2014/main" id="{5B4A5140-7125-FCEF-99F8-42B712DCB1CA}"/>
              </a:ext>
            </a:extLst>
          </p:cNvPr>
          <p:cNvCxnSpPr>
            <a:cxnSpLocks/>
          </p:cNvCxnSpPr>
          <p:nvPr/>
        </p:nvCxnSpPr>
        <p:spPr>
          <a:xfrm flipH="1">
            <a:off x="9268572" y="2565265"/>
            <a:ext cx="1323228" cy="69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A44E1F3-BDF6-C66B-0566-C4F0BC0C5B5A}"/>
              </a:ext>
            </a:extLst>
          </p:cNvPr>
          <p:cNvSpPr/>
          <p:nvPr/>
        </p:nvSpPr>
        <p:spPr>
          <a:xfrm>
            <a:off x="10387186" y="2180570"/>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Bao phấn</a:t>
            </a:r>
            <a:endParaRPr lang="en-US" sz="2000" b="1" dirty="0">
              <a:solidFill>
                <a:sysClr val="windowText" lastClr="000000"/>
              </a:solidFill>
            </a:endParaRPr>
          </a:p>
        </p:txBody>
      </p:sp>
      <p:cxnSp>
        <p:nvCxnSpPr>
          <p:cNvPr id="33" name="Straight Connector 32">
            <a:extLst>
              <a:ext uri="{FF2B5EF4-FFF2-40B4-BE49-F238E27FC236}">
                <a16:creationId xmlns:a16="http://schemas.microsoft.com/office/drawing/2014/main" id="{91468C7E-A583-0DA2-CC31-5823367C44EF}"/>
              </a:ext>
            </a:extLst>
          </p:cNvPr>
          <p:cNvCxnSpPr>
            <a:cxnSpLocks/>
          </p:cNvCxnSpPr>
          <p:nvPr/>
        </p:nvCxnSpPr>
        <p:spPr>
          <a:xfrm flipH="1" flipV="1">
            <a:off x="7894630" y="4261929"/>
            <a:ext cx="1027497" cy="994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D57BC51-E0FD-F811-8A40-7F8050D0DE72}"/>
              </a:ext>
            </a:extLst>
          </p:cNvPr>
          <p:cNvSpPr/>
          <p:nvPr/>
        </p:nvSpPr>
        <p:spPr>
          <a:xfrm>
            <a:off x="8854686" y="5124316"/>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Noãn </a:t>
            </a:r>
            <a:endParaRPr lang="en-US" sz="2000" b="1" dirty="0">
              <a:solidFill>
                <a:sysClr val="windowText" lastClr="000000"/>
              </a:solidFill>
            </a:endParaRPr>
          </a:p>
        </p:txBody>
      </p:sp>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600492" y="6115906"/>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cxnSp>
        <p:nvCxnSpPr>
          <p:cNvPr id="47" name="Straight Connector 46">
            <a:extLst>
              <a:ext uri="{FF2B5EF4-FFF2-40B4-BE49-F238E27FC236}">
                <a16:creationId xmlns:a16="http://schemas.microsoft.com/office/drawing/2014/main" id="{411946AC-C967-0B1D-0011-E2F0F8212C10}"/>
              </a:ext>
            </a:extLst>
          </p:cNvPr>
          <p:cNvCxnSpPr>
            <a:cxnSpLocks/>
          </p:cNvCxnSpPr>
          <p:nvPr/>
        </p:nvCxnSpPr>
        <p:spPr>
          <a:xfrm flipH="1">
            <a:off x="7799846" y="1908077"/>
            <a:ext cx="1901638" cy="1536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3114689-6DB6-3702-72A0-EF4EF061C54A}"/>
              </a:ext>
            </a:extLst>
          </p:cNvPr>
          <p:cNvSpPr/>
          <p:nvPr/>
        </p:nvSpPr>
        <p:spPr>
          <a:xfrm>
            <a:off x="9689933" y="1640812"/>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Vòi nhụy</a:t>
            </a:r>
            <a:endParaRPr lang="en-US" sz="2000" b="1" dirty="0">
              <a:solidFill>
                <a:sysClr val="windowText" lastClr="000000"/>
              </a:solidFill>
            </a:endParaRPr>
          </a:p>
        </p:txBody>
      </p:sp>
      <p:cxnSp>
        <p:nvCxnSpPr>
          <p:cNvPr id="51" name="Straight Connector 50">
            <a:extLst>
              <a:ext uri="{FF2B5EF4-FFF2-40B4-BE49-F238E27FC236}">
                <a16:creationId xmlns:a16="http://schemas.microsoft.com/office/drawing/2014/main" id="{4E48BA81-710D-7FAE-5F4D-050556E2B58F}"/>
              </a:ext>
            </a:extLst>
          </p:cNvPr>
          <p:cNvCxnSpPr>
            <a:cxnSpLocks/>
          </p:cNvCxnSpPr>
          <p:nvPr/>
        </p:nvCxnSpPr>
        <p:spPr>
          <a:xfrm flipH="1" flipV="1">
            <a:off x="8761392" y="3893037"/>
            <a:ext cx="1300932" cy="4621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E7C19A1-4B80-C676-97D8-04F9D481B2F2}"/>
              </a:ext>
            </a:extLst>
          </p:cNvPr>
          <p:cNvSpPr/>
          <p:nvPr/>
        </p:nvSpPr>
        <p:spPr>
          <a:xfrm>
            <a:off x="10039666" y="4151549"/>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Chỉ nhị</a:t>
            </a:r>
            <a:endParaRPr lang="en-US" sz="2000" b="1" dirty="0">
              <a:solidFill>
                <a:sysClr val="windowText" lastClr="000000"/>
              </a:solidFill>
            </a:endParaRPr>
          </a:p>
        </p:txBody>
      </p:sp>
      <p:cxnSp>
        <p:nvCxnSpPr>
          <p:cNvPr id="54" name="Straight Connector 53">
            <a:extLst>
              <a:ext uri="{FF2B5EF4-FFF2-40B4-BE49-F238E27FC236}">
                <a16:creationId xmlns:a16="http://schemas.microsoft.com/office/drawing/2014/main" id="{A03448E3-5CDC-B3B0-3B04-F8463E342D0A}"/>
              </a:ext>
            </a:extLst>
          </p:cNvPr>
          <p:cNvCxnSpPr>
            <a:cxnSpLocks/>
          </p:cNvCxnSpPr>
          <p:nvPr/>
        </p:nvCxnSpPr>
        <p:spPr>
          <a:xfrm flipH="1">
            <a:off x="7799846" y="939944"/>
            <a:ext cx="1985925" cy="4547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BD0585B-78D8-6EBD-082F-019D55F4AB30}"/>
              </a:ext>
            </a:extLst>
          </p:cNvPr>
          <p:cNvSpPr/>
          <p:nvPr/>
        </p:nvSpPr>
        <p:spPr>
          <a:xfrm>
            <a:off x="9759315" y="674316"/>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Đầu nhụy</a:t>
            </a:r>
            <a:endParaRPr lang="en-US" sz="2000" b="1" dirty="0">
              <a:solidFill>
                <a:sysClr val="windowText" lastClr="000000"/>
              </a:solidFill>
            </a:endParaRPr>
          </a:p>
        </p:txBody>
      </p:sp>
    </p:spTree>
    <p:extLst>
      <p:ext uri="{BB962C8B-B14F-4D97-AF65-F5344CB8AC3E}">
        <p14:creationId xmlns:p14="http://schemas.microsoft.com/office/powerpoint/2010/main" val="35289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grpSp>
        <p:nvGrpSpPr>
          <p:cNvPr id="6" name="Group 5">
            <a:extLst>
              <a:ext uri="{FF2B5EF4-FFF2-40B4-BE49-F238E27FC236}">
                <a16:creationId xmlns:a16="http://schemas.microsoft.com/office/drawing/2014/main" id="{B910DD9D-C356-4BBC-A9D7-432DE92571E7}"/>
              </a:ext>
            </a:extLst>
          </p:cNvPr>
          <p:cNvGrpSpPr/>
          <p:nvPr/>
        </p:nvGrpSpPr>
        <p:grpSpPr>
          <a:xfrm>
            <a:off x="467315" y="2372975"/>
            <a:ext cx="4863813" cy="4195604"/>
            <a:chOff x="467315" y="2372975"/>
            <a:chExt cx="4863813" cy="4195604"/>
          </a:xfrm>
        </p:grpSpPr>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818743" y="6180011"/>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grpSp>
      <p:grpSp>
        <p:nvGrpSpPr>
          <p:cNvPr id="4" name="Group 3">
            <a:extLst>
              <a:ext uri="{FF2B5EF4-FFF2-40B4-BE49-F238E27FC236}">
                <a16:creationId xmlns:a16="http://schemas.microsoft.com/office/drawing/2014/main" id="{BC0AE684-6418-8E36-190E-999BCDAB4067}"/>
              </a:ext>
            </a:extLst>
          </p:cNvPr>
          <p:cNvGrpSpPr/>
          <p:nvPr/>
        </p:nvGrpSpPr>
        <p:grpSpPr>
          <a:xfrm>
            <a:off x="4558129" y="1149791"/>
            <a:ext cx="6769294" cy="5418878"/>
            <a:chOff x="4558129" y="1149791"/>
            <a:chExt cx="6769294" cy="5418878"/>
          </a:xfrm>
        </p:grpSpPr>
        <p:sp>
          <p:nvSpPr>
            <p:cNvPr id="27" name="TextBox 26">
              <a:extLst>
                <a:ext uri="{FF2B5EF4-FFF2-40B4-BE49-F238E27FC236}">
                  <a16:creationId xmlns:a16="http://schemas.microsoft.com/office/drawing/2014/main" id="{FEDCBA6E-0912-B74E-BDCC-A7C3FAEEFCA5}"/>
                </a:ext>
              </a:extLst>
            </p:cNvPr>
            <p:cNvSpPr txBox="1"/>
            <p:nvPr/>
          </p:nvSpPr>
          <p:spPr>
            <a:xfrm>
              <a:off x="6410343" y="6180101"/>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pic>
          <p:nvPicPr>
            <p:cNvPr id="48" name="Picture 8" descr="Flower parts diagram plant structure biology Vector Image">
              <a:extLst>
                <a:ext uri="{FF2B5EF4-FFF2-40B4-BE49-F238E27FC236}">
                  <a16:creationId xmlns:a16="http://schemas.microsoft.com/office/drawing/2014/main" id="{A4AA647F-3CC6-17BE-A8C0-9BD39160CF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66" t="6767" r="15786" b="17277"/>
            <a:stretch/>
          </p:blipFill>
          <p:spPr bwMode="auto">
            <a:xfrm>
              <a:off x="5272403" y="1149791"/>
              <a:ext cx="5395597" cy="4976712"/>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9D40C7B9-4840-6274-A1FF-B3BAAB3CC893}"/>
                </a:ext>
              </a:extLst>
            </p:cNvPr>
            <p:cNvSpPr/>
            <p:nvPr/>
          </p:nvSpPr>
          <p:spPr>
            <a:xfrm>
              <a:off x="4969724" y="2124430"/>
              <a:ext cx="1269023" cy="330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ysClr val="windowText" lastClr="000000"/>
                  </a:solidFill>
                </a:rPr>
                <a:t>Đầu nhụy</a:t>
              </a:r>
              <a:endParaRPr lang="en-US" b="1" dirty="0">
                <a:solidFill>
                  <a:sysClr val="windowText" lastClr="000000"/>
                </a:solidFill>
              </a:endParaRPr>
            </a:p>
          </p:txBody>
        </p:sp>
        <p:sp>
          <p:nvSpPr>
            <p:cNvPr id="52" name="Rectangle 51">
              <a:extLst>
                <a:ext uri="{FF2B5EF4-FFF2-40B4-BE49-F238E27FC236}">
                  <a16:creationId xmlns:a16="http://schemas.microsoft.com/office/drawing/2014/main" id="{F775BDD4-C908-E558-40CE-73E4038E5FBE}"/>
                </a:ext>
              </a:extLst>
            </p:cNvPr>
            <p:cNvSpPr/>
            <p:nvPr/>
          </p:nvSpPr>
          <p:spPr>
            <a:xfrm>
              <a:off x="4558129" y="2638219"/>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Vòi nhụy</a:t>
              </a:r>
              <a:endParaRPr lang="en-US" b="1" dirty="0">
                <a:solidFill>
                  <a:sysClr val="windowText" lastClr="000000"/>
                </a:solidFill>
              </a:endParaRPr>
            </a:p>
          </p:txBody>
        </p:sp>
        <p:sp>
          <p:nvSpPr>
            <p:cNvPr id="55" name="Rectangle 54">
              <a:extLst>
                <a:ext uri="{FF2B5EF4-FFF2-40B4-BE49-F238E27FC236}">
                  <a16:creationId xmlns:a16="http://schemas.microsoft.com/office/drawing/2014/main" id="{4B872F53-4D27-39B6-D188-81FB99D4C98C}"/>
                </a:ext>
              </a:extLst>
            </p:cNvPr>
            <p:cNvSpPr/>
            <p:nvPr/>
          </p:nvSpPr>
          <p:spPr>
            <a:xfrm>
              <a:off x="4558129" y="4130050"/>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Noãn </a:t>
              </a:r>
              <a:endParaRPr lang="en-US" b="1" dirty="0">
                <a:solidFill>
                  <a:sysClr val="windowText" lastClr="000000"/>
                </a:solidFill>
              </a:endParaRPr>
            </a:p>
          </p:txBody>
        </p:sp>
        <p:sp>
          <p:nvSpPr>
            <p:cNvPr id="57" name="Rectangle 56">
              <a:extLst>
                <a:ext uri="{FF2B5EF4-FFF2-40B4-BE49-F238E27FC236}">
                  <a16:creationId xmlns:a16="http://schemas.microsoft.com/office/drawing/2014/main" id="{983AF021-5E23-666B-3F97-5EE0741CAF8F}"/>
                </a:ext>
              </a:extLst>
            </p:cNvPr>
            <p:cNvSpPr/>
            <p:nvPr/>
          </p:nvSpPr>
          <p:spPr>
            <a:xfrm>
              <a:off x="5188338"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Lá đài</a:t>
              </a:r>
              <a:endParaRPr lang="en-US" b="1" dirty="0">
                <a:solidFill>
                  <a:sysClr val="windowText" lastClr="000000"/>
                </a:solidFill>
              </a:endParaRPr>
            </a:p>
          </p:txBody>
        </p:sp>
        <p:sp>
          <p:nvSpPr>
            <p:cNvPr id="58" name="Rectangle 57">
              <a:extLst>
                <a:ext uri="{FF2B5EF4-FFF2-40B4-BE49-F238E27FC236}">
                  <a16:creationId xmlns:a16="http://schemas.microsoft.com/office/drawing/2014/main" id="{0C0D1B3E-B096-2697-A2C4-4E8ECEE3B646}"/>
                </a:ext>
              </a:extLst>
            </p:cNvPr>
            <p:cNvSpPr/>
            <p:nvPr/>
          </p:nvSpPr>
          <p:spPr>
            <a:xfrm>
              <a:off x="9067800"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Đế hoa</a:t>
              </a:r>
              <a:endParaRPr lang="en-US" b="1" dirty="0">
                <a:solidFill>
                  <a:sysClr val="windowText" lastClr="000000"/>
                </a:solidFill>
              </a:endParaRPr>
            </a:p>
          </p:txBody>
        </p:sp>
        <p:sp>
          <p:nvSpPr>
            <p:cNvPr id="59" name="Rectangle 58">
              <a:extLst>
                <a:ext uri="{FF2B5EF4-FFF2-40B4-BE49-F238E27FC236}">
                  <a16:creationId xmlns:a16="http://schemas.microsoft.com/office/drawing/2014/main" id="{ED9F9005-CFEA-7A37-E008-55D4199185D4}"/>
                </a:ext>
              </a:extLst>
            </p:cNvPr>
            <p:cNvSpPr/>
            <p:nvPr/>
          </p:nvSpPr>
          <p:spPr>
            <a:xfrm>
              <a:off x="9829800" y="4199329"/>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Chỉ nhị</a:t>
              </a:r>
              <a:endParaRPr lang="en-US" b="1" dirty="0">
                <a:solidFill>
                  <a:sysClr val="windowText" lastClr="000000"/>
                </a:solidFill>
              </a:endParaRPr>
            </a:p>
          </p:txBody>
        </p:sp>
        <p:sp>
          <p:nvSpPr>
            <p:cNvPr id="60" name="Rectangle 59">
              <a:extLst>
                <a:ext uri="{FF2B5EF4-FFF2-40B4-BE49-F238E27FC236}">
                  <a16:creationId xmlns:a16="http://schemas.microsoft.com/office/drawing/2014/main" id="{9764DD35-31E3-8F47-DC78-E853F546108B}"/>
                </a:ext>
              </a:extLst>
            </p:cNvPr>
            <p:cNvSpPr/>
            <p:nvPr/>
          </p:nvSpPr>
          <p:spPr>
            <a:xfrm>
              <a:off x="10058400" y="2218557"/>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Bao phấn</a:t>
              </a:r>
              <a:endParaRPr lang="en-US" b="1" dirty="0">
                <a:solidFill>
                  <a:sysClr val="windowText" lastClr="000000"/>
                </a:solidFill>
              </a:endParaRPr>
            </a:p>
          </p:txBody>
        </p:sp>
        <p:sp>
          <p:nvSpPr>
            <p:cNvPr id="61" name="Rectangle 60">
              <a:extLst>
                <a:ext uri="{FF2B5EF4-FFF2-40B4-BE49-F238E27FC236}">
                  <a16:creationId xmlns:a16="http://schemas.microsoft.com/office/drawing/2014/main" id="{74EE28FD-C6AA-22EF-A57B-AFA4FBE3E928}"/>
                </a:ext>
              </a:extLst>
            </p:cNvPr>
            <p:cNvSpPr/>
            <p:nvPr/>
          </p:nvSpPr>
          <p:spPr>
            <a:xfrm>
              <a:off x="8942299" y="1229828"/>
              <a:ext cx="1356946" cy="388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Tràng hoa</a:t>
              </a:r>
              <a:endParaRPr lang="en-US" b="1" dirty="0">
                <a:solidFill>
                  <a:sysClr val="windowText" lastClr="000000"/>
                </a:solidFill>
              </a:endParaRPr>
            </a:p>
          </p:txBody>
        </p:sp>
      </p:grpSp>
    </p:spTree>
    <p:extLst>
      <p:ext uri="{BB962C8B-B14F-4D97-AF65-F5344CB8AC3E}">
        <p14:creationId xmlns:p14="http://schemas.microsoft.com/office/powerpoint/2010/main" val="123298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1026" name="Picture 2" descr="Bài 28 – Cấu tạo và chức năng của hoa | Website Sinh học">
            <a:extLst>
              <a:ext uri="{FF2B5EF4-FFF2-40B4-BE49-F238E27FC236}">
                <a16:creationId xmlns:a16="http://schemas.microsoft.com/office/drawing/2014/main" id="{6E371F5D-3B01-06A5-4201-9EDAFB0FBD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3587" y="1528690"/>
            <a:ext cx="8124825" cy="484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67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8" name="Group 17">
            <a:extLst>
              <a:ext uri="{FF2B5EF4-FFF2-40B4-BE49-F238E27FC236}">
                <a16:creationId xmlns:a16="http://schemas.microsoft.com/office/drawing/2014/main" id="{66804B94-AD0C-4F1D-B695-2C14EA5AE996}"/>
              </a:ext>
            </a:extLst>
          </p:cNvPr>
          <p:cNvGrpSpPr/>
          <p:nvPr/>
        </p:nvGrpSpPr>
        <p:grpSpPr>
          <a:xfrm>
            <a:off x="317500" y="2531460"/>
            <a:ext cx="1524000" cy="457250"/>
            <a:chOff x="800100" y="1783116"/>
            <a:chExt cx="1524000" cy="457250"/>
          </a:xfrm>
        </p:grpSpPr>
        <p:sp>
          <p:nvSpPr>
            <p:cNvPr id="19" name="Rectangle 18">
              <a:extLst>
                <a:ext uri="{FF2B5EF4-FFF2-40B4-BE49-F238E27FC236}">
                  <a16:creationId xmlns:a16="http://schemas.microsoft.com/office/drawing/2014/main" id="{CDE3DE04-8438-4F78-AB65-9F466E205D0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5F34A76-3FB2-48D9-B465-D8231DCDD07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pic>
        <p:nvPicPr>
          <p:cNvPr id="29700" name="Picture 4" descr="Lý thuyết Cấu tạo và chức năng của hoa sinh 6">
            <a:extLst>
              <a:ext uri="{FF2B5EF4-FFF2-40B4-BE49-F238E27FC236}">
                <a16:creationId xmlns:a16="http://schemas.microsoft.com/office/drawing/2014/main" id="{EBA49654-B5CC-47DE-8E4F-B152BDB3D6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7338" y="1033463"/>
            <a:ext cx="3865562" cy="26566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3F5552B-0A9E-466E-A246-5CEFAE070646}"/>
              </a:ext>
            </a:extLst>
          </p:cNvPr>
          <p:cNvSpPr txBox="1"/>
          <p:nvPr/>
        </p:nvSpPr>
        <p:spPr>
          <a:xfrm>
            <a:off x="9994900" y="2022903"/>
            <a:ext cx="1821011" cy="677814"/>
          </a:xfrm>
          <a:prstGeom prst="rect">
            <a:avLst/>
          </a:prstGeom>
          <a:noFill/>
        </p:spPr>
        <p:txBody>
          <a:bodyPr wrap="none" lIns="0" tIns="0" rIns="0" bIns="0" rtlCol="0">
            <a:spAutoFit/>
          </a:bodyPr>
          <a:lstStyle/>
          <a:p>
            <a:pPr algn="l">
              <a:lnSpc>
                <a:spcPct val="115000"/>
              </a:lnSpc>
            </a:pPr>
            <a:r>
              <a:rPr lang="vi-VN" sz="2000" b="1"/>
              <a:t>Cấu tạo</a:t>
            </a:r>
          </a:p>
          <a:p>
            <a:pPr algn="l">
              <a:lnSpc>
                <a:spcPct val="115000"/>
              </a:lnSpc>
            </a:pPr>
            <a:r>
              <a:rPr lang="vi-VN" sz="2000" b="1"/>
              <a:t>hoa lưỡng tính</a:t>
            </a:r>
          </a:p>
        </p:txBody>
      </p:sp>
      <p:sp>
        <p:nvSpPr>
          <p:cNvPr id="29" name="TextBox 28">
            <a:extLst>
              <a:ext uri="{FF2B5EF4-FFF2-40B4-BE49-F238E27FC236}">
                <a16:creationId xmlns:a16="http://schemas.microsoft.com/office/drawing/2014/main" id="{3B78B638-6463-4F3E-B15C-3FB8D2913C82}"/>
              </a:ext>
            </a:extLst>
          </p:cNvPr>
          <p:cNvSpPr txBox="1"/>
          <p:nvPr/>
        </p:nvSpPr>
        <p:spPr>
          <a:xfrm>
            <a:off x="5651500" y="4614122"/>
            <a:ext cx="1564531" cy="677814"/>
          </a:xfrm>
          <a:prstGeom prst="rect">
            <a:avLst/>
          </a:prstGeom>
          <a:noFill/>
        </p:spPr>
        <p:txBody>
          <a:bodyPr wrap="none" lIns="0" tIns="0" rIns="0" bIns="0" rtlCol="0">
            <a:spAutoFit/>
          </a:bodyPr>
          <a:lstStyle/>
          <a:p>
            <a:pPr algn="l">
              <a:lnSpc>
                <a:spcPct val="115000"/>
              </a:lnSpc>
            </a:pPr>
            <a:r>
              <a:rPr lang="vi-VN" sz="2000" b="1" dirty="0"/>
              <a:t>Cấu tạo</a:t>
            </a:r>
          </a:p>
          <a:p>
            <a:pPr algn="l">
              <a:lnSpc>
                <a:spcPct val="115000"/>
              </a:lnSpc>
            </a:pPr>
            <a:r>
              <a:rPr lang="vi-VN" sz="2000" b="1" dirty="0"/>
              <a:t>hoa đơn tính</a:t>
            </a:r>
          </a:p>
        </p:txBody>
      </p:sp>
      <p:sp>
        <p:nvSpPr>
          <p:cNvPr id="27" name="Arrow: Right 26">
            <a:extLst>
              <a:ext uri="{FF2B5EF4-FFF2-40B4-BE49-F238E27FC236}">
                <a16:creationId xmlns:a16="http://schemas.microsoft.com/office/drawing/2014/main" id="{6AAD4645-5CF0-46EB-BA56-17AC7A9EAEAA}"/>
              </a:ext>
            </a:extLst>
          </p:cNvPr>
          <p:cNvSpPr/>
          <p:nvPr/>
        </p:nvSpPr>
        <p:spPr>
          <a:xfrm>
            <a:off x="9340851" y="2229051"/>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1A036109-0013-497E-AC65-A96ECB8A850E}"/>
              </a:ext>
            </a:extLst>
          </p:cNvPr>
          <p:cNvSpPr/>
          <p:nvPr/>
        </p:nvSpPr>
        <p:spPr>
          <a:xfrm>
            <a:off x="7421537" y="4768980"/>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9895F44-E817-4748-8439-F2BC741B9105}"/>
              </a:ext>
            </a:extLst>
          </p:cNvPr>
          <p:cNvGrpSpPr/>
          <p:nvPr/>
        </p:nvGrpSpPr>
        <p:grpSpPr>
          <a:xfrm>
            <a:off x="8258628" y="2856890"/>
            <a:ext cx="3570514" cy="3570514"/>
            <a:chOff x="8258628" y="2856890"/>
            <a:chExt cx="3570514" cy="3570514"/>
          </a:xfrm>
        </p:grpSpPr>
        <p:pic>
          <p:nvPicPr>
            <p:cNvPr id="29706" name="Picture 10" descr="29 Squash Blossom Illustrations &amp; Clip Art - iStock">
              <a:extLst>
                <a:ext uri="{FF2B5EF4-FFF2-40B4-BE49-F238E27FC236}">
                  <a16:creationId xmlns:a16="http://schemas.microsoft.com/office/drawing/2014/main" id="{372276D4-B100-46B4-86BE-902A27553D1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0CF88F8A-6A7B-4B5E-882A-532DC5425AB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FE9FDB5-8A11-4ADC-AB01-57075C37891F}"/>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66022FA5-F1AF-4652-8551-83A31B798E08}"/>
              </a:ext>
            </a:extLst>
          </p:cNvPr>
          <p:cNvSpPr txBox="1"/>
          <p:nvPr/>
        </p:nvSpPr>
        <p:spPr>
          <a:xfrm>
            <a:off x="8540373" y="3945925"/>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73270AD-A2CC-499A-9496-AFA21612D2FF}"/>
              </a:ext>
            </a:extLst>
          </p:cNvPr>
          <p:cNvSpPr txBox="1"/>
          <p:nvPr/>
        </p:nvSpPr>
        <p:spPr>
          <a:xfrm>
            <a:off x="11198271" y="3383235"/>
            <a:ext cx="511358" cy="246221"/>
          </a:xfrm>
          <a:prstGeom prst="rect">
            <a:avLst/>
          </a:prstGeom>
          <a:noFill/>
        </p:spPr>
        <p:txBody>
          <a:bodyPr wrap="none" lIns="0" tIns="0" rIns="0" bIns="0" rtlCol="0">
            <a:spAutoFit/>
          </a:bodyPr>
          <a:lstStyle/>
          <a:p>
            <a:pPr algn="l"/>
            <a:r>
              <a:rPr lang="en-US" sz="1600" b="1"/>
              <a:t>Nhụy</a:t>
            </a:r>
          </a:p>
        </p:txBody>
      </p:sp>
      <p:cxnSp>
        <p:nvCxnSpPr>
          <p:cNvPr id="35" name="Straight Connector 34">
            <a:extLst>
              <a:ext uri="{FF2B5EF4-FFF2-40B4-BE49-F238E27FC236}">
                <a16:creationId xmlns:a16="http://schemas.microsoft.com/office/drawing/2014/main" id="{01622E58-B115-41B2-9C6B-C088D89714FF}"/>
              </a:ext>
            </a:extLst>
          </p:cNvPr>
          <p:cNvCxnSpPr>
            <a:cxnSpLocks/>
          </p:cNvCxnSpPr>
          <p:nvPr/>
        </p:nvCxnSpPr>
        <p:spPr>
          <a:xfrm flipH="1">
            <a:off x="10550525" y="3600881"/>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DF8DAA-05A6-4CF7-B3CD-65AB5135AF66}"/>
              </a:ext>
            </a:extLst>
          </p:cNvPr>
          <p:cNvCxnSpPr>
            <a:cxnSpLocks/>
          </p:cNvCxnSpPr>
          <p:nvPr/>
        </p:nvCxnSpPr>
        <p:spPr>
          <a:xfrm flipH="1" flipV="1">
            <a:off x="8755856" y="4210050"/>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D2845F6-117E-479F-993D-88F5909F0CFA}"/>
              </a:ext>
            </a:extLst>
          </p:cNvPr>
          <p:cNvSpPr txBox="1"/>
          <p:nvPr/>
        </p:nvSpPr>
        <p:spPr>
          <a:xfrm>
            <a:off x="10777085" y="5097000"/>
            <a:ext cx="729367" cy="246221"/>
          </a:xfrm>
          <a:prstGeom prst="rect">
            <a:avLst/>
          </a:prstGeom>
          <a:noFill/>
        </p:spPr>
        <p:txBody>
          <a:bodyPr wrap="none" lIns="0" tIns="0" rIns="0" bIns="0" rtlCol="0">
            <a:spAutoFit/>
          </a:bodyPr>
          <a:lstStyle/>
          <a:p>
            <a:pPr algn="l"/>
            <a:r>
              <a:rPr lang="en-US" sz="1600" b="1"/>
              <a:t>Hoa cái</a:t>
            </a:r>
          </a:p>
        </p:txBody>
      </p:sp>
      <p:sp>
        <p:nvSpPr>
          <p:cNvPr id="51" name="TextBox 50">
            <a:extLst>
              <a:ext uri="{FF2B5EF4-FFF2-40B4-BE49-F238E27FC236}">
                <a16:creationId xmlns:a16="http://schemas.microsoft.com/office/drawing/2014/main" id="{F6B38857-6478-4A9E-A6FE-2B8DF262965C}"/>
              </a:ext>
            </a:extLst>
          </p:cNvPr>
          <p:cNvSpPr txBox="1"/>
          <p:nvPr/>
        </p:nvSpPr>
        <p:spPr>
          <a:xfrm>
            <a:off x="8641107" y="5584666"/>
            <a:ext cx="831959" cy="246221"/>
          </a:xfrm>
          <a:prstGeom prst="rect">
            <a:avLst/>
          </a:prstGeom>
          <a:noFill/>
        </p:spPr>
        <p:txBody>
          <a:bodyPr wrap="none" lIns="0" tIns="0" rIns="0" bIns="0" rtlCol="0">
            <a:spAutoFit/>
          </a:bodyPr>
          <a:lstStyle/>
          <a:p>
            <a:pPr algn="l"/>
            <a:r>
              <a:rPr lang="en-US" sz="1600" b="1"/>
              <a:t>Hoa đực</a:t>
            </a:r>
          </a:p>
        </p:txBody>
      </p:sp>
      <p:sp>
        <p:nvSpPr>
          <p:cNvPr id="36" name="TextBox 35">
            <a:extLst>
              <a:ext uri="{FF2B5EF4-FFF2-40B4-BE49-F238E27FC236}">
                <a16:creationId xmlns:a16="http://schemas.microsoft.com/office/drawing/2014/main" id="{9147C3C6-7B30-4BF0-543F-754EF9DBB7C7}"/>
              </a:ext>
            </a:extLst>
          </p:cNvPr>
          <p:cNvSpPr txBox="1"/>
          <p:nvPr/>
        </p:nvSpPr>
        <p:spPr>
          <a:xfrm>
            <a:off x="1079500" y="1053459"/>
            <a:ext cx="437814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b="1" dirty="0">
                <a:latin typeface="Arial" panose="020B0604020202020204" pitchFamily="34" charset="0"/>
                <a:cs typeface="Arial" panose="020B0604020202020204" pitchFamily="34" charset="0"/>
              </a:rPr>
              <a:t>Mô tả cấu tạo hoa lưỡng tính. Hoa lưỡng tính có đặc điểm gì khác hoa đơn tính?</a:t>
            </a:r>
            <a:endParaRPr lang="vi-VN" sz="2200" b="1" dirty="0"/>
          </a:p>
        </p:txBody>
      </p:sp>
      <p:pic>
        <p:nvPicPr>
          <p:cNvPr id="37" name="Picture 2">
            <a:extLst>
              <a:ext uri="{FF2B5EF4-FFF2-40B4-BE49-F238E27FC236}">
                <a16:creationId xmlns:a16="http://schemas.microsoft.com/office/drawing/2014/main" id="{E108DB5D-3217-5951-07D8-05C68E464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415" y="133761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583A472-CF63-0804-169B-A17EBA9EABB9}"/>
              </a:ext>
            </a:extLst>
          </p:cNvPr>
          <p:cNvSpPr txBox="1"/>
          <p:nvPr/>
        </p:nvSpPr>
        <p:spPr>
          <a:xfrm>
            <a:off x="419131" y="3292268"/>
            <a:ext cx="4891996" cy="2497543"/>
          </a:xfrm>
          <a:prstGeom prst="rect">
            <a:avLst/>
          </a:prstGeom>
          <a:noFill/>
        </p:spPr>
        <p:txBody>
          <a:bodyPr wrap="square" lIns="0" tIns="0" rIns="0" bIns="0" rtlCol="0">
            <a:spAutoFit/>
          </a:bodyPr>
          <a:lstStyle>
            <a:defPPr>
              <a:defRPr lang="en-US"/>
            </a:defPPr>
            <a:lvl1pPr algn="just">
              <a:lnSpc>
                <a:spcPct val="125000"/>
              </a:lnSpc>
              <a:defRPr sz="22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dirty="0">
                <a:solidFill>
                  <a:schemeClr val="tx1"/>
                </a:solidFill>
              </a:rPr>
              <a:t>Hoa lưỡng tính </a:t>
            </a:r>
            <a:r>
              <a:rPr lang="vi-VN" b="0" dirty="0">
                <a:solidFill>
                  <a:schemeClr val="tx1"/>
                </a:solidFill>
              </a:rPr>
              <a:t>là hoa có cấu tạo có cả nhị và nhụy</a:t>
            </a:r>
          </a:p>
          <a:p>
            <a:pPr marL="342900" indent="-342900">
              <a:buFont typeface="Courier New" panose="02070309020205020404" pitchFamily="49" charset="0"/>
              <a:buChar char="o"/>
            </a:pPr>
            <a:r>
              <a:rPr lang="vi-VN" dirty="0">
                <a:solidFill>
                  <a:schemeClr val="tx1"/>
                </a:solidFill>
              </a:rPr>
              <a:t>Hoa lưỡng tính có đặc điểm khác hoa đơn tính </a:t>
            </a:r>
            <a:r>
              <a:rPr lang="vi-VN" b="0" dirty="0">
                <a:solidFill>
                  <a:schemeClr val="tx1"/>
                </a:solidFill>
              </a:rPr>
              <a:t>ở chỗ hoa lưỡng tĩnh có cả nhị và nhụy còn hoa đơn tính chỉ mang nhị hoặc nhụy.</a:t>
            </a:r>
          </a:p>
        </p:txBody>
      </p:sp>
    </p:spTree>
    <p:extLst>
      <p:ext uri="{BB962C8B-B14F-4D97-AF65-F5344CB8AC3E}">
        <p14:creationId xmlns:p14="http://schemas.microsoft.com/office/powerpoint/2010/main" val="207695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
                                            <p:txEl>
                                              <p:pRg st="0" end="0"/>
                                            </p:txEl>
                                          </p:spTgt>
                                        </p:tgtEl>
                                        <p:attrNameLst>
                                          <p:attrName>style.visibility</p:attrName>
                                        </p:attrNameLst>
                                      </p:cBhvr>
                                      <p:to>
                                        <p:strVal val="visible"/>
                                      </p:to>
                                    </p:set>
                                    <p:anim calcmode="lin" valueType="num">
                                      <p:cBhvr additive="base">
                                        <p:cTn id="2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9">
                                            <p:txEl>
                                              <p:pRg st="1" end="1"/>
                                            </p:txEl>
                                          </p:spTgt>
                                        </p:tgtEl>
                                        <p:attrNameLst>
                                          <p:attrName>style.visibility</p:attrName>
                                        </p:attrNameLst>
                                      </p:cBhvr>
                                      <p:to>
                                        <p:strVal val="visible"/>
                                      </p:to>
                                    </p:set>
                                    <p:anim calcmode="lin" valueType="num">
                                      <p:cBhvr additive="base">
                                        <p:cTn id="29"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981200" y="163998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905483"/>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41 Rose Wallpapers - Wallpaperboat">
            <a:extLst>
              <a:ext uri="{FF2B5EF4-FFF2-40B4-BE49-F238E27FC236}">
                <a16:creationId xmlns:a16="http://schemas.microsoft.com/office/drawing/2014/main" id="{45BDF114-13D2-46D1-9539-87842DE0ADA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484" r="3518" b="967"/>
          <a:stretch/>
        </p:blipFill>
        <p:spPr bwMode="auto">
          <a:xfrm>
            <a:off x="0" y="3497682"/>
            <a:ext cx="6096000" cy="336031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Tác dụng của cây mướp">
            <a:extLst>
              <a:ext uri="{FF2B5EF4-FFF2-40B4-BE49-F238E27FC236}">
                <a16:creationId xmlns:a16="http://schemas.microsoft.com/office/drawing/2014/main" id="{466B6DE7-7A72-4CAD-B371-95D672F29F8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1059" b="15501"/>
          <a:stretch/>
        </p:blipFill>
        <p:spPr bwMode="auto">
          <a:xfrm>
            <a:off x="6095998" y="3497680"/>
            <a:ext cx="6096001" cy="336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32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68084" y="1827987"/>
            <a:ext cx="96098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90" y="1594912"/>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oa Ly - Phân loại, ý nghĩa, cách trồng và chăm sóc">
            <a:extLst>
              <a:ext uri="{FF2B5EF4-FFF2-40B4-BE49-F238E27FC236}">
                <a16:creationId xmlns:a16="http://schemas.microsoft.com/office/drawing/2014/main" id="{23F62C68-E2F5-1791-4FBD-48B4A0E4A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90" y="2629000"/>
            <a:ext cx="5086200" cy="3390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a đào làm thuốc và kinh nghiệm chữa bệnh từ dân gian">
            <a:extLst>
              <a:ext uri="{FF2B5EF4-FFF2-40B4-BE49-F238E27FC236}">
                <a16:creationId xmlns:a16="http://schemas.microsoft.com/office/drawing/2014/main" id="{83ED19F0-91A9-2A6D-8D01-990BA0225F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3435" y="2610654"/>
            <a:ext cx="5086201" cy="33908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26D4B05-1E79-FEF0-2CD1-D4E2C527E1E0}"/>
              </a:ext>
            </a:extLst>
          </p:cNvPr>
          <p:cNvSpPr txBox="1"/>
          <p:nvPr/>
        </p:nvSpPr>
        <p:spPr>
          <a:xfrm>
            <a:off x="2514600" y="6127872"/>
            <a:ext cx="97185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li</a:t>
            </a:r>
          </a:p>
        </p:txBody>
      </p:sp>
      <p:sp>
        <p:nvSpPr>
          <p:cNvPr id="27" name="TextBox 26">
            <a:extLst>
              <a:ext uri="{FF2B5EF4-FFF2-40B4-BE49-F238E27FC236}">
                <a16:creationId xmlns:a16="http://schemas.microsoft.com/office/drawing/2014/main" id="{998BA07C-6FB9-CC80-D3FB-8E1EE909CAB6}"/>
              </a:ext>
            </a:extLst>
          </p:cNvPr>
          <p:cNvSpPr txBox="1"/>
          <p:nvPr/>
        </p:nvSpPr>
        <p:spPr>
          <a:xfrm>
            <a:off x="7924800" y="6127872"/>
            <a:ext cx="120407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đào</a:t>
            </a:r>
          </a:p>
        </p:txBody>
      </p:sp>
    </p:spTree>
    <p:extLst>
      <p:ext uri="{BB962C8B-B14F-4D97-AF65-F5344CB8AC3E}">
        <p14:creationId xmlns:p14="http://schemas.microsoft.com/office/powerpoint/2010/main" val="23224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505821" y="1701457"/>
            <a:ext cx="3180358"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BÀI 40:</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99398" y="1556216"/>
            <a:ext cx="993540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06" y="154292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iàn dưa leo | Văn hóa xã hội">
            <a:extLst>
              <a:ext uri="{FF2B5EF4-FFF2-40B4-BE49-F238E27FC236}">
                <a16:creationId xmlns:a16="http://schemas.microsoft.com/office/drawing/2014/main" id="{DF2615BD-2277-E393-9D34-C70BCE3965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129"/>
          <a:stretch/>
        </p:blipFill>
        <p:spPr bwMode="auto">
          <a:xfrm>
            <a:off x="349015" y="2694762"/>
            <a:ext cx="437538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a Mướp">
            <a:extLst>
              <a:ext uri="{FF2B5EF4-FFF2-40B4-BE49-F238E27FC236}">
                <a16:creationId xmlns:a16="http://schemas.microsoft.com/office/drawing/2014/main" id="{14E99ADF-7A1C-2ACE-7BAA-0ECE2BFCC6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75" y="2694762"/>
            <a:ext cx="23812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uon Duoc Thao: Dưa hấu - Pastèque - Watermelon">
            <a:extLst>
              <a:ext uri="{FF2B5EF4-FFF2-40B4-BE49-F238E27FC236}">
                <a16:creationId xmlns:a16="http://schemas.microsoft.com/office/drawing/2014/main" id="{09C318E3-4468-A251-2645-BD38D16A7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2696850"/>
            <a:ext cx="4619625" cy="3524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815075B-3978-279D-2861-BEDD0F73AEF1}"/>
              </a:ext>
            </a:extLst>
          </p:cNvPr>
          <p:cNvSpPr txBox="1"/>
          <p:nvPr/>
        </p:nvSpPr>
        <p:spPr>
          <a:xfrm>
            <a:off x="1604365" y="6266637"/>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chuột</a:t>
            </a:r>
          </a:p>
        </p:txBody>
      </p:sp>
      <p:sp>
        <p:nvSpPr>
          <p:cNvPr id="28" name="TextBox 27">
            <a:extLst>
              <a:ext uri="{FF2B5EF4-FFF2-40B4-BE49-F238E27FC236}">
                <a16:creationId xmlns:a16="http://schemas.microsoft.com/office/drawing/2014/main" id="{F67540C4-B902-FB97-C723-5B671D9DFFFF}"/>
              </a:ext>
            </a:extLst>
          </p:cNvPr>
          <p:cNvSpPr txBox="1"/>
          <p:nvPr/>
        </p:nvSpPr>
        <p:spPr>
          <a:xfrm>
            <a:off x="4905375"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mướp</a:t>
            </a:r>
          </a:p>
        </p:txBody>
      </p:sp>
      <p:sp>
        <p:nvSpPr>
          <p:cNvPr id="29" name="TextBox 28">
            <a:extLst>
              <a:ext uri="{FF2B5EF4-FFF2-40B4-BE49-F238E27FC236}">
                <a16:creationId xmlns:a16="http://schemas.microsoft.com/office/drawing/2014/main" id="{978A4112-A759-63DD-2C8B-6BA6DE30F4C7}"/>
              </a:ext>
            </a:extLst>
          </p:cNvPr>
          <p:cNvSpPr txBox="1"/>
          <p:nvPr/>
        </p:nvSpPr>
        <p:spPr>
          <a:xfrm>
            <a:off x="8416200"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hấu</a:t>
            </a:r>
          </a:p>
        </p:txBody>
      </p:sp>
    </p:spTree>
    <p:extLst>
      <p:ext uri="{BB962C8B-B14F-4D97-AF65-F5344CB8AC3E}">
        <p14:creationId xmlns:p14="http://schemas.microsoft.com/office/powerpoint/2010/main" val="21328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0B7B8B0-2A1B-471A-8C98-370E3C327BBC}"/>
              </a:ext>
            </a:extLst>
          </p:cNvPr>
          <p:cNvPicPr>
            <a:picLocks noChangeAspect="1"/>
          </p:cNvPicPr>
          <p:nvPr/>
        </p:nvPicPr>
        <p:blipFill rotWithShape="1">
          <a:blip r:embed="rId2"/>
          <a:srcRect l="19166" t="15539" r="19896" b="8128"/>
          <a:stretch/>
        </p:blipFill>
        <p:spPr>
          <a:xfrm>
            <a:off x="4800600" y="838200"/>
            <a:ext cx="7010400" cy="4937239"/>
          </a:xfrm>
          <a:prstGeom prst="rect">
            <a:avLst/>
          </a:prstGeom>
        </p:spPr>
      </p:pic>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10"/>
          <a:stretch>
            <a:fillRect/>
          </a:stretch>
        </p:blipFill>
        <p:spPr>
          <a:xfrm>
            <a:off x="11290300" y="5943600"/>
            <a:ext cx="1409700" cy="1757539"/>
          </a:xfrm>
          <a:prstGeom prst="rect">
            <a:avLst/>
          </a:prstGeom>
        </p:spPr>
      </p:pic>
      <p:sp>
        <p:nvSpPr>
          <p:cNvPr id="47" name="Rectangle 46">
            <a:extLst>
              <a:ext uri="{FF2B5EF4-FFF2-40B4-BE49-F238E27FC236}">
                <a16:creationId xmlns:a16="http://schemas.microsoft.com/office/drawing/2014/main" id="{B2D6B4F5-E4B5-4FB8-96DD-9F50E960D5E9}"/>
              </a:ext>
            </a:extLst>
          </p:cNvPr>
          <p:cNvSpPr/>
          <p:nvPr/>
        </p:nvSpPr>
        <p:spPr>
          <a:xfrm>
            <a:off x="4994763" y="2735439"/>
            <a:ext cx="6600337" cy="60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7208371-681A-4F29-AA59-6D3436E1DDDC}"/>
              </a:ext>
            </a:extLst>
          </p:cNvPr>
          <p:cNvSpPr txBox="1"/>
          <p:nvPr/>
        </p:nvSpPr>
        <p:spPr>
          <a:xfrm>
            <a:off x="5448300" y="2847274"/>
            <a:ext cx="1628651" cy="276999"/>
          </a:xfrm>
          <a:prstGeom prst="rect">
            <a:avLst/>
          </a:prstGeom>
          <a:noFill/>
        </p:spPr>
        <p:txBody>
          <a:bodyPr wrap="none" lIns="0" tIns="0" rIns="0" bIns="0" rtlCol="0">
            <a:spAutoFit/>
          </a:bodyPr>
          <a:lstStyle/>
          <a:p>
            <a:pPr algn="l"/>
            <a:r>
              <a:rPr lang="en-US" b="1"/>
              <a:t>Hoa dưa chuột</a:t>
            </a:r>
          </a:p>
        </p:txBody>
      </p:sp>
      <p:sp>
        <p:nvSpPr>
          <p:cNvPr id="53" name="TextBox 52">
            <a:extLst>
              <a:ext uri="{FF2B5EF4-FFF2-40B4-BE49-F238E27FC236}">
                <a16:creationId xmlns:a16="http://schemas.microsoft.com/office/drawing/2014/main" id="{15B56764-424B-4D3C-87E8-6149303994C5}"/>
              </a:ext>
            </a:extLst>
          </p:cNvPr>
          <p:cNvSpPr txBox="1"/>
          <p:nvPr/>
        </p:nvSpPr>
        <p:spPr>
          <a:xfrm>
            <a:off x="8393299" y="2847274"/>
            <a:ext cx="820738" cy="276999"/>
          </a:xfrm>
          <a:prstGeom prst="rect">
            <a:avLst/>
          </a:prstGeom>
          <a:noFill/>
        </p:spPr>
        <p:txBody>
          <a:bodyPr wrap="none" lIns="0" tIns="0" rIns="0" bIns="0" rtlCol="0">
            <a:spAutoFit/>
          </a:bodyPr>
          <a:lstStyle/>
          <a:p>
            <a:pPr algn="l"/>
            <a:r>
              <a:rPr lang="en-US" b="1"/>
              <a:t>Hoa cải</a:t>
            </a:r>
          </a:p>
        </p:txBody>
      </p:sp>
      <p:sp>
        <p:nvSpPr>
          <p:cNvPr id="54" name="TextBox 53">
            <a:extLst>
              <a:ext uri="{FF2B5EF4-FFF2-40B4-BE49-F238E27FC236}">
                <a16:creationId xmlns:a16="http://schemas.microsoft.com/office/drawing/2014/main" id="{8B6B0CB7-BA9D-4B89-8805-F70C4BDCB5C7}"/>
              </a:ext>
            </a:extLst>
          </p:cNvPr>
          <p:cNvSpPr txBox="1"/>
          <p:nvPr/>
        </p:nvSpPr>
        <p:spPr>
          <a:xfrm>
            <a:off x="10317483" y="2847274"/>
            <a:ext cx="1035540" cy="276999"/>
          </a:xfrm>
          <a:prstGeom prst="rect">
            <a:avLst/>
          </a:prstGeom>
          <a:noFill/>
        </p:spPr>
        <p:txBody>
          <a:bodyPr wrap="none" lIns="0" tIns="0" rIns="0" bIns="0" rtlCol="0">
            <a:spAutoFit/>
          </a:bodyPr>
          <a:lstStyle/>
          <a:p>
            <a:pPr algn="l"/>
            <a:r>
              <a:rPr lang="en-US" b="1"/>
              <a:t>Hoa bưởi</a:t>
            </a:r>
          </a:p>
        </p:txBody>
      </p:sp>
      <p:sp>
        <p:nvSpPr>
          <p:cNvPr id="55" name="TextBox 54">
            <a:extLst>
              <a:ext uri="{FF2B5EF4-FFF2-40B4-BE49-F238E27FC236}">
                <a16:creationId xmlns:a16="http://schemas.microsoft.com/office/drawing/2014/main" id="{78674A19-74CE-4DEF-80CA-C51D2F95B709}"/>
              </a:ext>
            </a:extLst>
          </p:cNvPr>
          <p:cNvSpPr txBox="1"/>
          <p:nvPr/>
        </p:nvSpPr>
        <p:spPr>
          <a:xfrm>
            <a:off x="5596237" y="5742101"/>
            <a:ext cx="897682" cy="276999"/>
          </a:xfrm>
          <a:prstGeom prst="rect">
            <a:avLst/>
          </a:prstGeom>
          <a:noFill/>
        </p:spPr>
        <p:txBody>
          <a:bodyPr wrap="none" lIns="0" tIns="0" rIns="0" bIns="0" rtlCol="0">
            <a:spAutoFit/>
          </a:bodyPr>
          <a:lstStyle/>
          <a:p>
            <a:pPr algn="l"/>
            <a:r>
              <a:rPr lang="en-US" b="1"/>
              <a:t>Hoa liễu</a:t>
            </a:r>
          </a:p>
        </p:txBody>
      </p:sp>
      <p:sp>
        <p:nvSpPr>
          <p:cNvPr id="56" name="TextBox 55">
            <a:extLst>
              <a:ext uri="{FF2B5EF4-FFF2-40B4-BE49-F238E27FC236}">
                <a16:creationId xmlns:a16="http://schemas.microsoft.com/office/drawing/2014/main" id="{5A085F18-9714-44DD-8C2F-13166BAB39EF}"/>
              </a:ext>
            </a:extLst>
          </p:cNvPr>
          <p:cNvSpPr txBox="1"/>
          <p:nvPr/>
        </p:nvSpPr>
        <p:spPr>
          <a:xfrm>
            <a:off x="7837588" y="5742101"/>
            <a:ext cx="1500411" cy="276999"/>
          </a:xfrm>
          <a:prstGeom prst="rect">
            <a:avLst/>
          </a:prstGeom>
          <a:noFill/>
        </p:spPr>
        <p:txBody>
          <a:bodyPr wrap="none" lIns="0" tIns="0" rIns="0" bIns="0" rtlCol="0">
            <a:spAutoFit/>
          </a:bodyPr>
          <a:lstStyle/>
          <a:p>
            <a:pPr algn="l"/>
            <a:r>
              <a:rPr lang="en-US" b="1"/>
              <a:t>Hoa khoai tây</a:t>
            </a:r>
          </a:p>
        </p:txBody>
      </p:sp>
      <p:sp>
        <p:nvSpPr>
          <p:cNvPr id="57" name="TextBox 56">
            <a:extLst>
              <a:ext uri="{FF2B5EF4-FFF2-40B4-BE49-F238E27FC236}">
                <a16:creationId xmlns:a16="http://schemas.microsoft.com/office/drawing/2014/main" id="{161E6E55-6773-48C8-9E61-A911B7EA8B27}"/>
              </a:ext>
            </a:extLst>
          </p:cNvPr>
          <p:cNvSpPr txBox="1"/>
          <p:nvPr/>
        </p:nvSpPr>
        <p:spPr>
          <a:xfrm>
            <a:off x="10253538" y="5742101"/>
            <a:ext cx="1243930" cy="276999"/>
          </a:xfrm>
          <a:prstGeom prst="rect">
            <a:avLst/>
          </a:prstGeom>
          <a:noFill/>
        </p:spPr>
        <p:txBody>
          <a:bodyPr wrap="none" lIns="0" tIns="0" rIns="0" bIns="0" rtlCol="0">
            <a:spAutoFit/>
          </a:bodyPr>
          <a:lstStyle/>
          <a:p>
            <a:pPr algn="l"/>
            <a:r>
              <a:rPr lang="en-US" b="1"/>
              <a:t>Hoa táo tây</a:t>
            </a:r>
          </a:p>
        </p:txBody>
      </p:sp>
      <p:sp>
        <p:nvSpPr>
          <p:cNvPr id="48" name="Rectangle 47">
            <a:extLst>
              <a:ext uri="{FF2B5EF4-FFF2-40B4-BE49-F238E27FC236}">
                <a16:creationId xmlns:a16="http://schemas.microsoft.com/office/drawing/2014/main" id="{511B45F3-149A-4115-9835-878A58C4400C}"/>
              </a:ext>
            </a:extLst>
          </p:cNvPr>
          <p:cNvSpPr/>
          <p:nvPr/>
        </p:nvSpPr>
        <p:spPr>
          <a:xfrm>
            <a:off x="5280660" y="3291579"/>
            <a:ext cx="662940"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148E2EC-00A0-4A72-9014-4732AB3547A6}"/>
              </a:ext>
            </a:extLst>
          </p:cNvPr>
          <p:cNvSpPr/>
          <p:nvPr/>
        </p:nvSpPr>
        <p:spPr>
          <a:xfrm>
            <a:off x="5654039" y="4840337"/>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5BC4A73-2FE9-47D4-AA44-4471E9101235}"/>
              </a:ext>
            </a:extLst>
          </p:cNvPr>
          <p:cNvSpPr/>
          <p:nvPr/>
        </p:nvSpPr>
        <p:spPr>
          <a:xfrm>
            <a:off x="5517634" y="52922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E0DB818-BEBD-4A1C-A404-6D7F4D90BE7E}"/>
              </a:ext>
            </a:extLst>
          </p:cNvPr>
          <p:cNvSpPr/>
          <p:nvPr/>
        </p:nvSpPr>
        <p:spPr>
          <a:xfrm>
            <a:off x="6948074" y="539869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4FE5294-DC16-4114-A9D3-925FD0D7E2DA}"/>
              </a:ext>
            </a:extLst>
          </p:cNvPr>
          <p:cNvSpPr/>
          <p:nvPr/>
        </p:nvSpPr>
        <p:spPr>
          <a:xfrm>
            <a:off x="8764437" y="5352972"/>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9D4C439-A281-4892-BC62-2153999FA577}"/>
              </a:ext>
            </a:extLst>
          </p:cNvPr>
          <p:cNvSpPr/>
          <p:nvPr/>
        </p:nvSpPr>
        <p:spPr>
          <a:xfrm>
            <a:off x="9267987" y="3836841"/>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9735B21-10A0-4D6D-AF19-60964BC5403C}"/>
              </a:ext>
            </a:extLst>
          </p:cNvPr>
          <p:cNvSpPr/>
          <p:nvPr/>
        </p:nvSpPr>
        <p:spPr>
          <a:xfrm>
            <a:off x="8797613" y="335638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C86EEC0-49DC-4D37-A27B-E4B2F8474A42}"/>
              </a:ext>
            </a:extLst>
          </p:cNvPr>
          <p:cNvSpPr/>
          <p:nvPr/>
        </p:nvSpPr>
        <p:spPr>
          <a:xfrm>
            <a:off x="11017538" y="355084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838935C-0726-4197-AE3B-DE5753DACCF2}"/>
              </a:ext>
            </a:extLst>
          </p:cNvPr>
          <p:cNvSpPr/>
          <p:nvPr/>
        </p:nvSpPr>
        <p:spPr>
          <a:xfrm>
            <a:off x="11265761" y="498182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0E6C765-A7F0-4909-B393-F57AB0C4D1A3}"/>
              </a:ext>
            </a:extLst>
          </p:cNvPr>
          <p:cNvSpPr/>
          <p:nvPr/>
        </p:nvSpPr>
        <p:spPr>
          <a:xfrm>
            <a:off x="11020493" y="53303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2E386FC-2B55-4CD1-9FB2-158EEC0260AE}"/>
              </a:ext>
            </a:extLst>
          </p:cNvPr>
          <p:cNvSpPr/>
          <p:nvPr/>
        </p:nvSpPr>
        <p:spPr>
          <a:xfrm>
            <a:off x="10950801" y="2431819"/>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784BB59-8835-4D7E-BDC9-DAB7AC28D8BB}"/>
              </a:ext>
            </a:extLst>
          </p:cNvPr>
          <p:cNvSpPr/>
          <p:nvPr/>
        </p:nvSpPr>
        <p:spPr>
          <a:xfrm>
            <a:off x="11446305" y="130235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DA20823-9F41-4FFD-871A-CEBDE20A0015}"/>
              </a:ext>
            </a:extLst>
          </p:cNvPr>
          <p:cNvSpPr/>
          <p:nvPr/>
        </p:nvSpPr>
        <p:spPr>
          <a:xfrm>
            <a:off x="11285963" y="868904"/>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A543095-F7B2-4F15-90C1-0B633F437D64}"/>
              </a:ext>
            </a:extLst>
          </p:cNvPr>
          <p:cNvSpPr/>
          <p:nvPr/>
        </p:nvSpPr>
        <p:spPr>
          <a:xfrm>
            <a:off x="9577573" y="1143354"/>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AE16B96-D9B5-459F-94E6-394C502299EB}"/>
              </a:ext>
            </a:extLst>
          </p:cNvPr>
          <p:cNvSpPr/>
          <p:nvPr/>
        </p:nvSpPr>
        <p:spPr>
          <a:xfrm>
            <a:off x="9547093" y="1844210"/>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9CD3F7D-FCF0-43F9-9001-61B047468AA1}"/>
              </a:ext>
            </a:extLst>
          </p:cNvPr>
          <p:cNvSpPr/>
          <p:nvPr/>
        </p:nvSpPr>
        <p:spPr>
          <a:xfrm>
            <a:off x="9059348" y="243855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3169F2-EF1E-454E-96F1-A85017386BF7}"/>
              </a:ext>
            </a:extLst>
          </p:cNvPr>
          <p:cNvSpPr/>
          <p:nvPr/>
        </p:nvSpPr>
        <p:spPr>
          <a:xfrm>
            <a:off x="6808888" y="224043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1A949E4-0AAA-4BDD-9699-1B485587C219}"/>
              </a:ext>
            </a:extLst>
          </p:cNvPr>
          <p:cNvSpPr/>
          <p:nvPr/>
        </p:nvSpPr>
        <p:spPr>
          <a:xfrm>
            <a:off x="7303522" y="831889"/>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B4C20F-3BF3-4929-B5D7-DB56C4E95975}"/>
              </a:ext>
            </a:extLst>
          </p:cNvPr>
          <p:cNvSpPr/>
          <p:nvPr/>
        </p:nvSpPr>
        <p:spPr>
          <a:xfrm>
            <a:off x="4971925" y="1328556"/>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E0F8782-DAA1-4C59-9DA4-6BBB22840611}"/>
              </a:ext>
            </a:extLst>
          </p:cNvPr>
          <p:cNvSpPr/>
          <p:nvPr/>
        </p:nvSpPr>
        <p:spPr>
          <a:xfrm>
            <a:off x="5106930" y="2334365"/>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72AF0FBC-47C5-4B90-A2EE-B9ED854870CC}"/>
              </a:ext>
            </a:extLst>
          </p:cNvPr>
          <p:cNvSpPr txBox="1"/>
          <p:nvPr/>
        </p:nvSpPr>
        <p:spPr>
          <a:xfrm>
            <a:off x="7368798" y="897925"/>
            <a:ext cx="330219" cy="246221"/>
          </a:xfrm>
          <a:prstGeom prst="rect">
            <a:avLst/>
          </a:prstGeom>
          <a:noFill/>
        </p:spPr>
        <p:txBody>
          <a:bodyPr wrap="none" lIns="0" tIns="0" rIns="0" bIns="0" rtlCol="0">
            <a:spAutoFit/>
          </a:bodyPr>
          <a:lstStyle/>
          <a:p>
            <a:pPr algn="l"/>
            <a:r>
              <a:rPr lang="en-US" sz="1600" b="1"/>
              <a:t>Nhị</a:t>
            </a:r>
          </a:p>
        </p:txBody>
      </p:sp>
      <p:sp>
        <p:nvSpPr>
          <p:cNvPr id="79" name="TextBox 78">
            <a:extLst>
              <a:ext uri="{FF2B5EF4-FFF2-40B4-BE49-F238E27FC236}">
                <a16:creationId xmlns:a16="http://schemas.microsoft.com/office/drawing/2014/main" id="{F157FE21-2765-4629-80ED-70E53C6255FB}"/>
              </a:ext>
            </a:extLst>
          </p:cNvPr>
          <p:cNvSpPr txBox="1"/>
          <p:nvPr/>
        </p:nvSpPr>
        <p:spPr>
          <a:xfrm>
            <a:off x="4692696" y="1478235"/>
            <a:ext cx="511358" cy="246221"/>
          </a:xfrm>
          <a:prstGeom prst="rect">
            <a:avLst/>
          </a:prstGeom>
          <a:noFill/>
        </p:spPr>
        <p:txBody>
          <a:bodyPr wrap="none" lIns="0" tIns="0" rIns="0" bIns="0" rtlCol="0">
            <a:spAutoFit/>
          </a:bodyPr>
          <a:lstStyle/>
          <a:p>
            <a:pPr algn="l"/>
            <a:r>
              <a:rPr lang="en-US" sz="1600" b="1"/>
              <a:t>Nhụy</a:t>
            </a:r>
          </a:p>
        </p:txBody>
      </p:sp>
      <p:sp>
        <p:nvSpPr>
          <p:cNvPr id="80" name="TextBox 79">
            <a:extLst>
              <a:ext uri="{FF2B5EF4-FFF2-40B4-BE49-F238E27FC236}">
                <a16:creationId xmlns:a16="http://schemas.microsoft.com/office/drawing/2014/main" id="{6E2C809B-2E0B-4AEB-9A57-9BCB53451FBA}"/>
              </a:ext>
            </a:extLst>
          </p:cNvPr>
          <p:cNvSpPr txBox="1"/>
          <p:nvPr/>
        </p:nvSpPr>
        <p:spPr>
          <a:xfrm>
            <a:off x="9602151" y="1115212"/>
            <a:ext cx="330219" cy="246221"/>
          </a:xfrm>
          <a:prstGeom prst="rect">
            <a:avLst/>
          </a:prstGeom>
          <a:noFill/>
        </p:spPr>
        <p:txBody>
          <a:bodyPr wrap="none" lIns="0" tIns="0" rIns="0" bIns="0" rtlCol="0">
            <a:spAutoFit/>
          </a:bodyPr>
          <a:lstStyle/>
          <a:p>
            <a:pPr algn="l"/>
            <a:r>
              <a:rPr lang="en-US" sz="1600" b="1"/>
              <a:t>Nhị</a:t>
            </a:r>
          </a:p>
        </p:txBody>
      </p:sp>
      <p:sp>
        <p:nvSpPr>
          <p:cNvPr id="81" name="TextBox 80">
            <a:extLst>
              <a:ext uri="{FF2B5EF4-FFF2-40B4-BE49-F238E27FC236}">
                <a16:creationId xmlns:a16="http://schemas.microsoft.com/office/drawing/2014/main" id="{7281C760-8778-44C3-9E91-D77A4D193BB1}"/>
              </a:ext>
            </a:extLst>
          </p:cNvPr>
          <p:cNvSpPr txBox="1"/>
          <p:nvPr/>
        </p:nvSpPr>
        <p:spPr>
          <a:xfrm>
            <a:off x="9548599" y="1873322"/>
            <a:ext cx="511358" cy="246221"/>
          </a:xfrm>
          <a:prstGeom prst="rect">
            <a:avLst/>
          </a:prstGeom>
          <a:noFill/>
        </p:spPr>
        <p:txBody>
          <a:bodyPr wrap="none" lIns="0" tIns="0" rIns="0" bIns="0" rtlCol="0">
            <a:spAutoFit/>
          </a:bodyPr>
          <a:lstStyle/>
          <a:p>
            <a:pPr algn="l"/>
            <a:r>
              <a:rPr lang="en-US" sz="1600" b="1"/>
              <a:t>Nhụy</a:t>
            </a:r>
          </a:p>
        </p:txBody>
      </p:sp>
      <p:sp>
        <p:nvSpPr>
          <p:cNvPr id="82" name="TextBox 81">
            <a:extLst>
              <a:ext uri="{FF2B5EF4-FFF2-40B4-BE49-F238E27FC236}">
                <a16:creationId xmlns:a16="http://schemas.microsoft.com/office/drawing/2014/main" id="{D7789AEE-7672-46B8-B4D4-A12B70549B30}"/>
              </a:ext>
            </a:extLst>
          </p:cNvPr>
          <p:cNvSpPr txBox="1"/>
          <p:nvPr/>
        </p:nvSpPr>
        <p:spPr>
          <a:xfrm>
            <a:off x="11317248" y="3679655"/>
            <a:ext cx="330219" cy="246221"/>
          </a:xfrm>
          <a:prstGeom prst="rect">
            <a:avLst/>
          </a:prstGeom>
          <a:noFill/>
        </p:spPr>
        <p:txBody>
          <a:bodyPr wrap="none" lIns="0" tIns="0" rIns="0" bIns="0" rtlCol="0">
            <a:spAutoFit/>
          </a:bodyPr>
          <a:lstStyle/>
          <a:p>
            <a:pPr algn="l"/>
            <a:r>
              <a:rPr lang="en-US" sz="1600" b="1"/>
              <a:t>Nhị</a:t>
            </a:r>
          </a:p>
        </p:txBody>
      </p:sp>
      <p:sp>
        <p:nvSpPr>
          <p:cNvPr id="83" name="TextBox 82">
            <a:extLst>
              <a:ext uri="{FF2B5EF4-FFF2-40B4-BE49-F238E27FC236}">
                <a16:creationId xmlns:a16="http://schemas.microsoft.com/office/drawing/2014/main" id="{123CC92D-948E-4ABE-818E-F281D3EE385E}"/>
              </a:ext>
            </a:extLst>
          </p:cNvPr>
          <p:cNvSpPr txBox="1"/>
          <p:nvPr/>
        </p:nvSpPr>
        <p:spPr>
          <a:xfrm>
            <a:off x="11301337" y="4992735"/>
            <a:ext cx="511358" cy="246221"/>
          </a:xfrm>
          <a:prstGeom prst="rect">
            <a:avLst/>
          </a:prstGeom>
          <a:noFill/>
        </p:spPr>
        <p:txBody>
          <a:bodyPr wrap="none" lIns="0" tIns="0" rIns="0" bIns="0" rtlCol="0">
            <a:spAutoFit/>
          </a:bodyPr>
          <a:lstStyle/>
          <a:p>
            <a:pPr algn="l"/>
            <a:r>
              <a:rPr lang="en-US" sz="1600" b="1"/>
              <a:t>Nhụy</a:t>
            </a:r>
          </a:p>
        </p:txBody>
      </p:sp>
      <p:sp>
        <p:nvSpPr>
          <p:cNvPr id="49" name="Rectangle 48">
            <a:extLst>
              <a:ext uri="{FF2B5EF4-FFF2-40B4-BE49-F238E27FC236}">
                <a16:creationId xmlns:a16="http://schemas.microsoft.com/office/drawing/2014/main" id="{277FD562-5DAE-471E-88A6-2CA5D0455309}"/>
              </a:ext>
            </a:extLst>
          </p:cNvPr>
          <p:cNvSpPr/>
          <p:nvPr/>
        </p:nvSpPr>
        <p:spPr>
          <a:xfrm>
            <a:off x="11446305" y="5289856"/>
            <a:ext cx="440895" cy="45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545441A1-0C15-4935-B0E0-E6AE7266D557}"/>
              </a:ext>
            </a:extLst>
          </p:cNvPr>
          <p:cNvSpPr txBox="1"/>
          <p:nvPr/>
        </p:nvSpPr>
        <p:spPr>
          <a:xfrm>
            <a:off x="8846373" y="3438261"/>
            <a:ext cx="330219" cy="246221"/>
          </a:xfrm>
          <a:prstGeom prst="rect">
            <a:avLst/>
          </a:prstGeom>
          <a:noFill/>
        </p:spPr>
        <p:txBody>
          <a:bodyPr wrap="none" lIns="0" tIns="0" rIns="0" bIns="0" rtlCol="0">
            <a:spAutoFit/>
          </a:bodyPr>
          <a:lstStyle/>
          <a:p>
            <a:pPr algn="l"/>
            <a:r>
              <a:rPr lang="en-US" sz="1600" b="1"/>
              <a:t>Nhị</a:t>
            </a:r>
          </a:p>
        </p:txBody>
      </p:sp>
      <p:sp>
        <p:nvSpPr>
          <p:cNvPr id="88" name="TextBox 87">
            <a:extLst>
              <a:ext uri="{FF2B5EF4-FFF2-40B4-BE49-F238E27FC236}">
                <a16:creationId xmlns:a16="http://schemas.microsoft.com/office/drawing/2014/main" id="{296A802C-CFFC-4AF2-90DD-F212FF3E24BC}"/>
              </a:ext>
            </a:extLst>
          </p:cNvPr>
          <p:cNvSpPr txBox="1"/>
          <p:nvPr/>
        </p:nvSpPr>
        <p:spPr>
          <a:xfrm>
            <a:off x="9268612" y="3932191"/>
            <a:ext cx="511358" cy="246221"/>
          </a:xfrm>
          <a:prstGeom prst="rect">
            <a:avLst/>
          </a:prstGeom>
          <a:noFill/>
        </p:spPr>
        <p:txBody>
          <a:bodyPr wrap="none" lIns="0" tIns="0" rIns="0" bIns="0" rtlCol="0">
            <a:spAutoFit/>
          </a:bodyPr>
          <a:lstStyle/>
          <a:p>
            <a:pPr algn="l"/>
            <a:r>
              <a:rPr lang="en-US" sz="1600" b="1"/>
              <a:t>Nhụy</a:t>
            </a:r>
          </a:p>
        </p:txBody>
      </p:sp>
      <p:sp>
        <p:nvSpPr>
          <p:cNvPr id="89" name="TextBox 88">
            <a:extLst>
              <a:ext uri="{FF2B5EF4-FFF2-40B4-BE49-F238E27FC236}">
                <a16:creationId xmlns:a16="http://schemas.microsoft.com/office/drawing/2014/main" id="{A13AA89B-4721-4928-A2F9-435C355B491B}"/>
              </a:ext>
            </a:extLst>
          </p:cNvPr>
          <p:cNvSpPr txBox="1"/>
          <p:nvPr/>
        </p:nvSpPr>
        <p:spPr>
          <a:xfrm>
            <a:off x="5429774" y="3333968"/>
            <a:ext cx="330219" cy="246221"/>
          </a:xfrm>
          <a:prstGeom prst="rect">
            <a:avLst/>
          </a:prstGeom>
          <a:noFill/>
        </p:spPr>
        <p:txBody>
          <a:bodyPr wrap="none" lIns="0" tIns="0" rIns="0" bIns="0" rtlCol="0">
            <a:spAutoFit/>
          </a:bodyPr>
          <a:lstStyle/>
          <a:p>
            <a:pPr algn="l"/>
            <a:r>
              <a:rPr lang="en-US" sz="1600" b="1"/>
              <a:t>Nhị</a:t>
            </a:r>
          </a:p>
        </p:txBody>
      </p:sp>
      <p:sp>
        <p:nvSpPr>
          <p:cNvPr id="90" name="TextBox 89">
            <a:extLst>
              <a:ext uri="{FF2B5EF4-FFF2-40B4-BE49-F238E27FC236}">
                <a16:creationId xmlns:a16="http://schemas.microsoft.com/office/drawing/2014/main" id="{64F6EEB6-DA1F-44DF-81E0-21877E9EF260}"/>
              </a:ext>
            </a:extLst>
          </p:cNvPr>
          <p:cNvSpPr txBox="1"/>
          <p:nvPr/>
        </p:nvSpPr>
        <p:spPr>
          <a:xfrm>
            <a:off x="5871063" y="4656573"/>
            <a:ext cx="511358" cy="246221"/>
          </a:xfrm>
          <a:prstGeom prst="rect">
            <a:avLst/>
          </a:prstGeom>
          <a:noFill/>
        </p:spPr>
        <p:txBody>
          <a:bodyPr wrap="none" lIns="0" tIns="0" rIns="0" bIns="0" rtlCol="0">
            <a:spAutoFit/>
          </a:bodyPr>
          <a:lstStyle/>
          <a:p>
            <a:pPr algn="l"/>
            <a:r>
              <a:rPr lang="en-US" sz="1600" b="1"/>
              <a:t>Nhụy</a:t>
            </a:r>
          </a:p>
        </p:txBody>
      </p:sp>
      <p:sp>
        <p:nvSpPr>
          <p:cNvPr id="91" name="TextBox 90">
            <a:extLst>
              <a:ext uri="{FF2B5EF4-FFF2-40B4-BE49-F238E27FC236}">
                <a16:creationId xmlns:a16="http://schemas.microsoft.com/office/drawing/2014/main" id="{3523E496-88C1-4DAC-931C-72197A47A8EA}"/>
              </a:ext>
            </a:extLst>
          </p:cNvPr>
          <p:cNvSpPr txBox="1"/>
          <p:nvPr/>
        </p:nvSpPr>
        <p:spPr>
          <a:xfrm>
            <a:off x="5433273" y="2275204"/>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1</a:t>
            </a:r>
          </a:p>
        </p:txBody>
      </p:sp>
      <p:sp>
        <p:nvSpPr>
          <p:cNvPr id="92" name="TextBox 91">
            <a:extLst>
              <a:ext uri="{FF2B5EF4-FFF2-40B4-BE49-F238E27FC236}">
                <a16:creationId xmlns:a16="http://schemas.microsoft.com/office/drawing/2014/main" id="{D8531028-1B9F-4144-866B-FDF14B574A9F}"/>
              </a:ext>
            </a:extLst>
          </p:cNvPr>
          <p:cNvSpPr txBox="1"/>
          <p:nvPr/>
        </p:nvSpPr>
        <p:spPr>
          <a:xfrm>
            <a:off x="6808089" y="220435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2</a:t>
            </a:r>
          </a:p>
        </p:txBody>
      </p:sp>
      <p:sp>
        <p:nvSpPr>
          <p:cNvPr id="93" name="TextBox 92">
            <a:extLst>
              <a:ext uri="{FF2B5EF4-FFF2-40B4-BE49-F238E27FC236}">
                <a16:creationId xmlns:a16="http://schemas.microsoft.com/office/drawing/2014/main" id="{6C2A161A-AEDA-4E4D-9812-3062B4ABDC4C}"/>
              </a:ext>
            </a:extLst>
          </p:cNvPr>
          <p:cNvSpPr txBox="1"/>
          <p:nvPr/>
        </p:nvSpPr>
        <p:spPr>
          <a:xfrm>
            <a:off x="9124640" y="245647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3</a:t>
            </a:r>
          </a:p>
        </p:txBody>
      </p:sp>
      <p:sp>
        <p:nvSpPr>
          <p:cNvPr id="94" name="TextBox 93">
            <a:extLst>
              <a:ext uri="{FF2B5EF4-FFF2-40B4-BE49-F238E27FC236}">
                <a16:creationId xmlns:a16="http://schemas.microsoft.com/office/drawing/2014/main" id="{01216108-F0B3-423E-84D2-5D6708A4A18D}"/>
              </a:ext>
            </a:extLst>
          </p:cNvPr>
          <p:cNvSpPr txBox="1"/>
          <p:nvPr/>
        </p:nvSpPr>
        <p:spPr>
          <a:xfrm>
            <a:off x="11136489" y="2421927"/>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4</a:t>
            </a:r>
          </a:p>
        </p:txBody>
      </p:sp>
      <p:sp>
        <p:nvSpPr>
          <p:cNvPr id="95" name="TextBox 94">
            <a:extLst>
              <a:ext uri="{FF2B5EF4-FFF2-40B4-BE49-F238E27FC236}">
                <a16:creationId xmlns:a16="http://schemas.microsoft.com/office/drawing/2014/main" id="{4A87429B-C2C2-4BB0-8BBE-99060C220D16}"/>
              </a:ext>
            </a:extLst>
          </p:cNvPr>
          <p:cNvSpPr txBox="1"/>
          <p:nvPr/>
        </p:nvSpPr>
        <p:spPr>
          <a:xfrm>
            <a:off x="5590442" y="532556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5</a:t>
            </a:r>
          </a:p>
        </p:txBody>
      </p:sp>
      <p:sp>
        <p:nvSpPr>
          <p:cNvPr id="96" name="TextBox 95">
            <a:extLst>
              <a:ext uri="{FF2B5EF4-FFF2-40B4-BE49-F238E27FC236}">
                <a16:creationId xmlns:a16="http://schemas.microsoft.com/office/drawing/2014/main" id="{8E160693-484F-4F2B-92EF-F44CA71412BB}"/>
              </a:ext>
            </a:extLst>
          </p:cNvPr>
          <p:cNvSpPr txBox="1"/>
          <p:nvPr/>
        </p:nvSpPr>
        <p:spPr>
          <a:xfrm>
            <a:off x="6934133" y="536285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6</a:t>
            </a:r>
          </a:p>
        </p:txBody>
      </p:sp>
      <p:sp>
        <p:nvSpPr>
          <p:cNvPr id="97" name="TextBox 96">
            <a:extLst>
              <a:ext uri="{FF2B5EF4-FFF2-40B4-BE49-F238E27FC236}">
                <a16:creationId xmlns:a16="http://schemas.microsoft.com/office/drawing/2014/main" id="{D3AED671-FE09-44A5-ADE3-BE1A4A8ABC8D}"/>
              </a:ext>
            </a:extLst>
          </p:cNvPr>
          <p:cNvSpPr txBox="1"/>
          <p:nvPr/>
        </p:nvSpPr>
        <p:spPr>
          <a:xfrm>
            <a:off x="8891464" y="527014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7</a:t>
            </a:r>
          </a:p>
        </p:txBody>
      </p:sp>
      <p:sp>
        <p:nvSpPr>
          <p:cNvPr id="98" name="TextBox 97">
            <a:extLst>
              <a:ext uri="{FF2B5EF4-FFF2-40B4-BE49-F238E27FC236}">
                <a16:creationId xmlns:a16="http://schemas.microsoft.com/office/drawing/2014/main" id="{4E8D8723-95AB-40B7-A9CC-B6D48444AB9F}"/>
              </a:ext>
            </a:extLst>
          </p:cNvPr>
          <p:cNvSpPr txBox="1"/>
          <p:nvPr/>
        </p:nvSpPr>
        <p:spPr>
          <a:xfrm>
            <a:off x="11077395" y="534396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8</a:t>
            </a:r>
          </a:p>
        </p:txBody>
      </p:sp>
      <p:grpSp>
        <p:nvGrpSpPr>
          <p:cNvPr id="99" name="Group 98">
            <a:extLst>
              <a:ext uri="{FF2B5EF4-FFF2-40B4-BE49-F238E27FC236}">
                <a16:creationId xmlns:a16="http://schemas.microsoft.com/office/drawing/2014/main" id="{9B556404-6EC9-487D-9766-25C7F7353542}"/>
              </a:ext>
            </a:extLst>
          </p:cNvPr>
          <p:cNvGrpSpPr/>
          <p:nvPr/>
        </p:nvGrpSpPr>
        <p:grpSpPr>
          <a:xfrm>
            <a:off x="317500" y="2696560"/>
            <a:ext cx="1524000" cy="457250"/>
            <a:chOff x="800100" y="1783116"/>
            <a:chExt cx="1524000" cy="457250"/>
          </a:xfrm>
        </p:grpSpPr>
        <p:sp>
          <p:nvSpPr>
            <p:cNvPr id="100" name="Rectangle 99">
              <a:extLst>
                <a:ext uri="{FF2B5EF4-FFF2-40B4-BE49-F238E27FC236}">
                  <a16:creationId xmlns:a16="http://schemas.microsoft.com/office/drawing/2014/main" id="{C071023E-A142-4F55-928B-9B352A65236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0A53813A-88B2-4FA0-9917-E98A88B4F90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02" name="TextBox 101">
            <a:extLst>
              <a:ext uri="{FF2B5EF4-FFF2-40B4-BE49-F238E27FC236}">
                <a16:creationId xmlns:a16="http://schemas.microsoft.com/office/drawing/2014/main" id="{C66DDA8D-E537-478C-8D80-9BB5E48437E0}"/>
              </a:ext>
            </a:extLst>
          </p:cNvPr>
          <p:cNvSpPr txBox="1"/>
          <p:nvPr/>
        </p:nvSpPr>
        <p:spPr>
          <a:xfrm>
            <a:off x="1432560" y="3532699"/>
            <a:ext cx="3103341" cy="1116396"/>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lưỡng tính: </a:t>
            </a:r>
            <a:r>
              <a:rPr lang="vi-VN" sz="2000" dirty="0">
                <a:latin typeface="Arial" panose="020B0604020202020204" pitchFamily="34" charset="0"/>
                <a:cs typeface="Arial" panose="020B0604020202020204" pitchFamily="34" charset="0"/>
              </a:rPr>
              <a:t>hoa cải, hoa bưởi, hoa khoai tây, hoa táo tây.</a:t>
            </a:r>
            <a:endParaRPr lang="en-US" sz="2000" dirty="0"/>
          </a:p>
        </p:txBody>
      </p:sp>
      <p:sp>
        <p:nvSpPr>
          <p:cNvPr id="103" name="TextBox 102">
            <a:extLst>
              <a:ext uri="{FF2B5EF4-FFF2-40B4-BE49-F238E27FC236}">
                <a16:creationId xmlns:a16="http://schemas.microsoft.com/office/drawing/2014/main" id="{FB7E0A0C-1664-42A3-8E2B-BB45C07DE3F0}"/>
              </a:ext>
            </a:extLst>
          </p:cNvPr>
          <p:cNvSpPr txBox="1"/>
          <p:nvPr/>
        </p:nvSpPr>
        <p:spPr>
          <a:xfrm>
            <a:off x="1432560" y="4862439"/>
            <a:ext cx="3103341" cy="731675"/>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đơn tính: </a:t>
            </a:r>
            <a:r>
              <a:rPr lang="vi-VN" sz="2000" dirty="0">
                <a:latin typeface="Arial" panose="020B0604020202020204" pitchFamily="34" charset="0"/>
                <a:cs typeface="Arial" panose="020B0604020202020204" pitchFamily="34" charset="0"/>
              </a:rPr>
              <a:t>hoa dưa chuột, hoa dưa liễu.</a:t>
            </a:r>
            <a:endParaRPr lang="en-US" sz="2000" dirty="0"/>
          </a:p>
        </p:txBody>
      </p:sp>
      <p:pic>
        <p:nvPicPr>
          <p:cNvPr id="104" name="Picture 2">
            <a:extLst>
              <a:ext uri="{FF2B5EF4-FFF2-40B4-BE49-F238E27FC236}">
                <a16:creationId xmlns:a16="http://schemas.microsoft.com/office/drawing/2014/main" id="{AB9D5D0F-455C-4C0D-B10D-6A1515F2DD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357273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a:extLst>
              <a:ext uri="{FF2B5EF4-FFF2-40B4-BE49-F238E27FC236}">
                <a16:creationId xmlns:a16="http://schemas.microsoft.com/office/drawing/2014/main" id="{520679C6-3A86-4A46-9FE4-65A0CC2AF4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486607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8237A903-15DF-17A7-179C-069C323D0FA3}"/>
              </a:ext>
            </a:extLst>
          </p:cNvPr>
          <p:cNvSpPr txBox="1"/>
          <p:nvPr/>
        </p:nvSpPr>
        <p:spPr>
          <a:xfrm>
            <a:off x="317500" y="1230276"/>
            <a:ext cx="362926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a:t>
            </a:r>
            <a:r>
              <a:rPr lang="en-US" sz="2200" b="1" dirty="0">
                <a:solidFill>
                  <a:schemeClr val="accent6">
                    <a:lumMod val="50000"/>
                  </a:schemeClr>
                </a:solidFill>
                <a:latin typeface="Arial" panose="020B0604020202020204" pitchFamily="34" charset="0"/>
                <a:cs typeface="Arial" panose="020B0604020202020204" pitchFamily="34" charset="0"/>
              </a:rPr>
              <a:t>: </a:t>
            </a:r>
            <a:r>
              <a:rPr lang="vi-VN" sz="2200" b="1" dirty="0">
                <a:latin typeface="Arial" panose="020B0604020202020204" pitchFamily="34" charset="0"/>
                <a:cs typeface="Arial" panose="020B0604020202020204" pitchFamily="34" charset="0"/>
              </a:rPr>
              <a:t>Phân loại hoa đơn tính và hoa lưỡng tính trong hình</a:t>
            </a:r>
            <a:r>
              <a:rPr lang="en-US" sz="2200" b="1" dirty="0">
                <a:latin typeface="Arial" panose="020B0604020202020204" pitchFamily="34" charset="0"/>
                <a:cs typeface="Arial" panose="020B0604020202020204" pitchFamily="34" charset="0"/>
              </a:rPr>
              <a:t>:</a:t>
            </a:r>
            <a:endParaRPr lang="en-US" sz="2200" b="1" dirty="0"/>
          </a:p>
        </p:txBody>
      </p:sp>
      <p:pic>
        <p:nvPicPr>
          <p:cNvPr id="85" name="Picture 2">
            <a:extLst>
              <a:ext uri="{FF2B5EF4-FFF2-40B4-BE49-F238E27FC236}">
                <a16:creationId xmlns:a16="http://schemas.microsoft.com/office/drawing/2014/main" id="{F5943C03-24CB-2A00-B1B5-51177E62D6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418" y="526223"/>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54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fill="hold"/>
                                        <p:tgtEl>
                                          <p:spTgt spid="99"/>
                                        </p:tgtEl>
                                        <p:attrNameLst>
                                          <p:attrName>ppt_x</p:attrName>
                                        </p:attrNameLst>
                                      </p:cBhvr>
                                      <p:tavLst>
                                        <p:tav tm="0">
                                          <p:val>
                                            <p:strVal val="#ppt_x"/>
                                          </p:val>
                                        </p:tav>
                                        <p:tav tm="100000">
                                          <p:val>
                                            <p:strVal val="#ppt_x"/>
                                          </p:val>
                                        </p:tav>
                                      </p:tavLst>
                                    </p:anim>
                                    <p:anim calcmode="lin" valueType="num">
                                      <p:cBhvr additive="base">
                                        <p:cTn id="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anim calcmode="lin" valueType="num">
                                      <p:cBhvr>
                                        <p:cTn id="20" dur="1000" fill="hold"/>
                                        <p:tgtEl>
                                          <p:spTgt spid="104"/>
                                        </p:tgtEl>
                                        <p:attrNameLst>
                                          <p:attrName>ppt_x</p:attrName>
                                        </p:attrNameLst>
                                      </p:cBhvr>
                                      <p:tavLst>
                                        <p:tav tm="0">
                                          <p:val>
                                            <p:strVal val="#ppt_x"/>
                                          </p:val>
                                        </p:tav>
                                        <p:tav tm="100000">
                                          <p:val>
                                            <p:strVal val="#ppt_x"/>
                                          </p:val>
                                        </p:tav>
                                      </p:tavLst>
                                    </p:anim>
                                    <p:anim calcmode="lin" valueType="num">
                                      <p:cBhvr>
                                        <p:cTn id="21" dur="1000" fill="hold"/>
                                        <p:tgtEl>
                                          <p:spTgt spid="10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1000"/>
                                        <p:tgtEl>
                                          <p:spTgt spid="102"/>
                                        </p:tgtEl>
                                      </p:cBhvr>
                                    </p:animEffect>
                                    <p:anim calcmode="lin" valueType="num">
                                      <p:cBhvr>
                                        <p:cTn id="25" dur="1000" fill="hold"/>
                                        <p:tgtEl>
                                          <p:spTgt spid="102"/>
                                        </p:tgtEl>
                                        <p:attrNameLst>
                                          <p:attrName>ppt_x</p:attrName>
                                        </p:attrNameLst>
                                      </p:cBhvr>
                                      <p:tavLst>
                                        <p:tav tm="0">
                                          <p:val>
                                            <p:strVal val="#ppt_x"/>
                                          </p:val>
                                        </p:tav>
                                        <p:tav tm="100000">
                                          <p:val>
                                            <p:strVal val="#ppt_x"/>
                                          </p:val>
                                        </p:tav>
                                      </p:tavLst>
                                    </p:anim>
                                    <p:anim calcmode="lin" valueType="num">
                                      <p:cBhvr>
                                        <p:cTn id="26"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fade">
                                      <p:cBhvr>
                                        <p:cTn id="31" dur="1000"/>
                                        <p:tgtEl>
                                          <p:spTgt spid="105"/>
                                        </p:tgtEl>
                                      </p:cBhvr>
                                    </p:animEffect>
                                    <p:anim calcmode="lin" valueType="num">
                                      <p:cBhvr>
                                        <p:cTn id="32" dur="1000" fill="hold"/>
                                        <p:tgtEl>
                                          <p:spTgt spid="105"/>
                                        </p:tgtEl>
                                        <p:attrNameLst>
                                          <p:attrName>ppt_x</p:attrName>
                                        </p:attrNameLst>
                                      </p:cBhvr>
                                      <p:tavLst>
                                        <p:tav tm="0">
                                          <p:val>
                                            <p:strVal val="#ppt_x"/>
                                          </p:val>
                                        </p:tav>
                                        <p:tav tm="100000">
                                          <p:val>
                                            <p:strVal val="#ppt_x"/>
                                          </p:val>
                                        </p:tav>
                                      </p:tavLst>
                                    </p:anim>
                                    <p:anim calcmode="lin" valueType="num">
                                      <p:cBhvr>
                                        <p:cTn id="33" dur="1000" fill="hold"/>
                                        <p:tgtEl>
                                          <p:spTgt spid="10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1000"/>
                                        <p:tgtEl>
                                          <p:spTgt spid="103"/>
                                        </p:tgtEl>
                                      </p:cBhvr>
                                    </p:animEffect>
                                    <p:anim calcmode="lin" valueType="num">
                                      <p:cBhvr>
                                        <p:cTn id="37" dur="1000" fill="hold"/>
                                        <p:tgtEl>
                                          <p:spTgt spid="103"/>
                                        </p:tgtEl>
                                        <p:attrNameLst>
                                          <p:attrName>ppt_x</p:attrName>
                                        </p:attrNameLst>
                                      </p:cBhvr>
                                      <p:tavLst>
                                        <p:tav tm="0">
                                          <p:val>
                                            <p:strVal val="#ppt_x"/>
                                          </p:val>
                                        </p:tav>
                                        <p:tav tm="100000">
                                          <p:val>
                                            <p:strVal val="#ppt_x"/>
                                          </p:val>
                                        </p:tav>
                                      </p:tavLst>
                                    </p:anim>
                                    <p:anim calcmode="lin" valueType="num">
                                      <p:cBhvr>
                                        <p:cTn id="38"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4940" y="1136573"/>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ADED03DF-3894-2D8E-73C2-867C1FBD7369}"/>
              </a:ext>
            </a:extLst>
          </p:cNvPr>
          <p:cNvSpPr txBox="1"/>
          <p:nvPr/>
        </p:nvSpPr>
        <p:spPr>
          <a:xfrm>
            <a:off x="210073" y="2797784"/>
            <a:ext cx="4493627" cy="2830775"/>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solidFill>
                  <a:sysClr val="windowText" lastClr="000000"/>
                </a:solidFill>
                <a:latin typeface="Arial" panose="020B0604020202020204" pitchFamily="34" charset="0"/>
                <a:cs typeface="Arial" panose="020B0604020202020204" pitchFamily="34" charset="0"/>
              </a:rPr>
              <a:t>Mô tả các giai đoạn trong sinh sản hữu tính ở thực vật. Phân biệt quá trình thụ phấn và thụ tinh ở thực vật. Cho biết ý nghĩa của thụ tinh trong quá trình hình thành quả và hạt.</a:t>
            </a:r>
            <a:endParaRPr lang="vi-VN" sz="2400" dirty="0">
              <a:solidFill>
                <a:sysClr val="windowText" lastClr="000000"/>
              </a:solidFill>
            </a:endParaRPr>
          </a:p>
        </p:txBody>
      </p:sp>
      <p:sp>
        <p:nvSpPr>
          <p:cNvPr id="2" name="TextBox 1">
            <a:extLst>
              <a:ext uri="{FF2B5EF4-FFF2-40B4-BE49-F238E27FC236}">
                <a16:creationId xmlns:a16="http://schemas.microsoft.com/office/drawing/2014/main" id="{87668A96-25CC-E55D-A892-D93C76096FFC}"/>
              </a:ext>
            </a:extLst>
          </p:cNvPr>
          <p:cNvSpPr txBox="1"/>
          <p:nvPr/>
        </p:nvSpPr>
        <p:spPr>
          <a:xfrm>
            <a:off x="5331840" y="6118376"/>
            <a:ext cx="6497372" cy="276999"/>
          </a:xfrm>
          <a:prstGeom prst="rect">
            <a:avLst/>
          </a:prstGeom>
          <a:noFill/>
        </p:spPr>
        <p:txBody>
          <a:bodyPr wrap="square" lIns="0" tIns="0" rIns="0" bIns="0" rtlCol="0">
            <a:spAutoFit/>
          </a:bodyPr>
          <a:lstStyle/>
          <a:p>
            <a:pPr algn="l"/>
            <a:r>
              <a:rPr lang="vi-VN" b="1" dirty="0"/>
              <a:t>Hình 40.3. </a:t>
            </a:r>
            <a:r>
              <a:rPr lang="vi-VN" dirty="0"/>
              <a:t>Sơ đồ quá trình sinh sản hữu tính ở thực vật có hoa</a:t>
            </a:r>
            <a:endParaRPr lang="en-US" dirty="0"/>
          </a:p>
        </p:txBody>
      </p:sp>
    </p:spTree>
    <p:extLst>
      <p:ext uri="{BB962C8B-B14F-4D97-AF65-F5344CB8AC3E}">
        <p14:creationId xmlns:p14="http://schemas.microsoft.com/office/powerpoint/2010/main" val="379580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608629" y="955326"/>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1" name="TextBox 20">
            <a:extLst>
              <a:ext uri="{FF2B5EF4-FFF2-40B4-BE49-F238E27FC236}">
                <a16:creationId xmlns:a16="http://schemas.microsoft.com/office/drawing/2014/main" id="{9DB5530B-386D-483D-ACA6-EAF3960C81CA}"/>
              </a:ext>
            </a:extLst>
          </p:cNvPr>
          <p:cNvSpPr txBox="1"/>
          <p:nvPr/>
        </p:nvSpPr>
        <p:spPr>
          <a:xfrm>
            <a:off x="685800" y="3103543"/>
            <a:ext cx="3922828" cy="3061607"/>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pPr algn="l"/>
            <a:r>
              <a:rPr lang="vi-VN" sz="2400" b="1" i="1" dirty="0"/>
              <a:t>Sinh sản hữu tính ở thực vật có hoa gồm các giai đoạn </a:t>
            </a:r>
            <a:r>
              <a:rPr lang="en-US" sz="2400" b="1" i="1" dirty="0"/>
              <a:t>n</a:t>
            </a:r>
            <a:r>
              <a:rPr lang="vi-VN" sz="2400" b="1" i="1" dirty="0"/>
              <a:t>ối tiếp nhau: </a:t>
            </a:r>
          </a:p>
          <a:p>
            <a:pPr marL="342900" indent="-342900" algn="l">
              <a:buFont typeface="Courier New" panose="02070309020205020404" pitchFamily="49" charset="0"/>
              <a:buChar char="o"/>
            </a:pPr>
            <a:r>
              <a:rPr lang="vi-VN" sz="2400" i="1" dirty="0"/>
              <a:t>Tạo giao tử</a:t>
            </a:r>
          </a:p>
          <a:p>
            <a:pPr marL="342900" indent="-342900" algn="l">
              <a:buFont typeface="Courier New" panose="02070309020205020404" pitchFamily="49" charset="0"/>
              <a:buChar char="o"/>
            </a:pPr>
            <a:r>
              <a:rPr lang="vi-VN" sz="2400" i="1" dirty="0"/>
              <a:t>Thụ phấn</a:t>
            </a:r>
          </a:p>
          <a:p>
            <a:pPr marL="342900" indent="-342900" algn="l">
              <a:buFont typeface="Courier New" panose="02070309020205020404" pitchFamily="49" charset="0"/>
              <a:buChar char="o"/>
            </a:pPr>
            <a:r>
              <a:rPr lang="vi-VN" sz="2400" i="1" dirty="0"/>
              <a:t>Thụ tinh</a:t>
            </a:r>
          </a:p>
          <a:p>
            <a:pPr marL="342900" indent="-342900" algn="l">
              <a:buFont typeface="Courier New" panose="02070309020205020404" pitchFamily="49" charset="0"/>
              <a:buChar char="o"/>
            </a:pPr>
            <a:r>
              <a:rPr lang="vi-VN" sz="2400" i="1" dirty="0"/>
              <a:t>H</a:t>
            </a:r>
            <a:r>
              <a:rPr lang="en-US" sz="2400" i="1" dirty="0"/>
              <a:t>ì</a:t>
            </a:r>
            <a:r>
              <a:rPr lang="vi-VN" sz="2400" i="1" dirty="0"/>
              <a:t>nh thành quả và hạt</a:t>
            </a:r>
            <a:endParaRPr lang="en-US" sz="2400" i="1" dirty="0"/>
          </a:p>
        </p:txBody>
      </p:sp>
      <p:grpSp>
        <p:nvGrpSpPr>
          <p:cNvPr id="22" name="Group 21">
            <a:extLst>
              <a:ext uri="{FF2B5EF4-FFF2-40B4-BE49-F238E27FC236}">
                <a16:creationId xmlns:a16="http://schemas.microsoft.com/office/drawing/2014/main" id="{5BA77BD8-98CB-E46B-2232-433485F546D9}"/>
              </a:ext>
            </a:extLst>
          </p:cNvPr>
          <p:cNvGrpSpPr/>
          <p:nvPr/>
        </p:nvGrpSpPr>
        <p:grpSpPr>
          <a:xfrm>
            <a:off x="381000" y="2331868"/>
            <a:ext cx="1524000" cy="457250"/>
            <a:chOff x="800100" y="1783116"/>
            <a:chExt cx="1524000" cy="457250"/>
          </a:xfrm>
        </p:grpSpPr>
        <p:sp>
          <p:nvSpPr>
            <p:cNvPr id="24" name="Rectangle 23">
              <a:extLst>
                <a:ext uri="{FF2B5EF4-FFF2-40B4-BE49-F238E27FC236}">
                  <a16:creationId xmlns:a16="http://schemas.microsoft.com/office/drawing/2014/main" id="{0A81C246-19CD-4DEF-38BC-9448E646D0A2}"/>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EB71D76-DAFF-87F8-DB8A-0DC639EE11E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238628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2C5F3D3E-8187-489A-B402-62E9BA85D6AF}"/>
              </a:ext>
            </a:extLst>
          </p:cNvPr>
          <p:cNvSpPr txBox="1"/>
          <p:nvPr/>
        </p:nvSpPr>
        <p:spPr>
          <a:xfrm>
            <a:off x="335201" y="4084280"/>
            <a:ext cx="4996639" cy="1288814"/>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r>
              <a:rPr lang="vi-VN" sz="2400" b="1" dirty="0"/>
              <a:t>Tạo giao tử: </a:t>
            </a:r>
            <a:r>
              <a:rPr lang="vi-VN" sz="2400" dirty="0"/>
              <a:t>Các giao tử đực được hình thành trong bao phấn, giao tử cái được hình thành trong bầu nhụy</a:t>
            </a:r>
            <a:r>
              <a:rPr lang="en-US" sz="2400" dirty="0"/>
              <a:t>.</a:t>
            </a:r>
          </a:p>
        </p:txBody>
      </p:sp>
      <p:grpSp>
        <p:nvGrpSpPr>
          <p:cNvPr id="24" name="Group 23">
            <a:extLst>
              <a:ext uri="{FF2B5EF4-FFF2-40B4-BE49-F238E27FC236}">
                <a16:creationId xmlns:a16="http://schemas.microsoft.com/office/drawing/2014/main" id="{699F348E-9905-EE66-0F2A-084251276515}"/>
              </a:ext>
            </a:extLst>
          </p:cNvPr>
          <p:cNvGrpSpPr/>
          <p:nvPr/>
        </p:nvGrpSpPr>
        <p:grpSpPr>
          <a:xfrm>
            <a:off x="292688" y="3485249"/>
            <a:ext cx="1524000" cy="457250"/>
            <a:chOff x="800100" y="1783116"/>
            <a:chExt cx="1524000" cy="457250"/>
          </a:xfrm>
        </p:grpSpPr>
        <p:sp>
          <p:nvSpPr>
            <p:cNvPr id="25" name="Rectangle 24">
              <a:extLst>
                <a:ext uri="{FF2B5EF4-FFF2-40B4-BE49-F238E27FC236}">
                  <a16:creationId xmlns:a16="http://schemas.microsoft.com/office/drawing/2014/main" id="{3C856997-CAEA-12FB-0177-642203FD85C5}"/>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C978D02-95BE-E8F1-069A-9A4DC32B622D}"/>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71811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8BD96D15-B3C9-4949-BA16-590EF02E5A53}"/>
              </a:ext>
            </a:extLst>
          </p:cNvPr>
          <p:cNvSpPr txBox="1"/>
          <p:nvPr/>
        </p:nvSpPr>
        <p:spPr>
          <a:xfrm>
            <a:off x="266481" y="3669069"/>
            <a:ext cx="4589503" cy="217521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r>
              <a:rPr lang="vi-VN" sz="2400" dirty="0"/>
              <a:t>Thụ phấn: </a:t>
            </a:r>
            <a:r>
              <a:rPr lang="vi-VN" sz="2400" b="0" dirty="0"/>
              <a:t>là quá trình di chuyển hạt phấn đến đầu nhụy. </a:t>
            </a:r>
          </a:p>
          <a:p>
            <a:r>
              <a:rPr lang="vi-VN" sz="2400" b="0" dirty="0"/>
              <a:t>Hiện tượng thụ phấn xảy ra nhờ gió, côn trùng hoặc tác động của con người. </a:t>
            </a:r>
            <a:endParaRPr lang="en-US" sz="2400" b="0" dirty="0"/>
          </a:p>
        </p:txBody>
      </p:sp>
      <p:grpSp>
        <p:nvGrpSpPr>
          <p:cNvPr id="22" name="Group 21">
            <a:extLst>
              <a:ext uri="{FF2B5EF4-FFF2-40B4-BE49-F238E27FC236}">
                <a16:creationId xmlns:a16="http://schemas.microsoft.com/office/drawing/2014/main" id="{36127F74-1DDD-AE92-8A78-5CAB35BEA663}"/>
              </a:ext>
            </a:extLst>
          </p:cNvPr>
          <p:cNvGrpSpPr/>
          <p:nvPr/>
        </p:nvGrpSpPr>
        <p:grpSpPr>
          <a:xfrm>
            <a:off x="199166" y="3059025"/>
            <a:ext cx="1524000" cy="457250"/>
            <a:chOff x="800100" y="1783116"/>
            <a:chExt cx="1524000" cy="457250"/>
          </a:xfrm>
        </p:grpSpPr>
        <p:sp>
          <p:nvSpPr>
            <p:cNvPr id="25" name="Rectangle 24">
              <a:extLst>
                <a:ext uri="{FF2B5EF4-FFF2-40B4-BE49-F238E27FC236}">
                  <a16:creationId xmlns:a16="http://schemas.microsoft.com/office/drawing/2014/main" id="{DAF5C238-B660-2106-BAB6-EF805D04E0E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6CB8C8-CE1E-D840-2CF7-02ADB539230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156515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DF7625B8-DF26-47A7-95A4-FDB5C1B41FE8}"/>
              </a:ext>
            </a:extLst>
          </p:cNvPr>
          <p:cNvSpPr txBox="1"/>
          <p:nvPr/>
        </p:nvSpPr>
        <p:spPr>
          <a:xfrm>
            <a:off x="381000" y="2137066"/>
            <a:ext cx="4178808" cy="2087495"/>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dirty="0"/>
              <a:t>Thụ tinh: </a:t>
            </a:r>
            <a:r>
              <a:rPr lang="vi-VN" sz="2400" b="0" dirty="0"/>
              <a:t>Hạt phấn sau khi đến đầu nhụy, nảy mầm thành ống phấn chứa giao tử đực, xuyên qua vòi nhụy vào bầu nhụy. </a:t>
            </a:r>
            <a:endParaRPr lang="en-US" sz="2400" b="0" dirty="0"/>
          </a:p>
        </p:txBody>
      </p:sp>
      <p:sp>
        <p:nvSpPr>
          <p:cNvPr id="25" name="TextBox 24">
            <a:extLst>
              <a:ext uri="{FF2B5EF4-FFF2-40B4-BE49-F238E27FC236}">
                <a16:creationId xmlns:a16="http://schemas.microsoft.com/office/drawing/2014/main" id="{B3AD5D1C-7EB1-47B7-8399-B4B8217088A7}"/>
              </a:ext>
            </a:extLst>
          </p:cNvPr>
          <p:cNvSpPr txBox="1"/>
          <p:nvPr/>
        </p:nvSpPr>
        <p:spPr>
          <a:xfrm>
            <a:off x="304849" y="4386840"/>
            <a:ext cx="4178808" cy="123803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b="0" dirty="0"/>
              <a:t>Tại đây, giao tử đực tham gia quá trình thụ tinh với noãn cầu (giao tử cái) tạo thành </a:t>
            </a:r>
            <a:r>
              <a:rPr lang="vi-VN" sz="2400" dirty="0"/>
              <a:t>hợp tử. </a:t>
            </a:r>
            <a:endParaRPr lang="en-US" sz="2400" dirty="0"/>
          </a:p>
        </p:txBody>
      </p:sp>
    </p:spTree>
    <p:extLst>
      <p:ext uri="{BB962C8B-B14F-4D97-AF65-F5344CB8AC3E}">
        <p14:creationId xmlns:p14="http://schemas.microsoft.com/office/powerpoint/2010/main" val="33236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419B6005-B8F5-4C8C-941C-C804C80AE9F7}"/>
              </a:ext>
            </a:extLst>
          </p:cNvPr>
          <p:cNvSpPr txBox="1"/>
          <p:nvPr/>
        </p:nvSpPr>
        <p:spPr>
          <a:xfrm>
            <a:off x="333398" y="2114663"/>
            <a:ext cx="4377808" cy="3786421"/>
          </a:xfrm>
          <a:prstGeom prst="rect">
            <a:avLst/>
          </a:prstGeom>
          <a:noFill/>
        </p:spPr>
        <p:txBody>
          <a:bodyPr wrap="square" lIns="0" tIns="0" rIns="0" bIns="0" rtlCol="0">
            <a:spAutoFit/>
          </a:bodyPr>
          <a:lstStyle>
            <a:defPPr>
              <a:defRPr lang="en-US"/>
            </a:defPPr>
            <a:lvl1pPr algn="just">
              <a:lnSpc>
                <a:spcPct val="115000"/>
              </a:lnSpc>
              <a:defRPr sz="1900" b="0">
                <a:latin typeface="Arial" panose="020B0604020202020204" pitchFamily="34" charset="0"/>
                <a:cs typeface="Arial" panose="020B0604020202020204" pitchFamily="34" charset="0"/>
              </a:defRPr>
            </a:lvl1pPr>
          </a:lstStyle>
          <a:p>
            <a:r>
              <a:rPr lang="vi-VN" sz="2400" b="1" dirty="0"/>
              <a:t>Hình thành quả và hạt: </a:t>
            </a:r>
            <a:r>
              <a:rPr lang="vi-VN" sz="2400" dirty="0"/>
              <a:t>Hợp tử phân chia và phát triển thành phôi nằm trong hạt. Hạt do </a:t>
            </a:r>
            <a:r>
              <a:rPr lang="en-US" sz="2400" dirty="0"/>
              <a:t>n</a:t>
            </a:r>
            <a:r>
              <a:rPr lang="vi-VN" sz="2400" dirty="0"/>
              <a:t>oãn phát triển thành. Mỗi noãn được thụ tinh tạo thành một hạt. Bầu nhụy sinh trưởng dày lên, phát triển thành quả chứa hạt. Quả được hình thành không qua thụ tinh là quả không hạt.</a:t>
            </a:r>
            <a:endParaRPr lang="en-US" sz="2400" dirty="0"/>
          </a:p>
        </p:txBody>
      </p:sp>
    </p:spTree>
    <p:extLst>
      <p:ext uri="{BB962C8B-B14F-4D97-AF65-F5344CB8AC3E}">
        <p14:creationId xmlns:p14="http://schemas.microsoft.com/office/powerpoint/2010/main" val="190371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5B87-BB98-8E46-339F-B7449E907D44}"/>
              </a:ext>
            </a:extLst>
          </p:cNvPr>
          <p:cNvSpPr>
            <a:spLocks noGrp="1"/>
          </p:cNvSpPr>
          <p:nvPr>
            <p:ph type="title"/>
          </p:nvPr>
        </p:nvSpPr>
        <p:spPr/>
        <p:txBody>
          <a:bodyPr/>
          <a:lstStyle/>
          <a:p>
            <a:endParaRPr lang="en-US"/>
          </a:p>
        </p:txBody>
      </p:sp>
      <p:pic>
        <p:nvPicPr>
          <p:cNvPr id="3" name="Picture 6" descr="Understanding Trees: Angiosperms and Gymnosperms - Primrose Blog">
            <a:extLst>
              <a:ext uri="{FF2B5EF4-FFF2-40B4-BE49-F238E27FC236}">
                <a16:creationId xmlns:a16="http://schemas.microsoft.com/office/drawing/2014/main" id="{2540BD2D-40A5-454C-5473-A0DDCC246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6687"/>
            <a:ext cx="11430000" cy="6524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F357BE-9643-62E5-9A5C-C476A3144179}"/>
              </a:ext>
            </a:extLst>
          </p:cNvPr>
          <p:cNvSpPr txBox="1"/>
          <p:nvPr/>
        </p:nvSpPr>
        <p:spPr>
          <a:xfrm>
            <a:off x="8534400" y="5410200"/>
            <a:ext cx="1143000" cy="307777"/>
          </a:xfrm>
          <a:prstGeom prst="rect">
            <a:avLst/>
          </a:prstGeom>
          <a:solidFill>
            <a:schemeClr val="bg1"/>
          </a:solidFill>
        </p:spPr>
        <p:txBody>
          <a:bodyPr wrap="square" lIns="0" tIns="0" rIns="0" bIns="0" rtlCol="0">
            <a:spAutoFit/>
          </a:bodyPr>
          <a:lstStyle/>
          <a:p>
            <a:pPr algn="ctr"/>
            <a:r>
              <a:rPr lang="vi-VN" sz="2000" b="1" i="1" dirty="0"/>
              <a:t>Nhị hoa</a:t>
            </a:r>
            <a:endParaRPr lang="en-US" sz="2000" b="1" i="1" dirty="0"/>
          </a:p>
        </p:txBody>
      </p:sp>
      <p:sp>
        <p:nvSpPr>
          <p:cNvPr id="6" name="TextBox 5">
            <a:extLst>
              <a:ext uri="{FF2B5EF4-FFF2-40B4-BE49-F238E27FC236}">
                <a16:creationId xmlns:a16="http://schemas.microsoft.com/office/drawing/2014/main" id="{510C0F08-9C16-8622-0C4D-5BE5BD211ACD}"/>
              </a:ext>
            </a:extLst>
          </p:cNvPr>
          <p:cNvSpPr txBox="1"/>
          <p:nvPr/>
        </p:nvSpPr>
        <p:spPr>
          <a:xfrm>
            <a:off x="10668000" y="4267200"/>
            <a:ext cx="1295400" cy="307777"/>
          </a:xfrm>
          <a:prstGeom prst="rect">
            <a:avLst/>
          </a:prstGeom>
          <a:solidFill>
            <a:schemeClr val="bg1"/>
          </a:solidFill>
        </p:spPr>
        <p:txBody>
          <a:bodyPr wrap="square" lIns="0" tIns="0" rIns="0" bIns="0" rtlCol="0">
            <a:spAutoFit/>
          </a:bodyPr>
          <a:lstStyle/>
          <a:p>
            <a:pPr algn="ctr"/>
            <a:r>
              <a:rPr lang="vi-VN" sz="2000" b="1" i="1" dirty="0"/>
              <a:t>Bao phấn</a:t>
            </a:r>
            <a:endParaRPr lang="en-US" sz="2000" b="1" i="1" dirty="0"/>
          </a:p>
        </p:txBody>
      </p:sp>
      <p:sp>
        <p:nvSpPr>
          <p:cNvPr id="7" name="TextBox 6">
            <a:extLst>
              <a:ext uri="{FF2B5EF4-FFF2-40B4-BE49-F238E27FC236}">
                <a16:creationId xmlns:a16="http://schemas.microsoft.com/office/drawing/2014/main" id="{8594A490-38E0-9B03-7523-EB43BF1743CF}"/>
              </a:ext>
            </a:extLst>
          </p:cNvPr>
          <p:cNvSpPr txBox="1"/>
          <p:nvPr/>
        </p:nvSpPr>
        <p:spPr>
          <a:xfrm>
            <a:off x="9296400" y="4648200"/>
            <a:ext cx="1905000" cy="307777"/>
          </a:xfrm>
          <a:prstGeom prst="rect">
            <a:avLst/>
          </a:prstGeom>
          <a:solidFill>
            <a:schemeClr val="bg1"/>
          </a:solidFill>
        </p:spPr>
        <p:txBody>
          <a:bodyPr wrap="square" lIns="0" tIns="0" rIns="0" bIns="0" rtlCol="0">
            <a:spAutoFit/>
          </a:bodyPr>
          <a:lstStyle/>
          <a:p>
            <a:pPr algn="ctr"/>
            <a:r>
              <a:rPr lang="vi-VN" sz="2000" b="1" i="1" dirty="0"/>
              <a:t>Vi túi bào tử</a:t>
            </a:r>
            <a:endParaRPr lang="en-US" sz="2000" b="1" i="1" dirty="0"/>
          </a:p>
        </p:txBody>
      </p:sp>
      <p:sp>
        <p:nvSpPr>
          <p:cNvPr id="8" name="TextBox 7">
            <a:extLst>
              <a:ext uri="{FF2B5EF4-FFF2-40B4-BE49-F238E27FC236}">
                <a16:creationId xmlns:a16="http://schemas.microsoft.com/office/drawing/2014/main" id="{3085237C-77BF-81A3-98F2-9C8E08579CC6}"/>
              </a:ext>
            </a:extLst>
          </p:cNvPr>
          <p:cNvSpPr txBox="1"/>
          <p:nvPr/>
        </p:nvSpPr>
        <p:spPr>
          <a:xfrm>
            <a:off x="8763000" y="2361604"/>
            <a:ext cx="1905000" cy="307777"/>
          </a:xfrm>
          <a:prstGeom prst="rect">
            <a:avLst/>
          </a:prstGeom>
          <a:solidFill>
            <a:schemeClr val="bg1"/>
          </a:solidFill>
        </p:spPr>
        <p:txBody>
          <a:bodyPr wrap="square" lIns="0" tIns="0" rIns="0" bIns="0" rtlCol="0">
            <a:spAutoFit/>
          </a:bodyPr>
          <a:lstStyle/>
          <a:p>
            <a:pPr algn="ctr"/>
            <a:r>
              <a:rPr lang="vi-VN" sz="2000" b="1" i="1" dirty="0"/>
              <a:t>Nối</a:t>
            </a:r>
            <a:endParaRPr lang="en-US" sz="2000" b="1" i="1" dirty="0"/>
          </a:p>
        </p:txBody>
      </p:sp>
      <p:sp>
        <p:nvSpPr>
          <p:cNvPr id="9" name="TextBox 8">
            <a:extLst>
              <a:ext uri="{FF2B5EF4-FFF2-40B4-BE49-F238E27FC236}">
                <a16:creationId xmlns:a16="http://schemas.microsoft.com/office/drawing/2014/main" id="{A1F5011F-B274-2F46-E002-F9156603525A}"/>
              </a:ext>
            </a:extLst>
          </p:cNvPr>
          <p:cNvSpPr txBox="1"/>
          <p:nvPr/>
        </p:nvSpPr>
        <p:spPr>
          <a:xfrm>
            <a:off x="5105400" y="757177"/>
            <a:ext cx="2286000" cy="369332"/>
          </a:xfrm>
          <a:prstGeom prst="rect">
            <a:avLst/>
          </a:prstGeom>
          <a:solidFill>
            <a:schemeClr val="bg1"/>
          </a:solidFill>
        </p:spPr>
        <p:txBody>
          <a:bodyPr wrap="square" lIns="0" tIns="0" rIns="0" bIns="0" rtlCol="0">
            <a:spAutoFit/>
          </a:bodyPr>
          <a:lstStyle/>
          <a:p>
            <a:pPr algn="ctr"/>
            <a:r>
              <a:rPr lang="vi-VN" sz="2400" b="1" i="1" dirty="0">
                <a:solidFill>
                  <a:srgbClr val="FF0000"/>
                </a:solidFill>
              </a:rPr>
              <a:t>Hoa thuần thục</a:t>
            </a:r>
            <a:endParaRPr lang="en-US" sz="2400" b="1" i="1" dirty="0">
              <a:solidFill>
                <a:srgbClr val="FF0000"/>
              </a:solidFill>
            </a:endParaRPr>
          </a:p>
        </p:txBody>
      </p:sp>
      <p:sp>
        <p:nvSpPr>
          <p:cNvPr id="10" name="TextBox 9">
            <a:extLst>
              <a:ext uri="{FF2B5EF4-FFF2-40B4-BE49-F238E27FC236}">
                <a16:creationId xmlns:a16="http://schemas.microsoft.com/office/drawing/2014/main" id="{32EFF9C2-8D43-E9AC-C535-13E6F047315E}"/>
              </a:ext>
            </a:extLst>
          </p:cNvPr>
          <p:cNvSpPr txBox="1"/>
          <p:nvPr/>
        </p:nvSpPr>
        <p:spPr>
          <a:xfrm>
            <a:off x="6074078" y="5867400"/>
            <a:ext cx="1393521" cy="307777"/>
          </a:xfrm>
          <a:prstGeom prst="rect">
            <a:avLst/>
          </a:prstGeom>
          <a:solidFill>
            <a:schemeClr val="bg1"/>
          </a:solidFill>
        </p:spPr>
        <p:txBody>
          <a:bodyPr wrap="square" lIns="0" tIns="0" rIns="0" bIns="0" rtlCol="0">
            <a:spAutoFit/>
          </a:bodyPr>
          <a:lstStyle/>
          <a:p>
            <a:pPr algn="ctr"/>
            <a:r>
              <a:rPr lang="vi-VN" sz="2000" b="1" i="1" dirty="0"/>
              <a:t>Cuống Hoa</a:t>
            </a:r>
            <a:endParaRPr lang="en-US" sz="2000" b="1" i="1" dirty="0"/>
          </a:p>
        </p:txBody>
      </p:sp>
      <p:sp>
        <p:nvSpPr>
          <p:cNvPr id="11" name="TextBox 10">
            <a:extLst>
              <a:ext uri="{FF2B5EF4-FFF2-40B4-BE49-F238E27FC236}">
                <a16:creationId xmlns:a16="http://schemas.microsoft.com/office/drawing/2014/main" id="{281227D3-9A60-C459-B365-4098D08E8AB6}"/>
              </a:ext>
            </a:extLst>
          </p:cNvPr>
          <p:cNvSpPr txBox="1"/>
          <p:nvPr/>
        </p:nvSpPr>
        <p:spPr>
          <a:xfrm>
            <a:off x="6248400" y="5483423"/>
            <a:ext cx="1393521" cy="307777"/>
          </a:xfrm>
          <a:prstGeom prst="rect">
            <a:avLst/>
          </a:prstGeom>
          <a:solidFill>
            <a:schemeClr val="bg1"/>
          </a:solidFill>
        </p:spPr>
        <p:txBody>
          <a:bodyPr wrap="square" lIns="0" tIns="0" rIns="0" bIns="0" rtlCol="0">
            <a:spAutoFit/>
          </a:bodyPr>
          <a:lstStyle/>
          <a:p>
            <a:pPr algn="ctr"/>
            <a:r>
              <a:rPr lang="vi-VN" sz="2000" b="1" i="1" dirty="0"/>
              <a:t>Nối khớp</a:t>
            </a:r>
            <a:endParaRPr lang="en-US" sz="2000" b="1" i="1" dirty="0"/>
          </a:p>
        </p:txBody>
      </p:sp>
      <p:sp>
        <p:nvSpPr>
          <p:cNvPr id="12" name="TextBox 11">
            <a:extLst>
              <a:ext uri="{FF2B5EF4-FFF2-40B4-BE49-F238E27FC236}">
                <a16:creationId xmlns:a16="http://schemas.microsoft.com/office/drawing/2014/main" id="{DBA762D5-2AE4-26C8-D310-BA912413D53E}"/>
              </a:ext>
            </a:extLst>
          </p:cNvPr>
          <p:cNvSpPr txBox="1"/>
          <p:nvPr/>
        </p:nvSpPr>
        <p:spPr>
          <a:xfrm>
            <a:off x="6400800" y="5024671"/>
            <a:ext cx="1393521" cy="307777"/>
          </a:xfrm>
          <a:prstGeom prst="rect">
            <a:avLst/>
          </a:prstGeom>
          <a:solidFill>
            <a:schemeClr val="bg1"/>
          </a:solidFill>
        </p:spPr>
        <p:txBody>
          <a:bodyPr wrap="square" lIns="0" tIns="0" rIns="0" bIns="0" rtlCol="0">
            <a:spAutoFit/>
          </a:bodyPr>
          <a:lstStyle/>
          <a:p>
            <a:pPr algn="ctr"/>
            <a:r>
              <a:rPr lang="vi-VN" sz="2000" b="1" i="1" dirty="0"/>
              <a:t>Trục hoa</a:t>
            </a:r>
            <a:endParaRPr lang="en-US" sz="2000" b="1" i="1" dirty="0"/>
          </a:p>
        </p:txBody>
      </p:sp>
      <p:sp>
        <p:nvSpPr>
          <p:cNvPr id="13" name="TextBox 12">
            <a:extLst>
              <a:ext uri="{FF2B5EF4-FFF2-40B4-BE49-F238E27FC236}">
                <a16:creationId xmlns:a16="http://schemas.microsoft.com/office/drawing/2014/main" id="{6DEB0FCB-1440-98D1-B199-259100CDB51C}"/>
              </a:ext>
            </a:extLst>
          </p:cNvPr>
          <p:cNvSpPr txBox="1"/>
          <p:nvPr/>
        </p:nvSpPr>
        <p:spPr>
          <a:xfrm>
            <a:off x="3940478" y="5590873"/>
            <a:ext cx="1241121" cy="615553"/>
          </a:xfrm>
          <a:prstGeom prst="rect">
            <a:avLst/>
          </a:prstGeom>
          <a:solidFill>
            <a:schemeClr val="bg1"/>
          </a:solidFill>
        </p:spPr>
        <p:txBody>
          <a:bodyPr wrap="square" lIns="0" tIns="0" rIns="0" bIns="0" rtlCol="0">
            <a:spAutoFit/>
          </a:bodyPr>
          <a:lstStyle/>
          <a:p>
            <a:pPr algn="ctr"/>
            <a:r>
              <a:rPr lang="vi-VN" sz="2000" b="1" i="1" dirty="0"/>
              <a:t>Tuyến mật</a:t>
            </a:r>
            <a:endParaRPr lang="en-US" sz="2000" b="1" i="1" dirty="0"/>
          </a:p>
        </p:txBody>
      </p:sp>
      <p:sp>
        <p:nvSpPr>
          <p:cNvPr id="14" name="TextBox 13">
            <a:extLst>
              <a:ext uri="{FF2B5EF4-FFF2-40B4-BE49-F238E27FC236}">
                <a16:creationId xmlns:a16="http://schemas.microsoft.com/office/drawing/2014/main" id="{B0D2C87F-BEEE-DE3A-1C2B-C31584428310}"/>
              </a:ext>
            </a:extLst>
          </p:cNvPr>
          <p:cNvSpPr txBox="1"/>
          <p:nvPr/>
        </p:nvSpPr>
        <p:spPr>
          <a:xfrm>
            <a:off x="2514600" y="5436985"/>
            <a:ext cx="1393521" cy="307777"/>
          </a:xfrm>
          <a:prstGeom prst="rect">
            <a:avLst/>
          </a:prstGeom>
          <a:solidFill>
            <a:schemeClr val="bg1"/>
          </a:solidFill>
        </p:spPr>
        <p:txBody>
          <a:bodyPr wrap="square" lIns="0" tIns="0" rIns="0" bIns="0" rtlCol="0">
            <a:spAutoFit/>
          </a:bodyPr>
          <a:lstStyle/>
          <a:p>
            <a:pPr algn="ctr"/>
            <a:r>
              <a:rPr lang="vi-VN" sz="2000" b="1" i="1" dirty="0"/>
              <a:t>Bầu Nhụy</a:t>
            </a:r>
            <a:endParaRPr lang="en-US" sz="2000" b="1" i="1" dirty="0"/>
          </a:p>
        </p:txBody>
      </p:sp>
      <p:sp>
        <p:nvSpPr>
          <p:cNvPr id="15" name="TextBox 14">
            <a:extLst>
              <a:ext uri="{FF2B5EF4-FFF2-40B4-BE49-F238E27FC236}">
                <a16:creationId xmlns:a16="http://schemas.microsoft.com/office/drawing/2014/main" id="{97DECE21-512B-6033-F80F-F3BD6710CFC7}"/>
              </a:ext>
            </a:extLst>
          </p:cNvPr>
          <p:cNvSpPr txBox="1"/>
          <p:nvPr/>
        </p:nvSpPr>
        <p:spPr>
          <a:xfrm>
            <a:off x="1822193" y="2825055"/>
            <a:ext cx="844807" cy="307777"/>
          </a:xfrm>
          <a:prstGeom prst="rect">
            <a:avLst/>
          </a:prstGeom>
          <a:solidFill>
            <a:schemeClr val="bg1"/>
          </a:solidFill>
        </p:spPr>
        <p:txBody>
          <a:bodyPr wrap="square" lIns="0" tIns="0" rIns="0" bIns="0" rtlCol="0">
            <a:spAutoFit/>
          </a:bodyPr>
          <a:lstStyle/>
          <a:p>
            <a:pPr algn="ctr"/>
            <a:r>
              <a:rPr lang="vi-VN" sz="2000" b="1" i="1" dirty="0"/>
              <a:t>Noãn</a:t>
            </a:r>
            <a:endParaRPr lang="en-US" sz="2000" b="1" i="1" dirty="0"/>
          </a:p>
        </p:txBody>
      </p:sp>
      <p:sp>
        <p:nvSpPr>
          <p:cNvPr id="16" name="TextBox 15">
            <a:extLst>
              <a:ext uri="{FF2B5EF4-FFF2-40B4-BE49-F238E27FC236}">
                <a16:creationId xmlns:a16="http://schemas.microsoft.com/office/drawing/2014/main" id="{09AEB3A5-4B82-4479-8F87-A52A77011A13}"/>
              </a:ext>
            </a:extLst>
          </p:cNvPr>
          <p:cNvSpPr txBox="1"/>
          <p:nvPr/>
        </p:nvSpPr>
        <p:spPr>
          <a:xfrm>
            <a:off x="3609590" y="1216223"/>
            <a:ext cx="1267210" cy="307777"/>
          </a:xfrm>
          <a:prstGeom prst="rect">
            <a:avLst/>
          </a:prstGeom>
          <a:solidFill>
            <a:schemeClr val="bg1"/>
          </a:solidFill>
        </p:spPr>
        <p:txBody>
          <a:bodyPr wrap="square" lIns="0" tIns="0" rIns="0" bIns="0" rtlCol="0">
            <a:spAutoFit/>
          </a:bodyPr>
          <a:lstStyle/>
          <a:p>
            <a:pPr algn="ctr"/>
            <a:r>
              <a:rPr lang="vi-VN" sz="2000" b="1" i="1" dirty="0"/>
              <a:t>Đầu</a:t>
            </a:r>
            <a:endParaRPr lang="en-US" sz="2000" b="1" i="1" dirty="0"/>
          </a:p>
        </p:txBody>
      </p:sp>
      <p:sp>
        <p:nvSpPr>
          <p:cNvPr id="17" name="TextBox 16">
            <a:extLst>
              <a:ext uri="{FF2B5EF4-FFF2-40B4-BE49-F238E27FC236}">
                <a16:creationId xmlns:a16="http://schemas.microsoft.com/office/drawing/2014/main" id="{CBDB24AC-6648-41A2-5654-D274A6B7E88C}"/>
              </a:ext>
            </a:extLst>
          </p:cNvPr>
          <p:cNvSpPr txBox="1"/>
          <p:nvPr/>
        </p:nvSpPr>
        <p:spPr>
          <a:xfrm>
            <a:off x="2975985" y="1531255"/>
            <a:ext cx="1267210" cy="307777"/>
          </a:xfrm>
          <a:prstGeom prst="rect">
            <a:avLst/>
          </a:prstGeom>
          <a:solidFill>
            <a:schemeClr val="bg1"/>
          </a:solidFill>
        </p:spPr>
        <p:txBody>
          <a:bodyPr wrap="square" lIns="0" tIns="0" rIns="0" bIns="0" rtlCol="0">
            <a:spAutoFit/>
          </a:bodyPr>
          <a:lstStyle/>
          <a:p>
            <a:pPr algn="ctr"/>
            <a:r>
              <a:rPr lang="vi-VN" sz="2000" b="1" i="1" dirty="0"/>
              <a:t>Vòi Nhụy</a:t>
            </a:r>
            <a:endParaRPr lang="en-US" sz="2000" b="1" i="1" dirty="0"/>
          </a:p>
        </p:txBody>
      </p:sp>
      <p:sp>
        <p:nvSpPr>
          <p:cNvPr id="18" name="TextBox 17">
            <a:extLst>
              <a:ext uri="{FF2B5EF4-FFF2-40B4-BE49-F238E27FC236}">
                <a16:creationId xmlns:a16="http://schemas.microsoft.com/office/drawing/2014/main" id="{DB7D80FD-1C6A-3920-CB30-451E354D3A37}"/>
              </a:ext>
            </a:extLst>
          </p:cNvPr>
          <p:cNvSpPr txBox="1"/>
          <p:nvPr/>
        </p:nvSpPr>
        <p:spPr>
          <a:xfrm>
            <a:off x="2673268" y="1902023"/>
            <a:ext cx="1267210" cy="307777"/>
          </a:xfrm>
          <a:prstGeom prst="rect">
            <a:avLst/>
          </a:prstGeom>
          <a:solidFill>
            <a:schemeClr val="bg1"/>
          </a:solidFill>
        </p:spPr>
        <p:txBody>
          <a:bodyPr wrap="square" lIns="0" tIns="0" rIns="0" bIns="0" rtlCol="0">
            <a:spAutoFit/>
          </a:bodyPr>
          <a:lstStyle/>
          <a:p>
            <a:pPr algn="ctr"/>
            <a:r>
              <a:rPr lang="vi-VN" sz="2000" b="1" i="1" dirty="0"/>
              <a:t>Chỉ Nhị</a:t>
            </a:r>
            <a:endParaRPr lang="en-US" sz="2000" b="1" i="1" dirty="0"/>
          </a:p>
        </p:txBody>
      </p:sp>
      <p:sp>
        <p:nvSpPr>
          <p:cNvPr id="19" name="TextBox 18">
            <a:extLst>
              <a:ext uri="{FF2B5EF4-FFF2-40B4-BE49-F238E27FC236}">
                <a16:creationId xmlns:a16="http://schemas.microsoft.com/office/drawing/2014/main" id="{CC969C15-D158-0364-D33B-D2C8B9C6FCC7}"/>
              </a:ext>
            </a:extLst>
          </p:cNvPr>
          <p:cNvSpPr txBox="1"/>
          <p:nvPr/>
        </p:nvSpPr>
        <p:spPr>
          <a:xfrm>
            <a:off x="2893442" y="3200400"/>
            <a:ext cx="1267210" cy="307777"/>
          </a:xfrm>
          <a:prstGeom prst="rect">
            <a:avLst/>
          </a:prstGeom>
          <a:solidFill>
            <a:schemeClr val="bg1"/>
          </a:solidFill>
        </p:spPr>
        <p:txBody>
          <a:bodyPr wrap="square" lIns="0" tIns="0" rIns="0" bIns="0" rtlCol="0">
            <a:spAutoFit/>
          </a:bodyPr>
          <a:lstStyle/>
          <a:p>
            <a:pPr algn="ctr"/>
            <a:r>
              <a:rPr lang="vi-VN" sz="2000" b="1" i="1" dirty="0">
                <a:solidFill>
                  <a:srgbClr val="FF0000"/>
                </a:solidFill>
              </a:rPr>
              <a:t>Bao hoa</a:t>
            </a:r>
            <a:endParaRPr lang="en-US" sz="2000" b="1" i="1" dirty="0">
              <a:solidFill>
                <a:srgbClr val="FF0000"/>
              </a:solidFill>
            </a:endParaRPr>
          </a:p>
        </p:txBody>
      </p:sp>
      <p:sp>
        <p:nvSpPr>
          <p:cNvPr id="20" name="TextBox 19">
            <a:extLst>
              <a:ext uri="{FF2B5EF4-FFF2-40B4-BE49-F238E27FC236}">
                <a16:creationId xmlns:a16="http://schemas.microsoft.com/office/drawing/2014/main" id="{26D8B50D-1AFC-551E-969A-EC653BBF6FA5}"/>
              </a:ext>
            </a:extLst>
          </p:cNvPr>
          <p:cNvSpPr txBox="1"/>
          <p:nvPr/>
        </p:nvSpPr>
        <p:spPr>
          <a:xfrm>
            <a:off x="3176544" y="3456801"/>
            <a:ext cx="1471655" cy="276999"/>
          </a:xfrm>
          <a:prstGeom prst="rect">
            <a:avLst/>
          </a:prstGeom>
          <a:solidFill>
            <a:schemeClr val="bg1"/>
          </a:solidFill>
        </p:spPr>
        <p:txBody>
          <a:bodyPr wrap="square" lIns="0" tIns="0" rIns="0" bIns="0" rtlCol="0">
            <a:spAutoFit/>
          </a:bodyPr>
          <a:lstStyle/>
          <a:p>
            <a:pPr algn="ctr"/>
            <a:r>
              <a:rPr lang="vi-VN" i="1" dirty="0"/>
              <a:t>Tràng hoa</a:t>
            </a:r>
            <a:endParaRPr lang="en-US" i="1" dirty="0"/>
          </a:p>
        </p:txBody>
      </p:sp>
      <p:sp>
        <p:nvSpPr>
          <p:cNvPr id="21" name="TextBox 20">
            <a:extLst>
              <a:ext uri="{FF2B5EF4-FFF2-40B4-BE49-F238E27FC236}">
                <a16:creationId xmlns:a16="http://schemas.microsoft.com/office/drawing/2014/main" id="{EF4C9F0B-7E50-5152-FC0B-D8F3A976033D}"/>
              </a:ext>
            </a:extLst>
          </p:cNvPr>
          <p:cNvSpPr txBox="1"/>
          <p:nvPr/>
        </p:nvSpPr>
        <p:spPr>
          <a:xfrm>
            <a:off x="3172293" y="3810000"/>
            <a:ext cx="1471655" cy="276999"/>
          </a:xfrm>
          <a:prstGeom prst="rect">
            <a:avLst/>
          </a:prstGeom>
          <a:solidFill>
            <a:schemeClr val="bg1"/>
          </a:solidFill>
        </p:spPr>
        <p:txBody>
          <a:bodyPr wrap="square" lIns="0" tIns="0" rIns="0" bIns="0" rtlCol="0">
            <a:spAutoFit/>
          </a:bodyPr>
          <a:lstStyle/>
          <a:p>
            <a:pPr algn="ctr"/>
            <a:r>
              <a:rPr lang="vi-VN" i="1" dirty="0"/>
              <a:t>Đài hoa</a:t>
            </a:r>
            <a:endParaRPr lang="en-US" i="1" dirty="0"/>
          </a:p>
        </p:txBody>
      </p:sp>
    </p:spTree>
    <p:extLst>
      <p:ext uri="{BB962C8B-B14F-4D97-AF65-F5344CB8AC3E}">
        <p14:creationId xmlns:p14="http://schemas.microsoft.com/office/powerpoint/2010/main" val="1810959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0242" name="Picture 2" descr="Pollination Types - Self and Cross Pollination, Pollinating Agents">
            <a:extLst>
              <a:ext uri="{FF2B5EF4-FFF2-40B4-BE49-F238E27FC236}">
                <a16:creationId xmlns:a16="http://schemas.microsoft.com/office/drawing/2014/main" id="{FDC8BBFF-4290-9464-5A9D-ACE609C314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88" b="2097"/>
          <a:stretch/>
        </p:blipFill>
        <p:spPr bwMode="auto">
          <a:xfrm>
            <a:off x="2524125" y="1752600"/>
            <a:ext cx="714375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8733230-23DB-1DAF-E408-FB2EEBB770A2}"/>
              </a:ext>
            </a:extLst>
          </p:cNvPr>
          <p:cNvPicPr>
            <a:picLocks noChangeAspect="1"/>
          </p:cNvPicPr>
          <p:nvPr/>
        </p:nvPicPr>
        <p:blipFill>
          <a:blip r:embed="rId7"/>
          <a:stretch>
            <a:fillRect/>
          </a:stretch>
        </p:blipFill>
        <p:spPr>
          <a:xfrm>
            <a:off x="609600" y="1174502"/>
            <a:ext cx="11278578" cy="749873"/>
          </a:xfrm>
          <a:prstGeom prst="rect">
            <a:avLst/>
          </a:prstGeom>
        </p:spPr>
      </p:pic>
      <p:sp>
        <p:nvSpPr>
          <p:cNvPr id="24" name="TextBox 23">
            <a:extLst>
              <a:ext uri="{FF2B5EF4-FFF2-40B4-BE49-F238E27FC236}">
                <a16:creationId xmlns:a16="http://schemas.microsoft.com/office/drawing/2014/main" id="{33FD203F-DD81-F42E-8B78-7DFEED408B93}"/>
              </a:ext>
            </a:extLst>
          </p:cNvPr>
          <p:cNvSpPr txBox="1"/>
          <p:nvPr/>
        </p:nvSpPr>
        <p:spPr>
          <a:xfrm>
            <a:off x="3848100" y="6400799"/>
            <a:ext cx="4495800" cy="276999"/>
          </a:xfrm>
          <a:prstGeom prst="rect">
            <a:avLst/>
          </a:prstGeom>
          <a:noFill/>
        </p:spPr>
        <p:txBody>
          <a:bodyPr wrap="square" lIns="0" tIns="0" rIns="0" bIns="0" rtlCol="0">
            <a:spAutoFit/>
          </a:bodyPr>
          <a:lstStyle/>
          <a:p>
            <a:pPr algn="ctr"/>
            <a:r>
              <a:rPr lang="vi-VN" b="1" dirty="0"/>
              <a:t>Hình. </a:t>
            </a:r>
            <a:r>
              <a:rPr lang="vi-VN" dirty="0"/>
              <a:t>Mô tả hiện tượng thụ phấn ở hoa</a:t>
            </a:r>
            <a:endParaRPr lang="en-US" dirty="0"/>
          </a:p>
        </p:txBody>
      </p:sp>
    </p:spTree>
    <p:extLst>
      <p:ext uri="{BB962C8B-B14F-4D97-AF65-F5344CB8AC3E}">
        <p14:creationId xmlns:p14="http://schemas.microsoft.com/office/powerpoint/2010/main" val="381217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41" y="2928449"/>
            <a:ext cx="7649530" cy="2114169"/>
          </a:xfrm>
          <a:prstGeom prst="rect">
            <a:avLst/>
          </a:prstGeom>
          <a:noFill/>
        </p:spPr>
        <p:txBody>
          <a:bodyPr wrap="none" lIns="0" tIns="0" rIns="0" bIns="0" rtlCol="0">
            <a:spAutoFit/>
          </a:bodyPr>
          <a:lstStyle/>
          <a:p>
            <a:pPr algn="ctr">
              <a:lnSpc>
                <a:spcPct val="120000"/>
              </a:lnSpc>
            </a:pPr>
            <a:r>
              <a:rPr lang="en-US" sz="6000" b="1"/>
              <a:t>KHÁI NIỆM</a:t>
            </a:r>
          </a:p>
          <a:p>
            <a:pPr algn="ctr">
              <a:lnSpc>
                <a:spcPct val="120000"/>
              </a:lnSpc>
            </a:pPr>
            <a:r>
              <a:rPr lang="en-US" sz="6000" b="1"/>
              <a:t>SINH SẢN HỮU TÍNH</a:t>
            </a:r>
          </a:p>
        </p:txBody>
      </p:sp>
      <p:sp>
        <p:nvSpPr>
          <p:cNvPr id="3" name="TextBox 2">
            <a:extLst>
              <a:ext uri="{FF2B5EF4-FFF2-40B4-BE49-F238E27FC236}">
                <a16:creationId xmlns:a16="http://schemas.microsoft.com/office/drawing/2014/main" id="{CC3F32CC-C314-4071-8E6E-5B71553ACA37}"/>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1.</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4023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22" name="Picture 6" descr="Formation of pollen grains and embryo sac. Double fertilization Stock  Vector | Adobe Stock">
            <a:extLst>
              <a:ext uri="{FF2B5EF4-FFF2-40B4-BE49-F238E27FC236}">
                <a16:creationId xmlns:a16="http://schemas.microsoft.com/office/drawing/2014/main" id="{5FB73999-5073-75B5-0DE3-AFEC996BA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2743200"/>
            <a:ext cx="9525000" cy="38481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D65F07F-6606-B390-7D4E-93981F2FA3BA}"/>
              </a:ext>
            </a:extLst>
          </p:cNvPr>
          <p:cNvPicPr>
            <a:picLocks noChangeAspect="1"/>
          </p:cNvPicPr>
          <p:nvPr/>
        </p:nvPicPr>
        <p:blipFill>
          <a:blip r:embed="rId7"/>
          <a:stretch>
            <a:fillRect/>
          </a:stretch>
        </p:blipFill>
        <p:spPr>
          <a:xfrm>
            <a:off x="432325" y="1060295"/>
            <a:ext cx="11327350" cy="1774090"/>
          </a:xfrm>
          <a:prstGeom prst="rect">
            <a:avLst/>
          </a:prstGeom>
        </p:spPr>
      </p:pic>
    </p:spTree>
    <p:extLst>
      <p:ext uri="{BB962C8B-B14F-4D97-AF65-F5344CB8AC3E}">
        <p14:creationId xmlns:p14="http://schemas.microsoft.com/office/powerpoint/2010/main" val="130834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F414B0-E916-849D-46AF-7366D90159B7}"/>
              </a:ext>
            </a:extLst>
          </p:cNvPr>
          <p:cNvSpPr txBox="1"/>
          <p:nvPr/>
        </p:nvSpPr>
        <p:spPr>
          <a:xfrm>
            <a:off x="457200" y="252372"/>
            <a:ext cx="10972800" cy="1824346"/>
          </a:xfrm>
          <a:prstGeom prst="rect">
            <a:avLst/>
          </a:prstGeom>
          <a:noFill/>
        </p:spPr>
        <p:txBody>
          <a:bodyPr wrap="square">
            <a:spAutoFit/>
          </a:bodyPr>
          <a:lstStyle/>
          <a:p>
            <a:pPr algn="just">
              <a:lnSpc>
                <a:spcPct val="120000"/>
              </a:lnSpc>
            </a:pPr>
            <a:r>
              <a:rPr lang="vi-VN" sz="2400" b="1" i="0" dirty="0">
                <a:solidFill>
                  <a:srgbClr val="C00000"/>
                </a:solidFill>
                <a:effectLst/>
                <a:latin typeface="+mj-lt"/>
              </a:rPr>
              <a:t>Ý nghĩa của thụ tinh trong quá trình hình thành quả và hạt:</a:t>
            </a:r>
          </a:p>
          <a:p>
            <a:pPr algn="just">
              <a:lnSpc>
                <a:spcPct val="120000"/>
              </a:lnSpc>
            </a:pPr>
            <a:r>
              <a:rPr lang="vi-VN" sz="2400" dirty="0">
                <a:latin typeface="+mj-lt"/>
                <a:sym typeface="Wingdings" panose="05000000000000000000" pitchFamily="2" charset="2"/>
              </a:rPr>
              <a:t>       </a:t>
            </a:r>
            <a:r>
              <a:rPr lang="vi-VN" sz="2400" b="0" i="0" dirty="0">
                <a:effectLst/>
                <a:latin typeface="+mj-lt"/>
                <a:sym typeface="Wingdings" panose="05000000000000000000" pitchFamily="2" charset="2"/>
              </a:rPr>
              <a:t> </a:t>
            </a:r>
            <a:r>
              <a:rPr lang="vi-VN" sz="2400" b="0" i="0" dirty="0">
                <a:effectLst/>
                <a:latin typeface="+mj-lt"/>
              </a:rPr>
              <a:t>Thụ tinh là quá trình kết hợp nhân của giao tử đực và giao tử cái. </a:t>
            </a:r>
          </a:p>
          <a:p>
            <a:pPr algn="just">
              <a:lnSpc>
                <a:spcPct val="120000"/>
              </a:lnSpc>
            </a:pPr>
            <a:r>
              <a:rPr lang="vi-VN" sz="2400" b="1" i="0" dirty="0">
                <a:effectLst/>
                <a:latin typeface="+mj-lt"/>
              </a:rPr>
              <a:t>Nếu không có giai đoạn này, hợp tử không thể tạo thành và không thể phân chia hình thành quả và hạt.</a:t>
            </a:r>
          </a:p>
        </p:txBody>
      </p:sp>
      <p:grpSp>
        <p:nvGrpSpPr>
          <p:cNvPr id="4" name="Group 3">
            <a:extLst>
              <a:ext uri="{FF2B5EF4-FFF2-40B4-BE49-F238E27FC236}">
                <a16:creationId xmlns:a16="http://schemas.microsoft.com/office/drawing/2014/main" id="{6D2B8B48-BD5D-3D10-864A-B61CB56EFABA}"/>
              </a:ext>
            </a:extLst>
          </p:cNvPr>
          <p:cNvGrpSpPr/>
          <p:nvPr/>
        </p:nvGrpSpPr>
        <p:grpSpPr>
          <a:xfrm>
            <a:off x="1600200" y="2011554"/>
            <a:ext cx="8458200" cy="4819488"/>
            <a:chOff x="1600200" y="2011554"/>
            <a:chExt cx="8458200" cy="4819488"/>
          </a:xfrm>
        </p:grpSpPr>
        <p:pic>
          <p:nvPicPr>
            <p:cNvPr id="1026" name="Picture 2" descr="Pollination Vectors &amp; Illustrations for Free Download | Freepik">
              <a:extLst>
                <a:ext uri="{FF2B5EF4-FFF2-40B4-BE49-F238E27FC236}">
                  <a16:creationId xmlns:a16="http://schemas.microsoft.com/office/drawing/2014/main" id="{EE368DE3-89CF-E2C1-D0D2-27DBC98E8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57"/>
            <a:stretch/>
          </p:blipFill>
          <p:spPr bwMode="auto">
            <a:xfrm>
              <a:off x="2090737" y="2011554"/>
              <a:ext cx="7662863" cy="4819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828FC3-EE92-14D1-C760-6BF9869071E3}"/>
                </a:ext>
              </a:extLst>
            </p:cNvPr>
            <p:cNvSpPr txBox="1"/>
            <p:nvPr/>
          </p:nvSpPr>
          <p:spPr>
            <a:xfrm>
              <a:off x="8839200" y="2667000"/>
              <a:ext cx="1066800" cy="276999"/>
            </a:xfrm>
            <a:prstGeom prst="rect">
              <a:avLst/>
            </a:prstGeom>
            <a:solidFill>
              <a:schemeClr val="bg1"/>
            </a:solidFill>
          </p:spPr>
          <p:txBody>
            <a:bodyPr wrap="square" lIns="0" tIns="0" rIns="0" bIns="0" rtlCol="0">
              <a:spAutoFit/>
            </a:bodyPr>
            <a:lstStyle/>
            <a:p>
              <a:pPr algn="l"/>
              <a:r>
                <a:rPr lang="vi-VN" b="1" dirty="0"/>
                <a:t>Cây con</a:t>
              </a:r>
              <a:endParaRPr lang="en-US" b="1" dirty="0"/>
            </a:p>
          </p:txBody>
        </p:sp>
        <p:sp>
          <p:nvSpPr>
            <p:cNvPr id="6" name="TextBox 5">
              <a:extLst>
                <a:ext uri="{FF2B5EF4-FFF2-40B4-BE49-F238E27FC236}">
                  <a16:creationId xmlns:a16="http://schemas.microsoft.com/office/drawing/2014/main" id="{2BBA5569-AB1D-5B57-990D-CA2975A33967}"/>
                </a:ext>
              </a:extLst>
            </p:cNvPr>
            <p:cNvSpPr txBox="1"/>
            <p:nvPr/>
          </p:nvSpPr>
          <p:spPr>
            <a:xfrm>
              <a:off x="8991600" y="4056916"/>
              <a:ext cx="1066800" cy="276999"/>
            </a:xfrm>
            <a:prstGeom prst="rect">
              <a:avLst/>
            </a:prstGeom>
            <a:solidFill>
              <a:schemeClr val="bg1"/>
            </a:solidFill>
          </p:spPr>
          <p:txBody>
            <a:bodyPr wrap="square" lIns="0" tIns="0" rIns="0" bIns="0" rtlCol="0">
              <a:spAutoFit/>
            </a:bodyPr>
            <a:lstStyle/>
            <a:p>
              <a:pPr algn="l"/>
              <a:r>
                <a:rPr lang="vi-VN" b="1" dirty="0"/>
                <a:t>Hạt giống</a:t>
              </a:r>
              <a:endParaRPr lang="en-US" b="1" dirty="0"/>
            </a:p>
          </p:txBody>
        </p:sp>
        <p:sp>
          <p:nvSpPr>
            <p:cNvPr id="3" name="Rectangle 2">
              <a:extLst>
                <a:ext uri="{FF2B5EF4-FFF2-40B4-BE49-F238E27FC236}">
                  <a16:creationId xmlns:a16="http://schemas.microsoft.com/office/drawing/2014/main" id="{7DF920D1-3268-D405-A6B9-77B649A432CE}"/>
                </a:ext>
              </a:extLst>
            </p:cNvPr>
            <p:cNvSpPr/>
            <p:nvPr/>
          </p:nvSpPr>
          <p:spPr>
            <a:xfrm>
              <a:off x="7620000" y="5837723"/>
              <a:ext cx="1524000" cy="47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Nhân </a:t>
              </a:r>
              <a:endParaRPr lang="en-US" b="1" dirty="0">
                <a:solidFill>
                  <a:schemeClr val="tx1"/>
                </a:solidFill>
              </a:endParaRPr>
            </a:p>
          </p:txBody>
        </p:sp>
        <p:sp>
          <p:nvSpPr>
            <p:cNvPr id="8" name="TextBox 7">
              <a:extLst>
                <a:ext uri="{FF2B5EF4-FFF2-40B4-BE49-F238E27FC236}">
                  <a16:creationId xmlns:a16="http://schemas.microsoft.com/office/drawing/2014/main" id="{E93E88AC-8D41-B43D-3B8A-6D91AE931D55}"/>
                </a:ext>
              </a:extLst>
            </p:cNvPr>
            <p:cNvSpPr txBox="1"/>
            <p:nvPr/>
          </p:nvSpPr>
          <p:spPr>
            <a:xfrm>
              <a:off x="1785937" y="4510462"/>
              <a:ext cx="1066800" cy="276999"/>
            </a:xfrm>
            <a:prstGeom prst="rect">
              <a:avLst/>
            </a:prstGeom>
            <a:solidFill>
              <a:schemeClr val="bg1"/>
            </a:solidFill>
          </p:spPr>
          <p:txBody>
            <a:bodyPr wrap="square" lIns="0" tIns="0" rIns="0" bIns="0" rtlCol="0">
              <a:spAutoFit/>
            </a:bodyPr>
            <a:lstStyle/>
            <a:p>
              <a:pPr algn="l"/>
              <a:r>
                <a:rPr lang="vi-VN" b="1" dirty="0"/>
                <a:t>Cánh hoa</a:t>
              </a:r>
              <a:endParaRPr lang="en-US" b="1" dirty="0"/>
            </a:p>
          </p:txBody>
        </p:sp>
        <p:sp>
          <p:nvSpPr>
            <p:cNvPr id="9" name="TextBox 8">
              <a:extLst>
                <a:ext uri="{FF2B5EF4-FFF2-40B4-BE49-F238E27FC236}">
                  <a16:creationId xmlns:a16="http://schemas.microsoft.com/office/drawing/2014/main" id="{BFA1C06B-9F62-ECFA-3E31-0371A517925E}"/>
                </a:ext>
              </a:extLst>
            </p:cNvPr>
            <p:cNvSpPr txBox="1"/>
            <p:nvPr/>
          </p:nvSpPr>
          <p:spPr>
            <a:xfrm>
              <a:off x="2667000" y="5670752"/>
              <a:ext cx="1066800" cy="276999"/>
            </a:xfrm>
            <a:prstGeom prst="rect">
              <a:avLst/>
            </a:prstGeom>
            <a:solidFill>
              <a:schemeClr val="bg1"/>
            </a:solidFill>
          </p:spPr>
          <p:txBody>
            <a:bodyPr wrap="square" lIns="0" tIns="0" rIns="0" bIns="0" rtlCol="0">
              <a:spAutoFit/>
            </a:bodyPr>
            <a:lstStyle/>
            <a:p>
              <a:pPr algn="l"/>
              <a:r>
                <a:rPr lang="vi-VN" b="1" dirty="0"/>
                <a:t>Đài hoa</a:t>
              </a:r>
              <a:endParaRPr lang="en-US" b="1" dirty="0"/>
            </a:p>
          </p:txBody>
        </p:sp>
        <p:sp>
          <p:nvSpPr>
            <p:cNvPr id="10" name="TextBox 9">
              <a:extLst>
                <a:ext uri="{FF2B5EF4-FFF2-40B4-BE49-F238E27FC236}">
                  <a16:creationId xmlns:a16="http://schemas.microsoft.com/office/drawing/2014/main" id="{025FC1ED-FE33-EDF0-9F26-E58D57579F6D}"/>
                </a:ext>
              </a:extLst>
            </p:cNvPr>
            <p:cNvSpPr txBox="1"/>
            <p:nvPr/>
          </p:nvSpPr>
          <p:spPr>
            <a:xfrm>
              <a:off x="1600200" y="5181600"/>
              <a:ext cx="1219200" cy="276999"/>
            </a:xfrm>
            <a:prstGeom prst="rect">
              <a:avLst/>
            </a:prstGeom>
            <a:solidFill>
              <a:schemeClr val="bg1"/>
            </a:solidFill>
          </p:spPr>
          <p:txBody>
            <a:bodyPr wrap="square" lIns="0" tIns="0" rIns="0" bIns="0" rtlCol="0">
              <a:spAutoFit/>
            </a:bodyPr>
            <a:lstStyle/>
            <a:p>
              <a:pPr algn="r"/>
              <a:r>
                <a:rPr lang="vi-VN" b="1" dirty="0"/>
                <a:t>Bầu  nhụy</a:t>
              </a:r>
              <a:endParaRPr lang="en-US" b="1" dirty="0"/>
            </a:p>
          </p:txBody>
        </p:sp>
        <p:sp>
          <p:nvSpPr>
            <p:cNvPr id="11" name="TextBox 10">
              <a:extLst>
                <a:ext uri="{FF2B5EF4-FFF2-40B4-BE49-F238E27FC236}">
                  <a16:creationId xmlns:a16="http://schemas.microsoft.com/office/drawing/2014/main" id="{F563DDBA-BA6B-25A2-ADA9-54B7069A6283}"/>
                </a:ext>
              </a:extLst>
            </p:cNvPr>
            <p:cNvSpPr txBox="1"/>
            <p:nvPr/>
          </p:nvSpPr>
          <p:spPr>
            <a:xfrm>
              <a:off x="1838068" y="3446126"/>
              <a:ext cx="1438532" cy="276999"/>
            </a:xfrm>
            <a:prstGeom prst="rect">
              <a:avLst/>
            </a:prstGeom>
            <a:solidFill>
              <a:schemeClr val="bg1"/>
            </a:solidFill>
          </p:spPr>
          <p:txBody>
            <a:bodyPr wrap="square" lIns="0" tIns="0" rIns="0" bIns="0" rtlCol="0">
              <a:spAutoFit/>
            </a:bodyPr>
            <a:lstStyle/>
            <a:p>
              <a:pPr algn="l"/>
              <a:r>
                <a:rPr lang="vi-VN" b="1" dirty="0"/>
                <a:t>Nhị hoa</a:t>
              </a:r>
              <a:endParaRPr lang="en-US" b="1" dirty="0"/>
            </a:p>
          </p:txBody>
        </p:sp>
        <p:sp>
          <p:nvSpPr>
            <p:cNvPr id="12" name="TextBox 11">
              <a:extLst>
                <a:ext uri="{FF2B5EF4-FFF2-40B4-BE49-F238E27FC236}">
                  <a16:creationId xmlns:a16="http://schemas.microsoft.com/office/drawing/2014/main" id="{4CE0D9AF-EE50-FDF5-C194-C79CAE5BB92E}"/>
                </a:ext>
              </a:extLst>
            </p:cNvPr>
            <p:cNvSpPr txBox="1"/>
            <p:nvPr/>
          </p:nvSpPr>
          <p:spPr>
            <a:xfrm>
              <a:off x="2904868" y="3273375"/>
              <a:ext cx="1066800" cy="276999"/>
            </a:xfrm>
            <a:prstGeom prst="rect">
              <a:avLst/>
            </a:prstGeom>
            <a:solidFill>
              <a:schemeClr val="bg1"/>
            </a:solidFill>
          </p:spPr>
          <p:txBody>
            <a:bodyPr wrap="square" lIns="0" tIns="0" rIns="0" bIns="0" rtlCol="0">
              <a:spAutoFit/>
            </a:bodyPr>
            <a:lstStyle/>
            <a:p>
              <a:pPr algn="l"/>
              <a:r>
                <a:rPr lang="vi-VN" b="1" dirty="0"/>
                <a:t>Bao phấn</a:t>
              </a:r>
              <a:endParaRPr lang="en-US" b="1" dirty="0"/>
            </a:p>
          </p:txBody>
        </p:sp>
        <p:sp>
          <p:nvSpPr>
            <p:cNvPr id="13" name="TextBox 12">
              <a:extLst>
                <a:ext uri="{FF2B5EF4-FFF2-40B4-BE49-F238E27FC236}">
                  <a16:creationId xmlns:a16="http://schemas.microsoft.com/office/drawing/2014/main" id="{4B584689-9C88-605A-AF8F-6CB5BDB9BE34}"/>
                </a:ext>
              </a:extLst>
            </p:cNvPr>
            <p:cNvSpPr txBox="1"/>
            <p:nvPr/>
          </p:nvSpPr>
          <p:spPr>
            <a:xfrm>
              <a:off x="2904868" y="3667043"/>
              <a:ext cx="1209932" cy="277000"/>
            </a:xfrm>
            <a:prstGeom prst="rect">
              <a:avLst/>
            </a:prstGeom>
            <a:solidFill>
              <a:schemeClr val="bg1"/>
            </a:solidFill>
          </p:spPr>
          <p:txBody>
            <a:bodyPr wrap="square" lIns="0" tIns="0" rIns="0" bIns="0" rtlCol="0">
              <a:spAutoFit/>
            </a:bodyPr>
            <a:lstStyle/>
            <a:p>
              <a:pPr algn="r"/>
              <a:r>
                <a:rPr lang="vi-VN" b="1" dirty="0"/>
                <a:t>Chỉ nhị</a:t>
              </a:r>
              <a:endParaRPr lang="en-US" b="1" dirty="0"/>
            </a:p>
          </p:txBody>
        </p:sp>
        <p:sp>
          <p:nvSpPr>
            <p:cNvPr id="14" name="TextBox 13">
              <a:extLst>
                <a:ext uri="{FF2B5EF4-FFF2-40B4-BE49-F238E27FC236}">
                  <a16:creationId xmlns:a16="http://schemas.microsoft.com/office/drawing/2014/main" id="{801D2F7D-552D-6B02-DEB1-8CDCA961D891}"/>
                </a:ext>
              </a:extLst>
            </p:cNvPr>
            <p:cNvSpPr txBox="1"/>
            <p:nvPr/>
          </p:nvSpPr>
          <p:spPr>
            <a:xfrm>
              <a:off x="6781800" y="2999468"/>
              <a:ext cx="1219200" cy="276999"/>
            </a:xfrm>
            <a:prstGeom prst="rect">
              <a:avLst/>
            </a:prstGeom>
            <a:solidFill>
              <a:schemeClr val="bg1"/>
            </a:solidFill>
          </p:spPr>
          <p:txBody>
            <a:bodyPr wrap="square" lIns="0" tIns="0" rIns="0" bIns="0" rtlCol="0">
              <a:spAutoFit/>
            </a:bodyPr>
            <a:lstStyle/>
            <a:p>
              <a:pPr algn="l"/>
              <a:r>
                <a:rPr lang="vi-VN" b="1" dirty="0"/>
                <a:t>Ống phấn</a:t>
              </a:r>
              <a:endParaRPr lang="en-US" b="1" dirty="0"/>
            </a:p>
          </p:txBody>
        </p:sp>
        <p:sp>
          <p:nvSpPr>
            <p:cNvPr id="15" name="TextBox 14">
              <a:extLst>
                <a:ext uri="{FF2B5EF4-FFF2-40B4-BE49-F238E27FC236}">
                  <a16:creationId xmlns:a16="http://schemas.microsoft.com/office/drawing/2014/main" id="{ADCF04F7-E668-0EFC-C77C-6CCE486BAB24}"/>
                </a:ext>
              </a:extLst>
            </p:cNvPr>
            <p:cNvSpPr txBox="1"/>
            <p:nvPr/>
          </p:nvSpPr>
          <p:spPr>
            <a:xfrm>
              <a:off x="2590800" y="2307326"/>
              <a:ext cx="1219200" cy="276999"/>
            </a:xfrm>
            <a:prstGeom prst="rect">
              <a:avLst/>
            </a:prstGeom>
            <a:solidFill>
              <a:schemeClr val="bg1"/>
            </a:solidFill>
          </p:spPr>
          <p:txBody>
            <a:bodyPr wrap="square" lIns="0" tIns="0" rIns="0" bIns="0" rtlCol="0">
              <a:spAutoFit/>
            </a:bodyPr>
            <a:lstStyle/>
            <a:p>
              <a:pPr algn="l"/>
              <a:r>
                <a:rPr lang="vi-VN" b="1" dirty="0"/>
                <a:t>Hạt phấn</a:t>
              </a:r>
              <a:endParaRPr lang="en-US" b="1" dirty="0"/>
            </a:p>
          </p:txBody>
        </p:sp>
      </p:grpSp>
    </p:spTree>
    <p:extLst>
      <p:ext uri="{BB962C8B-B14F-4D97-AF65-F5344CB8AC3E}">
        <p14:creationId xmlns:p14="http://schemas.microsoft.com/office/powerpoint/2010/main" val="135041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6"/>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2680368"/>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grpSp>
        <p:nvGrpSpPr>
          <p:cNvPr id="15" name="Group 14">
            <a:extLst>
              <a:ext uri="{FF2B5EF4-FFF2-40B4-BE49-F238E27FC236}">
                <a16:creationId xmlns:a16="http://schemas.microsoft.com/office/drawing/2014/main" id="{6BB1DF59-63A1-40C4-A273-FD1F5C68A68D}"/>
              </a:ext>
            </a:extLst>
          </p:cNvPr>
          <p:cNvGrpSpPr/>
          <p:nvPr/>
        </p:nvGrpSpPr>
        <p:grpSpPr>
          <a:xfrm>
            <a:off x="515799" y="1125489"/>
            <a:ext cx="11349849" cy="1390381"/>
            <a:chOff x="838898" y="426424"/>
            <a:chExt cx="11349849" cy="1390381"/>
          </a:xfrm>
        </p:grpSpPr>
        <p:sp>
          <p:nvSpPr>
            <p:cNvPr id="16" name="TextBox 15">
              <a:extLst>
                <a:ext uri="{FF2B5EF4-FFF2-40B4-BE49-F238E27FC236}">
                  <a16:creationId xmlns:a16="http://schemas.microsoft.com/office/drawing/2014/main" id="{605F592C-11D4-406A-ACAD-1A31239323A3}"/>
                </a:ext>
              </a:extLst>
            </p:cNvPr>
            <p:cNvSpPr txBox="1"/>
            <p:nvPr/>
          </p:nvSpPr>
          <p:spPr>
            <a:xfrm>
              <a:off x="1925176" y="426424"/>
              <a:ext cx="102635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Cho biết quả và hạt được hình thành từ bộ phận nào của hoa. Giải thích tại sao trong tự nhiên có loại quả có hạt và loại quả không hạt.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F42021-1770-F251-E18E-598915A8ABCC}"/>
              </a:ext>
            </a:extLst>
          </p:cNvPr>
          <p:cNvSpPr txBox="1"/>
          <p:nvPr/>
        </p:nvSpPr>
        <p:spPr>
          <a:xfrm>
            <a:off x="610298" y="3202970"/>
            <a:ext cx="10680001" cy="3310906"/>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b="0" dirty="0">
                <a:solidFill>
                  <a:schemeClr val="tx1"/>
                </a:solidFill>
              </a:rPr>
              <a:t>Quả do bầu nhụy chứa noãn được thụ tinh</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Hạt do noãn đã được thụ tinh tạo thành</a:t>
            </a:r>
            <a:r>
              <a:rPr lang="en-US" b="0" dirty="0">
                <a:solidFill>
                  <a:schemeClr val="tx1"/>
                </a:solidFill>
              </a:rPr>
              <a:t>.</a:t>
            </a:r>
            <a:endParaRPr lang="vi-VN" b="0" dirty="0">
              <a:solidFill>
                <a:schemeClr val="tx1"/>
              </a:solidFill>
            </a:endParaRPr>
          </a:p>
          <a:p>
            <a:pPr marL="342900" indent="-342900" algn="just">
              <a:buFont typeface="Courier New" panose="02070309020205020404" pitchFamily="49" charset="0"/>
              <a:buChar char="o"/>
            </a:pPr>
            <a:r>
              <a:rPr lang="vi-VN" b="0" dirty="0">
                <a:solidFill>
                  <a:schemeClr val="tx1"/>
                </a:solidFill>
              </a:rPr>
              <a:t>Trong tự nhiên có loại quả có hạt và loại quả không có hạt là do không có sự thụ tinh nên không có hạt. Nguyên nhân có thể do cấu tạo của hoa nên không thể thụ tinh nhưng bầu vẫn phát triển nhờ các chất kích thích do phần hoa mang đến tạo thành quả. Hiện tượng này gặp ở một số loài như: chuối, cà chua,...</a:t>
            </a:r>
          </a:p>
        </p:txBody>
      </p:sp>
    </p:spTree>
    <p:extLst>
      <p:ext uri="{BB962C8B-B14F-4D97-AF65-F5344CB8AC3E}">
        <p14:creationId xmlns:p14="http://schemas.microsoft.com/office/powerpoint/2010/main" val="4157494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 calcmode="lin" valueType="num">
                                      <p:cBhvr additive="base">
                                        <p:cTn id="2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 calcmode="lin" valueType="num">
                                      <p:cBhvr additive="base">
                                        <p:cTn id="26"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 calcmode="lin" valueType="num">
                                      <p:cBhvr additive="base">
                                        <p:cTn id="32"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3.</a:t>
            </a:r>
          </a:p>
        </p:txBody>
      </p:sp>
    </p:spTree>
    <p:extLst>
      <p:ext uri="{BB962C8B-B14F-4D97-AF65-F5344CB8AC3E}">
        <p14:creationId xmlns:p14="http://schemas.microsoft.com/office/powerpoint/2010/main" val="380110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EC6651AD-BEFF-455B-9113-250A3BA9BC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1378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EED365D-1628-46DB-AD5F-2E2CD6DC4673}"/>
              </a:ext>
            </a:extLst>
          </p:cNvPr>
          <p:cNvSpPr txBox="1"/>
          <p:nvPr/>
        </p:nvSpPr>
        <p:spPr>
          <a:xfrm>
            <a:off x="2064594" y="1278091"/>
            <a:ext cx="9809341"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Sinh sản hữu tính ở hầu hết các loài động vật gồm </a:t>
            </a:r>
            <a:r>
              <a:rPr lang="vi-VN" sz="2400" b="1" dirty="0"/>
              <a:t>ba giai đoạn </a:t>
            </a:r>
            <a:r>
              <a:rPr lang="vi-VN" sz="2400" dirty="0"/>
              <a:t>nối tiếp nhau: </a:t>
            </a:r>
            <a:r>
              <a:rPr lang="vi-VN" sz="2400" b="1" dirty="0"/>
              <a:t>hình thành giao tử, thụ tinh, phát triển phôi </a:t>
            </a:r>
            <a:r>
              <a:rPr lang="vi-VN" sz="2400" dirty="0"/>
              <a:t>thành cơ thể mới.</a:t>
            </a:r>
            <a:endParaRPr lang="en-US" sz="2400" dirty="0"/>
          </a:p>
        </p:txBody>
      </p:sp>
      <p:pic>
        <p:nvPicPr>
          <p:cNvPr id="12292" name="Picture 4" descr="New Cell Fertilization Technology Has Potential for Same-Sex Reproduction">
            <a:extLst>
              <a:ext uri="{FF2B5EF4-FFF2-40B4-BE49-F238E27FC236}">
                <a16:creationId xmlns:a16="http://schemas.microsoft.com/office/drawing/2014/main" id="{ABF0C824-A1B6-4A2E-8933-BD48AC2935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221" b="27221"/>
          <a:stretch/>
        </p:blipFill>
        <p:spPr bwMode="auto">
          <a:xfrm>
            <a:off x="1524" y="2693172"/>
            <a:ext cx="12188952" cy="416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078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F56E48D3-B6E1-4903-8F16-CCF2E4CD5E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31353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F766D5-789C-45F8-8247-1670CA8AD26F}"/>
              </a:ext>
            </a:extLst>
          </p:cNvPr>
          <p:cNvSpPr txBox="1"/>
          <p:nvPr/>
        </p:nvSpPr>
        <p:spPr>
          <a:xfrm>
            <a:off x="2001659" y="120247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Hình thành giao tử: </a:t>
            </a:r>
            <a:r>
              <a:rPr lang="vi-VN" sz="2400" dirty="0"/>
              <a:t>Tế bào trứng (giao tử cái) được hình thành và phát triển trong cơ quan sinh dục cái, tinh trùng (giao tử đực) được hình thành trong cơ quan sinh dục đực.</a:t>
            </a:r>
            <a:endParaRPr lang="en-US" sz="2400" dirty="0"/>
          </a:p>
        </p:txBody>
      </p:sp>
      <p:pic>
        <p:nvPicPr>
          <p:cNvPr id="19458" name="Picture 2" descr="Sperm cell anatomy educational flat Royalty Free Vector">
            <a:extLst>
              <a:ext uri="{FF2B5EF4-FFF2-40B4-BE49-F238E27FC236}">
                <a16:creationId xmlns:a16="http://schemas.microsoft.com/office/drawing/2014/main" id="{A163586C-32C1-4AE7-9AB3-87449B5B4615}"/>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25926"/>
          <a:stretch/>
        </p:blipFill>
        <p:spPr bwMode="auto">
          <a:xfrm rot="1063860">
            <a:off x="6785759" y="1777871"/>
            <a:ext cx="4970775" cy="397662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Structure of female egg ovum cell icon of human Vector Image">
            <a:extLst>
              <a:ext uri="{FF2B5EF4-FFF2-40B4-BE49-F238E27FC236}">
                <a16:creationId xmlns:a16="http://schemas.microsoft.com/office/drawing/2014/main" id="{3AC2BF78-B189-40EE-BE43-6E32FB12207B}"/>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2619" b="17751"/>
          <a:stretch/>
        </p:blipFill>
        <p:spPr bwMode="auto">
          <a:xfrm>
            <a:off x="1645543" y="2583543"/>
            <a:ext cx="4187399" cy="314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19308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C9AB811C-4684-463D-9F65-B138EFC22D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28301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1446CAF-A0EB-428B-B704-FB919656FA84}"/>
              </a:ext>
            </a:extLst>
          </p:cNvPr>
          <p:cNvSpPr txBox="1"/>
          <p:nvPr/>
        </p:nvSpPr>
        <p:spPr>
          <a:xfrm>
            <a:off x="2001659" y="1171948"/>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Thụ tinh: </a:t>
            </a:r>
            <a:r>
              <a:rPr lang="vi-VN" sz="2400" dirty="0"/>
              <a:t>là sự kết hợp của giao tử cái với giao tử đực tạo thành hợp tử. Ở một số động vật, quá trình thụ tinh diễn ra ở bên ngoài cơ thể cá thể cái, ví dụ như cá chép, ếch,...</a:t>
            </a:r>
          </a:p>
        </p:txBody>
      </p:sp>
      <p:pic>
        <p:nvPicPr>
          <p:cNvPr id="17410" name="Picture 2" descr="Cho ví dụ về những loài động vật thụ tinh ngoài, tại sao thụ tinh ngoài  phải thực hiện trong môi trường nước? - Điểm chuẩn lớp 10 (SKGV)-Airdrop,  Claim, IDO, MMO,">
            <a:extLst>
              <a:ext uri="{FF2B5EF4-FFF2-40B4-BE49-F238E27FC236}">
                <a16:creationId xmlns:a16="http://schemas.microsoft.com/office/drawing/2014/main" id="{B807241C-62C0-432E-B2AD-425E9B0424D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37" r="1667" b="4469"/>
          <a:stretch/>
        </p:blipFill>
        <p:spPr bwMode="auto">
          <a:xfrm>
            <a:off x="0" y="2670151"/>
            <a:ext cx="6096000" cy="418784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Cá 7 Màu Thụ Tinh Như Thế Nào - Cách Nuôi Cá Bảy Màu Sinh Sản">
            <a:extLst>
              <a:ext uri="{FF2B5EF4-FFF2-40B4-BE49-F238E27FC236}">
                <a16:creationId xmlns:a16="http://schemas.microsoft.com/office/drawing/2014/main" id="{B9E1E9F7-8216-4036-9BCA-79A6A6AAC19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511" r="4511"/>
          <a:stretch/>
        </p:blipFill>
        <p:spPr bwMode="auto">
          <a:xfrm>
            <a:off x="6096000" y="2670150"/>
            <a:ext cx="6096000" cy="418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82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084C5B54-2A23-4982-9810-9D2C4AD8A9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002959"/>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5DD9A6-2F04-421C-9141-63785C625F28}"/>
              </a:ext>
            </a:extLst>
          </p:cNvPr>
          <p:cNvSpPr txBox="1"/>
          <p:nvPr/>
        </p:nvSpPr>
        <p:spPr>
          <a:xfrm>
            <a:off x="1966341" y="901894"/>
            <a:ext cx="900645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Ngược lại, </a:t>
            </a:r>
            <a:r>
              <a:rPr lang="vi-VN" sz="2400" dirty="0"/>
              <a:t>nhiều loài khác có quá trình thụ tinh xảy ra trong cơ quan sinh dục của con cái như các loài thuộc lớp Chim, Thú (trong đó có con người).</a:t>
            </a:r>
          </a:p>
        </p:txBody>
      </p:sp>
      <p:pic>
        <p:nvPicPr>
          <p:cNvPr id="14338" name="Picture 2" descr="Should China's single women be allowed to freeze eggs? - CGTN">
            <a:extLst>
              <a:ext uri="{FF2B5EF4-FFF2-40B4-BE49-F238E27FC236}">
                <a16:creationId xmlns:a16="http://schemas.microsoft.com/office/drawing/2014/main" id="{F94CF89A-5C7B-4150-A786-2F29CA6B0D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915" b="9947"/>
          <a:stretch/>
        </p:blipFill>
        <p:spPr bwMode="auto">
          <a:xfrm>
            <a:off x="0" y="2322286"/>
            <a:ext cx="12192000" cy="453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29864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360B562C-85BB-47DA-8254-081A80F8B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21989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DC0B403-35A7-4680-8AFE-5F2782525407}"/>
              </a:ext>
            </a:extLst>
          </p:cNvPr>
          <p:cNvSpPr txBox="1"/>
          <p:nvPr/>
        </p:nvSpPr>
        <p:spPr>
          <a:xfrm>
            <a:off x="2001659" y="110883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a:t>Phát triển phôi: </a:t>
            </a:r>
            <a:r>
              <a:rPr lang="vi-VN" sz="2400"/>
              <a:t>Hợp tử phân chia và phát triển thành phôi. Phôi có thể phát triển thành cơ thể con ở bên ngoài cơ thể mẹ (đối với loài đẻ trứng) hoặc ở bên trong cơ thể mẹ (đối với loài đẻ con).</a:t>
            </a:r>
          </a:p>
        </p:txBody>
      </p:sp>
      <p:pic>
        <p:nvPicPr>
          <p:cNvPr id="18434" name="Picture 2" descr="Human embryo animation of development in Environments - UE Marketplace">
            <a:extLst>
              <a:ext uri="{FF2B5EF4-FFF2-40B4-BE49-F238E27FC236}">
                <a16:creationId xmlns:a16="http://schemas.microsoft.com/office/drawing/2014/main" id="{521FD630-A3AE-4316-AF33-A5500B27EBB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451" b="15561"/>
          <a:stretch/>
        </p:blipFill>
        <p:spPr bwMode="auto">
          <a:xfrm>
            <a:off x="0" y="2744036"/>
            <a:ext cx="12192000" cy="411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8345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14"/>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1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1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17"/>
          <a:stretch>
            <a:fillRect/>
          </a:stretch>
        </p:blipFill>
        <p:spPr>
          <a:xfrm>
            <a:off x="3594100" y="-318449"/>
            <a:ext cx="820738" cy="906856"/>
          </a:xfrm>
          <a:prstGeom prst="rect">
            <a:avLst/>
          </a:prstGeom>
        </p:spPr>
      </p:pic>
      <p:grpSp>
        <p:nvGrpSpPr>
          <p:cNvPr id="61" name="Group 60">
            <a:extLst>
              <a:ext uri="{FF2B5EF4-FFF2-40B4-BE49-F238E27FC236}">
                <a16:creationId xmlns:a16="http://schemas.microsoft.com/office/drawing/2014/main" id="{8B820783-1FE7-404B-9071-0AAC5A2FD6F1}"/>
              </a:ext>
            </a:extLst>
          </p:cNvPr>
          <p:cNvGrpSpPr/>
          <p:nvPr/>
        </p:nvGrpSpPr>
        <p:grpSpPr>
          <a:xfrm>
            <a:off x="693147" y="1008215"/>
            <a:ext cx="4638878" cy="4942603"/>
            <a:chOff x="693147" y="1008215"/>
            <a:chExt cx="4638878" cy="4942603"/>
          </a:xfrm>
        </p:grpSpPr>
        <p:pic>
          <p:nvPicPr>
            <p:cNvPr id="13314" name="Picture 2" descr="Chicken life cycle set Royalty Free Vector Image">
              <a:extLst>
                <a:ext uri="{FF2B5EF4-FFF2-40B4-BE49-F238E27FC236}">
                  <a16:creationId xmlns:a16="http://schemas.microsoft.com/office/drawing/2014/main" id="{5DDA8063-D883-41ED-B96F-17E7FF47DA9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55455" b="84773" l="67000" r="87000">
                          <a14:foregroundMark x1="87000" y1="68068" x2="87000" y2="68068"/>
                          <a14:foregroundMark x1="86700" y1="72386" x2="85900" y2="75341"/>
                          <a14:foregroundMark x1="81400" y1="56591" x2="80000" y2="56818"/>
                          <a14:foregroundMark x1="79300" y1="55909" x2="79300" y2="55909"/>
                          <a14:foregroundMark x1="79400" y1="55568" x2="79400" y2="55568"/>
                          <a14:foregroundMark x1="79800" y1="56250" x2="79800" y2="56250"/>
                          <a14:foregroundMark x1="79300" y1="56136" x2="77400" y2="57159"/>
                          <a14:foregroundMark x1="76500" y1="57159" x2="75900" y2="57727"/>
                          <a14:foregroundMark x1="75900" y1="57500" x2="74100" y2="59205"/>
                          <a14:foregroundMark x1="73700" y1="59659" x2="72100" y2="61932"/>
                          <a14:foregroundMark x1="71600" y1="61932" x2="70600" y2="63636"/>
                          <a14:foregroundMark x1="75500" y1="56932" x2="75500" y2="56932"/>
                          <a14:foregroundMark x1="81500" y1="55682" x2="81500" y2="55682"/>
                          <a14:foregroundMark x1="81900" y1="57045" x2="82400" y2="57955"/>
                          <a14:foregroundMark x1="81400" y1="57727" x2="81300" y2="57955"/>
                          <a14:foregroundMark x1="83500" y1="58523" x2="83500" y2="58523"/>
                          <a14:foregroundMark x1="83000" y1="57614" x2="85400" y2="64205"/>
                          <a14:foregroundMark x1="85400" y1="64205" x2="85900" y2="74432"/>
                          <a14:foregroundMark x1="85600" y1="61136" x2="85500" y2="60909"/>
                          <a14:foregroundMark x1="85200" y1="60682" x2="85200" y2="60682"/>
                          <a14:foregroundMark x1="85200" y1="62159" x2="85400" y2="63068"/>
                          <a14:foregroundMark x1="85700" y1="64432" x2="85700" y2="66477"/>
                          <a14:foregroundMark x1="86100" y1="67386" x2="86100" y2="68068"/>
                          <a14:foregroundMark x1="86100" y1="69886" x2="86000" y2="70227"/>
                          <a14:foregroundMark x1="85600" y1="75568" x2="85200" y2="76818"/>
                          <a14:foregroundMark x1="68600" y1="68182" x2="67800" y2="74318"/>
                          <a14:foregroundMark x1="67000" y1="74432" x2="67000" y2="74432"/>
                          <a14:foregroundMark x1="67000" y1="75682" x2="67000" y2="75682"/>
                          <a14:foregroundMark x1="67700" y1="77614" x2="67700" y2="77614"/>
                          <a14:foregroundMark x1="67700" y1="78636" x2="67700" y2="78636"/>
                          <a14:foregroundMark x1="68500" y1="79773" x2="68500" y2="79773"/>
                          <a14:foregroundMark x1="69400" y1="80909" x2="70700" y2="82045"/>
                          <a14:foregroundMark x1="83800" y1="80000" x2="83800" y2="80000"/>
                          <a14:foregroundMark x1="71800" y1="82841" x2="71800" y2="82841"/>
                          <a14:foregroundMark x1="73500" y1="83636" x2="73500" y2="83636"/>
                          <a14:foregroundMark x1="74700" y1="83977" x2="74700" y2="83977"/>
                          <a14:foregroundMark x1="75200" y1="84205" x2="76700" y2="84773"/>
                          <a14:foregroundMark x1="76900" y1="84318" x2="78800" y2="84318"/>
                          <a14:foregroundMark x1="79000" y1="83977" x2="80100" y2="83409"/>
                          <a14:foregroundMark x1="83800" y1="80455" x2="80000" y2="83409"/>
                          <a14:foregroundMark x1="79600" y1="82955" x2="76600" y2="83295"/>
                          <a14:foregroundMark x1="70100" y1="64432" x2="67800" y2="69318"/>
                          <a14:foregroundMark x1="67400" y1="70795" x2="67100" y2="73182"/>
                          <a14:foregroundMark x1="67700" y1="74318" x2="68000" y2="76932"/>
                          <a14:foregroundMark x1="68200" y1="77500" x2="69800" y2="79886"/>
                          <a14:foregroundMark x1="69900" y1="80341" x2="71800" y2="81932"/>
                          <a14:foregroundMark x1="72500" y1="82273" x2="74700" y2="83523"/>
                          <a14:backgroundMark x1="76700" y1="84886" x2="76700" y2="84886"/>
                          <a14:backgroundMark x1="76400" y1="84886" x2="76400" y2="84886"/>
                          <a14:backgroundMark x1="76200" y1="84773" x2="76200" y2="84773"/>
                        </a14:backgroundRemoval>
                      </a14:imgEffect>
                    </a14:imgLayer>
                  </a14:imgProps>
                </a:ext>
                <a:ext uri="{28A0092B-C50C-407E-A947-70E740481C1C}">
                  <a14:useLocalDpi xmlns:a14="http://schemas.microsoft.com/office/drawing/2010/main" val="0"/>
                </a:ext>
              </a:extLst>
            </a:blip>
            <a:srcRect l="66192" t="54571" r="12475" b="14891"/>
            <a:stretch/>
          </p:blipFill>
          <p:spPr bwMode="auto">
            <a:xfrm rot="20524835">
              <a:off x="2999939" y="5019536"/>
              <a:ext cx="724771" cy="91295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3318" name="Picture 6" descr="One cock Royalty Free Vector Image - VectorStock">
              <a:extLst>
                <a:ext uri="{FF2B5EF4-FFF2-40B4-BE49-F238E27FC236}">
                  <a16:creationId xmlns:a16="http://schemas.microsoft.com/office/drawing/2014/main" id="{3011F6CD-CD57-4B09-90B2-86C5CDBDD73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8687"/>
            <a:stretch/>
          </p:blipFill>
          <p:spPr bwMode="auto">
            <a:xfrm>
              <a:off x="4438242" y="1028700"/>
              <a:ext cx="893783"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hicken Royalty Free Vector Image - VectorStock">
              <a:extLst>
                <a:ext uri="{FF2B5EF4-FFF2-40B4-BE49-F238E27FC236}">
                  <a16:creationId xmlns:a16="http://schemas.microsoft.com/office/drawing/2014/main" id="{1B96FF61-BE55-46E5-98EE-026FCF632DBC}"/>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8138"/>
            <a:stretch/>
          </p:blipFill>
          <p:spPr bwMode="auto">
            <a:xfrm>
              <a:off x="1518832" y="1008215"/>
              <a:ext cx="786623" cy="103727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B6E753E-72AB-4A09-9F3B-23332078347A}"/>
                </a:ext>
              </a:extLst>
            </p:cNvPr>
            <p:cNvGrpSpPr/>
            <p:nvPr/>
          </p:nvGrpSpPr>
          <p:grpSpPr>
            <a:xfrm>
              <a:off x="1792149" y="2543577"/>
              <a:ext cx="300135" cy="481052"/>
              <a:chOff x="1652312" y="2623903"/>
              <a:chExt cx="481288" cy="771402"/>
            </a:xfrm>
          </p:grpSpPr>
          <p:sp>
            <p:nvSpPr>
              <p:cNvPr id="14" name="Oval 13">
                <a:extLst>
                  <a:ext uri="{FF2B5EF4-FFF2-40B4-BE49-F238E27FC236}">
                    <a16:creationId xmlns:a16="http://schemas.microsoft.com/office/drawing/2014/main" id="{3612FF2C-B937-47AB-AC57-E3653AEBDF8F}"/>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EC6954-F3F0-4D7B-BE91-02DC9958FE14}"/>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7A9AC8D-BE52-44CF-9021-7856A66A6BF6}"/>
                </a:ext>
              </a:extLst>
            </p:cNvPr>
            <p:cNvGrpSpPr/>
            <p:nvPr/>
          </p:nvGrpSpPr>
          <p:grpSpPr>
            <a:xfrm>
              <a:off x="3045409" y="3122471"/>
              <a:ext cx="300135" cy="481052"/>
              <a:chOff x="1652312" y="2623903"/>
              <a:chExt cx="481288" cy="771402"/>
            </a:xfrm>
          </p:grpSpPr>
          <p:sp>
            <p:nvSpPr>
              <p:cNvPr id="22" name="Oval 21">
                <a:extLst>
                  <a:ext uri="{FF2B5EF4-FFF2-40B4-BE49-F238E27FC236}">
                    <a16:creationId xmlns:a16="http://schemas.microsoft.com/office/drawing/2014/main" id="{6DA54C28-CAB0-4874-A1D1-5CB13CB79400}"/>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74F531F-EDCE-4C8F-899F-25D113142212}"/>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322" name="Picture 10" descr="Sperm - Sperm Svg Free, HD Png Download - kindpng">
              <a:extLst>
                <a:ext uri="{FF2B5EF4-FFF2-40B4-BE49-F238E27FC236}">
                  <a16:creationId xmlns:a16="http://schemas.microsoft.com/office/drawing/2014/main" id="{C8C8B748-5CA9-4535-AE28-BF74E4004D55}"/>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4594911"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Sperm - Sperm Svg Free, HD Png Download - kindpng">
              <a:extLst>
                <a:ext uri="{FF2B5EF4-FFF2-40B4-BE49-F238E27FC236}">
                  <a16:creationId xmlns:a16="http://schemas.microsoft.com/office/drawing/2014/main" id="{6E53A376-31B4-4165-A1D4-53353AEF4677}"/>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3436361"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D711ACA-4960-4726-8591-CC29A336FCA4}"/>
                </a:ext>
              </a:extLst>
            </p:cNvPr>
            <p:cNvSpPr txBox="1">
              <a:spLocks noChangeAspect="1"/>
            </p:cNvSpPr>
            <p:nvPr>
              <p:custDataLst>
                <p:tags r:id="rId4"/>
              </p:custDataLst>
            </p:nvPr>
          </p:nvSpPr>
          <p:spPr>
            <a:xfrm>
              <a:off x="2310069" y="1765844"/>
              <a:ext cx="672604" cy="150193"/>
            </a:xfrm>
            <a:custGeom>
              <a:avLst/>
              <a:gdLst/>
              <a:ahLst/>
              <a:cxnLst/>
              <a:rect l="l" t="t" r="r" b="b"/>
              <a:pathLst>
                <a:path w="410478" h="91660">
                  <a:moveTo>
                    <a:pt x="352718" y="59313"/>
                  </a:moveTo>
                  <a:cubicBezTo>
                    <a:pt x="350542" y="60038"/>
                    <a:pt x="347095" y="60905"/>
                    <a:pt x="342379" y="61913"/>
                  </a:cubicBezTo>
                  <a:cubicBezTo>
                    <a:pt x="337663" y="62920"/>
                    <a:pt x="334580" y="63908"/>
                    <a:pt x="333129" y="64875"/>
                  </a:cubicBezTo>
                  <a:cubicBezTo>
                    <a:pt x="330912" y="66447"/>
                    <a:pt x="329803" y="68442"/>
                    <a:pt x="329803" y="70861"/>
                  </a:cubicBezTo>
                  <a:cubicBezTo>
                    <a:pt x="329803" y="73239"/>
                    <a:pt x="330690" y="75295"/>
                    <a:pt x="332464" y="77028"/>
                  </a:cubicBezTo>
                  <a:cubicBezTo>
                    <a:pt x="334237" y="78761"/>
                    <a:pt x="336495" y="79628"/>
                    <a:pt x="339235" y="79628"/>
                  </a:cubicBezTo>
                  <a:cubicBezTo>
                    <a:pt x="342299" y="79628"/>
                    <a:pt x="345221" y="78620"/>
                    <a:pt x="348002" y="76605"/>
                  </a:cubicBezTo>
                  <a:cubicBezTo>
                    <a:pt x="350058" y="75073"/>
                    <a:pt x="351408" y="73199"/>
                    <a:pt x="352053" y="70982"/>
                  </a:cubicBezTo>
                  <a:cubicBezTo>
                    <a:pt x="352497" y="69531"/>
                    <a:pt x="352718" y="66770"/>
                    <a:pt x="352718" y="62699"/>
                  </a:cubicBezTo>
                  <a:close/>
                  <a:moveTo>
                    <a:pt x="133643" y="59313"/>
                  </a:moveTo>
                  <a:cubicBezTo>
                    <a:pt x="131467" y="60038"/>
                    <a:pt x="128020" y="60905"/>
                    <a:pt x="123304" y="61913"/>
                  </a:cubicBezTo>
                  <a:cubicBezTo>
                    <a:pt x="118588" y="62920"/>
                    <a:pt x="115505" y="63908"/>
                    <a:pt x="114054" y="64875"/>
                  </a:cubicBezTo>
                  <a:cubicBezTo>
                    <a:pt x="111837" y="66447"/>
                    <a:pt x="110728" y="68442"/>
                    <a:pt x="110728" y="70861"/>
                  </a:cubicBezTo>
                  <a:cubicBezTo>
                    <a:pt x="110728" y="73239"/>
                    <a:pt x="111615" y="75295"/>
                    <a:pt x="113389" y="77028"/>
                  </a:cubicBezTo>
                  <a:cubicBezTo>
                    <a:pt x="115162" y="78761"/>
                    <a:pt x="117419"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393488" y="25938"/>
                  </a:moveTo>
                  <a:lnTo>
                    <a:pt x="410478" y="25938"/>
                  </a:lnTo>
                  <a:lnTo>
                    <a:pt x="410478" y="90148"/>
                  </a:lnTo>
                  <a:lnTo>
                    <a:pt x="393488" y="90148"/>
                  </a:lnTo>
                  <a:close/>
                  <a:moveTo>
                    <a:pt x="342379" y="24487"/>
                  </a:moveTo>
                  <a:cubicBezTo>
                    <a:pt x="349957" y="24487"/>
                    <a:pt x="355600" y="25384"/>
                    <a:pt x="359309" y="27177"/>
                  </a:cubicBezTo>
                  <a:cubicBezTo>
                    <a:pt x="363017" y="28971"/>
                    <a:pt x="365627" y="31249"/>
                    <a:pt x="367138" y="34010"/>
                  </a:cubicBezTo>
                  <a:cubicBezTo>
                    <a:pt x="368650" y="36771"/>
                    <a:pt x="369406" y="41839"/>
                    <a:pt x="369406" y="49216"/>
                  </a:cubicBezTo>
                  <a:lnTo>
                    <a:pt x="369224" y="69047"/>
                  </a:lnTo>
                  <a:cubicBezTo>
                    <a:pt x="369224" y="74690"/>
                    <a:pt x="369496" y="78852"/>
                    <a:pt x="370041" y="81532"/>
                  </a:cubicBezTo>
                  <a:cubicBezTo>
                    <a:pt x="370585" y="84213"/>
                    <a:pt x="371602" y="87085"/>
                    <a:pt x="373094" y="90148"/>
                  </a:cubicBezTo>
                  <a:lnTo>
                    <a:pt x="356286" y="90148"/>
                  </a:lnTo>
                  <a:cubicBezTo>
                    <a:pt x="355842" y="89019"/>
                    <a:pt x="355298" y="87347"/>
                    <a:pt x="354653" y="85130"/>
                  </a:cubicBezTo>
                  <a:cubicBezTo>
                    <a:pt x="354371" y="84122"/>
                    <a:pt x="354169" y="83457"/>
                    <a:pt x="354048" y="83135"/>
                  </a:cubicBezTo>
                  <a:cubicBezTo>
                    <a:pt x="351146" y="85956"/>
                    <a:pt x="348043" y="88072"/>
                    <a:pt x="344737" y="89483"/>
                  </a:cubicBezTo>
                  <a:cubicBezTo>
                    <a:pt x="341432" y="90894"/>
                    <a:pt x="337905" y="91599"/>
                    <a:pt x="334157" y="91599"/>
                  </a:cubicBezTo>
                  <a:cubicBezTo>
                    <a:pt x="327546" y="91599"/>
                    <a:pt x="322336" y="89805"/>
                    <a:pt x="318527" y="86218"/>
                  </a:cubicBezTo>
                  <a:cubicBezTo>
                    <a:pt x="314718" y="82631"/>
                    <a:pt x="312814" y="78096"/>
                    <a:pt x="312814" y="72614"/>
                  </a:cubicBezTo>
                  <a:cubicBezTo>
                    <a:pt x="312814" y="68987"/>
                    <a:pt x="313680" y="65752"/>
                    <a:pt x="315414" y="62910"/>
                  </a:cubicBezTo>
                  <a:cubicBezTo>
                    <a:pt x="317147" y="60069"/>
                    <a:pt x="319575" y="57892"/>
                    <a:pt x="322699" y="56380"/>
                  </a:cubicBezTo>
                  <a:cubicBezTo>
                    <a:pt x="325823" y="54869"/>
                    <a:pt x="330327" y="53549"/>
                    <a:pt x="336212" y="52420"/>
                  </a:cubicBezTo>
                  <a:cubicBezTo>
                    <a:pt x="344153" y="50929"/>
                    <a:pt x="349655" y="49538"/>
                    <a:pt x="352718" y="48248"/>
                  </a:cubicBezTo>
                  <a:lnTo>
                    <a:pt x="352718" y="46555"/>
                  </a:lnTo>
                  <a:cubicBezTo>
                    <a:pt x="352718" y="43290"/>
                    <a:pt x="351912" y="40963"/>
                    <a:pt x="350300" y="39572"/>
                  </a:cubicBezTo>
                  <a:cubicBezTo>
                    <a:pt x="348688" y="38181"/>
                    <a:pt x="345644" y="37486"/>
                    <a:pt x="341170" y="37486"/>
                  </a:cubicBezTo>
                  <a:cubicBezTo>
                    <a:pt x="338147" y="37486"/>
                    <a:pt x="335789" y="38081"/>
                    <a:pt x="334096" y="39270"/>
                  </a:cubicBezTo>
                  <a:cubicBezTo>
                    <a:pt x="332403" y="40459"/>
                    <a:pt x="331033" y="42545"/>
                    <a:pt x="329985" y="45528"/>
                  </a:cubicBezTo>
                  <a:lnTo>
                    <a:pt x="314567" y="42746"/>
                  </a:lnTo>
                  <a:cubicBezTo>
                    <a:pt x="316300" y="36539"/>
                    <a:pt x="319283" y="31944"/>
                    <a:pt x="323515" y="28961"/>
                  </a:cubicBezTo>
                  <a:cubicBezTo>
                    <a:pt x="327748" y="25978"/>
                    <a:pt x="334036" y="24487"/>
                    <a:pt x="342379" y="24487"/>
                  </a:cubicBezTo>
                  <a:close/>
                  <a:moveTo>
                    <a:pt x="237390" y="24487"/>
                  </a:moveTo>
                  <a:cubicBezTo>
                    <a:pt x="241502" y="24487"/>
                    <a:pt x="245069" y="25333"/>
                    <a:pt x="248092" y="27026"/>
                  </a:cubicBezTo>
                  <a:cubicBezTo>
                    <a:pt x="251115" y="28719"/>
                    <a:pt x="253594" y="31279"/>
                    <a:pt x="255529" y="34705"/>
                  </a:cubicBezTo>
                  <a:cubicBezTo>
                    <a:pt x="258350" y="31279"/>
                    <a:pt x="261394" y="28719"/>
                    <a:pt x="264659" y="27026"/>
                  </a:cubicBezTo>
                  <a:cubicBezTo>
                    <a:pt x="267923" y="25333"/>
                    <a:pt x="271410" y="24487"/>
                    <a:pt x="275118" y="24487"/>
                  </a:cubicBezTo>
                  <a:cubicBezTo>
                    <a:pt x="279834" y="24487"/>
                    <a:pt x="283825" y="25444"/>
                    <a:pt x="287090" y="27359"/>
                  </a:cubicBezTo>
                  <a:cubicBezTo>
                    <a:pt x="290355" y="29273"/>
                    <a:pt x="292793" y="32085"/>
                    <a:pt x="294406" y="35793"/>
                  </a:cubicBezTo>
                  <a:cubicBezTo>
                    <a:pt x="295575" y="38534"/>
                    <a:pt x="296159" y="42968"/>
                    <a:pt x="296159" y="49095"/>
                  </a:cubicBezTo>
                  <a:lnTo>
                    <a:pt x="296159" y="90148"/>
                  </a:lnTo>
                  <a:lnTo>
                    <a:pt x="279169" y="90148"/>
                  </a:lnTo>
                  <a:lnTo>
                    <a:pt x="279169" y="53448"/>
                  </a:lnTo>
                  <a:cubicBezTo>
                    <a:pt x="279169" y="47079"/>
                    <a:pt x="278585" y="42968"/>
                    <a:pt x="277416" y="41114"/>
                  </a:cubicBezTo>
                  <a:cubicBezTo>
                    <a:pt x="275844" y="38695"/>
                    <a:pt x="273425" y="37486"/>
                    <a:pt x="270161" y="37486"/>
                  </a:cubicBezTo>
                  <a:cubicBezTo>
                    <a:pt x="267782" y="37486"/>
                    <a:pt x="265545" y="38212"/>
                    <a:pt x="263449" y="39663"/>
                  </a:cubicBezTo>
                  <a:cubicBezTo>
                    <a:pt x="261353" y="41114"/>
                    <a:pt x="259842" y="43240"/>
                    <a:pt x="258915" y="46041"/>
                  </a:cubicBezTo>
                  <a:cubicBezTo>
                    <a:pt x="257988" y="48843"/>
                    <a:pt x="257524" y="53267"/>
                    <a:pt x="257524" y="59313"/>
                  </a:cubicBezTo>
                  <a:lnTo>
                    <a:pt x="257524" y="90148"/>
                  </a:lnTo>
                  <a:lnTo>
                    <a:pt x="240534" y="90148"/>
                  </a:lnTo>
                  <a:lnTo>
                    <a:pt x="240534" y="54960"/>
                  </a:lnTo>
                  <a:cubicBezTo>
                    <a:pt x="240534" y="48712"/>
                    <a:pt x="240232" y="44681"/>
                    <a:pt x="239628" y="42867"/>
                  </a:cubicBezTo>
                  <a:cubicBezTo>
                    <a:pt x="239023" y="41053"/>
                    <a:pt x="238086" y="39703"/>
                    <a:pt x="236816" y="38816"/>
                  </a:cubicBezTo>
                  <a:cubicBezTo>
                    <a:pt x="235546" y="37930"/>
                    <a:pt x="233823" y="37486"/>
                    <a:pt x="231647" y="37486"/>
                  </a:cubicBezTo>
                  <a:cubicBezTo>
                    <a:pt x="229027" y="37486"/>
                    <a:pt x="226669" y="38192"/>
                    <a:pt x="224573" y="39602"/>
                  </a:cubicBezTo>
                  <a:cubicBezTo>
                    <a:pt x="222477" y="41013"/>
                    <a:pt x="220975" y="43049"/>
                    <a:pt x="220068" y="45709"/>
                  </a:cubicBezTo>
                  <a:cubicBezTo>
                    <a:pt x="219161" y="48369"/>
                    <a:pt x="218708" y="52783"/>
                    <a:pt x="218708" y="58950"/>
                  </a:cubicBezTo>
                  <a:lnTo>
                    <a:pt x="218708" y="90148"/>
                  </a:lnTo>
                  <a:lnTo>
                    <a:pt x="201718" y="90148"/>
                  </a:lnTo>
                  <a:lnTo>
                    <a:pt x="201718" y="25938"/>
                  </a:lnTo>
                  <a:lnTo>
                    <a:pt x="217378" y="25938"/>
                  </a:lnTo>
                  <a:lnTo>
                    <a:pt x="217378" y="34705"/>
                  </a:lnTo>
                  <a:cubicBezTo>
                    <a:pt x="222980" y="27893"/>
                    <a:pt x="229651" y="24487"/>
                    <a:pt x="237390" y="24487"/>
                  </a:cubicBezTo>
                  <a:close/>
                  <a:moveTo>
                    <a:pt x="123304" y="24487"/>
                  </a:moveTo>
                  <a:cubicBezTo>
                    <a:pt x="130882" y="24487"/>
                    <a:pt x="136525" y="25384"/>
                    <a:pt x="140234" y="27177"/>
                  </a:cubicBezTo>
                  <a:cubicBezTo>
                    <a:pt x="143942" y="28971"/>
                    <a:pt x="146552" y="31249"/>
                    <a:pt x="148063" y="34010"/>
                  </a:cubicBezTo>
                  <a:cubicBezTo>
                    <a:pt x="149575" y="36771"/>
                    <a:pt x="150331" y="41839"/>
                    <a:pt x="150331" y="49216"/>
                  </a:cubicBezTo>
                  <a:lnTo>
                    <a:pt x="150149" y="69047"/>
                  </a:lnTo>
                  <a:cubicBezTo>
                    <a:pt x="150149" y="74690"/>
                    <a:pt x="150421" y="78852"/>
                    <a:pt x="150965" y="81532"/>
                  </a:cubicBezTo>
                  <a:cubicBezTo>
                    <a:pt x="151510" y="84213"/>
                    <a:pt x="152527" y="87085"/>
                    <a:pt x="154019" y="90148"/>
                  </a:cubicBezTo>
                  <a:lnTo>
                    <a:pt x="137211" y="90148"/>
                  </a:lnTo>
                  <a:cubicBezTo>
                    <a:pt x="136767" y="89019"/>
                    <a:pt x="136223" y="87347"/>
                    <a:pt x="135578" y="85130"/>
                  </a:cubicBezTo>
                  <a:cubicBezTo>
                    <a:pt x="135296" y="84122"/>
                    <a:pt x="135094" y="83457"/>
                    <a:pt x="134973" y="83135"/>
                  </a:cubicBezTo>
                  <a:cubicBezTo>
                    <a:pt x="132071" y="85956"/>
                    <a:pt x="128968" y="88072"/>
                    <a:pt x="125662" y="89483"/>
                  </a:cubicBezTo>
                  <a:cubicBezTo>
                    <a:pt x="122357" y="90894"/>
                    <a:pt x="118830" y="91599"/>
                    <a:pt x="115082" y="91599"/>
                  </a:cubicBezTo>
                  <a:cubicBezTo>
                    <a:pt x="108471" y="91599"/>
                    <a:pt x="103261" y="89805"/>
                    <a:pt x="99452" y="86218"/>
                  </a:cubicBezTo>
                  <a:cubicBezTo>
                    <a:pt x="95643" y="82631"/>
                    <a:pt x="93739" y="78096"/>
                    <a:pt x="93739" y="72614"/>
                  </a:cubicBezTo>
                  <a:cubicBezTo>
                    <a:pt x="93739" y="68987"/>
                    <a:pt x="94605" y="65752"/>
                    <a:pt x="96339" y="62910"/>
                  </a:cubicBezTo>
                  <a:cubicBezTo>
                    <a:pt x="98072" y="60069"/>
                    <a:pt x="100500" y="57892"/>
                    <a:pt x="103624" y="56380"/>
                  </a:cubicBezTo>
                  <a:cubicBezTo>
                    <a:pt x="106748" y="54869"/>
                    <a:pt x="111252" y="53549"/>
                    <a:pt x="117137" y="52420"/>
                  </a:cubicBezTo>
                  <a:cubicBezTo>
                    <a:pt x="125078" y="50929"/>
                    <a:pt x="130580" y="49538"/>
                    <a:pt x="133643" y="48248"/>
                  </a:cubicBezTo>
                  <a:lnTo>
                    <a:pt x="133643" y="46555"/>
                  </a:lnTo>
                  <a:cubicBezTo>
                    <a:pt x="133643" y="43290"/>
                    <a:pt x="132837" y="40963"/>
                    <a:pt x="131225" y="39572"/>
                  </a:cubicBezTo>
                  <a:cubicBezTo>
                    <a:pt x="129613" y="38181"/>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8"/>
                    <a:pt x="114961" y="24487"/>
                    <a:pt x="123304" y="24487"/>
                  </a:cubicBezTo>
                  <a:close/>
                  <a:moveTo>
                    <a:pt x="393488" y="1512"/>
                  </a:moveTo>
                  <a:lnTo>
                    <a:pt x="410478" y="1512"/>
                  </a:lnTo>
                  <a:lnTo>
                    <a:pt x="410478" y="17232"/>
                  </a:lnTo>
                  <a:lnTo>
                    <a:pt x="393488" y="17232"/>
                  </a:lnTo>
                  <a:close/>
                  <a:moveTo>
                    <a:pt x="342682" y="0"/>
                  </a:moveTo>
                  <a:lnTo>
                    <a:pt x="361727" y="0"/>
                  </a:lnTo>
                  <a:lnTo>
                    <a:pt x="345100" y="18078"/>
                  </a:lnTo>
                  <a:lnTo>
                    <a:pt x="334338" y="18078"/>
                  </a:ln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8" y="29384"/>
                  </a:lnTo>
                  <a:cubicBezTo>
                    <a:pt x="62719" y="25031"/>
                    <a:pt x="60371" y="21595"/>
                    <a:pt x="56925" y="19076"/>
                  </a:cubicBezTo>
                  <a:cubicBezTo>
                    <a:pt x="53478" y="16556"/>
                    <a:pt x="49176" y="15297"/>
                    <a:pt x="44016" y="15297"/>
                  </a:cubicBezTo>
                  <a:cubicBezTo>
                    <a:pt x="36197" y="15297"/>
                    <a:pt x="29979" y="17776"/>
                    <a:pt x="25364" y="22734"/>
                  </a:cubicBezTo>
                  <a:cubicBezTo>
                    <a:pt x="20749" y="27691"/>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59"/>
                  </a:lnTo>
                  <a:lnTo>
                    <a:pt x="44319" y="57559"/>
                  </a:lnTo>
                  <a:lnTo>
                    <a:pt x="44319" y="42625"/>
                  </a:lnTo>
                  <a:lnTo>
                    <a:pt x="82893" y="42625"/>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5"/>
                    <a:pt x="8666" y="76373"/>
                    <a:pt x="5200" y="69138"/>
                  </a:cubicBezTo>
                  <a:cubicBezTo>
                    <a:pt x="1734" y="61903"/>
                    <a:pt x="0" y="54032"/>
                    <a:pt x="0" y="45528"/>
                  </a:cubicBezTo>
                  <a:cubicBezTo>
                    <a:pt x="0" y="36297"/>
                    <a:pt x="1935" y="28094"/>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0" name="TextBox 49">
              <a:extLst>
                <a:ext uri="{FF2B5EF4-FFF2-40B4-BE49-F238E27FC236}">
                  <a16:creationId xmlns:a16="http://schemas.microsoft.com/office/drawing/2014/main" id="{292A87D9-9101-4961-83AE-8FB34A04F867}"/>
                </a:ext>
              </a:extLst>
            </p:cNvPr>
            <p:cNvSpPr txBox="1">
              <a:spLocks noChangeAspect="1"/>
            </p:cNvSpPr>
            <p:nvPr>
              <p:custDataLst>
                <p:tags r:id="rId5"/>
              </p:custDataLst>
            </p:nvPr>
          </p:nvSpPr>
          <p:spPr>
            <a:xfrm>
              <a:off x="3669104" y="1746564"/>
              <a:ext cx="819198" cy="223703"/>
            </a:xfrm>
            <a:custGeom>
              <a:avLst/>
              <a:gdLst/>
              <a:ahLst/>
              <a:cxnLst/>
              <a:rect l="l" t="t" r="r" b="b"/>
              <a:pathLst>
                <a:path w="499942" h="136522">
                  <a:moveTo>
                    <a:pt x="133643" y="79628"/>
                  </a:moveTo>
                  <a:cubicBezTo>
                    <a:pt x="131467" y="80353"/>
                    <a:pt x="128020" y="81220"/>
                    <a:pt x="123304" y="82228"/>
                  </a:cubicBezTo>
                  <a:cubicBezTo>
                    <a:pt x="118588" y="83235"/>
                    <a:pt x="115505" y="84223"/>
                    <a:pt x="114054" y="85190"/>
                  </a:cubicBezTo>
                  <a:cubicBezTo>
                    <a:pt x="111837" y="86762"/>
                    <a:pt x="110728" y="88757"/>
                    <a:pt x="110728" y="91176"/>
                  </a:cubicBezTo>
                  <a:cubicBezTo>
                    <a:pt x="110728" y="93554"/>
                    <a:pt x="111615" y="95610"/>
                    <a:pt x="113389" y="97343"/>
                  </a:cubicBezTo>
                  <a:cubicBezTo>
                    <a:pt x="115162" y="99076"/>
                    <a:pt x="117420" y="99943"/>
                    <a:pt x="120160" y="99943"/>
                  </a:cubicBezTo>
                  <a:cubicBezTo>
                    <a:pt x="123224" y="99943"/>
                    <a:pt x="126146" y="98935"/>
                    <a:pt x="128927" y="96920"/>
                  </a:cubicBezTo>
                  <a:cubicBezTo>
                    <a:pt x="130983" y="95388"/>
                    <a:pt x="132333" y="93514"/>
                    <a:pt x="132978" y="91297"/>
                  </a:cubicBezTo>
                  <a:cubicBezTo>
                    <a:pt x="133422" y="89846"/>
                    <a:pt x="133643" y="87085"/>
                    <a:pt x="133643" y="83014"/>
                  </a:cubicBezTo>
                  <a:close/>
                  <a:moveTo>
                    <a:pt x="317916" y="58648"/>
                  </a:moveTo>
                  <a:cubicBezTo>
                    <a:pt x="313482" y="58648"/>
                    <a:pt x="309754" y="60341"/>
                    <a:pt x="306730" y="63726"/>
                  </a:cubicBezTo>
                  <a:cubicBezTo>
                    <a:pt x="303707" y="67112"/>
                    <a:pt x="302196" y="71989"/>
                    <a:pt x="302196" y="78358"/>
                  </a:cubicBezTo>
                  <a:cubicBezTo>
                    <a:pt x="302196" y="84727"/>
                    <a:pt x="303707" y="89604"/>
                    <a:pt x="306730" y="92990"/>
                  </a:cubicBezTo>
                  <a:cubicBezTo>
                    <a:pt x="309754" y="96376"/>
                    <a:pt x="313482" y="98068"/>
                    <a:pt x="317916" y="98068"/>
                  </a:cubicBezTo>
                  <a:cubicBezTo>
                    <a:pt x="322350" y="98068"/>
                    <a:pt x="326068" y="96376"/>
                    <a:pt x="329071" y="92990"/>
                  </a:cubicBezTo>
                  <a:cubicBezTo>
                    <a:pt x="332074" y="89604"/>
                    <a:pt x="333575" y="84686"/>
                    <a:pt x="333575" y="78237"/>
                  </a:cubicBezTo>
                  <a:cubicBezTo>
                    <a:pt x="333575" y="71949"/>
                    <a:pt x="332074" y="67112"/>
                    <a:pt x="329071" y="63726"/>
                  </a:cubicBezTo>
                  <a:cubicBezTo>
                    <a:pt x="326068" y="60341"/>
                    <a:pt x="322350" y="58648"/>
                    <a:pt x="317916" y="58648"/>
                  </a:cubicBezTo>
                  <a:close/>
                  <a:moveTo>
                    <a:pt x="468744" y="57801"/>
                  </a:moveTo>
                  <a:cubicBezTo>
                    <a:pt x="464673" y="57801"/>
                    <a:pt x="461317" y="59383"/>
                    <a:pt x="458677" y="62547"/>
                  </a:cubicBezTo>
                  <a:cubicBezTo>
                    <a:pt x="456037" y="65712"/>
                    <a:pt x="454717" y="70538"/>
                    <a:pt x="454717" y="77028"/>
                  </a:cubicBezTo>
                  <a:cubicBezTo>
                    <a:pt x="454717" y="83840"/>
                    <a:pt x="456037" y="88828"/>
                    <a:pt x="458677" y="91992"/>
                  </a:cubicBezTo>
                  <a:cubicBezTo>
                    <a:pt x="461317" y="95156"/>
                    <a:pt x="464572" y="96738"/>
                    <a:pt x="468442" y="96738"/>
                  </a:cubicBezTo>
                  <a:cubicBezTo>
                    <a:pt x="472593" y="96738"/>
                    <a:pt x="476100" y="95116"/>
                    <a:pt x="478962" y="91871"/>
                  </a:cubicBezTo>
                  <a:cubicBezTo>
                    <a:pt x="481824" y="88626"/>
                    <a:pt x="483255" y="83820"/>
                    <a:pt x="483255" y="77451"/>
                  </a:cubicBezTo>
                  <a:cubicBezTo>
                    <a:pt x="483255" y="70800"/>
                    <a:pt x="481884" y="65863"/>
                    <a:pt x="479143" y="62638"/>
                  </a:cubicBezTo>
                  <a:cubicBezTo>
                    <a:pt x="476402" y="59413"/>
                    <a:pt x="472936" y="57801"/>
                    <a:pt x="468744" y="57801"/>
                  </a:cubicBezTo>
                  <a:close/>
                  <a:moveTo>
                    <a:pt x="464391" y="44802"/>
                  </a:moveTo>
                  <a:cubicBezTo>
                    <a:pt x="472331" y="44802"/>
                    <a:pt x="478881" y="48289"/>
                    <a:pt x="484041" y="55262"/>
                  </a:cubicBezTo>
                  <a:lnTo>
                    <a:pt x="484041" y="46253"/>
                  </a:lnTo>
                  <a:lnTo>
                    <a:pt x="499942" y="46253"/>
                  </a:lnTo>
                  <a:lnTo>
                    <a:pt x="499942" y="103873"/>
                  </a:lnTo>
                  <a:cubicBezTo>
                    <a:pt x="499942" y="111451"/>
                    <a:pt x="499317" y="117114"/>
                    <a:pt x="498068" y="120862"/>
                  </a:cubicBezTo>
                  <a:cubicBezTo>
                    <a:pt x="496818" y="124611"/>
                    <a:pt x="495065" y="127553"/>
                    <a:pt x="492807" y="129690"/>
                  </a:cubicBezTo>
                  <a:cubicBezTo>
                    <a:pt x="490550" y="131826"/>
                    <a:pt x="487537" y="133499"/>
                    <a:pt x="483769" y="134708"/>
                  </a:cubicBezTo>
                  <a:cubicBezTo>
                    <a:pt x="480000" y="135917"/>
                    <a:pt x="475233" y="136522"/>
                    <a:pt x="469469" y="136522"/>
                  </a:cubicBezTo>
                  <a:cubicBezTo>
                    <a:pt x="458586" y="136522"/>
                    <a:pt x="450867" y="134658"/>
                    <a:pt x="446313" y="130929"/>
                  </a:cubicBezTo>
                  <a:cubicBezTo>
                    <a:pt x="441758" y="127201"/>
                    <a:pt x="439481" y="122475"/>
                    <a:pt x="439481" y="116751"/>
                  </a:cubicBezTo>
                  <a:cubicBezTo>
                    <a:pt x="439481" y="116187"/>
                    <a:pt x="439501" y="115502"/>
                    <a:pt x="439541" y="114695"/>
                  </a:cubicBezTo>
                  <a:lnTo>
                    <a:pt x="458949" y="117053"/>
                  </a:lnTo>
                  <a:cubicBezTo>
                    <a:pt x="459272" y="119311"/>
                    <a:pt x="460017" y="120862"/>
                    <a:pt x="461186" y="121709"/>
                  </a:cubicBezTo>
                  <a:cubicBezTo>
                    <a:pt x="462798" y="122918"/>
                    <a:pt x="465338" y="123523"/>
                    <a:pt x="468804" y="123523"/>
                  </a:cubicBezTo>
                  <a:cubicBezTo>
                    <a:pt x="473238" y="123523"/>
                    <a:pt x="476564" y="122858"/>
                    <a:pt x="478780" y="121528"/>
                  </a:cubicBezTo>
                  <a:cubicBezTo>
                    <a:pt x="480272" y="120641"/>
                    <a:pt x="481400" y="119210"/>
                    <a:pt x="482166" y="117235"/>
                  </a:cubicBezTo>
                  <a:cubicBezTo>
                    <a:pt x="482690" y="115824"/>
                    <a:pt x="482952" y="113224"/>
                    <a:pt x="482952" y="109435"/>
                  </a:cubicBezTo>
                  <a:lnTo>
                    <a:pt x="482952" y="100064"/>
                  </a:lnTo>
                  <a:cubicBezTo>
                    <a:pt x="477874" y="106997"/>
                    <a:pt x="471465" y="110463"/>
                    <a:pt x="463726" y="110463"/>
                  </a:cubicBezTo>
                  <a:cubicBezTo>
                    <a:pt x="455100" y="110463"/>
                    <a:pt x="448268" y="106815"/>
                    <a:pt x="443229" y="99520"/>
                  </a:cubicBezTo>
                  <a:cubicBezTo>
                    <a:pt x="439279" y="93756"/>
                    <a:pt x="437304" y="86581"/>
                    <a:pt x="437304" y="77995"/>
                  </a:cubicBezTo>
                  <a:cubicBezTo>
                    <a:pt x="437304" y="67233"/>
                    <a:pt x="439894" y="59010"/>
                    <a:pt x="445073" y="53327"/>
                  </a:cubicBezTo>
                  <a:cubicBezTo>
                    <a:pt x="450253" y="47644"/>
                    <a:pt x="456692" y="44802"/>
                    <a:pt x="464391" y="44802"/>
                  </a:cubicBezTo>
                  <a:close/>
                  <a:moveTo>
                    <a:pt x="401734" y="44802"/>
                  </a:moveTo>
                  <a:cubicBezTo>
                    <a:pt x="405483" y="44802"/>
                    <a:pt x="408909" y="45477"/>
                    <a:pt x="412012" y="46827"/>
                  </a:cubicBezTo>
                  <a:cubicBezTo>
                    <a:pt x="415116" y="48178"/>
                    <a:pt x="417464" y="49901"/>
                    <a:pt x="419056" y="51997"/>
                  </a:cubicBezTo>
                  <a:cubicBezTo>
                    <a:pt x="420648" y="54093"/>
                    <a:pt x="421757" y="56471"/>
                    <a:pt x="422382" y="59131"/>
                  </a:cubicBezTo>
                  <a:cubicBezTo>
                    <a:pt x="423006" y="61792"/>
                    <a:pt x="423319" y="65601"/>
                    <a:pt x="423319" y="70559"/>
                  </a:cubicBezTo>
                  <a:lnTo>
                    <a:pt x="423319" y="110463"/>
                  </a:lnTo>
                  <a:lnTo>
                    <a:pt x="406329" y="110463"/>
                  </a:lnTo>
                  <a:lnTo>
                    <a:pt x="406329" y="77693"/>
                  </a:lnTo>
                  <a:cubicBezTo>
                    <a:pt x="406329" y="70760"/>
                    <a:pt x="405966" y="66276"/>
                    <a:pt x="405241" y="64240"/>
                  </a:cubicBezTo>
                  <a:cubicBezTo>
                    <a:pt x="404515" y="62205"/>
                    <a:pt x="403336" y="60623"/>
                    <a:pt x="401704" y="59494"/>
                  </a:cubicBezTo>
                  <a:cubicBezTo>
                    <a:pt x="400071" y="58365"/>
                    <a:pt x="398106" y="57801"/>
                    <a:pt x="395809" y="57801"/>
                  </a:cubicBezTo>
                  <a:cubicBezTo>
                    <a:pt x="392866" y="57801"/>
                    <a:pt x="390226" y="58607"/>
                    <a:pt x="387888" y="60220"/>
                  </a:cubicBezTo>
                  <a:cubicBezTo>
                    <a:pt x="385550" y="61832"/>
                    <a:pt x="383948" y="63968"/>
                    <a:pt x="383082" y="66629"/>
                  </a:cubicBezTo>
                  <a:cubicBezTo>
                    <a:pt x="382215" y="69289"/>
                    <a:pt x="381782" y="74206"/>
                    <a:pt x="381782" y="81381"/>
                  </a:cubicBezTo>
                  <a:lnTo>
                    <a:pt x="381782" y="110463"/>
                  </a:lnTo>
                  <a:lnTo>
                    <a:pt x="364792" y="110463"/>
                  </a:lnTo>
                  <a:lnTo>
                    <a:pt x="364792" y="46253"/>
                  </a:lnTo>
                  <a:lnTo>
                    <a:pt x="380572" y="46253"/>
                  </a:lnTo>
                  <a:lnTo>
                    <a:pt x="380572" y="55685"/>
                  </a:lnTo>
                  <a:cubicBezTo>
                    <a:pt x="386175" y="48430"/>
                    <a:pt x="393229" y="44802"/>
                    <a:pt x="401734" y="44802"/>
                  </a:cubicBezTo>
                  <a:close/>
                  <a:moveTo>
                    <a:pt x="317855" y="44802"/>
                  </a:moveTo>
                  <a:cubicBezTo>
                    <a:pt x="327570" y="44802"/>
                    <a:pt x="335530" y="47956"/>
                    <a:pt x="341738" y="54264"/>
                  </a:cubicBezTo>
                  <a:cubicBezTo>
                    <a:pt x="347945" y="60572"/>
                    <a:pt x="351049" y="68543"/>
                    <a:pt x="351049" y="78177"/>
                  </a:cubicBezTo>
                  <a:cubicBezTo>
                    <a:pt x="351049" y="87891"/>
                    <a:pt x="347915" y="95942"/>
                    <a:pt x="341647" y="102331"/>
                  </a:cubicBezTo>
                  <a:cubicBezTo>
                    <a:pt x="335379" y="108720"/>
                    <a:pt x="327489" y="111914"/>
                    <a:pt x="317976" y="111914"/>
                  </a:cubicBezTo>
                  <a:cubicBezTo>
                    <a:pt x="312091" y="111914"/>
                    <a:pt x="306479" y="110584"/>
                    <a:pt x="301138" y="107924"/>
                  </a:cubicBezTo>
                  <a:cubicBezTo>
                    <a:pt x="295797" y="105263"/>
                    <a:pt x="291736" y="101364"/>
                    <a:pt x="288955" y="96224"/>
                  </a:cubicBezTo>
                  <a:cubicBezTo>
                    <a:pt x="286174" y="91085"/>
                    <a:pt x="284783" y="84827"/>
                    <a:pt x="284783" y="77451"/>
                  </a:cubicBezTo>
                  <a:cubicBezTo>
                    <a:pt x="284783" y="71808"/>
                    <a:pt x="286174" y="66346"/>
                    <a:pt x="288955" y="61066"/>
                  </a:cubicBezTo>
                  <a:cubicBezTo>
                    <a:pt x="291736" y="55786"/>
                    <a:pt x="295676" y="51755"/>
                    <a:pt x="300775" y="48974"/>
                  </a:cubicBezTo>
                  <a:cubicBezTo>
                    <a:pt x="305874" y="46193"/>
                    <a:pt x="311567" y="44802"/>
                    <a:pt x="317855" y="44802"/>
                  </a:cubicBezTo>
                  <a:close/>
                  <a:moveTo>
                    <a:pt x="270775" y="44802"/>
                  </a:moveTo>
                  <a:cubicBezTo>
                    <a:pt x="274644" y="44802"/>
                    <a:pt x="278373" y="45870"/>
                    <a:pt x="281960" y="48006"/>
                  </a:cubicBezTo>
                  <a:lnTo>
                    <a:pt x="276700" y="62819"/>
                  </a:lnTo>
                  <a:cubicBezTo>
                    <a:pt x="273838" y="60965"/>
                    <a:pt x="271178" y="60038"/>
                    <a:pt x="268719" y="60038"/>
                  </a:cubicBezTo>
                  <a:cubicBezTo>
                    <a:pt x="266341" y="60038"/>
                    <a:pt x="264325" y="60693"/>
                    <a:pt x="262673" y="62003"/>
                  </a:cubicBezTo>
                  <a:cubicBezTo>
                    <a:pt x="261020" y="63313"/>
                    <a:pt x="259720" y="65681"/>
                    <a:pt x="258773" y="69107"/>
                  </a:cubicBezTo>
                  <a:cubicBezTo>
                    <a:pt x="257826" y="72534"/>
                    <a:pt x="257352" y="79708"/>
                    <a:pt x="257352" y="90632"/>
                  </a:cubicBezTo>
                  <a:lnTo>
                    <a:pt x="257352" y="110463"/>
                  </a:lnTo>
                  <a:lnTo>
                    <a:pt x="240362" y="110463"/>
                  </a:lnTo>
                  <a:lnTo>
                    <a:pt x="240362" y="46253"/>
                  </a:lnTo>
                  <a:lnTo>
                    <a:pt x="256143" y="46253"/>
                  </a:lnTo>
                  <a:lnTo>
                    <a:pt x="256143" y="55383"/>
                  </a:lnTo>
                  <a:cubicBezTo>
                    <a:pt x="258843" y="51070"/>
                    <a:pt x="261272" y="48228"/>
                    <a:pt x="263428" y="46858"/>
                  </a:cubicBezTo>
                  <a:cubicBezTo>
                    <a:pt x="265585" y="45487"/>
                    <a:pt x="268034" y="44802"/>
                    <a:pt x="270775" y="44802"/>
                  </a:cubicBezTo>
                  <a:close/>
                  <a:moveTo>
                    <a:pt x="123304" y="44802"/>
                  </a:moveTo>
                  <a:cubicBezTo>
                    <a:pt x="130882" y="44802"/>
                    <a:pt x="136525" y="45699"/>
                    <a:pt x="140234" y="47492"/>
                  </a:cubicBezTo>
                  <a:cubicBezTo>
                    <a:pt x="143942" y="49286"/>
                    <a:pt x="146552" y="51564"/>
                    <a:pt x="148063" y="54325"/>
                  </a:cubicBezTo>
                  <a:cubicBezTo>
                    <a:pt x="149575" y="57086"/>
                    <a:pt x="150331" y="62154"/>
                    <a:pt x="150331" y="69531"/>
                  </a:cubicBezTo>
                  <a:lnTo>
                    <a:pt x="150149" y="89362"/>
                  </a:lnTo>
                  <a:cubicBezTo>
                    <a:pt x="150149" y="95005"/>
                    <a:pt x="150421" y="99167"/>
                    <a:pt x="150966" y="101847"/>
                  </a:cubicBezTo>
                  <a:cubicBezTo>
                    <a:pt x="151510" y="104528"/>
                    <a:pt x="152527" y="107400"/>
                    <a:pt x="154019" y="110463"/>
                  </a:cubicBezTo>
                  <a:lnTo>
                    <a:pt x="137211" y="110463"/>
                  </a:lnTo>
                  <a:cubicBezTo>
                    <a:pt x="136767" y="109334"/>
                    <a:pt x="136223" y="107662"/>
                    <a:pt x="135578" y="105445"/>
                  </a:cubicBezTo>
                  <a:cubicBezTo>
                    <a:pt x="135296" y="104437"/>
                    <a:pt x="135094" y="103772"/>
                    <a:pt x="134974" y="103450"/>
                  </a:cubicBezTo>
                  <a:cubicBezTo>
                    <a:pt x="132071" y="106271"/>
                    <a:pt x="128968" y="108387"/>
                    <a:pt x="125662" y="109798"/>
                  </a:cubicBezTo>
                  <a:cubicBezTo>
                    <a:pt x="122357" y="111209"/>
                    <a:pt x="118830" y="111914"/>
                    <a:pt x="115082" y="111914"/>
                  </a:cubicBezTo>
                  <a:cubicBezTo>
                    <a:pt x="108471" y="111914"/>
                    <a:pt x="103261" y="110120"/>
                    <a:pt x="99452" y="106533"/>
                  </a:cubicBezTo>
                  <a:cubicBezTo>
                    <a:pt x="95643" y="102946"/>
                    <a:pt x="93739" y="98411"/>
                    <a:pt x="93739" y="92929"/>
                  </a:cubicBezTo>
                  <a:cubicBezTo>
                    <a:pt x="93739" y="89302"/>
                    <a:pt x="94605" y="86067"/>
                    <a:pt x="96339" y="83225"/>
                  </a:cubicBezTo>
                  <a:cubicBezTo>
                    <a:pt x="98072" y="80384"/>
                    <a:pt x="100500" y="78207"/>
                    <a:pt x="103624" y="76695"/>
                  </a:cubicBezTo>
                  <a:cubicBezTo>
                    <a:pt x="106748" y="75184"/>
                    <a:pt x="111252" y="73864"/>
                    <a:pt x="117137" y="72735"/>
                  </a:cubicBezTo>
                  <a:cubicBezTo>
                    <a:pt x="125078" y="71244"/>
                    <a:pt x="130580" y="69853"/>
                    <a:pt x="133643" y="68563"/>
                  </a:cubicBezTo>
                  <a:lnTo>
                    <a:pt x="133643" y="66870"/>
                  </a:lnTo>
                  <a:cubicBezTo>
                    <a:pt x="133643" y="63605"/>
                    <a:pt x="132837" y="61278"/>
                    <a:pt x="131225" y="59887"/>
                  </a:cubicBezTo>
                  <a:cubicBezTo>
                    <a:pt x="129613" y="58496"/>
                    <a:pt x="126569" y="57801"/>
                    <a:pt x="122095" y="57801"/>
                  </a:cubicBezTo>
                  <a:cubicBezTo>
                    <a:pt x="119072" y="57801"/>
                    <a:pt x="116714" y="58396"/>
                    <a:pt x="115021" y="59585"/>
                  </a:cubicBezTo>
                  <a:cubicBezTo>
                    <a:pt x="113328" y="60774"/>
                    <a:pt x="111958" y="62860"/>
                    <a:pt x="110910" y="65843"/>
                  </a:cubicBezTo>
                  <a:lnTo>
                    <a:pt x="95492" y="63061"/>
                  </a:lnTo>
                  <a:cubicBezTo>
                    <a:pt x="97225" y="56854"/>
                    <a:pt x="100208" y="52259"/>
                    <a:pt x="104440" y="49276"/>
                  </a:cubicBezTo>
                  <a:cubicBezTo>
                    <a:pt x="108673" y="46293"/>
                    <a:pt x="114961" y="44802"/>
                    <a:pt x="123304" y="44802"/>
                  </a:cubicBezTo>
                  <a:close/>
                  <a:moveTo>
                    <a:pt x="220824" y="23580"/>
                  </a:moveTo>
                  <a:lnTo>
                    <a:pt x="220824" y="46253"/>
                  </a:lnTo>
                  <a:lnTo>
                    <a:pt x="232433" y="46253"/>
                  </a:lnTo>
                  <a:lnTo>
                    <a:pt x="232433" y="59796"/>
                  </a:lnTo>
                  <a:lnTo>
                    <a:pt x="220824" y="59796"/>
                  </a:lnTo>
                  <a:lnTo>
                    <a:pt x="220824" y="85674"/>
                  </a:lnTo>
                  <a:cubicBezTo>
                    <a:pt x="220824" y="90914"/>
                    <a:pt x="220935" y="93967"/>
                    <a:pt x="221157" y="94834"/>
                  </a:cubicBezTo>
                  <a:cubicBezTo>
                    <a:pt x="221378" y="95700"/>
                    <a:pt x="221882" y="96416"/>
                    <a:pt x="222668" y="96980"/>
                  </a:cubicBezTo>
                  <a:cubicBezTo>
                    <a:pt x="223454" y="97544"/>
                    <a:pt x="224411" y="97827"/>
                    <a:pt x="225540" y="97827"/>
                  </a:cubicBezTo>
                  <a:cubicBezTo>
                    <a:pt x="227112" y="97827"/>
                    <a:pt x="229389" y="97282"/>
                    <a:pt x="232372" y="96194"/>
                  </a:cubicBezTo>
                  <a:lnTo>
                    <a:pt x="233823" y="109375"/>
                  </a:lnTo>
                  <a:cubicBezTo>
                    <a:pt x="229873" y="111068"/>
                    <a:pt x="225399" y="111914"/>
                    <a:pt x="220401" y="111914"/>
                  </a:cubicBezTo>
                  <a:cubicBezTo>
                    <a:pt x="217338" y="111914"/>
                    <a:pt x="214576" y="111400"/>
                    <a:pt x="212118" y="110372"/>
                  </a:cubicBezTo>
                  <a:cubicBezTo>
                    <a:pt x="209659" y="109345"/>
                    <a:pt x="207855" y="108014"/>
                    <a:pt x="206706" y="106382"/>
                  </a:cubicBezTo>
                  <a:cubicBezTo>
                    <a:pt x="205558" y="104749"/>
                    <a:pt x="204762" y="102543"/>
                    <a:pt x="204318" y="99761"/>
                  </a:cubicBezTo>
                  <a:cubicBezTo>
                    <a:pt x="203955" y="97786"/>
                    <a:pt x="203774" y="93796"/>
                    <a:pt x="203774" y="87790"/>
                  </a:cubicBezTo>
                  <a:lnTo>
                    <a:pt x="203774" y="59796"/>
                  </a:lnTo>
                  <a:lnTo>
                    <a:pt x="195974" y="59796"/>
                  </a:lnTo>
                  <a:lnTo>
                    <a:pt x="195974" y="46253"/>
                  </a:lnTo>
                  <a:lnTo>
                    <a:pt x="203774" y="46253"/>
                  </a:lnTo>
                  <a:lnTo>
                    <a:pt x="203774" y="33496"/>
                  </a:lnTo>
                  <a:close/>
                  <a:moveTo>
                    <a:pt x="310116" y="20315"/>
                  </a:moveTo>
                  <a:lnTo>
                    <a:pt x="325836" y="20315"/>
                  </a:lnTo>
                  <a:lnTo>
                    <a:pt x="338352" y="38151"/>
                  </a:lnTo>
                  <a:lnTo>
                    <a:pt x="324688" y="38151"/>
                  </a:lnTo>
                  <a:lnTo>
                    <a:pt x="317674" y="29142"/>
                  </a:lnTo>
                  <a:lnTo>
                    <a:pt x="311144" y="38151"/>
                  </a:lnTo>
                  <a:lnTo>
                    <a:pt x="297419" y="38151"/>
                  </a:lnTo>
                  <a:close/>
                  <a:moveTo>
                    <a:pt x="105045" y="20315"/>
                  </a:moveTo>
                  <a:lnTo>
                    <a:pt x="124090" y="20315"/>
                  </a:lnTo>
                  <a:lnTo>
                    <a:pt x="132434" y="38393"/>
                  </a:lnTo>
                  <a:lnTo>
                    <a:pt x="121732" y="38393"/>
                  </a:lnTo>
                  <a:close/>
                  <a:moveTo>
                    <a:pt x="44016" y="20315"/>
                  </a:moveTo>
                  <a:cubicBezTo>
                    <a:pt x="55020" y="20315"/>
                    <a:pt x="63616" y="22623"/>
                    <a:pt x="69803" y="27238"/>
                  </a:cubicBezTo>
                  <a:cubicBezTo>
                    <a:pt x="75990" y="31853"/>
                    <a:pt x="79971" y="38232"/>
                    <a:pt x="81744" y="46374"/>
                  </a:cubicBezTo>
                  <a:lnTo>
                    <a:pt x="63969" y="49699"/>
                  </a:lnTo>
                  <a:cubicBezTo>
                    <a:pt x="62719" y="45346"/>
                    <a:pt x="60371" y="41910"/>
                    <a:pt x="56925" y="39391"/>
                  </a:cubicBezTo>
                  <a:cubicBezTo>
                    <a:pt x="53478" y="36871"/>
                    <a:pt x="49176" y="35612"/>
                    <a:pt x="44016" y="35612"/>
                  </a:cubicBezTo>
                  <a:cubicBezTo>
                    <a:pt x="36197" y="35612"/>
                    <a:pt x="29979" y="38091"/>
                    <a:pt x="25364" y="43049"/>
                  </a:cubicBezTo>
                  <a:cubicBezTo>
                    <a:pt x="20749" y="48006"/>
                    <a:pt x="18441" y="55363"/>
                    <a:pt x="18441" y="65117"/>
                  </a:cubicBezTo>
                  <a:cubicBezTo>
                    <a:pt x="18441" y="75637"/>
                    <a:pt x="20779" y="83528"/>
                    <a:pt x="25455" y="88788"/>
                  </a:cubicBezTo>
                  <a:cubicBezTo>
                    <a:pt x="30130" y="94048"/>
                    <a:pt x="36257" y="96678"/>
                    <a:pt x="43835" y="96678"/>
                  </a:cubicBezTo>
                  <a:cubicBezTo>
                    <a:pt x="47583" y="96678"/>
                    <a:pt x="51342" y="95942"/>
                    <a:pt x="55111" y="94471"/>
                  </a:cubicBezTo>
                  <a:cubicBezTo>
                    <a:pt x="58880" y="93000"/>
                    <a:pt x="62114" y="91216"/>
                    <a:pt x="64815" y="89120"/>
                  </a:cubicBezTo>
                  <a:lnTo>
                    <a:pt x="64815" y="77874"/>
                  </a:lnTo>
                  <a:lnTo>
                    <a:pt x="44319" y="77874"/>
                  </a:lnTo>
                  <a:lnTo>
                    <a:pt x="44319" y="62940"/>
                  </a:lnTo>
                  <a:lnTo>
                    <a:pt x="82893" y="62940"/>
                  </a:lnTo>
                  <a:lnTo>
                    <a:pt x="82893" y="98250"/>
                  </a:lnTo>
                  <a:cubicBezTo>
                    <a:pt x="79144" y="101878"/>
                    <a:pt x="73713" y="105072"/>
                    <a:pt x="66599" y="107833"/>
                  </a:cubicBezTo>
                  <a:cubicBezTo>
                    <a:pt x="59484" y="110594"/>
                    <a:pt x="52279" y="111975"/>
                    <a:pt x="44984" y="111975"/>
                  </a:cubicBezTo>
                  <a:cubicBezTo>
                    <a:pt x="35713" y="111975"/>
                    <a:pt x="27631" y="110030"/>
                    <a:pt x="20739" y="106140"/>
                  </a:cubicBezTo>
                  <a:cubicBezTo>
                    <a:pt x="13846" y="102250"/>
                    <a:pt x="8666" y="96688"/>
                    <a:pt x="5200" y="89453"/>
                  </a:cubicBezTo>
                  <a:cubicBezTo>
                    <a:pt x="1734" y="82218"/>
                    <a:pt x="0" y="74347"/>
                    <a:pt x="0" y="65843"/>
                  </a:cubicBezTo>
                  <a:cubicBezTo>
                    <a:pt x="0" y="56612"/>
                    <a:pt x="1935" y="48409"/>
                    <a:pt x="5805" y="41235"/>
                  </a:cubicBezTo>
                  <a:cubicBezTo>
                    <a:pt x="9674" y="34060"/>
                    <a:pt x="15337" y="28558"/>
                    <a:pt x="22794" y="24729"/>
                  </a:cubicBezTo>
                  <a:cubicBezTo>
                    <a:pt x="28478" y="21786"/>
                    <a:pt x="35552" y="20315"/>
                    <a:pt x="44016" y="20315"/>
                  </a:cubicBezTo>
                  <a:close/>
                  <a:moveTo>
                    <a:pt x="317674" y="0"/>
                  </a:moveTo>
                  <a:lnTo>
                    <a:pt x="336719" y="0"/>
                  </a:lnTo>
                  <a:lnTo>
                    <a:pt x="320637" y="17050"/>
                  </a:lnTo>
                  <a:lnTo>
                    <a:pt x="309874"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2" name="TextBox 51">
              <a:extLst>
                <a:ext uri="{FF2B5EF4-FFF2-40B4-BE49-F238E27FC236}">
                  <a16:creationId xmlns:a16="http://schemas.microsoft.com/office/drawing/2014/main" id="{AC05AABD-B16E-4A3B-BA77-FF22D42BF5D7}"/>
                </a:ext>
              </a:extLst>
            </p:cNvPr>
            <p:cNvSpPr txBox="1">
              <a:spLocks noChangeAspect="1"/>
            </p:cNvSpPr>
            <p:nvPr>
              <p:custDataLst>
                <p:tags r:id="rId6"/>
              </p:custDataLst>
            </p:nvPr>
          </p:nvSpPr>
          <p:spPr>
            <a:xfrm>
              <a:off x="2056279"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4" name="TextBox 53">
              <a:extLst>
                <a:ext uri="{FF2B5EF4-FFF2-40B4-BE49-F238E27FC236}">
                  <a16:creationId xmlns:a16="http://schemas.microsoft.com/office/drawing/2014/main" id="{90FB18C9-DAB4-4617-998C-E0B4C60B57DA}"/>
                </a:ext>
              </a:extLst>
            </p:cNvPr>
            <p:cNvSpPr txBox="1">
              <a:spLocks noChangeAspect="1"/>
            </p:cNvSpPr>
            <p:nvPr>
              <p:custDataLst>
                <p:tags r:id="rId7"/>
              </p:custDataLst>
            </p:nvPr>
          </p:nvSpPr>
          <p:spPr>
            <a:xfrm>
              <a:off x="3653003"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6" name="TextBox 55">
              <a:extLst>
                <a:ext uri="{FF2B5EF4-FFF2-40B4-BE49-F238E27FC236}">
                  <a16:creationId xmlns:a16="http://schemas.microsoft.com/office/drawing/2014/main" id="{AFB418C8-17F8-485F-B4A8-694833A7F372}"/>
                </a:ext>
              </a:extLst>
            </p:cNvPr>
            <p:cNvSpPr txBox="1">
              <a:spLocks noChangeAspect="1"/>
            </p:cNvSpPr>
            <p:nvPr>
              <p:custDataLst>
                <p:tags r:id="rId8"/>
              </p:custDataLst>
            </p:nvPr>
          </p:nvSpPr>
          <p:spPr>
            <a:xfrm>
              <a:off x="3032632"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60" name="TextBox 59">
              <a:extLst>
                <a:ext uri="{FF2B5EF4-FFF2-40B4-BE49-F238E27FC236}">
                  <a16:creationId xmlns:a16="http://schemas.microsoft.com/office/drawing/2014/main" id="{E84E88A4-94A1-4611-8B84-C4CFAEAAEF32}"/>
                </a:ext>
              </a:extLst>
            </p:cNvPr>
            <p:cNvSpPr txBox="1">
              <a:spLocks noChangeAspect="1"/>
            </p:cNvSpPr>
            <p:nvPr>
              <p:custDataLst>
                <p:tags r:id="rId9"/>
              </p:custDataLst>
            </p:nvPr>
          </p:nvSpPr>
          <p:spPr>
            <a:xfrm>
              <a:off x="693147"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62" name="TextBox 61">
              <a:extLst>
                <a:ext uri="{FF2B5EF4-FFF2-40B4-BE49-F238E27FC236}">
                  <a16:creationId xmlns:a16="http://schemas.microsoft.com/office/drawing/2014/main" id="{44AC4FF2-91FB-4624-84B9-7C2C6747BB28}"/>
                </a:ext>
              </a:extLst>
            </p:cNvPr>
            <p:cNvSpPr txBox="1">
              <a:spLocks noChangeAspect="1"/>
            </p:cNvSpPr>
            <p:nvPr>
              <p:custDataLst>
                <p:tags r:id="rId10"/>
              </p:custDataLst>
            </p:nvPr>
          </p:nvSpPr>
          <p:spPr>
            <a:xfrm>
              <a:off x="1132137"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36" name="TextBox 35">
              <a:extLst>
                <a:ext uri="{FF2B5EF4-FFF2-40B4-BE49-F238E27FC236}">
                  <a16:creationId xmlns:a16="http://schemas.microsoft.com/office/drawing/2014/main" id="{377D7A0C-F2CE-4914-A3F1-7AFF9DD5BB9E}"/>
                </a:ext>
              </a:extLst>
            </p:cNvPr>
            <p:cNvSpPr txBox="1">
              <a:spLocks noChangeAspect="1"/>
            </p:cNvSpPr>
            <p:nvPr/>
          </p:nvSpPr>
          <p:spPr>
            <a:xfrm>
              <a:off x="2491989"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64" name="TextBox 63">
              <a:extLst>
                <a:ext uri="{FF2B5EF4-FFF2-40B4-BE49-F238E27FC236}">
                  <a16:creationId xmlns:a16="http://schemas.microsoft.com/office/drawing/2014/main" id="{CDCA499B-5B89-480E-BCCF-E6AC52077645}"/>
                </a:ext>
              </a:extLst>
            </p:cNvPr>
            <p:cNvSpPr txBox="1">
              <a:spLocks noChangeAspect="1"/>
            </p:cNvSpPr>
            <p:nvPr>
              <p:custDataLst>
                <p:tags r:id="rId11"/>
              </p:custDataLst>
            </p:nvPr>
          </p:nvSpPr>
          <p:spPr>
            <a:xfrm>
              <a:off x="3679203" y="5800725"/>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pic>
          <p:nvPicPr>
            <p:cNvPr id="13324" name="Picture 12" descr="Little yellow chicken cute animal Royalty Free Vector Image">
              <a:extLst>
                <a:ext uri="{FF2B5EF4-FFF2-40B4-BE49-F238E27FC236}">
                  <a16:creationId xmlns:a16="http://schemas.microsoft.com/office/drawing/2014/main" id="{3771A5B2-7EE4-47D5-9C4C-E29CB4A594B6}"/>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4415" t="11428" r="13625" b="16402"/>
            <a:stretch/>
          </p:blipFill>
          <p:spPr bwMode="auto">
            <a:xfrm flipH="1">
              <a:off x="4451108" y="5017770"/>
              <a:ext cx="706192" cy="76490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5D4C03C-5A80-46F7-80EA-788649DFA4D6}"/>
                </a:ext>
              </a:extLst>
            </p:cNvPr>
            <p:cNvSpPr txBox="1">
              <a:spLocks noChangeAspect="1"/>
            </p:cNvSpPr>
            <p:nvPr>
              <p:custDataLst>
                <p:tags r:id="rId12"/>
              </p:custDataLst>
            </p:nvPr>
          </p:nvSpPr>
          <p:spPr>
            <a:xfrm>
              <a:off x="4514787" y="5777124"/>
              <a:ext cx="662430" cy="150193"/>
            </a:xfrm>
            <a:custGeom>
              <a:avLst/>
              <a:gdLst/>
              <a:ahLst/>
              <a:cxnLst/>
              <a:rect l="l" t="t" r="r" b="b"/>
              <a:pathLst>
                <a:path w="404269" h="91660">
                  <a:moveTo>
                    <a:pt x="133643" y="59313"/>
                  </a:moveTo>
                  <a:cubicBezTo>
                    <a:pt x="131467" y="60038"/>
                    <a:pt x="128020" y="60905"/>
                    <a:pt x="123304" y="61913"/>
                  </a:cubicBezTo>
                  <a:cubicBezTo>
                    <a:pt x="118588" y="62920"/>
                    <a:pt x="115505" y="63908"/>
                    <a:pt x="114054" y="64875"/>
                  </a:cubicBezTo>
                  <a:cubicBezTo>
                    <a:pt x="111837" y="66447"/>
                    <a:pt x="110728" y="68443"/>
                    <a:pt x="110728" y="70861"/>
                  </a:cubicBezTo>
                  <a:cubicBezTo>
                    <a:pt x="110728" y="73239"/>
                    <a:pt x="111615" y="75295"/>
                    <a:pt x="113389" y="77028"/>
                  </a:cubicBezTo>
                  <a:cubicBezTo>
                    <a:pt x="115162" y="78761"/>
                    <a:pt x="117420"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298866" y="38333"/>
                  </a:moveTo>
                  <a:cubicBezTo>
                    <a:pt x="294432" y="38333"/>
                    <a:pt x="290704" y="40026"/>
                    <a:pt x="287681" y="43412"/>
                  </a:cubicBezTo>
                  <a:cubicBezTo>
                    <a:pt x="284658" y="46797"/>
                    <a:pt x="283146" y="51675"/>
                    <a:pt x="283146" y="58043"/>
                  </a:cubicBezTo>
                  <a:cubicBezTo>
                    <a:pt x="283146" y="64412"/>
                    <a:pt x="284658" y="69289"/>
                    <a:pt x="287681" y="72675"/>
                  </a:cubicBezTo>
                  <a:cubicBezTo>
                    <a:pt x="290704" y="76061"/>
                    <a:pt x="294432" y="77754"/>
                    <a:pt x="298866" y="77754"/>
                  </a:cubicBezTo>
                  <a:cubicBezTo>
                    <a:pt x="303300" y="77754"/>
                    <a:pt x="307018" y="76061"/>
                    <a:pt x="310021" y="72675"/>
                  </a:cubicBezTo>
                  <a:cubicBezTo>
                    <a:pt x="313024" y="69289"/>
                    <a:pt x="314525" y="64372"/>
                    <a:pt x="314525" y="57922"/>
                  </a:cubicBezTo>
                  <a:cubicBezTo>
                    <a:pt x="314525" y="51634"/>
                    <a:pt x="313024" y="46797"/>
                    <a:pt x="310021" y="43412"/>
                  </a:cubicBezTo>
                  <a:cubicBezTo>
                    <a:pt x="307018" y="40026"/>
                    <a:pt x="303300" y="38333"/>
                    <a:pt x="298866" y="38333"/>
                  </a:cubicBezTo>
                  <a:close/>
                  <a:moveTo>
                    <a:pt x="382684" y="24487"/>
                  </a:moveTo>
                  <a:cubicBezTo>
                    <a:pt x="386433" y="24487"/>
                    <a:pt x="389859" y="25162"/>
                    <a:pt x="392963" y="26513"/>
                  </a:cubicBezTo>
                  <a:cubicBezTo>
                    <a:pt x="396066" y="27863"/>
                    <a:pt x="398414" y="29586"/>
                    <a:pt x="400006" y="31682"/>
                  </a:cubicBezTo>
                  <a:cubicBezTo>
                    <a:pt x="401598" y="33778"/>
                    <a:pt x="402707" y="36156"/>
                    <a:pt x="403332" y="38816"/>
                  </a:cubicBezTo>
                  <a:cubicBezTo>
                    <a:pt x="403956" y="41477"/>
                    <a:pt x="404269" y="45286"/>
                    <a:pt x="404269" y="50244"/>
                  </a:cubicBezTo>
                  <a:lnTo>
                    <a:pt x="404269" y="90148"/>
                  </a:lnTo>
                  <a:lnTo>
                    <a:pt x="387279" y="90148"/>
                  </a:lnTo>
                  <a:lnTo>
                    <a:pt x="387279" y="57378"/>
                  </a:lnTo>
                  <a:cubicBezTo>
                    <a:pt x="387279" y="50445"/>
                    <a:pt x="386916" y="45961"/>
                    <a:pt x="386191" y="43925"/>
                  </a:cubicBezTo>
                  <a:cubicBezTo>
                    <a:pt x="385465" y="41890"/>
                    <a:pt x="384286" y="40308"/>
                    <a:pt x="382654" y="39179"/>
                  </a:cubicBezTo>
                  <a:cubicBezTo>
                    <a:pt x="381021" y="38051"/>
                    <a:pt x="379056" y="37486"/>
                    <a:pt x="376759" y="37486"/>
                  </a:cubicBezTo>
                  <a:cubicBezTo>
                    <a:pt x="373816" y="37486"/>
                    <a:pt x="371176" y="38292"/>
                    <a:pt x="368838" y="39905"/>
                  </a:cubicBezTo>
                  <a:cubicBezTo>
                    <a:pt x="366501" y="41517"/>
                    <a:pt x="364898" y="43653"/>
                    <a:pt x="364032" y="46314"/>
                  </a:cubicBezTo>
                  <a:cubicBezTo>
                    <a:pt x="363165" y="48974"/>
                    <a:pt x="362732" y="53892"/>
                    <a:pt x="362732" y="61066"/>
                  </a:cubicBezTo>
                  <a:lnTo>
                    <a:pt x="362732" y="90148"/>
                  </a:lnTo>
                  <a:lnTo>
                    <a:pt x="345742" y="90148"/>
                  </a:lnTo>
                  <a:lnTo>
                    <a:pt x="345742" y="25938"/>
                  </a:lnTo>
                  <a:lnTo>
                    <a:pt x="361523" y="25938"/>
                  </a:lnTo>
                  <a:lnTo>
                    <a:pt x="361523" y="35370"/>
                  </a:lnTo>
                  <a:cubicBezTo>
                    <a:pt x="367125" y="28115"/>
                    <a:pt x="374179" y="24487"/>
                    <a:pt x="382684" y="24487"/>
                  </a:cubicBezTo>
                  <a:close/>
                  <a:moveTo>
                    <a:pt x="298805" y="24487"/>
                  </a:moveTo>
                  <a:cubicBezTo>
                    <a:pt x="308520" y="24487"/>
                    <a:pt x="316480" y="27641"/>
                    <a:pt x="322688" y="33949"/>
                  </a:cubicBezTo>
                  <a:cubicBezTo>
                    <a:pt x="328895" y="40257"/>
                    <a:pt x="331999" y="48228"/>
                    <a:pt x="331999" y="57862"/>
                  </a:cubicBezTo>
                  <a:cubicBezTo>
                    <a:pt x="331999" y="67576"/>
                    <a:pt x="328865" y="75627"/>
                    <a:pt x="322597" y="82016"/>
                  </a:cubicBezTo>
                  <a:cubicBezTo>
                    <a:pt x="316329" y="88405"/>
                    <a:pt x="308439" y="91599"/>
                    <a:pt x="298926" y="91599"/>
                  </a:cubicBezTo>
                  <a:cubicBezTo>
                    <a:pt x="293041" y="91599"/>
                    <a:pt x="287429" y="90269"/>
                    <a:pt x="282088" y="87609"/>
                  </a:cubicBezTo>
                  <a:cubicBezTo>
                    <a:pt x="276747" y="84949"/>
                    <a:pt x="272686" y="81049"/>
                    <a:pt x="269905" y="75910"/>
                  </a:cubicBezTo>
                  <a:cubicBezTo>
                    <a:pt x="267124" y="70770"/>
                    <a:pt x="265733" y="64513"/>
                    <a:pt x="265733" y="57136"/>
                  </a:cubicBezTo>
                  <a:cubicBezTo>
                    <a:pt x="265733" y="51493"/>
                    <a:pt x="267124" y="46032"/>
                    <a:pt x="269905" y="40751"/>
                  </a:cubicBezTo>
                  <a:cubicBezTo>
                    <a:pt x="272686" y="35471"/>
                    <a:pt x="276626" y="31440"/>
                    <a:pt x="281725" y="28659"/>
                  </a:cubicBezTo>
                  <a:cubicBezTo>
                    <a:pt x="286824" y="25878"/>
                    <a:pt x="292518" y="24487"/>
                    <a:pt x="298805" y="24487"/>
                  </a:cubicBezTo>
                  <a:close/>
                  <a:moveTo>
                    <a:pt x="230377" y="24487"/>
                  </a:moveTo>
                  <a:cubicBezTo>
                    <a:pt x="238197" y="24487"/>
                    <a:pt x="244414" y="26170"/>
                    <a:pt x="249029" y="29536"/>
                  </a:cubicBezTo>
                  <a:cubicBezTo>
                    <a:pt x="253645" y="32901"/>
                    <a:pt x="256960" y="38030"/>
                    <a:pt x="258975" y="44923"/>
                  </a:cubicBezTo>
                  <a:lnTo>
                    <a:pt x="242228" y="47946"/>
                  </a:lnTo>
                  <a:cubicBezTo>
                    <a:pt x="241663" y="44601"/>
                    <a:pt x="240383" y="42081"/>
                    <a:pt x="238388" y="40388"/>
                  </a:cubicBezTo>
                  <a:cubicBezTo>
                    <a:pt x="236393" y="38696"/>
                    <a:pt x="233803" y="37849"/>
                    <a:pt x="230619" y="37849"/>
                  </a:cubicBezTo>
                  <a:cubicBezTo>
                    <a:pt x="226387" y="37849"/>
                    <a:pt x="223011" y="39310"/>
                    <a:pt x="220492" y="42233"/>
                  </a:cubicBezTo>
                  <a:cubicBezTo>
                    <a:pt x="217972" y="45155"/>
                    <a:pt x="216713" y="50042"/>
                    <a:pt x="216713" y="56894"/>
                  </a:cubicBezTo>
                  <a:cubicBezTo>
                    <a:pt x="216713" y="64513"/>
                    <a:pt x="217992" y="69894"/>
                    <a:pt x="220552" y="73038"/>
                  </a:cubicBezTo>
                  <a:cubicBezTo>
                    <a:pt x="223112" y="76182"/>
                    <a:pt x="226548" y="77754"/>
                    <a:pt x="230861" y="77754"/>
                  </a:cubicBezTo>
                  <a:cubicBezTo>
                    <a:pt x="234085" y="77754"/>
                    <a:pt x="236726" y="76837"/>
                    <a:pt x="238781" y="75003"/>
                  </a:cubicBezTo>
                  <a:cubicBezTo>
                    <a:pt x="240837" y="73169"/>
                    <a:pt x="242288" y="70015"/>
                    <a:pt x="243134" y="65540"/>
                  </a:cubicBezTo>
                  <a:lnTo>
                    <a:pt x="259822" y="68382"/>
                  </a:lnTo>
                  <a:cubicBezTo>
                    <a:pt x="258089" y="76041"/>
                    <a:pt x="254763" y="81825"/>
                    <a:pt x="249846" y="85735"/>
                  </a:cubicBezTo>
                  <a:cubicBezTo>
                    <a:pt x="244928" y="89644"/>
                    <a:pt x="238338" y="91599"/>
                    <a:pt x="230075" y="91599"/>
                  </a:cubicBezTo>
                  <a:cubicBezTo>
                    <a:pt x="220683" y="91599"/>
                    <a:pt x="213196" y="88637"/>
                    <a:pt x="207613" y="82711"/>
                  </a:cubicBezTo>
                  <a:cubicBezTo>
                    <a:pt x="202031" y="76786"/>
                    <a:pt x="199239" y="68584"/>
                    <a:pt x="199239" y="58104"/>
                  </a:cubicBezTo>
                  <a:cubicBezTo>
                    <a:pt x="199239" y="47503"/>
                    <a:pt x="202041" y="39250"/>
                    <a:pt x="207643" y="33345"/>
                  </a:cubicBezTo>
                  <a:cubicBezTo>
                    <a:pt x="213246" y="27440"/>
                    <a:pt x="220824" y="24487"/>
                    <a:pt x="230377" y="24487"/>
                  </a:cubicBezTo>
                  <a:close/>
                  <a:moveTo>
                    <a:pt x="123304" y="24487"/>
                  </a:moveTo>
                  <a:cubicBezTo>
                    <a:pt x="130882" y="24487"/>
                    <a:pt x="136525" y="25384"/>
                    <a:pt x="140234" y="27178"/>
                  </a:cubicBezTo>
                  <a:cubicBezTo>
                    <a:pt x="143942" y="28971"/>
                    <a:pt x="146552" y="31249"/>
                    <a:pt x="148063" y="34010"/>
                  </a:cubicBezTo>
                  <a:cubicBezTo>
                    <a:pt x="149575" y="36771"/>
                    <a:pt x="150331" y="41840"/>
                    <a:pt x="150331" y="49216"/>
                  </a:cubicBezTo>
                  <a:lnTo>
                    <a:pt x="150149" y="69047"/>
                  </a:lnTo>
                  <a:cubicBezTo>
                    <a:pt x="150149" y="74690"/>
                    <a:pt x="150421" y="78852"/>
                    <a:pt x="150966" y="81532"/>
                  </a:cubicBezTo>
                  <a:cubicBezTo>
                    <a:pt x="151510" y="84213"/>
                    <a:pt x="152527" y="87085"/>
                    <a:pt x="154019" y="90148"/>
                  </a:cubicBezTo>
                  <a:lnTo>
                    <a:pt x="137211" y="90148"/>
                  </a:lnTo>
                  <a:cubicBezTo>
                    <a:pt x="136767" y="89020"/>
                    <a:pt x="136223" y="87347"/>
                    <a:pt x="135578" y="85130"/>
                  </a:cubicBezTo>
                  <a:cubicBezTo>
                    <a:pt x="135296" y="84122"/>
                    <a:pt x="135094" y="83457"/>
                    <a:pt x="134974" y="83135"/>
                  </a:cubicBezTo>
                  <a:cubicBezTo>
                    <a:pt x="132071" y="85956"/>
                    <a:pt x="128968" y="88072"/>
                    <a:pt x="125662" y="89483"/>
                  </a:cubicBezTo>
                  <a:cubicBezTo>
                    <a:pt x="122357" y="90894"/>
                    <a:pt x="118830" y="91599"/>
                    <a:pt x="115082" y="91599"/>
                  </a:cubicBezTo>
                  <a:cubicBezTo>
                    <a:pt x="108471" y="91599"/>
                    <a:pt x="103261" y="89806"/>
                    <a:pt x="99452" y="86218"/>
                  </a:cubicBezTo>
                  <a:cubicBezTo>
                    <a:pt x="95643" y="82631"/>
                    <a:pt x="93739" y="78096"/>
                    <a:pt x="93739" y="72614"/>
                  </a:cubicBezTo>
                  <a:cubicBezTo>
                    <a:pt x="93739" y="68987"/>
                    <a:pt x="94605" y="65752"/>
                    <a:pt x="96339" y="62910"/>
                  </a:cubicBezTo>
                  <a:cubicBezTo>
                    <a:pt x="98072" y="60069"/>
                    <a:pt x="100500" y="57892"/>
                    <a:pt x="103624" y="56381"/>
                  </a:cubicBezTo>
                  <a:cubicBezTo>
                    <a:pt x="106748" y="54869"/>
                    <a:pt x="111252" y="53549"/>
                    <a:pt x="117137" y="52420"/>
                  </a:cubicBezTo>
                  <a:cubicBezTo>
                    <a:pt x="125078" y="50929"/>
                    <a:pt x="130580" y="49538"/>
                    <a:pt x="133643" y="48248"/>
                  </a:cubicBezTo>
                  <a:lnTo>
                    <a:pt x="133643" y="46556"/>
                  </a:lnTo>
                  <a:cubicBezTo>
                    <a:pt x="133643" y="43291"/>
                    <a:pt x="132837" y="40963"/>
                    <a:pt x="131225" y="39572"/>
                  </a:cubicBezTo>
                  <a:cubicBezTo>
                    <a:pt x="129613" y="38182"/>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9"/>
                    <a:pt x="114961" y="24487"/>
                    <a:pt x="123304" y="24487"/>
                  </a:cubicBez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9"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9" y="57560"/>
                  </a:lnTo>
                  <a:lnTo>
                    <a:pt x="44319"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4"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20" name="Arrow: Down 19">
              <a:extLst>
                <a:ext uri="{FF2B5EF4-FFF2-40B4-BE49-F238E27FC236}">
                  <a16:creationId xmlns:a16="http://schemas.microsoft.com/office/drawing/2014/main" id="{32E9E72A-00DF-40C1-800D-351531DB9FF9}"/>
                </a:ext>
              </a:extLst>
            </p:cNvPr>
            <p:cNvSpPr/>
            <p:nvPr/>
          </p:nvSpPr>
          <p:spPr>
            <a:xfrm>
              <a:off x="3336018"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3E7676A4-6559-4428-8F95-C1E3CC21330F}"/>
                </a:ext>
              </a:extLst>
            </p:cNvPr>
            <p:cNvSpPr/>
            <p:nvPr/>
          </p:nvSpPr>
          <p:spPr>
            <a:xfrm>
              <a:off x="3336018"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C931902D-F0F6-4932-8F6C-DF6D645351C5}"/>
                </a:ext>
              </a:extLst>
            </p:cNvPr>
            <p:cNvSpPr/>
            <p:nvPr/>
          </p:nvSpPr>
          <p:spPr>
            <a:xfrm rot="17622543">
              <a:off x="2510707"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9CD37D4B-4B99-4FF2-B221-B8A20F16E15D}"/>
                </a:ext>
              </a:extLst>
            </p:cNvPr>
            <p:cNvSpPr/>
            <p:nvPr/>
          </p:nvSpPr>
          <p:spPr>
            <a:xfrm rot="3977457" flipH="1">
              <a:off x="4134170"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66ED0A78-D2B9-42D1-AA34-45D4F79CE439}"/>
                </a:ext>
              </a:extLst>
            </p:cNvPr>
            <p:cNvSpPr/>
            <p:nvPr/>
          </p:nvSpPr>
          <p:spPr>
            <a:xfrm>
              <a:off x="1899544"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9835E2BD-D76C-4449-B4CB-724D07C65D31}"/>
                </a:ext>
              </a:extLst>
            </p:cNvPr>
            <p:cNvSpPr/>
            <p:nvPr/>
          </p:nvSpPr>
          <p:spPr>
            <a:xfrm>
              <a:off x="4724327"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E474A043-067C-4E54-BADB-E9D528B9A3EE}"/>
                </a:ext>
              </a:extLst>
            </p:cNvPr>
            <p:cNvSpPr/>
            <p:nvPr/>
          </p:nvSpPr>
          <p:spPr>
            <a:xfrm rot="16200000">
              <a:off x="4138628"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3757F114-548D-4EA4-B7DD-00EA57CFD973}"/>
                </a:ext>
              </a:extLst>
            </p:cNvPr>
            <p:cNvSpPr txBox="1">
              <a:spLocks noChangeAspect="1"/>
            </p:cNvSpPr>
            <p:nvPr/>
          </p:nvSpPr>
          <p:spPr>
            <a:xfrm>
              <a:off x="1952911"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grpSp>
        <p:nvGrpSpPr>
          <p:cNvPr id="13323" name="Group 13322">
            <a:extLst>
              <a:ext uri="{FF2B5EF4-FFF2-40B4-BE49-F238E27FC236}">
                <a16:creationId xmlns:a16="http://schemas.microsoft.com/office/drawing/2014/main" id="{4B5B21AB-2BA4-40F6-89DF-505E270DCB08}"/>
              </a:ext>
            </a:extLst>
          </p:cNvPr>
          <p:cNvGrpSpPr/>
          <p:nvPr/>
        </p:nvGrpSpPr>
        <p:grpSpPr>
          <a:xfrm>
            <a:off x="6337072" y="1058704"/>
            <a:ext cx="4926014" cy="4839728"/>
            <a:chOff x="6395129" y="1288646"/>
            <a:chExt cx="4691971" cy="4609785"/>
          </a:xfrm>
        </p:grpSpPr>
        <p:grpSp>
          <p:nvGrpSpPr>
            <p:cNvPr id="108" name="Group 107">
              <a:extLst>
                <a:ext uri="{FF2B5EF4-FFF2-40B4-BE49-F238E27FC236}">
                  <a16:creationId xmlns:a16="http://schemas.microsoft.com/office/drawing/2014/main" id="{3D61BE27-A859-4E8A-A8D3-75C1BB3B189A}"/>
                </a:ext>
              </a:extLst>
            </p:cNvPr>
            <p:cNvGrpSpPr/>
            <p:nvPr/>
          </p:nvGrpSpPr>
          <p:grpSpPr>
            <a:xfrm>
              <a:off x="8747391" y="3122471"/>
              <a:ext cx="300135" cy="481052"/>
              <a:chOff x="1652312" y="2623903"/>
              <a:chExt cx="481288" cy="771402"/>
            </a:xfrm>
          </p:grpSpPr>
          <p:sp>
            <p:nvSpPr>
              <p:cNvPr id="130" name="Oval 129">
                <a:extLst>
                  <a:ext uri="{FF2B5EF4-FFF2-40B4-BE49-F238E27FC236}">
                    <a16:creationId xmlns:a16="http://schemas.microsoft.com/office/drawing/2014/main" id="{CFD9B861-30C6-4D37-B619-8F0C281F4266}"/>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9B01DA8-82E6-4076-B13F-F92B7BC7DB14}"/>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 name="Picture 10" descr="Sperm - Sperm Svg Free, HD Png Download - kindpng">
              <a:extLst>
                <a:ext uri="{FF2B5EF4-FFF2-40B4-BE49-F238E27FC236}">
                  <a16:creationId xmlns:a16="http://schemas.microsoft.com/office/drawing/2014/main" id="{8C472D40-9385-4CFE-981B-76BA00D7C682}"/>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10296893"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Sperm - Sperm Svg Free, HD Png Download - kindpng">
              <a:extLst>
                <a:ext uri="{FF2B5EF4-FFF2-40B4-BE49-F238E27FC236}">
                  <a16:creationId xmlns:a16="http://schemas.microsoft.com/office/drawing/2014/main" id="{05FC164C-8E37-42D1-B045-14F05DBC3C20}"/>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9138343"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3BB43FD6-480F-48E8-A44E-4CB1C65AB005}"/>
                </a:ext>
              </a:extLst>
            </p:cNvPr>
            <p:cNvSpPr txBox="1">
              <a:spLocks noChangeAspect="1"/>
            </p:cNvSpPr>
            <p:nvPr/>
          </p:nvSpPr>
          <p:spPr>
            <a:xfrm>
              <a:off x="7758261"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4" name="TextBox 113">
              <a:extLst>
                <a:ext uri="{FF2B5EF4-FFF2-40B4-BE49-F238E27FC236}">
                  <a16:creationId xmlns:a16="http://schemas.microsoft.com/office/drawing/2014/main" id="{F43F9D39-56E1-49A9-B740-8CBA3F37865B}"/>
                </a:ext>
              </a:extLst>
            </p:cNvPr>
            <p:cNvSpPr txBox="1">
              <a:spLocks noChangeAspect="1"/>
            </p:cNvSpPr>
            <p:nvPr/>
          </p:nvSpPr>
          <p:spPr>
            <a:xfrm>
              <a:off x="9354985"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5" name="TextBox 114">
              <a:extLst>
                <a:ext uri="{FF2B5EF4-FFF2-40B4-BE49-F238E27FC236}">
                  <a16:creationId xmlns:a16="http://schemas.microsoft.com/office/drawing/2014/main" id="{B61F1880-E3B2-45BE-B6A9-A93DEBC10FCA}"/>
                </a:ext>
              </a:extLst>
            </p:cNvPr>
            <p:cNvSpPr txBox="1">
              <a:spLocks noChangeAspect="1"/>
            </p:cNvSpPr>
            <p:nvPr/>
          </p:nvSpPr>
          <p:spPr>
            <a:xfrm>
              <a:off x="8734614"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6" name="TextBox 115">
              <a:extLst>
                <a:ext uri="{FF2B5EF4-FFF2-40B4-BE49-F238E27FC236}">
                  <a16:creationId xmlns:a16="http://schemas.microsoft.com/office/drawing/2014/main" id="{8BF43368-2F8A-47EB-9591-9F5281CF091A}"/>
                </a:ext>
              </a:extLst>
            </p:cNvPr>
            <p:cNvSpPr txBox="1">
              <a:spLocks noChangeAspect="1"/>
            </p:cNvSpPr>
            <p:nvPr/>
          </p:nvSpPr>
          <p:spPr>
            <a:xfrm>
              <a:off x="6395129"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7" name="TextBox 116">
              <a:extLst>
                <a:ext uri="{FF2B5EF4-FFF2-40B4-BE49-F238E27FC236}">
                  <a16:creationId xmlns:a16="http://schemas.microsoft.com/office/drawing/2014/main" id="{C632C599-D8CC-4624-8C54-883C39E19EAB}"/>
                </a:ext>
              </a:extLst>
            </p:cNvPr>
            <p:cNvSpPr txBox="1">
              <a:spLocks noChangeAspect="1"/>
            </p:cNvSpPr>
            <p:nvPr/>
          </p:nvSpPr>
          <p:spPr>
            <a:xfrm>
              <a:off x="6834119"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8" name="TextBox 117">
              <a:extLst>
                <a:ext uri="{FF2B5EF4-FFF2-40B4-BE49-F238E27FC236}">
                  <a16:creationId xmlns:a16="http://schemas.microsoft.com/office/drawing/2014/main" id="{95C81698-F85C-4600-8F88-A26F1B259695}"/>
                </a:ext>
              </a:extLst>
            </p:cNvPr>
            <p:cNvSpPr txBox="1">
              <a:spLocks noChangeAspect="1"/>
            </p:cNvSpPr>
            <p:nvPr/>
          </p:nvSpPr>
          <p:spPr>
            <a:xfrm>
              <a:off x="8193971"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119" name="TextBox 118">
              <a:extLst>
                <a:ext uri="{FF2B5EF4-FFF2-40B4-BE49-F238E27FC236}">
                  <a16:creationId xmlns:a16="http://schemas.microsoft.com/office/drawing/2014/main" id="{E513F5CF-FDFE-4B07-80CC-B6163A93C16F}"/>
                </a:ext>
              </a:extLst>
            </p:cNvPr>
            <p:cNvSpPr txBox="1">
              <a:spLocks noChangeAspect="1"/>
            </p:cNvSpPr>
            <p:nvPr/>
          </p:nvSpPr>
          <p:spPr>
            <a:xfrm>
              <a:off x="9271647" y="5748338"/>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22" name="Arrow: Down 121">
              <a:extLst>
                <a:ext uri="{FF2B5EF4-FFF2-40B4-BE49-F238E27FC236}">
                  <a16:creationId xmlns:a16="http://schemas.microsoft.com/office/drawing/2014/main" id="{D603F894-FFA8-4BB2-BF5F-E46C8F2C047E}"/>
                </a:ext>
              </a:extLst>
            </p:cNvPr>
            <p:cNvSpPr/>
            <p:nvPr/>
          </p:nvSpPr>
          <p:spPr>
            <a:xfrm>
              <a:off x="9038000"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Down 122">
              <a:extLst>
                <a:ext uri="{FF2B5EF4-FFF2-40B4-BE49-F238E27FC236}">
                  <a16:creationId xmlns:a16="http://schemas.microsoft.com/office/drawing/2014/main" id="{AC35CFA8-81DC-415F-B7EE-DB78F3751E0D}"/>
                </a:ext>
              </a:extLst>
            </p:cNvPr>
            <p:cNvSpPr/>
            <p:nvPr/>
          </p:nvSpPr>
          <p:spPr>
            <a:xfrm>
              <a:off x="9038000"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Arrow: Down 123">
              <a:extLst>
                <a:ext uri="{FF2B5EF4-FFF2-40B4-BE49-F238E27FC236}">
                  <a16:creationId xmlns:a16="http://schemas.microsoft.com/office/drawing/2014/main" id="{7E160A9A-83E7-4C24-8A95-72D79D322C65}"/>
                </a:ext>
              </a:extLst>
            </p:cNvPr>
            <p:cNvSpPr/>
            <p:nvPr/>
          </p:nvSpPr>
          <p:spPr>
            <a:xfrm rot="17622543">
              <a:off x="8212689"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row: Down 124">
              <a:extLst>
                <a:ext uri="{FF2B5EF4-FFF2-40B4-BE49-F238E27FC236}">
                  <a16:creationId xmlns:a16="http://schemas.microsoft.com/office/drawing/2014/main" id="{8CBF68AB-9503-45F1-A90B-D83D25CFB450}"/>
                </a:ext>
              </a:extLst>
            </p:cNvPr>
            <p:cNvSpPr/>
            <p:nvPr/>
          </p:nvSpPr>
          <p:spPr>
            <a:xfrm rot="3977457" flipH="1">
              <a:off x="9836152"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Arrow: Down 125">
              <a:extLst>
                <a:ext uri="{FF2B5EF4-FFF2-40B4-BE49-F238E27FC236}">
                  <a16:creationId xmlns:a16="http://schemas.microsoft.com/office/drawing/2014/main" id="{B0AFA636-E968-4A95-94AE-7848BEC7FDF4}"/>
                </a:ext>
              </a:extLst>
            </p:cNvPr>
            <p:cNvSpPr/>
            <p:nvPr/>
          </p:nvSpPr>
          <p:spPr>
            <a:xfrm>
              <a:off x="7601526"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Arrow: Down 126">
              <a:extLst>
                <a:ext uri="{FF2B5EF4-FFF2-40B4-BE49-F238E27FC236}">
                  <a16:creationId xmlns:a16="http://schemas.microsoft.com/office/drawing/2014/main" id="{5460AFD6-FD54-4002-9D76-2126FECEDA7B}"/>
                </a:ext>
              </a:extLst>
            </p:cNvPr>
            <p:cNvSpPr/>
            <p:nvPr/>
          </p:nvSpPr>
          <p:spPr>
            <a:xfrm>
              <a:off x="10426309"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row: Down 127">
              <a:extLst>
                <a:ext uri="{FF2B5EF4-FFF2-40B4-BE49-F238E27FC236}">
                  <a16:creationId xmlns:a16="http://schemas.microsoft.com/office/drawing/2014/main" id="{44185949-5239-4E03-BD5A-27974B97F0C5}"/>
                </a:ext>
              </a:extLst>
            </p:cNvPr>
            <p:cNvSpPr/>
            <p:nvPr/>
          </p:nvSpPr>
          <p:spPr>
            <a:xfrm rot="16200000">
              <a:off x="9840610"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B0D738E6-D7DC-4FD9-B998-B0BA86FD55F8}"/>
                </a:ext>
              </a:extLst>
            </p:cNvPr>
            <p:cNvSpPr txBox="1">
              <a:spLocks noChangeAspect="1"/>
            </p:cNvSpPr>
            <p:nvPr/>
          </p:nvSpPr>
          <p:spPr>
            <a:xfrm>
              <a:off x="7654893"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nvGrpSpPr>
            <p:cNvPr id="134" name="Group 133">
              <a:extLst>
                <a:ext uri="{FF2B5EF4-FFF2-40B4-BE49-F238E27FC236}">
                  <a16:creationId xmlns:a16="http://schemas.microsoft.com/office/drawing/2014/main" id="{FDE892E2-8A93-4EEA-84EF-7E68DBAD8684}"/>
                </a:ext>
              </a:extLst>
            </p:cNvPr>
            <p:cNvGrpSpPr/>
            <p:nvPr/>
          </p:nvGrpSpPr>
          <p:grpSpPr>
            <a:xfrm>
              <a:off x="7485842" y="2562627"/>
              <a:ext cx="300135" cy="481052"/>
              <a:chOff x="1652312" y="2623903"/>
              <a:chExt cx="481288" cy="771402"/>
            </a:xfrm>
          </p:grpSpPr>
          <p:sp>
            <p:nvSpPr>
              <p:cNvPr id="135" name="Oval 134">
                <a:extLst>
                  <a:ext uri="{FF2B5EF4-FFF2-40B4-BE49-F238E27FC236}">
                    <a16:creationId xmlns:a16="http://schemas.microsoft.com/office/drawing/2014/main" id="{72F42423-04C1-40A5-B986-50083037488E}"/>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4DCA4B9C-72FF-4C22-89EE-545799C16A37}"/>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13" name="Group 13312">
              <a:extLst>
                <a:ext uri="{FF2B5EF4-FFF2-40B4-BE49-F238E27FC236}">
                  <a16:creationId xmlns:a16="http://schemas.microsoft.com/office/drawing/2014/main" id="{EB17D343-F798-4681-AE4F-3242C4D4FA8B}"/>
                </a:ext>
              </a:extLst>
            </p:cNvPr>
            <p:cNvGrpSpPr/>
            <p:nvPr/>
          </p:nvGrpSpPr>
          <p:grpSpPr>
            <a:xfrm>
              <a:off x="8604687" y="5050378"/>
              <a:ext cx="883668" cy="736975"/>
              <a:chOff x="8514199" y="5107528"/>
              <a:chExt cx="883668" cy="736975"/>
            </a:xfrm>
          </p:grpSpPr>
          <p:grpSp>
            <p:nvGrpSpPr>
              <p:cNvPr id="169" name="Group 168">
                <a:extLst>
                  <a:ext uri="{FF2B5EF4-FFF2-40B4-BE49-F238E27FC236}">
                    <a16:creationId xmlns:a16="http://schemas.microsoft.com/office/drawing/2014/main" id="{DCB0F26B-A0BB-44A8-9AFA-93DABAAA5A8D}"/>
                  </a:ext>
                </a:extLst>
              </p:cNvPr>
              <p:cNvGrpSpPr/>
              <p:nvPr/>
            </p:nvGrpSpPr>
            <p:grpSpPr>
              <a:xfrm>
                <a:off x="8526299" y="5307445"/>
                <a:ext cx="204331" cy="169150"/>
                <a:chOff x="8770528" y="5279772"/>
                <a:chExt cx="204331" cy="169150"/>
              </a:xfrm>
            </p:grpSpPr>
            <p:sp>
              <p:nvSpPr>
                <p:cNvPr id="170" name="Oval 169">
                  <a:extLst>
                    <a:ext uri="{FF2B5EF4-FFF2-40B4-BE49-F238E27FC236}">
                      <a16:creationId xmlns:a16="http://schemas.microsoft.com/office/drawing/2014/main" id="{9686F4B1-5D6A-4852-B9E7-1DF186523AD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A30E4133-9130-45DF-AA0E-E3A178123B57}"/>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ECCBB3DC-82E6-4DEE-A65C-69F4911C9A24}"/>
                  </a:ext>
                </a:extLst>
              </p:cNvPr>
              <p:cNvGrpSpPr/>
              <p:nvPr/>
            </p:nvGrpSpPr>
            <p:grpSpPr>
              <a:xfrm>
                <a:off x="8672282" y="5254264"/>
                <a:ext cx="204331" cy="169150"/>
                <a:chOff x="8770528" y="5279772"/>
                <a:chExt cx="204331" cy="169150"/>
              </a:xfrm>
            </p:grpSpPr>
            <p:sp>
              <p:nvSpPr>
                <p:cNvPr id="173" name="Oval 172">
                  <a:extLst>
                    <a:ext uri="{FF2B5EF4-FFF2-40B4-BE49-F238E27FC236}">
                      <a16:creationId xmlns:a16="http://schemas.microsoft.com/office/drawing/2014/main" id="{5572C1FC-FF80-4456-AF88-9A24D405994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DB053AE2-D715-410D-B439-984C9EA54C1C}"/>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9F7D4166-3BB6-4513-8602-B3122B7F86E7}"/>
                  </a:ext>
                </a:extLst>
              </p:cNvPr>
              <p:cNvGrpSpPr/>
              <p:nvPr/>
            </p:nvGrpSpPr>
            <p:grpSpPr>
              <a:xfrm>
                <a:off x="8667214" y="5378565"/>
                <a:ext cx="204331" cy="169150"/>
                <a:chOff x="8770528" y="5279772"/>
                <a:chExt cx="204331" cy="169150"/>
              </a:xfrm>
            </p:grpSpPr>
            <p:sp>
              <p:nvSpPr>
                <p:cNvPr id="176" name="Oval 175">
                  <a:extLst>
                    <a:ext uri="{FF2B5EF4-FFF2-40B4-BE49-F238E27FC236}">
                      <a16:creationId xmlns:a16="http://schemas.microsoft.com/office/drawing/2014/main" id="{AE81B590-F376-432B-824B-82A36E43A1C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65CAED5-B57C-4C7A-B06F-5FDD96359E5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74ED2415-80BF-44AD-A401-CFD8B19631A4}"/>
                  </a:ext>
                </a:extLst>
              </p:cNvPr>
              <p:cNvGrpSpPr/>
              <p:nvPr/>
            </p:nvGrpSpPr>
            <p:grpSpPr>
              <a:xfrm>
                <a:off x="8514199" y="5451684"/>
                <a:ext cx="204331" cy="169150"/>
                <a:chOff x="8770528" y="5279772"/>
                <a:chExt cx="204331" cy="169150"/>
              </a:xfrm>
            </p:grpSpPr>
            <p:sp>
              <p:nvSpPr>
                <p:cNvPr id="179" name="Oval 178">
                  <a:extLst>
                    <a:ext uri="{FF2B5EF4-FFF2-40B4-BE49-F238E27FC236}">
                      <a16:creationId xmlns:a16="http://schemas.microsoft.com/office/drawing/2014/main" id="{D3F233A1-3B2D-415F-A859-7E673029F3E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8AA9AE00-620A-4D31-A511-B7925F4BB7A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FC59C115-AB2A-4775-A21B-555373E48AFE}"/>
                  </a:ext>
                </a:extLst>
              </p:cNvPr>
              <p:cNvGrpSpPr/>
              <p:nvPr/>
            </p:nvGrpSpPr>
            <p:grpSpPr>
              <a:xfrm>
                <a:off x="8631622" y="5499042"/>
                <a:ext cx="204331" cy="169150"/>
                <a:chOff x="8770528" y="5279772"/>
                <a:chExt cx="204331" cy="169150"/>
              </a:xfrm>
            </p:grpSpPr>
            <p:sp>
              <p:nvSpPr>
                <p:cNvPr id="182" name="Oval 181">
                  <a:extLst>
                    <a:ext uri="{FF2B5EF4-FFF2-40B4-BE49-F238E27FC236}">
                      <a16:creationId xmlns:a16="http://schemas.microsoft.com/office/drawing/2014/main" id="{EF973D3A-D958-4DFC-AB35-D50E4E8FBE5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F495ADF8-F8DB-4573-A925-6D8972A31A9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36600825-AD70-48A0-BEA5-D8552FF1FD82}"/>
                  </a:ext>
                </a:extLst>
              </p:cNvPr>
              <p:cNvGrpSpPr/>
              <p:nvPr/>
            </p:nvGrpSpPr>
            <p:grpSpPr>
              <a:xfrm>
                <a:off x="8791806" y="5468180"/>
                <a:ext cx="204331" cy="169150"/>
                <a:chOff x="8770528" y="5279772"/>
                <a:chExt cx="204331" cy="169150"/>
              </a:xfrm>
            </p:grpSpPr>
            <p:sp>
              <p:nvSpPr>
                <p:cNvPr id="185" name="Oval 184">
                  <a:extLst>
                    <a:ext uri="{FF2B5EF4-FFF2-40B4-BE49-F238E27FC236}">
                      <a16:creationId xmlns:a16="http://schemas.microsoft.com/office/drawing/2014/main" id="{0F761DF9-6B09-4B1A-AD85-4B85E0BF1F8C}"/>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0B525C8-F6B5-4B3F-A37E-B727C3E83168}"/>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8252F3D3-39C2-48FE-90B8-2A52F4FB8F35}"/>
                  </a:ext>
                </a:extLst>
              </p:cNvPr>
              <p:cNvGrpSpPr/>
              <p:nvPr/>
            </p:nvGrpSpPr>
            <p:grpSpPr>
              <a:xfrm>
                <a:off x="8827078" y="5312363"/>
                <a:ext cx="204331" cy="169150"/>
                <a:chOff x="8770528" y="5279772"/>
                <a:chExt cx="204331" cy="169150"/>
              </a:xfrm>
            </p:grpSpPr>
            <p:sp>
              <p:nvSpPr>
                <p:cNvPr id="191" name="Oval 190">
                  <a:extLst>
                    <a:ext uri="{FF2B5EF4-FFF2-40B4-BE49-F238E27FC236}">
                      <a16:creationId xmlns:a16="http://schemas.microsoft.com/office/drawing/2014/main" id="{08B6C02A-E7F1-490E-8D97-A8C12CB0D44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FCE2C78A-053E-4338-BD00-E8337A6133D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2E822407-8705-4C50-866D-DF6E67281C12}"/>
                  </a:ext>
                </a:extLst>
              </p:cNvPr>
              <p:cNvGrpSpPr/>
              <p:nvPr/>
            </p:nvGrpSpPr>
            <p:grpSpPr>
              <a:xfrm>
                <a:off x="8765765" y="5160709"/>
                <a:ext cx="204331" cy="169150"/>
                <a:chOff x="8770528" y="5279772"/>
                <a:chExt cx="204331" cy="169150"/>
              </a:xfrm>
            </p:grpSpPr>
            <p:sp>
              <p:nvSpPr>
                <p:cNvPr id="138" name="Oval 137">
                  <a:extLst>
                    <a:ext uri="{FF2B5EF4-FFF2-40B4-BE49-F238E27FC236}">
                      <a16:creationId xmlns:a16="http://schemas.microsoft.com/office/drawing/2014/main" id="{B213D30B-4A9D-4B4A-A152-42C41D8902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90B2ADC-2CF9-4DF2-9972-ECB6DF90C61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A7F3569F-3475-4E03-9525-D27BF1890AD8}"/>
                  </a:ext>
                </a:extLst>
              </p:cNvPr>
              <p:cNvGrpSpPr/>
              <p:nvPr/>
            </p:nvGrpSpPr>
            <p:grpSpPr>
              <a:xfrm>
                <a:off x="8911748" y="5107528"/>
                <a:ext cx="204331" cy="169150"/>
                <a:chOff x="8770528" y="5279772"/>
                <a:chExt cx="204331" cy="169150"/>
              </a:xfrm>
            </p:grpSpPr>
            <p:sp>
              <p:nvSpPr>
                <p:cNvPr id="148" name="Oval 147">
                  <a:extLst>
                    <a:ext uri="{FF2B5EF4-FFF2-40B4-BE49-F238E27FC236}">
                      <a16:creationId xmlns:a16="http://schemas.microsoft.com/office/drawing/2014/main" id="{8158C9F7-93A6-4BB9-B717-A3E2D2818E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4B69A234-F66A-4BFD-B264-313F6100199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DBC9380-1549-41C2-A21C-28FEA6AC3956}"/>
                  </a:ext>
                </a:extLst>
              </p:cNvPr>
              <p:cNvGrpSpPr/>
              <p:nvPr/>
            </p:nvGrpSpPr>
            <p:grpSpPr>
              <a:xfrm>
                <a:off x="8906680" y="5231829"/>
                <a:ext cx="204331" cy="169150"/>
                <a:chOff x="8770528" y="5279772"/>
                <a:chExt cx="204331" cy="169150"/>
              </a:xfrm>
            </p:grpSpPr>
            <p:sp>
              <p:nvSpPr>
                <p:cNvPr id="151" name="Oval 150">
                  <a:extLst>
                    <a:ext uri="{FF2B5EF4-FFF2-40B4-BE49-F238E27FC236}">
                      <a16:creationId xmlns:a16="http://schemas.microsoft.com/office/drawing/2014/main" id="{1E2B91AE-F22D-4387-90A9-E3CB34D3ABA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B98D4966-9F28-485F-99C1-22D263FE2BEB}"/>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EE2C9D88-6FE1-4257-BE66-279477ED1482}"/>
                  </a:ext>
                </a:extLst>
              </p:cNvPr>
              <p:cNvGrpSpPr/>
              <p:nvPr/>
            </p:nvGrpSpPr>
            <p:grpSpPr>
              <a:xfrm>
                <a:off x="8753665" y="5304948"/>
                <a:ext cx="204331" cy="169150"/>
                <a:chOff x="8770528" y="5279772"/>
                <a:chExt cx="204331" cy="169150"/>
              </a:xfrm>
            </p:grpSpPr>
            <p:sp>
              <p:nvSpPr>
                <p:cNvPr id="154" name="Oval 153">
                  <a:extLst>
                    <a:ext uri="{FF2B5EF4-FFF2-40B4-BE49-F238E27FC236}">
                      <a16:creationId xmlns:a16="http://schemas.microsoft.com/office/drawing/2014/main" id="{D8CD74E9-35DB-4411-832B-5299D39AD29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E8F0C933-FEF9-4600-82FB-F3A49A7DF6D4}"/>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773877A3-F53C-4192-A22B-E032E6823DDB}"/>
                  </a:ext>
                </a:extLst>
              </p:cNvPr>
              <p:cNvGrpSpPr/>
              <p:nvPr/>
            </p:nvGrpSpPr>
            <p:grpSpPr>
              <a:xfrm>
                <a:off x="8871088" y="5352306"/>
                <a:ext cx="204331" cy="169150"/>
                <a:chOff x="8770528" y="5279772"/>
                <a:chExt cx="204331" cy="169150"/>
              </a:xfrm>
            </p:grpSpPr>
            <p:sp>
              <p:nvSpPr>
                <p:cNvPr id="157" name="Oval 156">
                  <a:extLst>
                    <a:ext uri="{FF2B5EF4-FFF2-40B4-BE49-F238E27FC236}">
                      <a16:creationId xmlns:a16="http://schemas.microsoft.com/office/drawing/2014/main" id="{6F413B89-B355-4AA7-9EF5-405EAB2414A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70F472B0-4439-4805-B1D3-AAD72A4F002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60A7E85E-9EC5-4262-A54F-805DD4EB249A}"/>
                  </a:ext>
                </a:extLst>
              </p:cNvPr>
              <p:cNvGrpSpPr/>
              <p:nvPr/>
            </p:nvGrpSpPr>
            <p:grpSpPr>
              <a:xfrm>
                <a:off x="9004939" y="5364643"/>
                <a:ext cx="204331" cy="169150"/>
                <a:chOff x="8770528" y="5279772"/>
                <a:chExt cx="204331" cy="169150"/>
              </a:xfrm>
            </p:grpSpPr>
            <p:sp>
              <p:nvSpPr>
                <p:cNvPr id="160" name="Oval 159">
                  <a:extLst>
                    <a:ext uri="{FF2B5EF4-FFF2-40B4-BE49-F238E27FC236}">
                      <a16:creationId xmlns:a16="http://schemas.microsoft.com/office/drawing/2014/main" id="{FB5E89B8-D12D-46FB-8A8F-B994AE9CE88D}"/>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FAE3347-6FB5-432B-B181-5BFBDFA6C58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68DF588-F1A9-408D-8E7F-7AB9052ED237}"/>
                  </a:ext>
                </a:extLst>
              </p:cNvPr>
              <p:cNvGrpSpPr/>
              <p:nvPr/>
            </p:nvGrpSpPr>
            <p:grpSpPr>
              <a:xfrm>
                <a:off x="9088359" y="5273994"/>
                <a:ext cx="204331" cy="169150"/>
                <a:chOff x="8770528" y="5279772"/>
                <a:chExt cx="204331" cy="169150"/>
              </a:xfrm>
            </p:grpSpPr>
            <p:sp>
              <p:nvSpPr>
                <p:cNvPr id="163" name="Oval 162">
                  <a:extLst>
                    <a:ext uri="{FF2B5EF4-FFF2-40B4-BE49-F238E27FC236}">
                      <a16:creationId xmlns:a16="http://schemas.microsoft.com/office/drawing/2014/main" id="{812F75AF-273D-4964-B91D-9C9BE6D9AA4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47E42AD-D508-4634-B885-4D321016374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88AAD0A0-9006-4F44-A871-7F67AE8C6858}"/>
                  </a:ext>
                </a:extLst>
              </p:cNvPr>
              <p:cNvGrpSpPr/>
              <p:nvPr/>
            </p:nvGrpSpPr>
            <p:grpSpPr>
              <a:xfrm>
                <a:off x="9066544" y="5165627"/>
                <a:ext cx="204331" cy="169150"/>
                <a:chOff x="8770528" y="5279772"/>
                <a:chExt cx="204331" cy="169150"/>
              </a:xfrm>
            </p:grpSpPr>
            <p:sp>
              <p:nvSpPr>
                <p:cNvPr id="166" name="Oval 165">
                  <a:extLst>
                    <a:ext uri="{FF2B5EF4-FFF2-40B4-BE49-F238E27FC236}">
                      <a16:creationId xmlns:a16="http://schemas.microsoft.com/office/drawing/2014/main" id="{BFC9F1E6-04A0-48B5-8FB3-B2C7FA4A6229}"/>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830E554B-A087-4232-82DF-7327A7EF3E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605E93CD-C3F1-485D-B7FD-15DE3645A9AC}"/>
                  </a:ext>
                </a:extLst>
              </p:cNvPr>
              <p:cNvGrpSpPr/>
              <p:nvPr/>
            </p:nvGrpSpPr>
            <p:grpSpPr>
              <a:xfrm>
                <a:off x="8905450" y="5505501"/>
                <a:ext cx="204331" cy="169150"/>
                <a:chOff x="8770528" y="5279772"/>
                <a:chExt cx="204331" cy="169150"/>
              </a:xfrm>
            </p:grpSpPr>
            <p:sp>
              <p:nvSpPr>
                <p:cNvPr id="194" name="Oval 193">
                  <a:extLst>
                    <a:ext uri="{FF2B5EF4-FFF2-40B4-BE49-F238E27FC236}">
                      <a16:creationId xmlns:a16="http://schemas.microsoft.com/office/drawing/2014/main" id="{94D9E1C1-DFD3-4E41-9CEE-3148958F1B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263F9BC7-0994-4D74-8CEF-76BDBE12DA8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DA79536B-81BE-4462-977D-97099A12BE87}"/>
                  </a:ext>
                </a:extLst>
              </p:cNvPr>
              <p:cNvGrpSpPr/>
              <p:nvPr/>
            </p:nvGrpSpPr>
            <p:grpSpPr>
              <a:xfrm>
                <a:off x="9105096" y="5524025"/>
                <a:ext cx="204331" cy="169150"/>
                <a:chOff x="8770528" y="5279772"/>
                <a:chExt cx="204331" cy="169150"/>
              </a:xfrm>
            </p:grpSpPr>
            <p:sp>
              <p:nvSpPr>
                <p:cNvPr id="197" name="Oval 196">
                  <a:extLst>
                    <a:ext uri="{FF2B5EF4-FFF2-40B4-BE49-F238E27FC236}">
                      <a16:creationId xmlns:a16="http://schemas.microsoft.com/office/drawing/2014/main" id="{14BB9674-EC31-409B-AADF-E6DFF8CB0F3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86165058-2BBA-44D0-AC27-8F2B545730D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21B8F3BD-E621-473C-A434-D6E1E676AD8C}"/>
                  </a:ext>
                </a:extLst>
              </p:cNvPr>
              <p:cNvGrpSpPr/>
              <p:nvPr/>
            </p:nvGrpSpPr>
            <p:grpSpPr>
              <a:xfrm>
                <a:off x="9193536" y="5408440"/>
                <a:ext cx="204331" cy="169150"/>
                <a:chOff x="8770528" y="5279772"/>
                <a:chExt cx="204331" cy="169150"/>
              </a:xfrm>
            </p:grpSpPr>
            <p:sp>
              <p:nvSpPr>
                <p:cNvPr id="200" name="Oval 199">
                  <a:extLst>
                    <a:ext uri="{FF2B5EF4-FFF2-40B4-BE49-F238E27FC236}">
                      <a16:creationId xmlns:a16="http://schemas.microsoft.com/office/drawing/2014/main" id="{9FFA947A-63D0-4EBC-96E4-2BC56A79D5A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1386386-6E38-4CD0-A4B4-C63C83D2BB35}"/>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1511A797-2591-4FDF-917A-3A447F573FDC}"/>
                  </a:ext>
                </a:extLst>
              </p:cNvPr>
              <p:cNvGrpSpPr/>
              <p:nvPr/>
            </p:nvGrpSpPr>
            <p:grpSpPr>
              <a:xfrm>
                <a:off x="9021387" y="5459781"/>
                <a:ext cx="204331" cy="169150"/>
                <a:chOff x="8770528" y="5279772"/>
                <a:chExt cx="204331" cy="169150"/>
              </a:xfrm>
            </p:grpSpPr>
            <p:sp>
              <p:nvSpPr>
                <p:cNvPr id="203" name="Oval 202">
                  <a:extLst>
                    <a:ext uri="{FF2B5EF4-FFF2-40B4-BE49-F238E27FC236}">
                      <a16:creationId xmlns:a16="http://schemas.microsoft.com/office/drawing/2014/main" id="{05F3621D-E32B-439D-9CC9-CD51965BC3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409C882-2F91-4C01-9FA9-044D996A81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2BEF716D-F708-4B59-B5F0-031AEE04D543}"/>
                  </a:ext>
                </a:extLst>
              </p:cNvPr>
              <p:cNvGrpSpPr/>
              <p:nvPr/>
            </p:nvGrpSpPr>
            <p:grpSpPr>
              <a:xfrm>
                <a:off x="8806281" y="5592040"/>
                <a:ext cx="204331" cy="169150"/>
                <a:chOff x="8770528" y="5279772"/>
                <a:chExt cx="204331" cy="169150"/>
              </a:xfrm>
            </p:grpSpPr>
            <p:sp>
              <p:nvSpPr>
                <p:cNvPr id="206" name="Oval 205">
                  <a:extLst>
                    <a:ext uri="{FF2B5EF4-FFF2-40B4-BE49-F238E27FC236}">
                      <a16:creationId xmlns:a16="http://schemas.microsoft.com/office/drawing/2014/main" id="{15D0F3EB-658B-4BFC-B095-E3E30ADC66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AA0D703E-0D1E-43E1-8E00-A6EE5E74164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A2547074-3C53-4B7E-B5A5-D0E19F2757A7}"/>
                  </a:ext>
                </a:extLst>
              </p:cNvPr>
              <p:cNvGrpSpPr/>
              <p:nvPr/>
            </p:nvGrpSpPr>
            <p:grpSpPr>
              <a:xfrm>
                <a:off x="8633923" y="5615109"/>
                <a:ext cx="204331" cy="169150"/>
                <a:chOff x="8770528" y="5279772"/>
                <a:chExt cx="204331" cy="169150"/>
              </a:xfrm>
            </p:grpSpPr>
            <p:sp>
              <p:nvSpPr>
                <p:cNvPr id="209" name="Oval 208">
                  <a:extLst>
                    <a:ext uri="{FF2B5EF4-FFF2-40B4-BE49-F238E27FC236}">
                      <a16:creationId xmlns:a16="http://schemas.microsoft.com/office/drawing/2014/main" id="{D429DAE1-328B-4C25-A14B-843C31522F3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CD39BA62-D184-4C3B-9C53-E1D0D75666D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08E3E28F-E690-491E-9725-3BB4DED1906B}"/>
                  </a:ext>
                </a:extLst>
              </p:cNvPr>
              <p:cNvGrpSpPr/>
              <p:nvPr/>
            </p:nvGrpSpPr>
            <p:grpSpPr>
              <a:xfrm>
                <a:off x="8972904" y="5604017"/>
                <a:ext cx="204331" cy="169150"/>
                <a:chOff x="8770528" y="5279772"/>
                <a:chExt cx="204331" cy="169150"/>
              </a:xfrm>
            </p:grpSpPr>
            <p:sp>
              <p:nvSpPr>
                <p:cNvPr id="212" name="Oval 211">
                  <a:extLst>
                    <a:ext uri="{FF2B5EF4-FFF2-40B4-BE49-F238E27FC236}">
                      <a16:creationId xmlns:a16="http://schemas.microsoft.com/office/drawing/2014/main" id="{8B021168-49BA-48A7-B9AD-E5FBEA4B031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7970BC1-A58A-46F0-9F6C-6D6839B0481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C75EDB2F-0E3D-4CAE-9998-B12FAB5C5751}"/>
                  </a:ext>
                </a:extLst>
              </p:cNvPr>
              <p:cNvGrpSpPr/>
              <p:nvPr/>
            </p:nvGrpSpPr>
            <p:grpSpPr>
              <a:xfrm>
                <a:off x="8866017" y="5675353"/>
                <a:ext cx="204331" cy="169150"/>
                <a:chOff x="8770528" y="5279772"/>
                <a:chExt cx="204331" cy="169150"/>
              </a:xfrm>
            </p:grpSpPr>
            <p:sp>
              <p:nvSpPr>
                <p:cNvPr id="215" name="Oval 214">
                  <a:extLst>
                    <a:ext uri="{FF2B5EF4-FFF2-40B4-BE49-F238E27FC236}">
                      <a16:creationId xmlns:a16="http://schemas.microsoft.com/office/drawing/2014/main" id="{4E3864DE-6D73-44BA-9D98-9DB68E21A9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3072E17D-DF4F-4019-AFC5-BA69E75574A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2" name="TextBox 221">
              <a:extLst>
                <a:ext uri="{FF2B5EF4-FFF2-40B4-BE49-F238E27FC236}">
                  <a16:creationId xmlns:a16="http://schemas.microsoft.com/office/drawing/2014/main" id="{BCDD8D39-787C-42A9-87E1-0AF85BE114D2}"/>
                </a:ext>
              </a:extLst>
            </p:cNvPr>
            <p:cNvSpPr txBox="1">
              <a:spLocks noChangeAspect="1"/>
            </p:cNvSpPr>
            <p:nvPr>
              <p:custDataLst>
                <p:tags r:id="rId1"/>
              </p:custDataLst>
            </p:nvPr>
          </p:nvSpPr>
          <p:spPr>
            <a:xfrm>
              <a:off x="10185145" y="5732634"/>
              <a:ext cx="771158" cy="151397"/>
            </a:xfrm>
            <a:custGeom>
              <a:avLst/>
              <a:gdLst/>
              <a:ahLst/>
              <a:cxnLst/>
              <a:rect l="l" t="t" r="r" b="b"/>
              <a:pathLst>
                <a:path w="771158" h="151397">
                  <a:moveTo>
                    <a:pt x="600159" y="65351"/>
                  </a:moveTo>
                  <a:cubicBezTo>
                    <a:pt x="592997" y="65351"/>
                    <a:pt x="586974" y="68086"/>
                    <a:pt x="582090" y="73556"/>
                  </a:cubicBezTo>
                  <a:cubicBezTo>
                    <a:pt x="577207" y="79025"/>
                    <a:pt x="574765" y="86904"/>
                    <a:pt x="574765" y="97191"/>
                  </a:cubicBezTo>
                  <a:cubicBezTo>
                    <a:pt x="574765" y="107479"/>
                    <a:pt x="577207" y="115358"/>
                    <a:pt x="582090" y="120827"/>
                  </a:cubicBezTo>
                  <a:cubicBezTo>
                    <a:pt x="586974" y="126296"/>
                    <a:pt x="592997" y="129031"/>
                    <a:pt x="600159" y="129031"/>
                  </a:cubicBezTo>
                  <a:cubicBezTo>
                    <a:pt x="607321" y="129031"/>
                    <a:pt x="613328" y="126296"/>
                    <a:pt x="618179" y="120827"/>
                  </a:cubicBezTo>
                  <a:cubicBezTo>
                    <a:pt x="623030" y="115358"/>
                    <a:pt x="625455" y="107414"/>
                    <a:pt x="625455" y="96996"/>
                  </a:cubicBezTo>
                  <a:cubicBezTo>
                    <a:pt x="625455" y="86838"/>
                    <a:pt x="623030" y="79025"/>
                    <a:pt x="618179" y="73556"/>
                  </a:cubicBezTo>
                  <a:cubicBezTo>
                    <a:pt x="613328" y="68086"/>
                    <a:pt x="607321" y="65351"/>
                    <a:pt x="600159" y="65351"/>
                  </a:cubicBezTo>
                  <a:close/>
                  <a:moveTo>
                    <a:pt x="304884" y="65351"/>
                  </a:moveTo>
                  <a:cubicBezTo>
                    <a:pt x="297722" y="65351"/>
                    <a:pt x="291699" y="68086"/>
                    <a:pt x="286815" y="73556"/>
                  </a:cubicBezTo>
                  <a:cubicBezTo>
                    <a:pt x="281932" y="79025"/>
                    <a:pt x="279490" y="86904"/>
                    <a:pt x="279490" y="97191"/>
                  </a:cubicBezTo>
                  <a:cubicBezTo>
                    <a:pt x="279490" y="107479"/>
                    <a:pt x="281932" y="115358"/>
                    <a:pt x="286815" y="120827"/>
                  </a:cubicBezTo>
                  <a:cubicBezTo>
                    <a:pt x="291699" y="126296"/>
                    <a:pt x="297722" y="129031"/>
                    <a:pt x="304884" y="129031"/>
                  </a:cubicBezTo>
                  <a:cubicBezTo>
                    <a:pt x="312046" y="129031"/>
                    <a:pt x="318053" y="126296"/>
                    <a:pt x="322904" y="120827"/>
                  </a:cubicBezTo>
                  <a:cubicBezTo>
                    <a:pt x="327755" y="115358"/>
                    <a:pt x="330180" y="107414"/>
                    <a:pt x="330180" y="96996"/>
                  </a:cubicBezTo>
                  <a:cubicBezTo>
                    <a:pt x="330180" y="86838"/>
                    <a:pt x="327755" y="79025"/>
                    <a:pt x="322904" y="73556"/>
                  </a:cubicBezTo>
                  <a:cubicBezTo>
                    <a:pt x="318053" y="68086"/>
                    <a:pt x="312046" y="65351"/>
                    <a:pt x="304884" y="65351"/>
                  </a:cubicBezTo>
                  <a:close/>
                  <a:moveTo>
                    <a:pt x="736290" y="42985"/>
                  </a:moveTo>
                  <a:cubicBezTo>
                    <a:pt x="742346" y="42985"/>
                    <a:pt x="747880" y="44076"/>
                    <a:pt x="752894" y="46257"/>
                  </a:cubicBezTo>
                  <a:cubicBezTo>
                    <a:pt x="757908" y="48438"/>
                    <a:pt x="761700" y="51222"/>
                    <a:pt x="764272" y="54608"/>
                  </a:cubicBezTo>
                  <a:cubicBezTo>
                    <a:pt x="766844" y="57994"/>
                    <a:pt x="768635" y="61835"/>
                    <a:pt x="769644" y="66133"/>
                  </a:cubicBezTo>
                  <a:cubicBezTo>
                    <a:pt x="770653" y="70430"/>
                    <a:pt x="771158" y="76583"/>
                    <a:pt x="771158" y="84592"/>
                  </a:cubicBezTo>
                  <a:lnTo>
                    <a:pt x="771158" y="149053"/>
                  </a:lnTo>
                  <a:lnTo>
                    <a:pt x="743713" y="149053"/>
                  </a:lnTo>
                  <a:lnTo>
                    <a:pt x="743713" y="96117"/>
                  </a:lnTo>
                  <a:cubicBezTo>
                    <a:pt x="743713" y="84918"/>
                    <a:pt x="743127" y="77674"/>
                    <a:pt x="741955" y="74386"/>
                  </a:cubicBezTo>
                  <a:cubicBezTo>
                    <a:pt x="740783" y="71098"/>
                    <a:pt x="738879" y="68542"/>
                    <a:pt x="736241" y="66719"/>
                  </a:cubicBezTo>
                  <a:cubicBezTo>
                    <a:pt x="733605" y="64896"/>
                    <a:pt x="730430" y="63984"/>
                    <a:pt x="726719" y="63984"/>
                  </a:cubicBezTo>
                  <a:cubicBezTo>
                    <a:pt x="721966" y="63984"/>
                    <a:pt x="717701" y="65286"/>
                    <a:pt x="713924" y="67891"/>
                  </a:cubicBezTo>
                  <a:cubicBezTo>
                    <a:pt x="710148" y="70495"/>
                    <a:pt x="707560" y="73946"/>
                    <a:pt x="706160" y="78244"/>
                  </a:cubicBezTo>
                  <a:cubicBezTo>
                    <a:pt x="704760" y="82541"/>
                    <a:pt x="704060" y="90485"/>
                    <a:pt x="704060" y="102075"/>
                  </a:cubicBezTo>
                  <a:lnTo>
                    <a:pt x="704060" y="149053"/>
                  </a:lnTo>
                  <a:lnTo>
                    <a:pt x="676615" y="149053"/>
                  </a:lnTo>
                  <a:lnTo>
                    <a:pt x="676615" y="45329"/>
                  </a:lnTo>
                  <a:lnTo>
                    <a:pt x="702106" y="45329"/>
                  </a:lnTo>
                  <a:lnTo>
                    <a:pt x="702106" y="60566"/>
                  </a:lnTo>
                  <a:cubicBezTo>
                    <a:pt x="711157" y="48845"/>
                    <a:pt x="722552" y="42985"/>
                    <a:pt x="736290" y="42985"/>
                  </a:cubicBezTo>
                  <a:close/>
                  <a:moveTo>
                    <a:pt x="600061" y="42985"/>
                  </a:moveTo>
                  <a:cubicBezTo>
                    <a:pt x="615753" y="42985"/>
                    <a:pt x="628613" y="48080"/>
                    <a:pt x="638641" y="58270"/>
                  </a:cubicBezTo>
                  <a:cubicBezTo>
                    <a:pt x="648668" y="68460"/>
                    <a:pt x="653681" y="81336"/>
                    <a:pt x="653681" y="96898"/>
                  </a:cubicBezTo>
                  <a:cubicBezTo>
                    <a:pt x="653681" y="112590"/>
                    <a:pt x="648619" y="125597"/>
                    <a:pt x="638494" y="135917"/>
                  </a:cubicBezTo>
                  <a:cubicBezTo>
                    <a:pt x="628369" y="146237"/>
                    <a:pt x="615623" y="151397"/>
                    <a:pt x="600257" y="151397"/>
                  </a:cubicBezTo>
                  <a:cubicBezTo>
                    <a:pt x="590750" y="151397"/>
                    <a:pt x="581683" y="149249"/>
                    <a:pt x="573056" y="144951"/>
                  </a:cubicBezTo>
                  <a:cubicBezTo>
                    <a:pt x="564429" y="140654"/>
                    <a:pt x="557869" y="134354"/>
                    <a:pt x="553376" y="126052"/>
                  </a:cubicBezTo>
                  <a:cubicBezTo>
                    <a:pt x="548883" y="117751"/>
                    <a:pt x="546637" y="107642"/>
                    <a:pt x="546637" y="95726"/>
                  </a:cubicBezTo>
                  <a:cubicBezTo>
                    <a:pt x="546637" y="86611"/>
                    <a:pt x="548883" y="77788"/>
                    <a:pt x="553376" y="69258"/>
                  </a:cubicBezTo>
                  <a:cubicBezTo>
                    <a:pt x="557869" y="60728"/>
                    <a:pt x="564233" y="54217"/>
                    <a:pt x="572470" y="49724"/>
                  </a:cubicBezTo>
                  <a:cubicBezTo>
                    <a:pt x="580707" y="45232"/>
                    <a:pt x="589904" y="42985"/>
                    <a:pt x="600061" y="42985"/>
                  </a:cubicBezTo>
                  <a:close/>
                  <a:moveTo>
                    <a:pt x="482929" y="42985"/>
                  </a:moveTo>
                  <a:cubicBezTo>
                    <a:pt x="495561" y="42985"/>
                    <a:pt x="505604" y="45704"/>
                    <a:pt x="513060" y="51141"/>
                  </a:cubicBezTo>
                  <a:cubicBezTo>
                    <a:pt x="520515" y="56577"/>
                    <a:pt x="525871" y="64863"/>
                    <a:pt x="529126" y="75997"/>
                  </a:cubicBezTo>
                  <a:lnTo>
                    <a:pt x="502072" y="80881"/>
                  </a:lnTo>
                  <a:cubicBezTo>
                    <a:pt x="501161" y="75476"/>
                    <a:pt x="499093" y="71407"/>
                    <a:pt x="495870" y="68672"/>
                  </a:cubicBezTo>
                  <a:cubicBezTo>
                    <a:pt x="492647" y="65937"/>
                    <a:pt x="488464" y="64570"/>
                    <a:pt x="483320" y="64570"/>
                  </a:cubicBezTo>
                  <a:cubicBezTo>
                    <a:pt x="476483" y="64570"/>
                    <a:pt x="471030" y="66930"/>
                    <a:pt x="466960" y="71651"/>
                  </a:cubicBezTo>
                  <a:cubicBezTo>
                    <a:pt x="462891" y="76372"/>
                    <a:pt x="460856" y="84266"/>
                    <a:pt x="460856" y="95336"/>
                  </a:cubicBezTo>
                  <a:cubicBezTo>
                    <a:pt x="460856" y="107642"/>
                    <a:pt x="462923" y="116334"/>
                    <a:pt x="467058" y="121413"/>
                  </a:cubicBezTo>
                  <a:cubicBezTo>
                    <a:pt x="471193" y="126492"/>
                    <a:pt x="476743" y="129031"/>
                    <a:pt x="483710" y="129031"/>
                  </a:cubicBezTo>
                  <a:cubicBezTo>
                    <a:pt x="488919" y="129031"/>
                    <a:pt x="493184" y="127550"/>
                    <a:pt x="496505" y="124587"/>
                  </a:cubicBezTo>
                  <a:cubicBezTo>
                    <a:pt x="499826" y="121625"/>
                    <a:pt x="502170" y="116530"/>
                    <a:pt x="503537" y="109302"/>
                  </a:cubicBezTo>
                  <a:lnTo>
                    <a:pt x="530494" y="113893"/>
                  </a:lnTo>
                  <a:cubicBezTo>
                    <a:pt x="527694" y="126264"/>
                    <a:pt x="522322" y="135608"/>
                    <a:pt x="514378" y="141923"/>
                  </a:cubicBezTo>
                  <a:cubicBezTo>
                    <a:pt x="506435" y="148239"/>
                    <a:pt x="495789" y="151397"/>
                    <a:pt x="482441" y="151397"/>
                  </a:cubicBezTo>
                  <a:cubicBezTo>
                    <a:pt x="467270" y="151397"/>
                    <a:pt x="455175" y="146612"/>
                    <a:pt x="446157" y="137040"/>
                  </a:cubicBezTo>
                  <a:cubicBezTo>
                    <a:pt x="437139" y="127469"/>
                    <a:pt x="432630" y="114218"/>
                    <a:pt x="432630" y="97289"/>
                  </a:cubicBezTo>
                  <a:cubicBezTo>
                    <a:pt x="432630" y="80164"/>
                    <a:pt x="437155" y="66833"/>
                    <a:pt x="446206" y="57294"/>
                  </a:cubicBezTo>
                  <a:cubicBezTo>
                    <a:pt x="455256" y="47755"/>
                    <a:pt x="467497" y="42985"/>
                    <a:pt x="482929" y="42985"/>
                  </a:cubicBezTo>
                  <a:close/>
                  <a:moveTo>
                    <a:pt x="304786" y="42985"/>
                  </a:moveTo>
                  <a:cubicBezTo>
                    <a:pt x="320479" y="42985"/>
                    <a:pt x="333338" y="48080"/>
                    <a:pt x="343365" y="58270"/>
                  </a:cubicBezTo>
                  <a:cubicBezTo>
                    <a:pt x="353393" y="68460"/>
                    <a:pt x="358406" y="81336"/>
                    <a:pt x="358406" y="96898"/>
                  </a:cubicBezTo>
                  <a:cubicBezTo>
                    <a:pt x="358406" y="112590"/>
                    <a:pt x="353344" y="125597"/>
                    <a:pt x="343219" y="135917"/>
                  </a:cubicBezTo>
                  <a:cubicBezTo>
                    <a:pt x="333094" y="146237"/>
                    <a:pt x="320348" y="151397"/>
                    <a:pt x="304982" y="151397"/>
                  </a:cubicBezTo>
                  <a:cubicBezTo>
                    <a:pt x="295475" y="151397"/>
                    <a:pt x="286409" y="149249"/>
                    <a:pt x="277781" y="144951"/>
                  </a:cubicBezTo>
                  <a:cubicBezTo>
                    <a:pt x="269154" y="140654"/>
                    <a:pt x="262594" y="134354"/>
                    <a:pt x="258101" y="126052"/>
                  </a:cubicBezTo>
                  <a:cubicBezTo>
                    <a:pt x="253608" y="117751"/>
                    <a:pt x="251362" y="107642"/>
                    <a:pt x="251362" y="95726"/>
                  </a:cubicBezTo>
                  <a:cubicBezTo>
                    <a:pt x="251362" y="86611"/>
                    <a:pt x="253608" y="77788"/>
                    <a:pt x="258101" y="69258"/>
                  </a:cubicBezTo>
                  <a:cubicBezTo>
                    <a:pt x="262594" y="60728"/>
                    <a:pt x="268958" y="54217"/>
                    <a:pt x="277195" y="49724"/>
                  </a:cubicBezTo>
                  <a:cubicBezTo>
                    <a:pt x="285432" y="45232"/>
                    <a:pt x="294629" y="42985"/>
                    <a:pt x="304786" y="42985"/>
                  </a:cubicBezTo>
                  <a:close/>
                  <a:moveTo>
                    <a:pt x="133788" y="5871"/>
                  </a:moveTo>
                  <a:lnTo>
                    <a:pt x="161232" y="5871"/>
                  </a:lnTo>
                  <a:lnTo>
                    <a:pt x="161232" y="58515"/>
                  </a:lnTo>
                  <a:cubicBezTo>
                    <a:pt x="170088" y="48162"/>
                    <a:pt x="180668" y="42985"/>
                    <a:pt x="192975" y="42985"/>
                  </a:cubicBezTo>
                  <a:cubicBezTo>
                    <a:pt x="199291" y="42985"/>
                    <a:pt x="204988" y="44157"/>
                    <a:pt x="210067" y="46501"/>
                  </a:cubicBezTo>
                  <a:cubicBezTo>
                    <a:pt x="215145" y="48845"/>
                    <a:pt x="218971" y="51841"/>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6"/>
                    <a:pt x="199225" y="73556"/>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9"/>
                    <a:pt x="165383" y="72856"/>
                    <a:pt x="163723" y="77316"/>
                  </a:cubicBezTo>
                  <a:cubicBezTo>
                    <a:pt x="162063" y="81776"/>
                    <a:pt x="161232" y="88369"/>
                    <a:pt x="161232" y="97094"/>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9"/>
                    <a:pt x="319437" y="3918"/>
                  </a:cubicBezTo>
                  <a:cubicBezTo>
                    <a:pt x="325036" y="6653"/>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5"/>
                  </a:cubicBezTo>
                  <a:cubicBezTo>
                    <a:pt x="309898" y="19968"/>
                    <a:pt x="311656" y="18471"/>
                    <a:pt x="311721" y="16322"/>
                  </a:cubicBezTo>
                  <a:cubicBezTo>
                    <a:pt x="311786" y="14824"/>
                    <a:pt x="310874" y="13555"/>
                    <a:pt x="308986" y="12513"/>
                  </a:cubicBezTo>
                  <a:cubicBezTo>
                    <a:pt x="306251" y="11015"/>
                    <a:pt x="301922" y="10266"/>
                    <a:pt x="295996" y="10266"/>
                  </a:cubicBezTo>
                  <a:cubicBezTo>
                    <a:pt x="293978" y="10266"/>
                    <a:pt x="290918" y="10397"/>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4" name="TextBox 223">
              <a:extLst>
                <a:ext uri="{FF2B5EF4-FFF2-40B4-BE49-F238E27FC236}">
                  <a16:creationId xmlns:a16="http://schemas.microsoft.com/office/drawing/2014/main" id="{FD397202-10B3-4E07-AFCB-F19B7CE6BD45}"/>
                </a:ext>
              </a:extLst>
            </p:cNvPr>
            <p:cNvSpPr txBox="1">
              <a:spLocks noChangeAspect="1"/>
            </p:cNvSpPr>
            <p:nvPr>
              <p:custDataLst>
                <p:tags r:id="rId2"/>
              </p:custDataLst>
            </p:nvPr>
          </p:nvSpPr>
          <p:spPr>
            <a:xfrm>
              <a:off x="7980001" y="1897420"/>
              <a:ext cx="694729" cy="151397"/>
            </a:xfrm>
            <a:custGeom>
              <a:avLst/>
              <a:gdLst/>
              <a:ahLst/>
              <a:cxnLst/>
              <a:rect l="l" t="t" r="r" b="b"/>
              <a:pathLst>
                <a:path w="694729" h="151397">
                  <a:moveTo>
                    <a:pt x="610218" y="99242"/>
                  </a:moveTo>
                  <a:cubicBezTo>
                    <a:pt x="606702" y="100414"/>
                    <a:pt x="601135" y="101814"/>
                    <a:pt x="593517" y="103442"/>
                  </a:cubicBezTo>
                  <a:cubicBezTo>
                    <a:pt x="585899" y="105070"/>
                    <a:pt x="580917" y="106665"/>
                    <a:pt x="578573" y="108228"/>
                  </a:cubicBezTo>
                  <a:cubicBezTo>
                    <a:pt x="574992" y="110767"/>
                    <a:pt x="573202" y="113990"/>
                    <a:pt x="573202" y="117897"/>
                  </a:cubicBezTo>
                  <a:cubicBezTo>
                    <a:pt x="573202" y="121738"/>
                    <a:pt x="574634" y="125059"/>
                    <a:pt x="577499" y="127859"/>
                  </a:cubicBezTo>
                  <a:cubicBezTo>
                    <a:pt x="580364" y="130659"/>
                    <a:pt x="584010" y="132059"/>
                    <a:pt x="588438" y="132059"/>
                  </a:cubicBezTo>
                  <a:cubicBezTo>
                    <a:pt x="593386" y="132059"/>
                    <a:pt x="598107" y="130431"/>
                    <a:pt x="602600" y="127175"/>
                  </a:cubicBezTo>
                  <a:cubicBezTo>
                    <a:pt x="605921" y="124701"/>
                    <a:pt x="608102" y="121673"/>
                    <a:pt x="609144" y="118092"/>
                  </a:cubicBezTo>
                  <a:cubicBezTo>
                    <a:pt x="609860" y="115748"/>
                    <a:pt x="610218" y="111288"/>
                    <a:pt x="610218" y="104712"/>
                  </a:cubicBezTo>
                  <a:close/>
                  <a:moveTo>
                    <a:pt x="304883" y="65351"/>
                  </a:moveTo>
                  <a:cubicBezTo>
                    <a:pt x="297721" y="65351"/>
                    <a:pt x="291698" y="68086"/>
                    <a:pt x="286815" y="73555"/>
                  </a:cubicBezTo>
                  <a:cubicBezTo>
                    <a:pt x="281931" y="79025"/>
                    <a:pt x="279490" y="86903"/>
                    <a:pt x="279490" y="97191"/>
                  </a:cubicBezTo>
                  <a:cubicBezTo>
                    <a:pt x="279490" y="107479"/>
                    <a:pt x="281931" y="115357"/>
                    <a:pt x="286815" y="120827"/>
                  </a:cubicBezTo>
                  <a:cubicBezTo>
                    <a:pt x="291698" y="126296"/>
                    <a:pt x="297721" y="129031"/>
                    <a:pt x="304883" y="129031"/>
                  </a:cubicBezTo>
                  <a:cubicBezTo>
                    <a:pt x="312046" y="129031"/>
                    <a:pt x="318052" y="126296"/>
                    <a:pt x="322903" y="120827"/>
                  </a:cubicBezTo>
                  <a:cubicBezTo>
                    <a:pt x="327754" y="115357"/>
                    <a:pt x="330179" y="107414"/>
                    <a:pt x="330179" y="96996"/>
                  </a:cubicBezTo>
                  <a:cubicBezTo>
                    <a:pt x="330179" y="86838"/>
                    <a:pt x="327754" y="79025"/>
                    <a:pt x="322903" y="73555"/>
                  </a:cubicBezTo>
                  <a:cubicBezTo>
                    <a:pt x="318052" y="68086"/>
                    <a:pt x="312046" y="65351"/>
                    <a:pt x="304883" y="65351"/>
                  </a:cubicBezTo>
                  <a:close/>
                  <a:moveTo>
                    <a:pt x="667284" y="45329"/>
                  </a:moveTo>
                  <a:lnTo>
                    <a:pt x="694729" y="45329"/>
                  </a:lnTo>
                  <a:lnTo>
                    <a:pt x="694729" y="149053"/>
                  </a:lnTo>
                  <a:lnTo>
                    <a:pt x="667284" y="149053"/>
                  </a:lnTo>
                  <a:close/>
                  <a:moveTo>
                    <a:pt x="593517" y="42985"/>
                  </a:moveTo>
                  <a:cubicBezTo>
                    <a:pt x="605758" y="42985"/>
                    <a:pt x="614873" y="44434"/>
                    <a:pt x="620864" y="47331"/>
                  </a:cubicBezTo>
                  <a:cubicBezTo>
                    <a:pt x="626854" y="50229"/>
                    <a:pt x="631070" y="53908"/>
                    <a:pt x="633512" y="58368"/>
                  </a:cubicBezTo>
                  <a:cubicBezTo>
                    <a:pt x="635954" y="62828"/>
                    <a:pt x="637175" y="71016"/>
                    <a:pt x="637175" y="82932"/>
                  </a:cubicBezTo>
                  <a:lnTo>
                    <a:pt x="636881" y="114967"/>
                  </a:lnTo>
                  <a:cubicBezTo>
                    <a:pt x="636881" y="124083"/>
                    <a:pt x="637321" y="130805"/>
                    <a:pt x="638200" y="135135"/>
                  </a:cubicBezTo>
                  <a:cubicBezTo>
                    <a:pt x="639079" y="139465"/>
                    <a:pt x="640723" y="144105"/>
                    <a:pt x="643132" y="149053"/>
                  </a:cubicBezTo>
                  <a:lnTo>
                    <a:pt x="615980" y="149053"/>
                  </a:lnTo>
                  <a:cubicBezTo>
                    <a:pt x="615264" y="147230"/>
                    <a:pt x="614385" y="144528"/>
                    <a:pt x="613343" y="140947"/>
                  </a:cubicBezTo>
                  <a:cubicBezTo>
                    <a:pt x="612888" y="139319"/>
                    <a:pt x="612562" y="138244"/>
                    <a:pt x="612367" y="137724"/>
                  </a:cubicBezTo>
                  <a:cubicBezTo>
                    <a:pt x="607679" y="142281"/>
                    <a:pt x="602665" y="145700"/>
                    <a:pt x="597326" y="147979"/>
                  </a:cubicBezTo>
                  <a:cubicBezTo>
                    <a:pt x="591987" y="150258"/>
                    <a:pt x="586289" y="151397"/>
                    <a:pt x="580234" y="151397"/>
                  </a:cubicBezTo>
                  <a:cubicBezTo>
                    <a:pt x="569555" y="151397"/>
                    <a:pt x="561140" y="148500"/>
                    <a:pt x="554986" y="142705"/>
                  </a:cubicBezTo>
                  <a:cubicBezTo>
                    <a:pt x="548833" y="136910"/>
                    <a:pt x="545757" y="129584"/>
                    <a:pt x="545757" y="120729"/>
                  </a:cubicBezTo>
                  <a:cubicBezTo>
                    <a:pt x="545757" y="114869"/>
                    <a:pt x="547157" y="109644"/>
                    <a:pt x="549957" y="105053"/>
                  </a:cubicBezTo>
                  <a:cubicBezTo>
                    <a:pt x="552756" y="100463"/>
                    <a:pt x="556679" y="96947"/>
                    <a:pt x="561726" y="94505"/>
                  </a:cubicBezTo>
                  <a:cubicBezTo>
                    <a:pt x="566772" y="92064"/>
                    <a:pt x="574048" y="89931"/>
                    <a:pt x="583554" y="88108"/>
                  </a:cubicBezTo>
                  <a:cubicBezTo>
                    <a:pt x="596382" y="85699"/>
                    <a:pt x="605269" y="83452"/>
                    <a:pt x="610218" y="81369"/>
                  </a:cubicBezTo>
                  <a:lnTo>
                    <a:pt x="610218" y="78634"/>
                  </a:lnTo>
                  <a:cubicBezTo>
                    <a:pt x="610218" y="73360"/>
                    <a:pt x="608916" y="69600"/>
                    <a:pt x="606311" y="67353"/>
                  </a:cubicBezTo>
                  <a:cubicBezTo>
                    <a:pt x="603707" y="65107"/>
                    <a:pt x="598791" y="63984"/>
                    <a:pt x="591563" y="63984"/>
                  </a:cubicBezTo>
                  <a:cubicBezTo>
                    <a:pt x="586680" y="63984"/>
                    <a:pt x="582871" y="64944"/>
                    <a:pt x="580136" y="66865"/>
                  </a:cubicBezTo>
                  <a:cubicBezTo>
                    <a:pt x="577401" y="68786"/>
                    <a:pt x="575188" y="72155"/>
                    <a:pt x="573495" y="76974"/>
                  </a:cubicBezTo>
                  <a:lnTo>
                    <a:pt x="548589" y="72481"/>
                  </a:lnTo>
                  <a:cubicBezTo>
                    <a:pt x="551389" y="62454"/>
                    <a:pt x="556207" y="55031"/>
                    <a:pt x="563044" y="50213"/>
                  </a:cubicBezTo>
                  <a:cubicBezTo>
                    <a:pt x="569881" y="45394"/>
                    <a:pt x="580038" y="42985"/>
                    <a:pt x="593517" y="42985"/>
                  </a:cubicBezTo>
                  <a:close/>
                  <a:moveTo>
                    <a:pt x="482928" y="42985"/>
                  </a:moveTo>
                  <a:cubicBezTo>
                    <a:pt x="495560" y="42985"/>
                    <a:pt x="505604" y="45704"/>
                    <a:pt x="513059" y="51140"/>
                  </a:cubicBezTo>
                  <a:cubicBezTo>
                    <a:pt x="520514" y="56577"/>
                    <a:pt x="525870" y="64863"/>
                    <a:pt x="529125" y="75997"/>
                  </a:cubicBezTo>
                  <a:lnTo>
                    <a:pt x="502071" y="80880"/>
                  </a:lnTo>
                  <a:cubicBezTo>
                    <a:pt x="501160" y="75476"/>
                    <a:pt x="499092" y="71407"/>
                    <a:pt x="495869" y="68672"/>
                  </a:cubicBezTo>
                  <a:cubicBezTo>
                    <a:pt x="492646" y="65937"/>
                    <a:pt x="488463" y="64570"/>
                    <a:pt x="483319" y="64570"/>
                  </a:cubicBezTo>
                  <a:cubicBezTo>
                    <a:pt x="476482" y="64570"/>
                    <a:pt x="471029" y="66930"/>
                    <a:pt x="466960" y="71651"/>
                  </a:cubicBezTo>
                  <a:cubicBezTo>
                    <a:pt x="462890" y="76371"/>
                    <a:pt x="460855" y="84266"/>
                    <a:pt x="460855" y="95335"/>
                  </a:cubicBezTo>
                  <a:cubicBezTo>
                    <a:pt x="460855" y="107642"/>
                    <a:pt x="462923" y="116334"/>
                    <a:pt x="467057" y="121413"/>
                  </a:cubicBezTo>
                  <a:cubicBezTo>
                    <a:pt x="471192" y="126492"/>
                    <a:pt x="476743" y="129031"/>
                    <a:pt x="483710" y="129031"/>
                  </a:cubicBezTo>
                  <a:cubicBezTo>
                    <a:pt x="488919" y="129031"/>
                    <a:pt x="493183" y="127550"/>
                    <a:pt x="496504" y="124587"/>
                  </a:cubicBezTo>
                  <a:cubicBezTo>
                    <a:pt x="499825" y="121625"/>
                    <a:pt x="502169" y="116529"/>
                    <a:pt x="503536" y="109302"/>
                  </a:cubicBezTo>
                  <a:lnTo>
                    <a:pt x="530493" y="113892"/>
                  </a:lnTo>
                  <a:cubicBezTo>
                    <a:pt x="527693" y="126264"/>
                    <a:pt x="522321" y="135607"/>
                    <a:pt x="514378" y="141923"/>
                  </a:cubicBezTo>
                  <a:cubicBezTo>
                    <a:pt x="506434" y="148239"/>
                    <a:pt x="495788" y="151397"/>
                    <a:pt x="482440" y="151397"/>
                  </a:cubicBezTo>
                  <a:cubicBezTo>
                    <a:pt x="467269" y="151397"/>
                    <a:pt x="455174" y="146611"/>
                    <a:pt x="446156" y="137040"/>
                  </a:cubicBezTo>
                  <a:cubicBezTo>
                    <a:pt x="437138" y="127468"/>
                    <a:pt x="432629" y="114218"/>
                    <a:pt x="432629" y="97289"/>
                  </a:cubicBezTo>
                  <a:cubicBezTo>
                    <a:pt x="432629" y="80164"/>
                    <a:pt x="437154" y="66833"/>
                    <a:pt x="446205" y="57294"/>
                  </a:cubicBezTo>
                  <a:cubicBezTo>
                    <a:pt x="455256" y="47755"/>
                    <a:pt x="467497" y="42985"/>
                    <a:pt x="482928" y="42985"/>
                  </a:cubicBezTo>
                  <a:close/>
                  <a:moveTo>
                    <a:pt x="304786" y="42985"/>
                  </a:moveTo>
                  <a:cubicBezTo>
                    <a:pt x="320478" y="42985"/>
                    <a:pt x="333337" y="48080"/>
                    <a:pt x="343365" y="58270"/>
                  </a:cubicBezTo>
                  <a:cubicBezTo>
                    <a:pt x="353392" y="68460"/>
                    <a:pt x="358406" y="81336"/>
                    <a:pt x="358406" y="96898"/>
                  </a:cubicBezTo>
                  <a:cubicBezTo>
                    <a:pt x="358406" y="112590"/>
                    <a:pt x="353343" y="125596"/>
                    <a:pt x="343218" y="135917"/>
                  </a:cubicBezTo>
                  <a:cubicBezTo>
                    <a:pt x="333093" y="146237"/>
                    <a:pt x="320348" y="151397"/>
                    <a:pt x="304981" y="151397"/>
                  </a:cubicBezTo>
                  <a:cubicBezTo>
                    <a:pt x="295475" y="151397"/>
                    <a:pt x="286408" y="149248"/>
                    <a:pt x="277780" y="144951"/>
                  </a:cubicBezTo>
                  <a:cubicBezTo>
                    <a:pt x="269153" y="140654"/>
                    <a:pt x="262593" y="134354"/>
                    <a:pt x="258100" y="126052"/>
                  </a:cubicBezTo>
                  <a:cubicBezTo>
                    <a:pt x="253607" y="117750"/>
                    <a:pt x="251361" y="107642"/>
                    <a:pt x="251361" y="95726"/>
                  </a:cubicBezTo>
                  <a:cubicBezTo>
                    <a:pt x="251361" y="86610"/>
                    <a:pt x="253607" y="77788"/>
                    <a:pt x="258100" y="69258"/>
                  </a:cubicBezTo>
                  <a:cubicBezTo>
                    <a:pt x="262593" y="60728"/>
                    <a:pt x="268958" y="54217"/>
                    <a:pt x="277194" y="49724"/>
                  </a:cubicBezTo>
                  <a:cubicBezTo>
                    <a:pt x="285431" y="45231"/>
                    <a:pt x="294628" y="42985"/>
                    <a:pt x="304786" y="42985"/>
                  </a:cubicBezTo>
                  <a:close/>
                  <a:moveTo>
                    <a:pt x="667284" y="5871"/>
                  </a:moveTo>
                  <a:lnTo>
                    <a:pt x="694729" y="5871"/>
                  </a:lnTo>
                  <a:lnTo>
                    <a:pt x="694729" y="31265"/>
                  </a:lnTo>
                  <a:lnTo>
                    <a:pt x="667284" y="31265"/>
                  </a:lnTo>
                  <a:close/>
                  <a:moveTo>
                    <a:pt x="133787" y="5871"/>
                  </a:moveTo>
                  <a:lnTo>
                    <a:pt x="161232" y="5871"/>
                  </a:lnTo>
                  <a:lnTo>
                    <a:pt x="161232" y="58514"/>
                  </a:lnTo>
                  <a:cubicBezTo>
                    <a:pt x="170087" y="48162"/>
                    <a:pt x="180668" y="42985"/>
                    <a:pt x="192974" y="42985"/>
                  </a:cubicBezTo>
                  <a:cubicBezTo>
                    <a:pt x="199290" y="42985"/>
                    <a:pt x="204987" y="44157"/>
                    <a:pt x="210066" y="46501"/>
                  </a:cubicBezTo>
                  <a:cubicBezTo>
                    <a:pt x="215145" y="48845"/>
                    <a:pt x="218970" y="51840"/>
                    <a:pt x="221542" y="55487"/>
                  </a:cubicBezTo>
                  <a:cubicBezTo>
                    <a:pt x="224114" y="59133"/>
                    <a:pt x="225872" y="63170"/>
                    <a:pt x="226816" y="67598"/>
                  </a:cubicBezTo>
                  <a:cubicBezTo>
                    <a:pt x="227760" y="72025"/>
                    <a:pt x="228232" y="78895"/>
                    <a:pt x="228232" y="88206"/>
                  </a:cubicBezTo>
                  <a:lnTo>
                    <a:pt x="228232" y="149053"/>
                  </a:lnTo>
                  <a:lnTo>
                    <a:pt x="200787" y="149053"/>
                  </a:lnTo>
                  <a:lnTo>
                    <a:pt x="200787" y="94261"/>
                  </a:lnTo>
                  <a:cubicBezTo>
                    <a:pt x="200787" y="83387"/>
                    <a:pt x="200267" y="76485"/>
                    <a:pt x="199225" y="73555"/>
                  </a:cubicBezTo>
                  <a:cubicBezTo>
                    <a:pt x="198183" y="70625"/>
                    <a:pt x="196343" y="68298"/>
                    <a:pt x="193706" y="66572"/>
                  </a:cubicBezTo>
                  <a:cubicBezTo>
                    <a:pt x="191069" y="64847"/>
                    <a:pt x="187765" y="63984"/>
                    <a:pt x="183793" y="63984"/>
                  </a:cubicBezTo>
                  <a:cubicBezTo>
                    <a:pt x="179235" y="63984"/>
                    <a:pt x="175166" y="65091"/>
                    <a:pt x="171585" y="67305"/>
                  </a:cubicBezTo>
                  <a:cubicBezTo>
                    <a:pt x="168003" y="69518"/>
                    <a:pt x="165383" y="72855"/>
                    <a:pt x="163722" y="77316"/>
                  </a:cubicBezTo>
                  <a:cubicBezTo>
                    <a:pt x="162062" y="81776"/>
                    <a:pt x="161232" y="88368"/>
                    <a:pt x="161232" y="97093"/>
                  </a:cubicBezTo>
                  <a:lnTo>
                    <a:pt x="161232" y="149053"/>
                  </a:lnTo>
                  <a:lnTo>
                    <a:pt x="133787" y="149053"/>
                  </a:lnTo>
                  <a:close/>
                  <a:moveTo>
                    <a:pt x="0" y="5871"/>
                  </a:moveTo>
                  <a:lnTo>
                    <a:pt x="113783" y="5871"/>
                  </a:lnTo>
                  <a:lnTo>
                    <a:pt x="113783" y="30093"/>
                  </a:lnTo>
                  <a:lnTo>
                    <a:pt x="71395" y="30093"/>
                  </a:lnTo>
                  <a:lnTo>
                    <a:pt x="71395" y="149053"/>
                  </a:lnTo>
                  <a:lnTo>
                    <a:pt x="42485" y="149053"/>
                  </a:lnTo>
                  <a:lnTo>
                    <a:pt x="42485" y="30093"/>
                  </a:lnTo>
                  <a:lnTo>
                    <a:pt x="0" y="30093"/>
                  </a:lnTo>
                  <a:close/>
                  <a:moveTo>
                    <a:pt x="594005" y="3429"/>
                  </a:moveTo>
                  <a:lnTo>
                    <a:pt x="624771" y="3429"/>
                  </a:lnTo>
                  <a:lnTo>
                    <a:pt x="597912" y="32632"/>
                  </a:lnTo>
                  <a:lnTo>
                    <a:pt x="580527" y="32632"/>
                  </a:lnTo>
                  <a:close/>
                  <a:moveTo>
                    <a:pt x="299805" y="11"/>
                  </a:moveTo>
                  <a:cubicBezTo>
                    <a:pt x="307813" y="76"/>
                    <a:pt x="314357" y="1378"/>
                    <a:pt x="319436" y="3918"/>
                  </a:cubicBezTo>
                  <a:cubicBezTo>
                    <a:pt x="325036" y="6652"/>
                    <a:pt x="327901" y="10462"/>
                    <a:pt x="328031" y="15345"/>
                  </a:cubicBezTo>
                  <a:cubicBezTo>
                    <a:pt x="328291" y="22117"/>
                    <a:pt x="322366" y="26251"/>
                    <a:pt x="310255" y="27749"/>
                  </a:cubicBezTo>
                  <a:lnTo>
                    <a:pt x="310255" y="32632"/>
                  </a:lnTo>
                  <a:lnTo>
                    <a:pt x="299316" y="32632"/>
                  </a:lnTo>
                  <a:lnTo>
                    <a:pt x="299316" y="21889"/>
                  </a:lnTo>
                  <a:cubicBezTo>
                    <a:pt x="303028" y="21498"/>
                    <a:pt x="305404" y="21140"/>
                    <a:pt x="306446" y="20814"/>
                  </a:cubicBezTo>
                  <a:cubicBezTo>
                    <a:pt x="309897" y="19968"/>
                    <a:pt x="311655" y="18470"/>
                    <a:pt x="311720" y="16322"/>
                  </a:cubicBezTo>
                  <a:cubicBezTo>
                    <a:pt x="311785" y="14824"/>
                    <a:pt x="310874" y="13554"/>
                    <a:pt x="308985" y="12513"/>
                  </a:cubicBezTo>
                  <a:cubicBezTo>
                    <a:pt x="306251" y="11015"/>
                    <a:pt x="301921" y="10266"/>
                    <a:pt x="295996" y="10266"/>
                  </a:cubicBezTo>
                  <a:cubicBezTo>
                    <a:pt x="293977" y="10266"/>
                    <a:pt x="290917" y="10396"/>
                    <a:pt x="286815" y="10657"/>
                  </a:cubicBezTo>
                  <a:lnTo>
                    <a:pt x="285740" y="695"/>
                  </a:lnTo>
                  <a:cubicBezTo>
                    <a:pt x="288280" y="174"/>
                    <a:pt x="292968"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6" name="TextBox 225">
              <a:extLst>
                <a:ext uri="{FF2B5EF4-FFF2-40B4-BE49-F238E27FC236}">
                  <a16:creationId xmlns:a16="http://schemas.microsoft.com/office/drawing/2014/main" id="{346E4B45-6BF7-48D3-AEE2-C78274D0CBE1}"/>
                </a:ext>
              </a:extLst>
            </p:cNvPr>
            <p:cNvSpPr txBox="1">
              <a:spLocks noChangeAspect="1"/>
            </p:cNvSpPr>
            <p:nvPr>
              <p:custDataLst>
                <p:tags r:id="rId3"/>
              </p:custDataLst>
            </p:nvPr>
          </p:nvSpPr>
          <p:spPr>
            <a:xfrm>
              <a:off x="9305472" y="1911707"/>
              <a:ext cx="797194" cy="188218"/>
            </a:xfrm>
            <a:custGeom>
              <a:avLst/>
              <a:gdLst/>
              <a:ahLst/>
              <a:cxnLst/>
              <a:rect l="l" t="t" r="r" b="b"/>
              <a:pathLst>
                <a:path w="797194" h="188218">
                  <a:moveTo>
                    <a:pt x="592885" y="160773"/>
                  </a:moveTo>
                  <a:lnTo>
                    <a:pt x="620330" y="160773"/>
                  </a:lnTo>
                  <a:lnTo>
                    <a:pt x="620330" y="188218"/>
                  </a:lnTo>
                  <a:lnTo>
                    <a:pt x="592885" y="188218"/>
                  </a:lnTo>
                  <a:close/>
                  <a:moveTo>
                    <a:pt x="304884" y="65351"/>
                  </a:moveTo>
                  <a:cubicBezTo>
                    <a:pt x="297722" y="65351"/>
                    <a:pt x="291699" y="68086"/>
                    <a:pt x="286815" y="73555"/>
                  </a:cubicBezTo>
                  <a:cubicBezTo>
                    <a:pt x="281932" y="79025"/>
                    <a:pt x="279490" y="86903"/>
                    <a:pt x="279490" y="97191"/>
                  </a:cubicBezTo>
                  <a:cubicBezTo>
                    <a:pt x="279490" y="107479"/>
                    <a:pt x="281932" y="115357"/>
                    <a:pt x="286815" y="120827"/>
                  </a:cubicBezTo>
                  <a:cubicBezTo>
                    <a:pt x="291699" y="126296"/>
                    <a:pt x="297722" y="129031"/>
                    <a:pt x="304884" y="129031"/>
                  </a:cubicBezTo>
                  <a:cubicBezTo>
                    <a:pt x="312046" y="129031"/>
                    <a:pt x="318053" y="126296"/>
                    <a:pt x="322904" y="120827"/>
                  </a:cubicBezTo>
                  <a:cubicBezTo>
                    <a:pt x="327755" y="115357"/>
                    <a:pt x="330180" y="107414"/>
                    <a:pt x="330180" y="96996"/>
                  </a:cubicBezTo>
                  <a:cubicBezTo>
                    <a:pt x="330180" y="86838"/>
                    <a:pt x="327755" y="79025"/>
                    <a:pt x="322904" y="73555"/>
                  </a:cubicBezTo>
                  <a:cubicBezTo>
                    <a:pt x="318053" y="68086"/>
                    <a:pt x="312046" y="65351"/>
                    <a:pt x="304884" y="65351"/>
                  </a:cubicBezTo>
                  <a:close/>
                  <a:moveTo>
                    <a:pt x="483515" y="63984"/>
                  </a:moveTo>
                  <a:cubicBezTo>
                    <a:pt x="477004" y="63984"/>
                    <a:pt x="471551" y="66572"/>
                    <a:pt x="467156" y="71748"/>
                  </a:cubicBezTo>
                  <a:cubicBezTo>
                    <a:pt x="462761" y="76925"/>
                    <a:pt x="460563" y="84657"/>
                    <a:pt x="460563" y="94945"/>
                  </a:cubicBezTo>
                  <a:cubicBezTo>
                    <a:pt x="460563" y="106014"/>
                    <a:pt x="462093" y="114023"/>
                    <a:pt x="465153" y="118971"/>
                  </a:cubicBezTo>
                  <a:cubicBezTo>
                    <a:pt x="469581" y="126134"/>
                    <a:pt x="475767" y="129715"/>
                    <a:pt x="483710" y="129715"/>
                  </a:cubicBezTo>
                  <a:cubicBezTo>
                    <a:pt x="490026" y="129715"/>
                    <a:pt x="495398" y="127029"/>
                    <a:pt x="499826" y="121657"/>
                  </a:cubicBezTo>
                  <a:cubicBezTo>
                    <a:pt x="504253" y="116285"/>
                    <a:pt x="506467" y="108260"/>
                    <a:pt x="506467" y="97582"/>
                  </a:cubicBezTo>
                  <a:cubicBezTo>
                    <a:pt x="506467" y="85666"/>
                    <a:pt x="504318" y="77088"/>
                    <a:pt x="500021" y="71846"/>
                  </a:cubicBezTo>
                  <a:cubicBezTo>
                    <a:pt x="495724" y="66605"/>
                    <a:pt x="490222" y="63984"/>
                    <a:pt x="483515" y="63984"/>
                  </a:cubicBezTo>
                  <a:close/>
                  <a:moveTo>
                    <a:pt x="561924" y="45329"/>
                  </a:moveTo>
                  <a:lnTo>
                    <a:pt x="589369" y="45329"/>
                  </a:lnTo>
                  <a:lnTo>
                    <a:pt x="589369" y="92991"/>
                  </a:lnTo>
                  <a:cubicBezTo>
                    <a:pt x="589369" y="106665"/>
                    <a:pt x="589890" y="115585"/>
                    <a:pt x="590932" y="119753"/>
                  </a:cubicBezTo>
                  <a:cubicBezTo>
                    <a:pt x="591648" y="122878"/>
                    <a:pt x="593471" y="125482"/>
                    <a:pt x="596401" y="127566"/>
                  </a:cubicBezTo>
                  <a:cubicBezTo>
                    <a:pt x="599071" y="129519"/>
                    <a:pt x="602457" y="130496"/>
                    <a:pt x="606559" y="130496"/>
                  </a:cubicBezTo>
                  <a:cubicBezTo>
                    <a:pt x="611182" y="130496"/>
                    <a:pt x="615365" y="129226"/>
                    <a:pt x="619109" y="126687"/>
                  </a:cubicBezTo>
                  <a:cubicBezTo>
                    <a:pt x="622853" y="124148"/>
                    <a:pt x="625409" y="120957"/>
                    <a:pt x="626776" y="117115"/>
                  </a:cubicBezTo>
                  <a:cubicBezTo>
                    <a:pt x="628143" y="113274"/>
                    <a:pt x="628827" y="103930"/>
                    <a:pt x="628827" y="89085"/>
                  </a:cubicBezTo>
                  <a:lnTo>
                    <a:pt x="628827" y="45329"/>
                  </a:lnTo>
                  <a:lnTo>
                    <a:pt x="656272" y="45329"/>
                  </a:lnTo>
                  <a:lnTo>
                    <a:pt x="656272" y="96312"/>
                  </a:lnTo>
                  <a:cubicBezTo>
                    <a:pt x="665323" y="94489"/>
                    <a:pt x="671671" y="91103"/>
                    <a:pt x="675317" y="86155"/>
                  </a:cubicBezTo>
                  <a:cubicBezTo>
                    <a:pt x="677531" y="83159"/>
                    <a:pt x="678703" y="78699"/>
                    <a:pt x="678833" y="72774"/>
                  </a:cubicBezTo>
                  <a:lnTo>
                    <a:pt x="665551" y="72774"/>
                  </a:lnTo>
                  <a:lnTo>
                    <a:pt x="665551" y="45329"/>
                  </a:lnTo>
                  <a:lnTo>
                    <a:pt x="692995" y="45329"/>
                  </a:lnTo>
                  <a:lnTo>
                    <a:pt x="692995" y="64961"/>
                  </a:lnTo>
                  <a:cubicBezTo>
                    <a:pt x="692995" y="73034"/>
                    <a:pt x="692295" y="79350"/>
                    <a:pt x="690895" y="83908"/>
                  </a:cubicBezTo>
                  <a:cubicBezTo>
                    <a:pt x="689496" y="88466"/>
                    <a:pt x="686907" y="92536"/>
                    <a:pt x="683131" y="96117"/>
                  </a:cubicBezTo>
                  <a:cubicBezTo>
                    <a:pt x="677336" y="101716"/>
                    <a:pt x="668383" y="105493"/>
                    <a:pt x="656272" y="107446"/>
                  </a:cubicBezTo>
                  <a:lnTo>
                    <a:pt x="656272" y="149053"/>
                  </a:lnTo>
                  <a:lnTo>
                    <a:pt x="630781" y="149053"/>
                  </a:lnTo>
                  <a:lnTo>
                    <a:pt x="630781" y="133524"/>
                  </a:lnTo>
                  <a:cubicBezTo>
                    <a:pt x="622641" y="145439"/>
                    <a:pt x="611182" y="151397"/>
                    <a:pt x="596401" y="151397"/>
                  </a:cubicBezTo>
                  <a:cubicBezTo>
                    <a:pt x="581100" y="151397"/>
                    <a:pt x="570845" y="145570"/>
                    <a:pt x="565636" y="133914"/>
                  </a:cubicBezTo>
                  <a:cubicBezTo>
                    <a:pt x="563161" y="128380"/>
                    <a:pt x="561924" y="120729"/>
                    <a:pt x="561924" y="110962"/>
                  </a:cubicBezTo>
                  <a:close/>
                  <a:moveTo>
                    <a:pt x="749629" y="42985"/>
                  </a:moveTo>
                  <a:cubicBezTo>
                    <a:pt x="762261" y="42985"/>
                    <a:pt x="772304" y="45704"/>
                    <a:pt x="779760" y="51140"/>
                  </a:cubicBezTo>
                  <a:cubicBezTo>
                    <a:pt x="787215" y="56577"/>
                    <a:pt x="792571" y="64863"/>
                    <a:pt x="795826" y="75997"/>
                  </a:cubicBezTo>
                  <a:lnTo>
                    <a:pt x="768772" y="80880"/>
                  </a:lnTo>
                  <a:cubicBezTo>
                    <a:pt x="767861" y="75476"/>
                    <a:pt x="765793" y="71407"/>
                    <a:pt x="762570" y="68672"/>
                  </a:cubicBezTo>
                  <a:cubicBezTo>
                    <a:pt x="759347" y="65937"/>
                    <a:pt x="755164" y="64570"/>
                    <a:pt x="750020" y="64570"/>
                  </a:cubicBezTo>
                  <a:cubicBezTo>
                    <a:pt x="743183" y="64570"/>
                    <a:pt x="737730" y="66930"/>
                    <a:pt x="733660" y="71651"/>
                  </a:cubicBezTo>
                  <a:cubicBezTo>
                    <a:pt x="729591" y="76371"/>
                    <a:pt x="727556" y="84266"/>
                    <a:pt x="727556" y="95335"/>
                  </a:cubicBezTo>
                  <a:cubicBezTo>
                    <a:pt x="727556" y="107642"/>
                    <a:pt x="729623" y="116334"/>
                    <a:pt x="733758" y="121413"/>
                  </a:cubicBezTo>
                  <a:cubicBezTo>
                    <a:pt x="737893" y="126492"/>
                    <a:pt x="743443" y="129031"/>
                    <a:pt x="750410" y="129031"/>
                  </a:cubicBezTo>
                  <a:cubicBezTo>
                    <a:pt x="755619" y="129031"/>
                    <a:pt x="759884" y="127550"/>
                    <a:pt x="763205" y="124587"/>
                  </a:cubicBezTo>
                  <a:cubicBezTo>
                    <a:pt x="766526" y="121625"/>
                    <a:pt x="768870" y="116529"/>
                    <a:pt x="770237" y="109302"/>
                  </a:cubicBezTo>
                  <a:lnTo>
                    <a:pt x="797194" y="113892"/>
                  </a:lnTo>
                  <a:cubicBezTo>
                    <a:pt x="794394" y="126264"/>
                    <a:pt x="789022" y="135607"/>
                    <a:pt x="781078" y="141923"/>
                  </a:cubicBezTo>
                  <a:cubicBezTo>
                    <a:pt x="773135" y="148239"/>
                    <a:pt x="762489" y="151397"/>
                    <a:pt x="749141" y="151397"/>
                  </a:cubicBezTo>
                  <a:cubicBezTo>
                    <a:pt x="733970" y="151397"/>
                    <a:pt x="721875" y="146611"/>
                    <a:pt x="712857" y="137040"/>
                  </a:cubicBezTo>
                  <a:cubicBezTo>
                    <a:pt x="703839" y="127468"/>
                    <a:pt x="699330" y="114218"/>
                    <a:pt x="699330" y="97289"/>
                  </a:cubicBezTo>
                  <a:cubicBezTo>
                    <a:pt x="699330" y="80164"/>
                    <a:pt x="703855" y="66833"/>
                    <a:pt x="712906" y="57294"/>
                  </a:cubicBezTo>
                  <a:cubicBezTo>
                    <a:pt x="721956" y="47755"/>
                    <a:pt x="734197" y="42985"/>
                    <a:pt x="749629" y="42985"/>
                  </a:cubicBezTo>
                  <a:close/>
                  <a:moveTo>
                    <a:pt x="304786" y="42985"/>
                  </a:moveTo>
                  <a:cubicBezTo>
                    <a:pt x="320479" y="42985"/>
                    <a:pt x="333338" y="48080"/>
                    <a:pt x="343365" y="58270"/>
                  </a:cubicBezTo>
                  <a:cubicBezTo>
                    <a:pt x="353393" y="68460"/>
                    <a:pt x="358406" y="81336"/>
                    <a:pt x="358406" y="96898"/>
                  </a:cubicBezTo>
                  <a:cubicBezTo>
                    <a:pt x="358406" y="112590"/>
                    <a:pt x="353344" y="125596"/>
                    <a:pt x="343219" y="135917"/>
                  </a:cubicBezTo>
                  <a:cubicBezTo>
                    <a:pt x="333094" y="146237"/>
                    <a:pt x="320348" y="151397"/>
                    <a:pt x="304982" y="151397"/>
                  </a:cubicBezTo>
                  <a:cubicBezTo>
                    <a:pt x="295475" y="151397"/>
                    <a:pt x="286409" y="149248"/>
                    <a:pt x="277781" y="144951"/>
                  </a:cubicBezTo>
                  <a:cubicBezTo>
                    <a:pt x="269154" y="140654"/>
                    <a:pt x="262594" y="134354"/>
                    <a:pt x="258101" y="126052"/>
                  </a:cubicBezTo>
                  <a:cubicBezTo>
                    <a:pt x="253608" y="117750"/>
                    <a:pt x="251362" y="107642"/>
                    <a:pt x="251362" y="95726"/>
                  </a:cubicBezTo>
                  <a:cubicBezTo>
                    <a:pt x="251362" y="86610"/>
                    <a:pt x="253608" y="77788"/>
                    <a:pt x="258101" y="69258"/>
                  </a:cubicBezTo>
                  <a:cubicBezTo>
                    <a:pt x="262594" y="60728"/>
                    <a:pt x="268958" y="54217"/>
                    <a:pt x="277195" y="49724"/>
                  </a:cubicBezTo>
                  <a:cubicBezTo>
                    <a:pt x="285432" y="45231"/>
                    <a:pt x="294629" y="42985"/>
                    <a:pt x="304786" y="42985"/>
                  </a:cubicBezTo>
                  <a:close/>
                  <a:moveTo>
                    <a:pt x="506369" y="5871"/>
                  </a:moveTo>
                  <a:lnTo>
                    <a:pt x="533814" y="5871"/>
                  </a:lnTo>
                  <a:lnTo>
                    <a:pt x="533814" y="16029"/>
                  </a:lnTo>
                  <a:lnTo>
                    <a:pt x="544656" y="16029"/>
                  </a:lnTo>
                  <a:lnTo>
                    <a:pt x="544656" y="34293"/>
                  </a:lnTo>
                  <a:lnTo>
                    <a:pt x="533814" y="34293"/>
                  </a:lnTo>
                  <a:lnTo>
                    <a:pt x="533814" y="149053"/>
                  </a:lnTo>
                  <a:lnTo>
                    <a:pt x="508323" y="149053"/>
                  </a:lnTo>
                  <a:lnTo>
                    <a:pt x="508323" y="133817"/>
                  </a:lnTo>
                  <a:cubicBezTo>
                    <a:pt x="504091" y="139742"/>
                    <a:pt x="499093" y="144153"/>
                    <a:pt x="493331" y="147051"/>
                  </a:cubicBezTo>
                  <a:cubicBezTo>
                    <a:pt x="487568" y="149948"/>
                    <a:pt x="481757" y="151397"/>
                    <a:pt x="475897" y="151397"/>
                  </a:cubicBezTo>
                  <a:cubicBezTo>
                    <a:pt x="463981" y="151397"/>
                    <a:pt x="453775" y="146595"/>
                    <a:pt x="445278" y="136991"/>
                  </a:cubicBezTo>
                  <a:cubicBezTo>
                    <a:pt x="436781" y="127387"/>
                    <a:pt x="432532" y="113990"/>
                    <a:pt x="432532" y="96800"/>
                  </a:cubicBezTo>
                  <a:cubicBezTo>
                    <a:pt x="432532" y="79220"/>
                    <a:pt x="436667" y="65856"/>
                    <a:pt x="444936" y="56708"/>
                  </a:cubicBezTo>
                  <a:cubicBezTo>
                    <a:pt x="453205" y="47559"/>
                    <a:pt x="463656" y="42985"/>
                    <a:pt x="476288" y="42985"/>
                  </a:cubicBezTo>
                  <a:cubicBezTo>
                    <a:pt x="487878" y="42985"/>
                    <a:pt x="497905" y="47803"/>
                    <a:pt x="506369" y="57440"/>
                  </a:cubicBezTo>
                  <a:lnTo>
                    <a:pt x="506369" y="34293"/>
                  </a:lnTo>
                  <a:lnTo>
                    <a:pt x="476776" y="34293"/>
                  </a:lnTo>
                  <a:lnTo>
                    <a:pt x="476776" y="16029"/>
                  </a:lnTo>
                  <a:lnTo>
                    <a:pt x="506369" y="16029"/>
                  </a:lnTo>
                  <a:close/>
                  <a:moveTo>
                    <a:pt x="133788" y="5871"/>
                  </a:moveTo>
                  <a:lnTo>
                    <a:pt x="161232" y="5871"/>
                  </a:lnTo>
                  <a:lnTo>
                    <a:pt x="161232" y="58514"/>
                  </a:lnTo>
                  <a:cubicBezTo>
                    <a:pt x="170088" y="48162"/>
                    <a:pt x="180668" y="42985"/>
                    <a:pt x="192975" y="42985"/>
                  </a:cubicBezTo>
                  <a:cubicBezTo>
                    <a:pt x="199291" y="42985"/>
                    <a:pt x="204988" y="44157"/>
                    <a:pt x="210067" y="46501"/>
                  </a:cubicBezTo>
                  <a:cubicBezTo>
                    <a:pt x="215145" y="48845"/>
                    <a:pt x="218971" y="51840"/>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5"/>
                    <a:pt x="199225" y="73555"/>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8"/>
                    <a:pt x="165383" y="72855"/>
                    <a:pt x="163723" y="77316"/>
                  </a:cubicBezTo>
                  <a:cubicBezTo>
                    <a:pt x="162063" y="81776"/>
                    <a:pt x="161232" y="88368"/>
                    <a:pt x="161232" y="97093"/>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8"/>
                    <a:pt x="319437" y="3918"/>
                  </a:cubicBezTo>
                  <a:cubicBezTo>
                    <a:pt x="325036" y="6652"/>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4"/>
                  </a:cubicBezTo>
                  <a:cubicBezTo>
                    <a:pt x="309898" y="19968"/>
                    <a:pt x="311656" y="18470"/>
                    <a:pt x="311721" y="16322"/>
                  </a:cubicBezTo>
                  <a:cubicBezTo>
                    <a:pt x="311786" y="14824"/>
                    <a:pt x="310874" y="13554"/>
                    <a:pt x="308986" y="12513"/>
                  </a:cubicBezTo>
                  <a:cubicBezTo>
                    <a:pt x="306251" y="11015"/>
                    <a:pt x="301922" y="10266"/>
                    <a:pt x="295996" y="10266"/>
                  </a:cubicBezTo>
                  <a:cubicBezTo>
                    <a:pt x="293978" y="10266"/>
                    <a:pt x="290918" y="10396"/>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pic>
          <p:nvPicPr>
            <p:cNvPr id="13326" name="Picture 14" descr="Cartoon gray rabbit Royalty Free Vector Image - VectorStock">
              <a:extLst>
                <a:ext uri="{FF2B5EF4-FFF2-40B4-BE49-F238E27FC236}">
                  <a16:creationId xmlns:a16="http://schemas.microsoft.com/office/drawing/2014/main" id="{3B3D5E86-BBE0-4EC0-9E77-4B4F042B0E60}"/>
                </a:ext>
              </a:extLst>
            </p:cNvPr>
            <p:cNvPicPr>
              <a:picLocks noChangeAspect="1" noChangeArrowheads="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t="8344" b="17026"/>
            <a:stretch/>
          </p:blipFill>
          <p:spPr bwMode="auto">
            <a:xfrm>
              <a:off x="9981488"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4" descr="Cartoon gray rabbit Royalty Free Vector Image - VectorStock">
              <a:extLst>
                <a:ext uri="{FF2B5EF4-FFF2-40B4-BE49-F238E27FC236}">
                  <a16:creationId xmlns:a16="http://schemas.microsoft.com/office/drawing/2014/main" id="{56FC31A4-19F0-4A87-A234-49F9B8D06290}"/>
                </a:ext>
              </a:extLst>
            </p:cNvPr>
            <p:cNvPicPr>
              <a:picLocks noChangeAspect="1" noChangeArrowheads="1"/>
            </p:cNvPicPr>
            <p:nvPr/>
          </p:nvPicPr>
          <p:blipFill rotWithShape="1">
            <a:blip r:embed="rId25">
              <a:clrChange>
                <a:clrFrom>
                  <a:srgbClr val="FFFDDB"/>
                </a:clrFrom>
                <a:clrTo>
                  <a:srgbClr val="FFFDDB">
                    <a:alpha val="0"/>
                  </a:srgbClr>
                </a:clrTo>
              </a:clrChange>
              <a:extLst>
                <a:ext uri="{BEBA8EAE-BF5A-486C-A8C5-ECC9F3942E4B}">
                  <a14:imgProps xmlns:a14="http://schemas.microsoft.com/office/drawing/2010/main">
                    <a14:imgLayer r:embed="rId26">
                      <a14:imgEffect>
                        <a14:colorTemperature colorTemp="11200"/>
                      </a14:imgEffect>
                    </a14:imgLayer>
                  </a14:imgProps>
                </a:ext>
                <a:ext uri="{28A0092B-C50C-407E-A947-70E740481C1C}">
                  <a14:useLocalDpi xmlns:a14="http://schemas.microsoft.com/office/drawing/2010/main" val="0"/>
                </a:ext>
              </a:extLst>
            </a:blip>
            <a:srcRect t="8344" b="17026"/>
            <a:stretch/>
          </p:blipFill>
          <p:spPr bwMode="auto">
            <a:xfrm flipH="1">
              <a:off x="7053084"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Small white rabbit sitting and looking around Vector Image">
              <a:extLst>
                <a:ext uri="{FF2B5EF4-FFF2-40B4-BE49-F238E27FC236}">
                  <a16:creationId xmlns:a16="http://schemas.microsoft.com/office/drawing/2014/main" id="{85DF2DE8-6A94-4821-972B-29E2074DB754}"/>
                </a:ext>
              </a:extLst>
            </p:cNvPr>
            <p:cNvPicPr>
              <a:picLocks noChangeAspect="1" noChangeArrowheads="1"/>
            </p:cNvPicPr>
            <p:nvPr/>
          </p:nvPicPr>
          <p:blipFill rotWithShape="1">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l="14031" r="18964" b="16667"/>
            <a:stretch/>
          </p:blipFill>
          <p:spPr bwMode="auto">
            <a:xfrm>
              <a:off x="10077450" y="4345380"/>
              <a:ext cx="1009650" cy="1356135"/>
            </a:xfrm>
            <a:prstGeom prst="rect">
              <a:avLst/>
            </a:prstGeom>
            <a:noFill/>
            <a:extLst>
              <a:ext uri="{909E8E84-426E-40DD-AFC4-6F175D3DCCD1}">
                <a14:hiddenFill xmlns:a14="http://schemas.microsoft.com/office/drawing/2010/main">
                  <a:solidFill>
                    <a:srgbClr val="FFFFFF"/>
                  </a:solidFill>
                </a14:hiddenFill>
              </a:ext>
            </a:extLst>
          </p:spPr>
        </p:pic>
      </p:grpSp>
      <p:sp>
        <p:nvSpPr>
          <p:cNvPr id="144" name="TextBox 143">
            <a:extLst>
              <a:ext uri="{FF2B5EF4-FFF2-40B4-BE49-F238E27FC236}">
                <a16:creationId xmlns:a16="http://schemas.microsoft.com/office/drawing/2014/main" id="{90357B1C-8CBC-DCD8-00C0-1A833D966B82}"/>
              </a:ext>
            </a:extLst>
          </p:cNvPr>
          <p:cNvSpPr txBox="1"/>
          <p:nvPr/>
        </p:nvSpPr>
        <p:spPr>
          <a:xfrm>
            <a:off x="1725945" y="6142365"/>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ở gà (đẻ trứng)</a:t>
            </a:r>
            <a:endParaRPr lang="vi-VN" sz="2000" b="1" dirty="0">
              <a:solidFill>
                <a:srgbClr val="C00000"/>
              </a:solidFill>
            </a:endParaRPr>
          </a:p>
        </p:txBody>
      </p:sp>
      <p:sp>
        <p:nvSpPr>
          <p:cNvPr id="145" name="TextBox 144">
            <a:extLst>
              <a:ext uri="{FF2B5EF4-FFF2-40B4-BE49-F238E27FC236}">
                <a16:creationId xmlns:a16="http://schemas.microsoft.com/office/drawing/2014/main" id="{90970452-8FB7-0E21-DA15-6D0D9257F4BC}"/>
              </a:ext>
            </a:extLst>
          </p:cNvPr>
          <p:cNvSpPr txBox="1"/>
          <p:nvPr/>
        </p:nvSpPr>
        <p:spPr>
          <a:xfrm>
            <a:off x="7429139" y="6102263"/>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a:t>
            </a:r>
            <a:r>
              <a:rPr lang="en-US" sz="2000" b="1" i="1" dirty="0">
                <a:solidFill>
                  <a:srgbClr val="C00000"/>
                </a:solidFill>
                <a:effectLst/>
                <a:latin typeface="Arial" panose="020B0604020202020204" pitchFamily="34" charset="0"/>
              </a:rPr>
              <a:t>ở </a:t>
            </a:r>
            <a:r>
              <a:rPr lang="vi-VN" sz="2000" b="1" i="1" dirty="0">
                <a:solidFill>
                  <a:srgbClr val="C00000"/>
                </a:solidFill>
                <a:effectLst/>
                <a:latin typeface="Arial" panose="020B0604020202020204" pitchFamily="34" charset="0"/>
              </a:rPr>
              <a:t>thỏ (đẻ con)</a:t>
            </a:r>
            <a:endParaRPr lang="vi-VN" sz="2000" b="1" dirty="0">
              <a:solidFill>
                <a:srgbClr val="C00000"/>
              </a:solidFill>
            </a:endParaRPr>
          </a:p>
        </p:txBody>
      </p:sp>
      <p:cxnSp>
        <p:nvCxnSpPr>
          <p:cNvPr id="146" name="Straight Connector 145">
            <a:extLst>
              <a:ext uri="{FF2B5EF4-FFF2-40B4-BE49-F238E27FC236}">
                <a16:creationId xmlns:a16="http://schemas.microsoft.com/office/drawing/2014/main" id="{6B65A138-D4A7-92D2-7482-9FEEF1E23AB1}"/>
              </a:ext>
            </a:extLst>
          </p:cNvPr>
          <p:cNvCxnSpPr/>
          <p:nvPr/>
        </p:nvCxnSpPr>
        <p:spPr>
          <a:xfrm>
            <a:off x="6016668" y="315838"/>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7626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D8DDB7C7-7247-4566-BB63-4F67019B73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3833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C1167A8-C313-4BD3-B1C0-B996C05BCE11}"/>
              </a:ext>
            </a:extLst>
          </p:cNvPr>
          <p:cNvSpPr txBox="1"/>
          <p:nvPr/>
        </p:nvSpPr>
        <p:spPr>
          <a:xfrm>
            <a:off x="1886495" y="1092451"/>
            <a:ext cx="9662501"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a:t>
            </a:r>
            <a:r>
              <a:rPr lang="vi-VN" sz="2400" dirty="0"/>
              <a:t>là hình thức sinh sản </a:t>
            </a:r>
            <a:r>
              <a:rPr lang="vi-VN" sz="2400" b="1" dirty="0">
                <a:solidFill>
                  <a:srgbClr val="FF0000"/>
                </a:solidFill>
              </a:rPr>
              <a:t>tạo ra cơ thể mới qua sự hợp nhât giữa giao tử đực và giao tử cái tạo nên hợp tử</a:t>
            </a:r>
            <a:r>
              <a:rPr lang="vi-VN" sz="2400" dirty="0"/>
              <a:t>, hợp tử phát triển thành cơ thể mới. Sinh sản hữu tính là hình thức sinh sản điển hình ở </a:t>
            </a:r>
            <a:r>
              <a:rPr lang="vi-VN" sz="2400" b="1" dirty="0">
                <a:solidFill>
                  <a:srgbClr val="0070C0"/>
                </a:solidFill>
              </a:rPr>
              <a:t>thực vật có hoa và nhiều nhóm động vật. </a:t>
            </a:r>
            <a:endParaRPr lang="en-US" sz="2400" b="1" dirty="0">
              <a:solidFill>
                <a:srgbClr val="0070C0"/>
              </a:solidFill>
            </a:endParaRPr>
          </a:p>
        </p:txBody>
      </p:sp>
      <p:pic>
        <p:nvPicPr>
          <p:cNvPr id="32770" name="Picture 2" descr="4 Types of Reproduction">
            <a:extLst>
              <a:ext uri="{FF2B5EF4-FFF2-40B4-BE49-F238E27FC236}">
                <a16:creationId xmlns:a16="http://schemas.microsoft.com/office/drawing/2014/main" id="{84884BAC-D31A-4D9E-A8D9-CCD2494C50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782" b="26782"/>
          <a:stretch/>
        </p:blipFill>
        <p:spPr bwMode="auto">
          <a:xfrm>
            <a:off x="1524" y="3087368"/>
            <a:ext cx="12188952" cy="377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78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sp>
        <p:nvSpPr>
          <p:cNvPr id="14" name="TextBox 13">
            <a:extLst>
              <a:ext uri="{FF2B5EF4-FFF2-40B4-BE49-F238E27FC236}">
                <a16:creationId xmlns:a16="http://schemas.microsoft.com/office/drawing/2014/main" id="{DF839155-A62C-4BE4-A0B2-5285A7B3716C}"/>
              </a:ext>
            </a:extLst>
          </p:cNvPr>
          <p:cNvSpPr txBox="1"/>
          <p:nvPr/>
        </p:nvSpPr>
        <p:spPr>
          <a:xfrm>
            <a:off x="1341367" y="1310577"/>
            <a:ext cx="10393433"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solidFill>
                  <a:sysClr val="windowText" lastClr="000000"/>
                </a:solidFill>
                <a:latin typeface="Arial" panose="020B0604020202020204" pitchFamily="34" charset="0"/>
                <a:cs typeface="Arial" panose="020B0604020202020204" pitchFamily="34" charset="0"/>
              </a:rPr>
              <a:t>Mô tả khái quát các giai đoạn sinh sản hữu tính ở gà và thỏ.</a:t>
            </a:r>
            <a:endParaRPr lang="vi-VN" sz="2400" b="1" dirty="0">
              <a:solidFill>
                <a:sysClr val="windowText" lastClr="000000"/>
              </a:solidFill>
            </a:endParaRPr>
          </a:p>
        </p:txBody>
      </p:sp>
      <p:pic>
        <p:nvPicPr>
          <p:cNvPr id="15" name="Picture 2">
            <a:extLst>
              <a:ext uri="{FF2B5EF4-FFF2-40B4-BE49-F238E27FC236}">
                <a16:creationId xmlns:a16="http://schemas.microsoft.com/office/drawing/2014/main" id="{53A16CAF-7461-40C2-9A25-7EDF84757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191" y="1085162"/>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67FD052-6D21-4C59-BB80-504A1F1CFC0F}"/>
              </a:ext>
            </a:extLst>
          </p:cNvPr>
          <p:cNvGrpSpPr/>
          <p:nvPr/>
        </p:nvGrpSpPr>
        <p:grpSpPr>
          <a:xfrm>
            <a:off x="5334000" y="2005615"/>
            <a:ext cx="1524000" cy="457250"/>
            <a:chOff x="800100" y="1783116"/>
            <a:chExt cx="1524000" cy="457250"/>
          </a:xfrm>
        </p:grpSpPr>
        <p:sp>
          <p:nvSpPr>
            <p:cNvPr id="17" name="Rectangle 16">
              <a:extLst>
                <a:ext uri="{FF2B5EF4-FFF2-40B4-BE49-F238E27FC236}">
                  <a16:creationId xmlns:a16="http://schemas.microsoft.com/office/drawing/2014/main" id="{82EEF717-0BBD-46B5-9070-1B30EAAD4B2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D29BFE-9FFE-4555-A907-29D373FEAE0E}"/>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53" name="TextBox 52">
            <a:extLst>
              <a:ext uri="{FF2B5EF4-FFF2-40B4-BE49-F238E27FC236}">
                <a16:creationId xmlns:a16="http://schemas.microsoft.com/office/drawing/2014/main" id="{12F3B460-A1DB-72EF-F2DE-3D1DFFE72358}"/>
              </a:ext>
            </a:extLst>
          </p:cNvPr>
          <p:cNvSpPr txBox="1"/>
          <p:nvPr/>
        </p:nvSpPr>
        <p:spPr>
          <a:xfrm>
            <a:off x="685800" y="2979748"/>
            <a:ext cx="10820400" cy="2984663"/>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lgn="just">
              <a:spcAft>
                <a:spcPts val="600"/>
              </a:spcAft>
              <a:buFont typeface="Wingdings" panose="05000000000000000000" pitchFamily="2" charset="2"/>
              <a:buChar char="v"/>
            </a:pPr>
            <a:r>
              <a:rPr lang="vi-VN" dirty="0">
                <a:solidFill>
                  <a:schemeClr val="tx1"/>
                </a:solidFill>
              </a:rPr>
              <a:t>Hình thành giao tử: </a:t>
            </a:r>
            <a:r>
              <a:rPr lang="vi-VN" b="0" dirty="0">
                <a:solidFill>
                  <a:schemeClr val="tx1"/>
                </a:solidFill>
              </a:rPr>
              <a:t>tế bào trứng được hình thành và phát triển trong cơ quan sinh dục cái, tinh trùng đực hình thành trong cơ quan sinh dục đực</a:t>
            </a:r>
          </a:p>
          <a:p>
            <a:pPr marL="342900" indent="-342900" algn="just">
              <a:spcAft>
                <a:spcPts val="600"/>
              </a:spcAft>
              <a:buFont typeface="Wingdings" panose="05000000000000000000" pitchFamily="2" charset="2"/>
              <a:buChar char="v"/>
            </a:pPr>
            <a:r>
              <a:rPr lang="vi-VN" dirty="0">
                <a:solidFill>
                  <a:schemeClr val="tx1"/>
                </a:solidFill>
              </a:rPr>
              <a:t>Thụ tinh: </a:t>
            </a:r>
            <a:r>
              <a:rPr lang="vi-VN" b="0" dirty="0">
                <a:solidFill>
                  <a:schemeClr val="tx1"/>
                </a:solidFill>
              </a:rPr>
              <a:t>là</a:t>
            </a:r>
            <a:r>
              <a:rPr lang="vi-VN" dirty="0">
                <a:solidFill>
                  <a:schemeClr val="tx1"/>
                </a:solidFill>
              </a:rPr>
              <a:t> </a:t>
            </a:r>
            <a:r>
              <a:rPr lang="vi-VN" b="0" dirty="0">
                <a:solidFill>
                  <a:schemeClr val="tx1"/>
                </a:solidFill>
              </a:rPr>
              <a:t>sự kết hợp của giao tử cái với giao tử đực tạo thành hợp tử. </a:t>
            </a:r>
          </a:p>
          <a:p>
            <a:pPr marL="342900" indent="-342900" algn="just">
              <a:spcAft>
                <a:spcPts val="600"/>
              </a:spcAft>
              <a:buFont typeface="Wingdings" panose="05000000000000000000" pitchFamily="2" charset="2"/>
              <a:buChar char="v"/>
            </a:pPr>
            <a:r>
              <a:rPr lang="vi-VN" dirty="0">
                <a:solidFill>
                  <a:schemeClr val="tx1"/>
                </a:solidFill>
              </a:rPr>
              <a:t>Phát triển phôi: </a:t>
            </a:r>
            <a:r>
              <a:rPr lang="vi-VN" b="0" dirty="0">
                <a:solidFill>
                  <a:schemeClr val="tx1"/>
                </a:solidFill>
              </a:rPr>
              <a:t>hợp tử phân chia và phát triển thành phôi. Phôi phát triển thành cơ thể con ở bên ngoài cơ thể mẹ (đối với loài đẻ trứng) hoặc ở bên trong cơ thể mẹ (đối với loài đẻ con).</a:t>
            </a:r>
          </a:p>
        </p:txBody>
      </p:sp>
    </p:spTree>
    <p:extLst>
      <p:ext uri="{BB962C8B-B14F-4D97-AF65-F5344CB8AC3E}">
        <p14:creationId xmlns:p14="http://schemas.microsoft.com/office/powerpoint/2010/main" val="2298726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3">
                                            <p:txEl>
                                              <p:pRg st="0" end="0"/>
                                            </p:txEl>
                                          </p:spTgt>
                                        </p:tgtEl>
                                        <p:attrNameLst>
                                          <p:attrName>style.visibility</p:attrName>
                                        </p:attrNameLst>
                                      </p:cBhvr>
                                      <p:to>
                                        <p:strVal val="visible"/>
                                      </p:to>
                                    </p:set>
                                    <p:animEffect transition="in" filter="fade">
                                      <p:cBhvr>
                                        <p:cTn id="14" dur="1000"/>
                                        <p:tgtEl>
                                          <p:spTgt spid="53">
                                            <p:txEl>
                                              <p:pRg st="0" end="0"/>
                                            </p:txEl>
                                          </p:spTgt>
                                        </p:tgtEl>
                                      </p:cBhvr>
                                    </p:animEffect>
                                    <p:anim calcmode="lin" valueType="num">
                                      <p:cBhvr>
                                        <p:cTn id="15"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
                                            <p:txEl>
                                              <p:pRg st="1" end="1"/>
                                            </p:txEl>
                                          </p:spTgt>
                                        </p:tgtEl>
                                        <p:attrNameLst>
                                          <p:attrName>style.visibility</p:attrName>
                                        </p:attrNameLst>
                                      </p:cBhvr>
                                      <p:to>
                                        <p:strVal val="visible"/>
                                      </p:to>
                                    </p:set>
                                    <p:animEffect transition="in" filter="fade">
                                      <p:cBhvr>
                                        <p:cTn id="21" dur="1000"/>
                                        <p:tgtEl>
                                          <p:spTgt spid="53">
                                            <p:txEl>
                                              <p:pRg st="1" end="1"/>
                                            </p:txEl>
                                          </p:spTgt>
                                        </p:tgtEl>
                                      </p:cBhvr>
                                    </p:animEffect>
                                    <p:anim calcmode="lin" valueType="num">
                                      <p:cBhvr>
                                        <p:cTn id="22" dur="10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xEl>
                                              <p:pRg st="2" end="2"/>
                                            </p:txEl>
                                          </p:spTgt>
                                        </p:tgtEl>
                                        <p:attrNameLst>
                                          <p:attrName>style.visibility</p:attrName>
                                        </p:attrNameLst>
                                      </p:cBhvr>
                                      <p:to>
                                        <p:strVal val="visible"/>
                                      </p:to>
                                    </p:set>
                                    <p:animEffect transition="in" filter="fade">
                                      <p:cBhvr>
                                        <p:cTn id="28" dur="1000"/>
                                        <p:tgtEl>
                                          <p:spTgt spid="53">
                                            <p:txEl>
                                              <p:pRg st="2" end="2"/>
                                            </p:txEl>
                                          </p:spTgt>
                                        </p:tgtEl>
                                      </p:cBhvr>
                                    </p:animEffect>
                                    <p:anim calcmode="lin" valueType="num">
                                      <p:cBhvr>
                                        <p:cTn id="29" dur="1000" fill="hold"/>
                                        <p:tgtEl>
                                          <p:spTgt spid="5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63455915"/>
              </p:ext>
            </p:extLst>
          </p:nvPr>
        </p:nvGraphicFramePr>
        <p:xfrm>
          <a:off x="795895" y="3042628"/>
          <a:ext cx="10862706" cy="3586773"/>
        </p:xfrm>
        <a:graphic>
          <a:graphicData uri="http://schemas.openxmlformats.org/drawingml/2006/table">
            <a:tbl>
              <a:tblPr/>
              <a:tblGrid>
                <a:gridCol w="5431353">
                  <a:extLst>
                    <a:ext uri="{9D8B030D-6E8A-4147-A177-3AD203B41FA5}">
                      <a16:colId xmlns:a16="http://schemas.microsoft.com/office/drawing/2014/main" val="3909757340"/>
                    </a:ext>
                  </a:extLst>
                </a:gridCol>
                <a:gridCol w="5431353">
                  <a:extLst>
                    <a:ext uri="{9D8B030D-6E8A-4147-A177-3AD203B41FA5}">
                      <a16:colId xmlns:a16="http://schemas.microsoft.com/office/drawing/2014/main" val="2908237666"/>
                    </a:ext>
                  </a:extLst>
                </a:gridCol>
              </a:tblGrid>
              <a:tr h="633328">
                <a:tc>
                  <a:txBody>
                    <a:bodyPr/>
                    <a:lstStyle/>
                    <a:p>
                      <a:pPr marL="0" indent="0" algn="ctr" fontAlgn="t">
                        <a:lnSpc>
                          <a:spcPct val="120000"/>
                        </a:lnSpc>
                      </a:pPr>
                      <a:r>
                        <a:rPr lang="vi-VN" sz="2400" b="1" noProof="0" dirty="0">
                          <a:effectLst/>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marL="0" indent="0"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757854">
                <a:tc>
                  <a:txBody>
                    <a:bodyPr/>
                    <a:lstStyle/>
                    <a:p>
                      <a:pPr marL="342900" indent="-342900" algn="l" fontAlgn="t">
                        <a:lnSpc>
                          <a:spcPct val="120000"/>
                        </a:lnSpc>
                        <a:buFont typeface="Courier New" panose="02070309020205020404" pitchFamily="49" charset="0"/>
                        <a:buChar char="o"/>
                      </a:pPr>
                      <a:r>
                        <a:rPr lang="vi-VN" sz="2400" dirty="0">
                          <a:effectLst/>
                        </a:rPr>
                        <a:t>Không có sự kết hợp của giao tử đực và giao tử cái. Cơ thể con sinh ra từ một phần cơ thể mẹ</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Có sự kết hợp của giao tử đực và giao tử cái tạo thành hợp tở phát triển thành cơ thể mới</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extLst>
                  <a:ext uri="{0D108BD9-81ED-4DB2-BD59-A6C34878D82A}">
                    <a16:rowId xmlns:a16="http://schemas.microsoft.com/office/drawing/2014/main" val="3275085723"/>
                  </a:ext>
                </a:extLst>
              </a:tr>
              <a:tr h="1195591">
                <a:tc>
                  <a:txBody>
                    <a:bodyPr/>
                    <a:lstStyle/>
                    <a:p>
                      <a:pPr marL="342900" indent="-342900" algn="l" fontAlgn="t">
                        <a:lnSpc>
                          <a:spcPct val="120000"/>
                        </a:lnSpc>
                        <a:buFont typeface="Courier New" panose="02070309020205020404" pitchFamily="49" charset="0"/>
                        <a:buChar char="o"/>
                      </a:pPr>
                      <a:r>
                        <a:rPr lang="vi-VN" sz="2400" noProof="0" dirty="0">
                          <a:effectLst/>
                        </a:rPr>
                        <a:t>Tạo ra các cá thể thích nghi với điều kiện sống ổn định</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Tạo ra các cá thể thích nghi tốt hơn với điều kiện sống thay đổi</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extLst>
                  <a:ext uri="{0D108BD9-81ED-4DB2-BD59-A6C34878D82A}">
                    <a16:rowId xmlns:a16="http://schemas.microsoft.com/office/drawing/2014/main" val="3718659917"/>
                  </a:ext>
                </a:extLst>
              </a:tr>
            </a:tbl>
          </a:graphicData>
        </a:graphic>
      </p:graphicFrame>
    </p:spTree>
    <p:extLst>
      <p:ext uri="{BB962C8B-B14F-4D97-AF65-F5344CB8AC3E}">
        <p14:creationId xmlns:p14="http://schemas.microsoft.com/office/powerpoint/2010/main" val="249983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064103705"/>
              </p:ext>
            </p:extLst>
          </p:nvPr>
        </p:nvGraphicFramePr>
        <p:xfrm>
          <a:off x="795894" y="3042628"/>
          <a:ext cx="10862706" cy="3434373"/>
        </p:xfrm>
        <a:graphic>
          <a:graphicData uri="http://schemas.openxmlformats.org/drawingml/2006/table">
            <a:tbl>
              <a:tblPr/>
              <a:tblGrid>
                <a:gridCol w="5147706">
                  <a:extLst>
                    <a:ext uri="{9D8B030D-6E8A-4147-A177-3AD203B41FA5}">
                      <a16:colId xmlns:a16="http://schemas.microsoft.com/office/drawing/2014/main" val="3909757340"/>
                    </a:ext>
                  </a:extLst>
                </a:gridCol>
                <a:gridCol w="5715000">
                  <a:extLst>
                    <a:ext uri="{9D8B030D-6E8A-4147-A177-3AD203B41FA5}">
                      <a16:colId xmlns:a16="http://schemas.microsoft.com/office/drawing/2014/main" val="2908237666"/>
                    </a:ext>
                  </a:extLst>
                </a:gridCol>
              </a:tblGrid>
              <a:tr h="606418">
                <a:tc>
                  <a:txBody>
                    <a:bodyPr/>
                    <a:lstStyle/>
                    <a:p>
                      <a:pPr marL="0" indent="0" algn="ctr" defTabSz="914400" rtl="0" eaLnBrk="1" fontAlgn="t" latinLnBrk="0" hangingPunct="1">
                        <a:lnSpc>
                          <a:spcPct val="120000"/>
                        </a:lnSpc>
                      </a:pPr>
                      <a:r>
                        <a:rPr lang="vi-VN" sz="2400" b="1" kern="1200" noProof="0">
                          <a:solidFill>
                            <a:schemeClr val="tx1"/>
                          </a:solidFill>
                          <a:effectLst/>
                          <a:latin typeface="+mn-lt"/>
                          <a:ea typeface="+mn-ea"/>
                          <a:cs typeface="+mn-cs"/>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144791">
                <a:tc>
                  <a:txBody>
                    <a:bodyPr/>
                    <a:lstStyle/>
                    <a:p>
                      <a:pPr marL="342900" indent="-342900" algn="l" defTabSz="914400" rtl="0" eaLnBrk="1" fontAlgn="t" latinLnBrk="0" hangingPunct="1">
                        <a:lnSpc>
                          <a:spcPct val="120000"/>
                        </a:lnSpc>
                        <a:buFont typeface="Courier New" panose="02070309020205020404" pitchFamily="49" charset="0"/>
                        <a:buChar char="o"/>
                      </a:pPr>
                      <a:r>
                        <a:rPr lang="vi-VN" sz="2400" b="0" kern="1200" dirty="0">
                          <a:solidFill>
                            <a:schemeClr val="tx1"/>
                          </a:solidFill>
                          <a:effectLst/>
                          <a:latin typeface="+mn-lt"/>
                          <a:ea typeface="+mn-ea"/>
                          <a:cs typeface="+mn-cs"/>
                        </a:rPr>
                        <a:t>Cơ quan sinh sinh sản ở thực vật: bằng rễ, thân lá</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Cơ quan sinh sinh sản: hoa</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1022753872"/>
                  </a:ext>
                </a:extLst>
              </a:tr>
              <a:tr h="1683164">
                <a:tc>
                  <a:txBody>
                    <a:bodyPr/>
                    <a:lstStyle/>
                    <a:p>
                      <a:pPr marL="342900" indent="-342900" algn="l" defTabSz="914400" rtl="0" eaLnBrk="1" fontAlgn="t" latinLnBrk="0" hangingPunct="1">
                        <a:lnSpc>
                          <a:spcPct val="120000"/>
                        </a:lnSpc>
                        <a:buFont typeface="Courier New" panose="02070309020205020404" pitchFamily="49" charset="0"/>
                        <a:buChar char="o"/>
                      </a:pPr>
                      <a:r>
                        <a:rPr lang="en-US" sz="2400" b="0" kern="1200" dirty="0">
                          <a:solidFill>
                            <a:schemeClr val="tx1"/>
                          </a:solidFill>
                          <a:effectLst/>
                          <a:latin typeface="+mn-lt"/>
                          <a:ea typeface="+mn-ea"/>
                          <a:cs typeface="+mn-cs"/>
                        </a:rPr>
                        <a:t>Ở </a:t>
                      </a:r>
                      <a:r>
                        <a:rPr lang="vi-VN" sz="2400" b="0" kern="1200" noProof="0" dirty="0">
                          <a:solidFill>
                            <a:schemeClr val="tx1"/>
                          </a:solidFill>
                          <a:effectLst/>
                          <a:latin typeface="+mn-lt"/>
                          <a:ea typeface="+mn-ea"/>
                          <a:cs typeface="+mn-cs"/>
                        </a:rPr>
                        <a:t>động vật sinh sản gồm: nảy chồi, phân mảnh, trinh sản</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Ở động vật sinh sản gồm 3 giai đoạn nối tiếp: hình thành giao tử, thụ tinh, phát triển phôi thành cơ thể mới</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497209184"/>
                  </a:ext>
                </a:extLst>
              </a:tr>
            </a:tbl>
          </a:graphicData>
        </a:graphic>
      </p:graphicFrame>
    </p:spTree>
    <p:extLst>
      <p:ext uri="{BB962C8B-B14F-4D97-AF65-F5344CB8AC3E}">
        <p14:creationId xmlns:p14="http://schemas.microsoft.com/office/powerpoint/2010/main" val="77640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C415E485-0E31-4516-1F96-CBCA675BB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4648041" cy="525779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1A93145E-843E-EDAD-34FD-3720322A9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1371599"/>
            <a:ext cx="4648041" cy="525779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D9F32A4-2EBE-4527-CB87-29E82F0C9A24}"/>
              </a:ext>
            </a:extLst>
          </p:cNvPr>
          <p:cNvCxnSpPr/>
          <p:nvPr/>
        </p:nvCxnSpPr>
        <p:spPr>
          <a:xfrm>
            <a:off x="6096000" y="304800"/>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AE2661D-6365-FF21-18B8-2C75DA8674A3}"/>
              </a:ext>
            </a:extLst>
          </p:cNvPr>
          <p:cNvGrpSpPr/>
          <p:nvPr/>
        </p:nvGrpSpPr>
        <p:grpSpPr>
          <a:xfrm>
            <a:off x="609600" y="304800"/>
            <a:ext cx="10477151" cy="914400"/>
            <a:chOff x="838898" y="474595"/>
            <a:chExt cx="10477151" cy="914400"/>
          </a:xfrm>
          <a:solidFill>
            <a:schemeClr val="bg1"/>
          </a:solidFill>
        </p:grpSpPr>
        <p:sp>
          <p:nvSpPr>
            <p:cNvPr id="8" name="TextBox 7">
              <a:extLst>
                <a:ext uri="{FF2B5EF4-FFF2-40B4-BE49-F238E27FC236}">
                  <a16:creationId xmlns:a16="http://schemas.microsoft.com/office/drawing/2014/main" id="{DE057E14-5756-C98B-E986-3031DB005EE6}"/>
                </a:ext>
              </a:extLst>
            </p:cNvPr>
            <p:cNvSpPr txBox="1"/>
            <p:nvPr/>
          </p:nvSpPr>
          <p:spPr>
            <a:xfrm>
              <a:off x="1946729" y="476671"/>
              <a:ext cx="9369320" cy="910249"/>
            </a:xfrm>
            <a:prstGeom prst="rect">
              <a:avLst/>
            </a:prstGeom>
            <a:grp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dirty="0">
                  <a:solidFill>
                    <a:sysClr val="windowText" lastClr="000000"/>
                  </a:solidFill>
                  <a:latin typeface="Arial" panose="020B0604020202020204" pitchFamily="34" charset="0"/>
                  <a:cs typeface="Arial" panose="020B0604020202020204" pitchFamily="34" charset="0"/>
                </a:rPr>
                <a:t>Nêu những ưu điểm của hình thức mang thai và sinh con ở động vật có vú so với hình thức đẻ trứng ở các động vật khác.</a:t>
              </a:r>
              <a:endParaRPr lang="vi-VN" sz="2400" dirty="0">
                <a:solidFill>
                  <a:sysClr val="windowText" lastClr="000000"/>
                </a:solidFill>
              </a:endParaRPr>
            </a:p>
          </p:txBody>
        </p:sp>
        <p:pic>
          <p:nvPicPr>
            <p:cNvPr id="9" name="Picture 2">
              <a:extLst>
                <a:ext uri="{FF2B5EF4-FFF2-40B4-BE49-F238E27FC236}">
                  <a16:creationId xmlns:a16="http://schemas.microsoft.com/office/drawing/2014/main" id="{34862853-336B-C2EE-046A-2B9F786B7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grpFill/>
          </p:spPr>
        </p:pic>
      </p:grpSp>
    </p:spTree>
    <p:extLst>
      <p:ext uri="{BB962C8B-B14F-4D97-AF65-F5344CB8AC3E}">
        <p14:creationId xmlns:p14="http://schemas.microsoft.com/office/powerpoint/2010/main" val="1648759914"/>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1140143"/>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64A17E98-3F2C-ADDE-02D5-5894D235CB7C}"/>
              </a:ext>
            </a:extLst>
          </p:cNvPr>
          <p:cNvSpPr txBox="1"/>
          <p:nvPr/>
        </p:nvSpPr>
        <p:spPr>
          <a:xfrm>
            <a:off x="1054688" y="1959338"/>
            <a:ext cx="10032412" cy="3464795"/>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spcAft>
                <a:spcPts val="600"/>
              </a:spcAft>
            </a:pPr>
            <a:r>
              <a:rPr lang="vi-VN" dirty="0">
                <a:solidFill>
                  <a:schemeClr val="tx1"/>
                </a:solidFill>
              </a:rPr>
              <a:t>Những ưu điểm của hình thức mang thai và sinh con ở động vật có vú so với hình thức đẻ trứng ở các động vật khác:</a:t>
            </a:r>
          </a:p>
          <a:p>
            <a:pPr marL="342900" indent="-342900" algn="just">
              <a:spcAft>
                <a:spcPts val="600"/>
              </a:spcAft>
              <a:buFont typeface="Courier New" panose="02070309020205020404" pitchFamily="49" charset="0"/>
              <a:buChar char="o"/>
            </a:pPr>
            <a:r>
              <a:rPr lang="vi-VN" b="0" i="1" dirty="0">
                <a:solidFill>
                  <a:schemeClr val="tx1"/>
                </a:solidFill>
              </a:rPr>
              <a:t>Phôi được nuôi dưỡng bằng cách lấy chất dinh dưỡng từ cơ thể mẹ qua nhau thai, nhiệt độ trong cơ thể mẹ rất thích hợp cho sự phát triển của phôi.</a:t>
            </a:r>
          </a:p>
          <a:p>
            <a:pPr marL="342900" indent="-342900" algn="just">
              <a:spcAft>
                <a:spcPts val="600"/>
              </a:spcAft>
              <a:buFont typeface="Courier New" panose="02070309020205020404" pitchFamily="49" charset="0"/>
              <a:buChar char="o"/>
            </a:pPr>
            <a:r>
              <a:rPr lang="vi-VN" b="0" i="1" dirty="0">
                <a:solidFill>
                  <a:schemeClr val="tx1"/>
                </a:solidFill>
              </a:rPr>
              <a:t>Thai nhi trong bụng mẹ được bảo vệ tốt trước kẻ thù và các tác nhân gây hại.</a:t>
            </a:r>
          </a:p>
        </p:txBody>
      </p:sp>
    </p:spTree>
    <p:extLst>
      <p:ext uri="{BB962C8B-B14F-4D97-AF65-F5344CB8AC3E}">
        <p14:creationId xmlns:p14="http://schemas.microsoft.com/office/powerpoint/2010/main" val="374041156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1820826" y="2508725"/>
            <a:ext cx="8550354" cy="2899961"/>
          </a:xfrm>
          <a:prstGeom prst="rect">
            <a:avLst/>
          </a:prstGeom>
          <a:noFill/>
        </p:spPr>
        <p:txBody>
          <a:bodyPr wrap="none" lIns="0" tIns="0" rIns="0" bIns="0" rtlCol="0">
            <a:spAutoFit/>
          </a:bodyPr>
          <a:lstStyle/>
          <a:p>
            <a:pPr algn="ctr">
              <a:lnSpc>
                <a:spcPct val="120000"/>
              </a:lnSpc>
            </a:pPr>
            <a:r>
              <a:rPr lang="en-US" sz="5400" b="1"/>
              <a:t>VAI TRÒ VÀ ỨNG DỤNG</a:t>
            </a:r>
          </a:p>
          <a:p>
            <a:pPr algn="ctr">
              <a:lnSpc>
                <a:spcPct val="120000"/>
              </a:lnSpc>
            </a:pPr>
            <a:r>
              <a:rPr lang="en-US" sz="5400" b="1"/>
              <a:t>CỦA SINH SẢN HỮU TÍNH</a:t>
            </a:r>
          </a:p>
          <a:p>
            <a:pPr algn="ctr">
              <a:lnSpc>
                <a:spcPct val="120000"/>
              </a:lnSpc>
            </a:pPr>
            <a:r>
              <a:rPr lang="en-US" sz="54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131831"/>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4.</a:t>
            </a:r>
          </a:p>
        </p:txBody>
      </p:sp>
    </p:spTree>
    <p:extLst>
      <p:ext uri="{BB962C8B-B14F-4D97-AF65-F5344CB8AC3E}">
        <p14:creationId xmlns:p14="http://schemas.microsoft.com/office/powerpoint/2010/main" val="1247806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Sinh sản hữu tính ở sinh vật có vai trò và ứng dụng như thế nào? Cho ví dụ.</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a:extLst>
              <a:ext uri="{FF2B5EF4-FFF2-40B4-BE49-F238E27FC236}">
                <a16:creationId xmlns:a16="http://schemas.microsoft.com/office/drawing/2014/main" id="{5065011F-941A-8617-5892-9FA79CD0D665}"/>
              </a:ext>
            </a:extLst>
          </p:cNvPr>
          <p:cNvSpPr txBox="1"/>
          <p:nvPr/>
        </p:nvSpPr>
        <p:spPr>
          <a:xfrm>
            <a:off x="1296098" y="3198408"/>
            <a:ext cx="10019254" cy="2101344"/>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(1) Vai trò:</a:t>
            </a:r>
          </a:p>
          <a:p>
            <a:pPr marL="342900" indent="-342900">
              <a:spcAft>
                <a:spcPts val="600"/>
              </a:spcAft>
              <a:buFont typeface="Wingdings" panose="05000000000000000000" pitchFamily="2" charset="2"/>
              <a:buChar char="v"/>
            </a:pPr>
            <a:r>
              <a:rPr lang="vi-VN" b="0" dirty="0">
                <a:solidFill>
                  <a:schemeClr val="tx1"/>
                </a:solidFill>
              </a:rPr>
              <a:t>Tạo ra các cá thể mới đa dạng, đảm bảo sự phát triển liên tục của loài </a:t>
            </a:r>
          </a:p>
          <a:p>
            <a:pPr marL="342900" indent="-342900">
              <a:spcAft>
                <a:spcPts val="600"/>
              </a:spcAft>
              <a:buFont typeface="Wingdings" panose="05000000000000000000" pitchFamily="2" charset="2"/>
              <a:buChar char="v"/>
            </a:pPr>
            <a:r>
              <a:rPr lang="vi-VN" b="0" dirty="0">
                <a:solidFill>
                  <a:schemeClr val="tx1"/>
                </a:solidFill>
              </a:rPr>
              <a:t>Tại thích nghi cho loài nếu môi trường thay đổi</a:t>
            </a:r>
          </a:p>
          <a:p>
            <a:pPr marL="342900" indent="-342900">
              <a:spcAft>
                <a:spcPts val="600"/>
              </a:spcAft>
              <a:buFont typeface="Wingdings" panose="05000000000000000000" pitchFamily="2" charset="2"/>
              <a:buChar char="v"/>
            </a:pPr>
            <a:r>
              <a:rPr lang="vi-VN" b="0" dirty="0">
                <a:solidFill>
                  <a:schemeClr val="tx1"/>
                </a:solidFill>
              </a:rPr>
              <a:t>Tạo các cá thể con mang những đặc điểm đa dạng</a:t>
            </a:r>
          </a:p>
        </p:txBody>
      </p:sp>
    </p:spTree>
    <p:extLst>
      <p:ext uri="{BB962C8B-B14F-4D97-AF65-F5344CB8AC3E}">
        <p14:creationId xmlns:p14="http://schemas.microsoft.com/office/powerpoint/2010/main" val="1336938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75AC29DE-0EAA-4450-B3E0-D4ED9886076A}"/>
              </a:ext>
            </a:extLst>
          </p:cNvPr>
          <p:cNvSpPr txBox="1"/>
          <p:nvPr/>
        </p:nvSpPr>
        <p:spPr>
          <a:xfrm>
            <a:off x="1981200" y="948507"/>
            <a:ext cx="944086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mới đa dạng, đảm bảo sự phát triển liên tục của loài </a:t>
            </a:r>
            <a:r>
              <a:rPr lang="vi-VN" sz="2400" dirty="0"/>
              <a:t>và sự </a:t>
            </a:r>
            <a:r>
              <a:rPr lang="vi-VN" sz="2400" b="1" dirty="0"/>
              <a:t>thích nghi của loài trước môi trường sống luôn thay đổi. </a:t>
            </a:r>
          </a:p>
        </p:txBody>
      </p:sp>
      <p:pic>
        <p:nvPicPr>
          <p:cNvPr id="24" name="Picture 2">
            <a:extLst>
              <a:ext uri="{FF2B5EF4-FFF2-40B4-BE49-F238E27FC236}">
                <a16:creationId xmlns:a16="http://schemas.microsoft.com/office/drawing/2014/main" id="{0E79C152-67BE-4CB3-A166-B69D73AD5A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1966"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labama couple to give away goat farm to essay winner">
            <a:extLst>
              <a:ext uri="{FF2B5EF4-FFF2-40B4-BE49-F238E27FC236}">
                <a16:creationId xmlns:a16="http://schemas.microsoft.com/office/drawing/2014/main" id="{0A6CE945-4835-4D0A-BBDF-59BC46A94C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5020" b="15020"/>
          <a:stretch/>
        </p:blipFill>
        <p:spPr bwMode="auto">
          <a:xfrm>
            <a:off x="0" y="2379940"/>
            <a:ext cx="12192000" cy="447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47654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0C546D72-6324-4052-AF9C-4603C50158BC}"/>
              </a:ext>
            </a:extLst>
          </p:cNvPr>
          <p:cNvSpPr txBox="1"/>
          <p:nvPr/>
        </p:nvSpPr>
        <p:spPr>
          <a:xfrm>
            <a:off x="1886496" y="109947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con với nhiều đặc điểm khác nhau</a:t>
            </a:r>
            <a:r>
              <a:rPr lang="vi-VN" sz="2400" dirty="0"/>
              <a:t>, đây là nguồn </a:t>
            </a:r>
            <a:r>
              <a:rPr lang="vi-VN" sz="2400" b="1" dirty="0"/>
              <a:t>nguyên liệu phong phú cho chọn giống.</a:t>
            </a:r>
          </a:p>
        </p:txBody>
      </p:sp>
      <p:pic>
        <p:nvPicPr>
          <p:cNvPr id="14" name="Picture 2">
            <a:extLst>
              <a:ext uri="{FF2B5EF4-FFF2-40B4-BE49-F238E27FC236}">
                <a16:creationId xmlns:a16="http://schemas.microsoft.com/office/drawing/2014/main" id="{BDF53DEC-7FE6-4DBD-9C2A-227416D5FF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hicken Wallpapers - Top Free Chicken Backgrounds - WallpaperAccess">
            <a:extLst>
              <a:ext uri="{FF2B5EF4-FFF2-40B4-BE49-F238E27FC236}">
                <a16:creationId xmlns:a16="http://schemas.microsoft.com/office/drawing/2014/main" id="{159D7C91-B607-4650-B1DE-DE999D59988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067" b="9204"/>
          <a:stretch/>
        </p:blipFill>
        <p:spPr bwMode="auto">
          <a:xfrm>
            <a:off x="0" y="2281864"/>
            <a:ext cx="12192000" cy="457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397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ea typeface="+mn-ea"/>
                  <a:cs typeface="+mn-cs"/>
                </a:rPr>
                <a:t>TRẢ LỜI</a:t>
              </a: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Câu hỏi: </a:t>
              </a:r>
              <a:r>
                <a:rPr kumimoji="0" lang="vi-V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Sinh sản hữu tính ở sinh vật có vai trò và ứng dụng như thế nào? Cho ví dụ.</a:t>
              </a:r>
              <a:endParaRPr kumimoji="0" lang="vi-VN" sz="24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84F3218D-D200-4AEA-DB0D-03DE35FCE8C3}"/>
              </a:ext>
            </a:extLst>
          </p:cNvPr>
          <p:cNvSpPr txBox="1"/>
          <p:nvPr/>
        </p:nvSpPr>
        <p:spPr>
          <a:xfrm>
            <a:off x="1048425" y="3185545"/>
            <a:ext cx="10533277" cy="3323987"/>
          </a:xfrm>
          <a:prstGeom prst="rect">
            <a:avLst/>
          </a:prstGeom>
          <a:noFill/>
        </p:spPr>
        <p:txBody>
          <a:bodyPr wrap="square" lIns="0" tIns="0" rIns="0" bIns="0" rtlCol="0">
            <a:spAutoFit/>
          </a:bodyPr>
          <a:lstStyle>
            <a:defPPr>
              <a:defRPr lang="en-US"/>
            </a:defPPr>
            <a:lvl1pPr marR="0" lvl="0" indent="0" fontAlgn="auto">
              <a:lnSpc>
                <a:spcPct val="130000"/>
              </a:lnSpc>
              <a:spcBef>
                <a:spcPts val="0"/>
              </a:spcBef>
              <a:spcAft>
                <a:spcPts val="600"/>
              </a:spcAft>
              <a:buClrTx/>
              <a:buSzTx/>
              <a:buFontTx/>
              <a:buNone/>
              <a:tabLst/>
              <a:defRPr kumimoji="0" sz="2400" b="1"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just"/>
            <a:r>
              <a:rPr lang="vi-VN" dirty="0"/>
              <a:t>(2) Ứng dụng:</a:t>
            </a:r>
          </a:p>
          <a:p>
            <a:pPr marL="342900" indent="-342900" algn="just">
              <a:buFont typeface="Wingdings" panose="05000000000000000000" pitchFamily="2" charset="2"/>
              <a:buChar char="v"/>
            </a:pPr>
            <a:r>
              <a:rPr lang="vi-VN" dirty="0"/>
              <a:t>Con người tạo ra nhiều giống vật nuôi cây trồng nhờ lai hữu tính kết hợp chọn lọc</a:t>
            </a:r>
          </a:p>
          <a:p>
            <a:pPr lvl="1" algn="just">
              <a:spcAft>
                <a:spcPts val="600"/>
              </a:spcAft>
            </a:pPr>
            <a:r>
              <a:rPr lang="vi-VN" sz="2000" dirty="0"/>
              <a:t>Ví dụ: vịt xiêm, giống lúa DT17, DT24, DT25</a:t>
            </a:r>
          </a:p>
          <a:p>
            <a:pPr marL="342900" indent="-342900" algn="just">
              <a:buFont typeface="Wingdings" panose="05000000000000000000" pitchFamily="2" charset="2"/>
              <a:buChar char="v"/>
            </a:pPr>
            <a:r>
              <a:rPr lang="vi-VN" dirty="0"/>
              <a:t>Tạo thế hệ con mang đặc điểm tốt của cả bố mẹ, đáp ứng nhu cầu đa dạng con người</a:t>
            </a:r>
          </a:p>
          <a:p>
            <a:pPr lvl="1" algn="just">
              <a:spcAft>
                <a:spcPts val="600"/>
              </a:spcAft>
            </a:pPr>
            <a:r>
              <a:rPr lang="vi-VN" sz="2000" dirty="0"/>
              <a:t>Ví dụ: ngô nếp tím, lợn lai Ỉ- Đại Bạch</a:t>
            </a:r>
          </a:p>
        </p:txBody>
      </p:sp>
    </p:spTree>
    <p:extLst>
      <p:ext uri="{BB962C8B-B14F-4D97-AF65-F5344CB8AC3E}">
        <p14:creationId xmlns:p14="http://schemas.microsoft.com/office/powerpoint/2010/main" val="316062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1000"/>
                                        <p:tgtEl>
                                          <p:spTgt spid="21">
                                            <p:txEl>
                                              <p:pRg st="1" end="1"/>
                                            </p:txEl>
                                          </p:spTgt>
                                        </p:tgtEl>
                                      </p:cBhvr>
                                    </p:animEffect>
                                    <p:anim calcmode="lin" valueType="num">
                                      <p:cBhvr>
                                        <p:cTn id="13"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anim calcmode="lin" valueType="num">
                                      <p:cBhvr>
                                        <p:cTn id="18"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3" end="3"/>
                                            </p:txEl>
                                          </p:spTgt>
                                        </p:tgtEl>
                                        <p:attrNameLst>
                                          <p:attrName>style.visibility</p:attrName>
                                        </p:attrNameLst>
                                      </p:cBhvr>
                                      <p:to>
                                        <p:strVal val="visible"/>
                                      </p:to>
                                    </p:set>
                                    <p:animEffect transition="in" filter="fade">
                                      <p:cBhvr>
                                        <p:cTn id="24" dur="1000"/>
                                        <p:tgtEl>
                                          <p:spTgt spid="21">
                                            <p:txEl>
                                              <p:pRg st="3" end="3"/>
                                            </p:txEl>
                                          </p:spTgt>
                                        </p:tgtEl>
                                      </p:cBhvr>
                                    </p:animEffect>
                                    <p:anim calcmode="lin" valueType="num">
                                      <p:cBhvr>
                                        <p:cTn id="25"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Effect transition="in" filter="fade">
                                      <p:cBhvr>
                                        <p:cTn id="29" dur="1000"/>
                                        <p:tgtEl>
                                          <p:spTgt spid="21">
                                            <p:txEl>
                                              <p:pRg st="4" end="4"/>
                                            </p:txEl>
                                          </p:spTgt>
                                        </p:tgtEl>
                                      </p:cBhvr>
                                    </p:animEffect>
                                    <p:anim calcmode="lin" valueType="num">
                                      <p:cBhvr>
                                        <p:cTn id="30"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1746" name="Picture 2" descr="Rice Plant Wallpapers - Wallpaper Cave">
            <a:extLst>
              <a:ext uri="{FF2B5EF4-FFF2-40B4-BE49-F238E27FC236}">
                <a16:creationId xmlns:a16="http://schemas.microsoft.com/office/drawing/2014/main" id="{C0D0F8A1-10A0-454B-847C-84BBC9149E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484" b="8686"/>
          <a:stretch/>
        </p:blipFill>
        <p:spPr bwMode="auto">
          <a:xfrm>
            <a:off x="0" y="2453356"/>
            <a:ext cx="12186336" cy="44046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F295054-2186-363D-2B2A-1DBAE82698FA}"/>
              </a:ext>
            </a:extLst>
          </p:cNvPr>
          <p:cNvGrpSpPr/>
          <p:nvPr/>
        </p:nvGrpSpPr>
        <p:grpSpPr>
          <a:xfrm>
            <a:off x="865690" y="1172811"/>
            <a:ext cx="10221409" cy="914400"/>
            <a:chOff x="838898" y="474595"/>
            <a:chExt cx="10221409" cy="914400"/>
          </a:xfrm>
        </p:grpSpPr>
        <p:sp>
          <p:nvSpPr>
            <p:cNvPr id="16" name="TextBox 15">
              <a:extLst>
                <a:ext uri="{FF2B5EF4-FFF2-40B4-BE49-F238E27FC236}">
                  <a16:creationId xmlns:a16="http://schemas.microsoft.com/office/drawing/2014/main" id="{976ACD57-7822-2BA6-5946-23DC6CB5E9FB}"/>
                </a:ext>
              </a:extLst>
            </p:cNvPr>
            <p:cNvSpPr txBox="1"/>
            <p:nvPr/>
          </p:nvSpPr>
          <p:spPr>
            <a:xfrm>
              <a:off x="1946728" y="476671"/>
              <a:ext cx="911357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Lấy ví dụ các loài sinh vật có hình thức sinh sản hữu tính mà em biết.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2195FD2F-6764-1D05-3007-814BF6A7E9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9542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DB4D91C-482C-34D7-ED0F-E2C78C56F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B2ACDD-D54A-F202-3632-5DD8D50B5BA9}"/>
              </a:ext>
            </a:extLst>
          </p:cNvPr>
          <p:cNvSpPr txBox="1"/>
          <p:nvPr/>
        </p:nvSpPr>
        <p:spPr>
          <a:xfrm>
            <a:off x="1946754" y="5791200"/>
            <a:ext cx="8298492" cy="646331"/>
          </a:xfrm>
          <a:prstGeom prst="rect">
            <a:avLst/>
          </a:prstGeom>
          <a:noFill/>
        </p:spPr>
        <p:txBody>
          <a:bodyPr wrap="square">
            <a:spAutoFit/>
          </a:bodyPr>
          <a:lstStyle/>
          <a:p>
            <a:r>
              <a:rPr lang="vi-VN" sz="3600" b="1" i="1">
                <a:solidFill>
                  <a:schemeClr val="bg1"/>
                </a:solidFill>
                <a:effectLst/>
                <a:latin typeface="Arial" panose="020B0604020202020204" pitchFamily="34" charset="0"/>
              </a:rPr>
              <a:t>Vịt xiêm</a:t>
            </a:r>
            <a:endParaRPr lang="vi-VN" sz="3600" b="1">
              <a:solidFill>
                <a:schemeClr val="bg1"/>
              </a:solidFill>
            </a:endParaRPr>
          </a:p>
        </p:txBody>
      </p:sp>
    </p:spTree>
    <p:extLst>
      <p:ext uri="{BB962C8B-B14F-4D97-AF65-F5344CB8AC3E}">
        <p14:creationId xmlns:p14="http://schemas.microsoft.com/office/powerpoint/2010/main" val="12913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B845A84-5B41-0DE5-35C3-45F2227BD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0"/>
            <a:ext cx="10234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50F685-13B6-EEEE-C498-3CA1D7500F32}"/>
              </a:ext>
            </a:extLst>
          </p:cNvPr>
          <p:cNvSpPr txBox="1"/>
          <p:nvPr/>
        </p:nvSpPr>
        <p:spPr>
          <a:xfrm>
            <a:off x="1447800" y="533400"/>
            <a:ext cx="8298492" cy="646331"/>
          </a:xfrm>
          <a:prstGeom prst="rect">
            <a:avLst/>
          </a:prstGeom>
          <a:noFill/>
        </p:spPr>
        <p:txBody>
          <a:bodyPr wrap="square">
            <a:spAutoFit/>
          </a:bodyPr>
          <a:lstStyle/>
          <a:p>
            <a:r>
              <a:rPr lang="vi-VN" sz="3600" b="1" i="1">
                <a:effectLst/>
                <a:latin typeface="Arial" panose="020B0604020202020204" pitchFamily="34" charset="0"/>
              </a:rPr>
              <a:t>Giống lúa DT17</a:t>
            </a:r>
            <a:endParaRPr lang="vi-VN" sz="3600" b="1"/>
          </a:p>
        </p:txBody>
      </p:sp>
    </p:spTree>
    <p:extLst>
      <p:ext uri="{BB962C8B-B14F-4D97-AF65-F5344CB8AC3E}">
        <p14:creationId xmlns:p14="http://schemas.microsoft.com/office/powerpoint/2010/main" val="31730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2AF100B-67A6-4E4F-977A-EA9CC5C18C4B}"/>
              </a:ext>
            </a:extLst>
          </p:cNvPr>
          <p:cNvSpPr txBox="1"/>
          <p:nvPr/>
        </p:nvSpPr>
        <p:spPr>
          <a:xfrm>
            <a:off x="1916925" y="1174318"/>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Trong chăn nuôi và trồng trọt, con người đã ứng dụng sinh sản hữu tính để </a:t>
            </a:r>
            <a:r>
              <a:rPr lang="vi-VN" sz="2400" b="1" dirty="0"/>
              <a:t>tạo ra thế hệ con mang đặc điểm tốt của cả bố lẫn mẹ</a:t>
            </a:r>
            <a:r>
              <a:rPr lang="vi-VN" sz="2400" dirty="0"/>
              <a:t>, đáp ứng nhu cầu đa dạng của con người.</a:t>
            </a:r>
          </a:p>
        </p:txBody>
      </p:sp>
      <p:pic>
        <p:nvPicPr>
          <p:cNvPr id="14" name="Picture 2">
            <a:extLst>
              <a:ext uri="{FF2B5EF4-FFF2-40B4-BE49-F238E27FC236}">
                <a16:creationId xmlns:a16="http://schemas.microsoft.com/office/drawing/2014/main" id="{87C24FD6-D550-4E2C-BB28-83B435FE0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788" y="126589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ig Farm Wallpapers - Top Free Pig Farm Backgrounds - WallpaperAccess">
            <a:extLst>
              <a:ext uri="{FF2B5EF4-FFF2-40B4-BE49-F238E27FC236}">
                <a16:creationId xmlns:a16="http://schemas.microsoft.com/office/drawing/2014/main" id="{BBF971C1-C673-433E-81B4-BADB0053985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600" b="15189"/>
          <a:stretch/>
        </p:blipFill>
        <p:spPr bwMode="auto">
          <a:xfrm>
            <a:off x="0" y="2675182"/>
            <a:ext cx="12191999" cy="418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791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D78C9D1-1E18-49FA-933B-9BEC175F7DF3}"/>
              </a:ext>
            </a:extLst>
          </p:cNvPr>
          <p:cNvSpPr txBox="1"/>
          <p:nvPr/>
        </p:nvSpPr>
        <p:spPr>
          <a:xfrm>
            <a:off x="1916925" y="95816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Tiến hành lai giữa các cá thể mang đặc điểm tốt rồi chọn lọc ở thế hệ con để chọn ra những cá thể mang đặc điểm phù hợp với nhu cầu của con người.</a:t>
            </a:r>
          </a:p>
        </p:txBody>
      </p:sp>
      <p:pic>
        <p:nvPicPr>
          <p:cNvPr id="14" name="Picture 2">
            <a:extLst>
              <a:ext uri="{FF2B5EF4-FFF2-40B4-BE49-F238E27FC236}">
                <a16:creationId xmlns:a16="http://schemas.microsoft.com/office/drawing/2014/main" id="{6D77FECE-1413-43D1-83CB-1D799D12CD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008566"/>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Owners of company seeking to build massive goat farm have land deal outside  of Jefferson County | Business News | madison.com">
            <a:extLst>
              <a:ext uri="{FF2B5EF4-FFF2-40B4-BE49-F238E27FC236}">
                <a16:creationId xmlns:a16="http://schemas.microsoft.com/office/drawing/2014/main" id="{17D22588-0557-4D4E-A243-A8DE4EC9A2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2323" b="6421"/>
          <a:stretch/>
        </p:blipFill>
        <p:spPr bwMode="auto">
          <a:xfrm>
            <a:off x="0" y="2395707"/>
            <a:ext cx="12192000" cy="446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2801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C758BF9F-DB8F-491D-8A84-EE21B0C02246}"/>
              </a:ext>
            </a:extLst>
          </p:cNvPr>
          <p:cNvSpPr txBox="1"/>
          <p:nvPr/>
        </p:nvSpPr>
        <p:spPr>
          <a:xfrm>
            <a:off x="865690" y="1136573"/>
            <a:ext cx="1067574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Ở ngô, tiến hành cho hoa đực (bông cờ) của cây ngô tím có hạt ngọt, bắp to thụ phấn với hoa cái của cây ngô nếp ta hạt dẻo, bắp to.</a:t>
            </a:r>
          </a:p>
        </p:txBody>
      </p:sp>
      <p:pic>
        <p:nvPicPr>
          <p:cNvPr id="6146" name="Picture 2" descr="Hạt Giống Bắp Ngô Tím- Gói 20 Hạt">
            <a:extLst>
              <a:ext uri="{FF2B5EF4-FFF2-40B4-BE49-F238E27FC236}">
                <a16:creationId xmlns:a16="http://schemas.microsoft.com/office/drawing/2014/main" id="{F675072A-ED99-444C-B6C0-5A4F60022F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506" b="7954"/>
          <a:stretch/>
        </p:blipFill>
        <p:spPr bwMode="auto">
          <a:xfrm>
            <a:off x="0" y="2326990"/>
            <a:ext cx="6096000" cy="45310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Quy trình kỹ thuật trồng bắp nếp tím ngọt - YouTube">
            <a:extLst>
              <a:ext uri="{FF2B5EF4-FFF2-40B4-BE49-F238E27FC236}">
                <a16:creationId xmlns:a16="http://schemas.microsoft.com/office/drawing/2014/main" id="{767FA60E-062A-4831-9331-F5299FE357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188" r="10228"/>
          <a:stretch/>
        </p:blipFill>
        <p:spPr bwMode="auto">
          <a:xfrm>
            <a:off x="6096000" y="2321289"/>
            <a:ext cx="6096000" cy="453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425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7BDE854-1F4D-4B08-924B-EDC61C8FC901}"/>
              </a:ext>
            </a:extLst>
          </p:cNvPr>
          <p:cNvSpPr txBox="1"/>
          <p:nvPr/>
        </p:nvSpPr>
        <p:spPr>
          <a:xfrm>
            <a:off x="990600" y="1060197"/>
            <a:ext cx="10536217"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Sự kết hợp giữa giống lợn thuần chủng Đại Bạch và giống lợn Ỉ Việt Nam trong sinh sản hữu tính đã tạo ra giống lợn lai Ỉ - Đại Bạch lớn nhanh, trọng lượng xuất chuồng lớn, tỉ lệ nạc cao, đem lại hiệu quả kinh tế.</a:t>
            </a:r>
          </a:p>
        </p:txBody>
      </p:sp>
      <p:pic>
        <p:nvPicPr>
          <p:cNvPr id="5122" name="Picture 2" descr="Chú lợn ỉ Việt Nam thành thú cưng ở Scotland - VnExpress Đời sống">
            <a:extLst>
              <a:ext uri="{FF2B5EF4-FFF2-40B4-BE49-F238E27FC236}">
                <a16:creationId xmlns:a16="http://schemas.microsoft.com/office/drawing/2014/main" id="{C2A19BE5-BA49-46BE-B63E-B16A20F058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5782" b="10958"/>
          <a:stretch/>
        </p:blipFill>
        <p:spPr bwMode="auto">
          <a:xfrm>
            <a:off x="0" y="2622912"/>
            <a:ext cx="12192000" cy="423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8177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4DBF5-756A-47D1-9FA0-19BAF17954D8}"/>
              </a:ext>
            </a:extLst>
          </p:cNvPr>
          <p:cNvSpPr txBox="1"/>
          <p:nvPr/>
        </p:nvSpPr>
        <p:spPr>
          <a:xfrm>
            <a:off x="3402957" y="1596526"/>
            <a:ext cx="5386091"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 name="Picture 2">
            <a:extLst>
              <a:ext uri="{FF2B5EF4-FFF2-40B4-BE49-F238E27FC236}">
                <a16:creationId xmlns:a16="http://schemas.microsoft.com/office/drawing/2014/main" id="{1A389278-6CDA-4264-AD81-3C81C0E86E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86CCDD55-6BAF-4578-A5F4-6C14F9E1C7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7082939-A275-4831-826C-6624826773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6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DE45683-AE6A-4C6A-A111-8C01D594714A}"/>
              </a:ext>
            </a:extLst>
          </p:cNvPr>
          <p:cNvSpPr txBox="1"/>
          <p:nvPr/>
        </p:nvSpPr>
        <p:spPr>
          <a:xfrm>
            <a:off x="1909864" y="106869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Các nhà khoa học đã chọn và tạo ra được một số giống dê, cừu có năng suất cao, chất lượng sản phẩm tốt bằng cách cho lai hữu tính giữa nguồn giống ngoại nhập với nguồn giống nội đia.</a:t>
            </a:r>
          </a:p>
        </p:txBody>
      </p:sp>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oat grab' by Zanu-PF youth foiled by Zimbabwean journalist and allies">
            <a:extLst>
              <a:ext uri="{FF2B5EF4-FFF2-40B4-BE49-F238E27FC236}">
                <a16:creationId xmlns:a16="http://schemas.microsoft.com/office/drawing/2014/main" id="{EAEB402F-BBFA-4F6D-A793-9A1CC688270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0809"/>
          <a:stretch/>
        </p:blipFill>
        <p:spPr bwMode="auto">
          <a:xfrm>
            <a:off x="2832" y="2722402"/>
            <a:ext cx="12186336" cy="41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698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1B02FD-EDDB-4387-965B-DAFBFBD18A30}"/>
              </a:ext>
            </a:extLst>
          </p:cNvPr>
          <p:cNvSpPr txBox="1"/>
          <p:nvPr/>
        </p:nvSpPr>
        <p:spPr>
          <a:xfrm>
            <a:off x="1886496" y="1133750"/>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Giống dê Boer-VCN lai giữa ba dòng BBC (dòng Boer, dòng Bách Thảo, dòng Cỏ) có trọng lượng trưởng thành trung bình từ 100kg đến 120kg, tỉ lệ thịt xẻ cao.</a:t>
            </a:r>
          </a:p>
        </p:txBody>
      </p:sp>
      <p:pic>
        <p:nvPicPr>
          <p:cNvPr id="3074" name="Picture 2" descr="Mô tả và đặc điểm của dê Boer, quy tắc nuôi dưỡng chúng - Thư Viện Nông  Nghiệp Việt Nam">
            <a:extLst>
              <a:ext uri="{FF2B5EF4-FFF2-40B4-BE49-F238E27FC236}">
                <a16:creationId xmlns:a16="http://schemas.microsoft.com/office/drawing/2014/main" id="{86B90DFE-AB3A-4E6F-AFF1-A67252DE496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02" b="9580"/>
          <a:stretch/>
        </p:blipFill>
        <p:spPr bwMode="auto">
          <a:xfrm>
            <a:off x="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er and Kalahari goats Limpopo on Engormix. (Ref 36572)">
            <a:extLst>
              <a:ext uri="{FF2B5EF4-FFF2-40B4-BE49-F238E27FC236}">
                <a16:creationId xmlns:a16="http://schemas.microsoft.com/office/drawing/2014/main" id="{03C0536E-A5BA-4227-B185-E7383E9DE60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529" b="3529"/>
          <a:stretch/>
        </p:blipFill>
        <p:spPr bwMode="auto">
          <a:xfrm>
            <a:off x="609600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68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62FB667-FD30-4F2C-BC7A-EE6B6D842D3A}"/>
              </a:ext>
            </a:extLst>
          </p:cNvPr>
          <p:cNvSpPr txBox="1"/>
          <p:nvPr/>
        </p:nvSpPr>
        <p:spPr>
          <a:xfrm>
            <a:off x="1886155" y="947713"/>
            <a:ext cx="1006542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Ngoài ra, các nhà khoa học còn sử dụng công nghệ thụ tinh nhân tạo cho dê nhằm nâng cao hiệu quả nhân giống, giảm giá thành con giống, tạo điều kiện cho nhiều hộ gia đình có thể chăn nuôi dê để cải thiện kinh tế.</a:t>
            </a:r>
          </a:p>
        </p:txBody>
      </p:sp>
      <p:pic>
        <p:nvPicPr>
          <p:cNvPr id="2050" name="Picture 2" descr="80+ Goat HD Wallpapers and Backgrounds">
            <a:extLst>
              <a:ext uri="{FF2B5EF4-FFF2-40B4-BE49-F238E27FC236}">
                <a16:creationId xmlns:a16="http://schemas.microsoft.com/office/drawing/2014/main" id="{C83DFC45-AED9-4E79-B16E-502AAEC1608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9023" b="18659"/>
          <a:stretch/>
        </p:blipFill>
        <p:spPr bwMode="auto">
          <a:xfrm>
            <a:off x="2832" y="2608678"/>
            <a:ext cx="12186336"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221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pic>
        <p:nvPicPr>
          <p:cNvPr id="1026" name="Picture 2">
            <a:extLst>
              <a:ext uri="{FF2B5EF4-FFF2-40B4-BE49-F238E27FC236}">
                <a16:creationId xmlns:a16="http://schemas.microsoft.com/office/drawing/2014/main" id="{24476853-3741-C4F7-C738-DBE6C26AB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895" y="1844969"/>
            <a:ext cx="5632705" cy="4224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96A3277-B3C9-27C6-6A25-57EFB461E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841013"/>
            <a:ext cx="5151864" cy="422452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ngô</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cam</a:t>
            </a:r>
            <a:endParaRPr lang="vi-VN" sz="2400" b="1" i="1" dirty="0"/>
          </a:p>
        </p:txBody>
      </p:sp>
    </p:spTree>
    <p:extLst>
      <p:ext uri="{BB962C8B-B14F-4D97-AF65-F5344CB8AC3E}">
        <p14:creationId xmlns:p14="http://schemas.microsoft.com/office/powerpoint/2010/main" val="371660405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3B627930-DAAE-423D-859E-37970D8AA06D}"/>
              </a:ext>
            </a:extLst>
          </p:cNvPr>
          <p:cNvSpPr txBox="1"/>
          <p:nvPr/>
        </p:nvSpPr>
        <p:spPr>
          <a:xfrm>
            <a:off x="3454253" y="1596526"/>
            <a:ext cx="5283498"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ĐÃ HỌC</a:t>
            </a:r>
          </a:p>
        </p:txBody>
      </p:sp>
      <p:pic>
        <p:nvPicPr>
          <p:cNvPr id="20" name="Picture 6">
            <a:extLst>
              <a:ext uri="{FF2B5EF4-FFF2-40B4-BE49-F238E27FC236}">
                <a16:creationId xmlns:a16="http://schemas.microsoft.com/office/drawing/2014/main" id="{7DCB5687-6B34-436B-8AC9-5D87AD41DA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434D7070-76F3-4402-9E3B-8A5F415B97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105B753E-E9E1-4405-8A42-3B7EA7CBF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55412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AD92FE-94CE-4EA6-8983-432D69425613}"/>
              </a:ext>
            </a:extLst>
          </p:cNvPr>
          <p:cNvSpPr txBox="1"/>
          <p:nvPr/>
        </p:nvSpPr>
        <p:spPr>
          <a:xfrm>
            <a:off x="1886496" y="167012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là </a:t>
            </a:r>
            <a:r>
              <a:rPr lang="vi-VN" sz="2400" dirty="0"/>
              <a:t>hình thức sinh sản có sự hợp nhất giữa giao tử đực và giao tử cái tạo nên hợp tử, hợp tử phát triển thành cơ thể mới.</a:t>
            </a:r>
          </a:p>
        </p:txBody>
      </p:sp>
      <p:sp>
        <p:nvSpPr>
          <p:cNvPr id="15" name="TextBox 14">
            <a:extLst>
              <a:ext uri="{FF2B5EF4-FFF2-40B4-BE49-F238E27FC236}">
                <a16:creationId xmlns:a16="http://schemas.microsoft.com/office/drawing/2014/main" id="{468B6920-5346-4215-AE99-E531405FDEA3}"/>
              </a:ext>
            </a:extLst>
          </p:cNvPr>
          <p:cNvSpPr txBox="1"/>
          <p:nvPr/>
        </p:nvSpPr>
        <p:spPr>
          <a:xfrm>
            <a:off x="1886496" y="339152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Hoa là cơ quan sinh sản ở thực vật</a:t>
            </a:r>
            <a:r>
              <a:rPr lang="vi-VN" sz="2400" dirty="0"/>
              <a:t>, gồm hai loại là hoa đơn tính và hoa lưỡng tính. Sinh sản hữu tính ở thực vật bao </a:t>
            </a:r>
            <a:r>
              <a:rPr lang="vi-VN" sz="2400" b="1" dirty="0"/>
              <a:t>gồm quá trình tạo giao tử, thụ phấn, thụ tinh, tạo hạt và quả.</a:t>
            </a:r>
          </a:p>
        </p:txBody>
      </p:sp>
      <p:pic>
        <p:nvPicPr>
          <p:cNvPr id="18" name="Picture 2">
            <a:extLst>
              <a:ext uri="{FF2B5EF4-FFF2-40B4-BE49-F238E27FC236}">
                <a16:creationId xmlns:a16="http://schemas.microsoft.com/office/drawing/2014/main" id="{513B6C67-0C4F-4AC4-8A8B-19A8DD5770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3533011"/>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100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558953"/>
            <a:ext cx="904588" cy="10058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27B4BD-7389-4F9A-BD45-D4AADDF6F3B9}"/>
              </a:ext>
            </a:extLst>
          </p:cNvPr>
          <p:cNvSpPr txBox="1"/>
          <p:nvPr/>
        </p:nvSpPr>
        <p:spPr>
          <a:xfrm>
            <a:off x="1886496" y="1471166"/>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ở động vật </a:t>
            </a:r>
            <a:r>
              <a:rPr lang="vi-VN" sz="2400" dirty="0"/>
              <a:t>bao gồm quá trình tạo trứng và tinh trùng, thụ tinh và phát triển phôi hình thành cơ thể mới. Ở động vật có hình thức thụ tinh ngoài và thụ tinh trong, có loài đẻ trứng và loài đẻ con.</a:t>
            </a:r>
          </a:p>
        </p:txBody>
      </p:sp>
      <p:sp>
        <p:nvSpPr>
          <p:cNvPr id="17" name="TextBox 16">
            <a:extLst>
              <a:ext uri="{FF2B5EF4-FFF2-40B4-BE49-F238E27FC236}">
                <a16:creationId xmlns:a16="http://schemas.microsoft.com/office/drawing/2014/main" id="{3D0DEB6F-21C6-41D3-8914-9352CCF1F7D2}"/>
              </a:ext>
            </a:extLst>
          </p:cNvPr>
          <p:cNvSpPr txBox="1"/>
          <p:nvPr/>
        </p:nvSpPr>
        <p:spPr>
          <a:xfrm>
            <a:off x="1886496" y="3499728"/>
            <a:ext cx="9924504" cy="2175211"/>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tạo ra </a:t>
            </a:r>
            <a:r>
              <a:rPr lang="vi-VN" sz="2400" dirty="0"/>
              <a:t>các cá thể mới đa dạng, đảm bảo sự phát triển liên tục của loài và sự thích nghi của sinh vật trước môi trường sống thay đổi. Sinh sản hữu tính cung cấp nguyên liệu cho chọn giống, con người đã ứng dụng để tạo giống mới hay cải tạo giống cũ trong trồng trọt và chăn nuôi.</a:t>
            </a:r>
          </a:p>
        </p:txBody>
      </p:sp>
      <p:pic>
        <p:nvPicPr>
          <p:cNvPr id="18" name="Picture 2">
            <a:extLst>
              <a:ext uri="{FF2B5EF4-FFF2-40B4-BE49-F238E27FC236}">
                <a16:creationId xmlns:a16="http://schemas.microsoft.com/office/drawing/2014/main" id="{C01D00A4-F14F-4EFE-A5EA-DEE1AB4B86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3790647"/>
            <a:ext cx="904588"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3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2D5A162E-77B5-4B4D-A1D8-D744ED51AD62}"/>
              </a:ext>
            </a:extLst>
          </p:cNvPr>
          <p:cNvSpPr txBox="1"/>
          <p:nvPr/>
        </p:nvSpPr>
        <p:spPr>
          <a:xfrm>
            <a:off x="3531198" y="1596526"/>
            <a:ext cx="5129609"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THỂ</a:t>
            </a:r>
          </a:p>
        </p:txBody>
      </p:sp>
      <p:pic>
        <p:nvPicPr>
          <p:cNvPr id="23" name="Picture 2">
            <a:extLst>
              <a:ext uri="{FF2B5EF4-FFF2-40B4-BE49-F238E27FC236}">
                <a16:creationId xmlns:a16="http://schemas.microsoft.com/office/drawing/2014/main" id="{2E5C097D-1909-4084-AB29-76505A6649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30795EBA-E23C-454C-A760-CBD856FD91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A6BD40E-E098-429A-B261-685FBCC1F7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7A91802-A26F-41FD-AA77-82A541A478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199189"/>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75B2AA-0744-42C3-BFFE-66B29B2FE07D}"/>
              </a:ext>
            </a:extLst>
          </p:cNvPr>
          <p:cNvSpPr txBox="1"/>
          <p:nvPr/>
        </p:nvSpPr>
        <p:spPr>
          <a:xfrm>
            <a:off x="1886496" y="1111402"/>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Giải thích được một số hiện tượng trong tự nhiên và thực tiễn sản xuất như hiện tượng quả không có hạt, hiện tượng năng suất quả và hạt phụ thuộc vào các loài côn trùng và điều kiện thời tiết khi cây thụ phấn,…</a:t>
            </a:r>
          </a:p>
        </p:txBody>
      </p:sp>
      <p:pic>
        <p:nvPicPr>
          <p:cNvPr id="1026" name="Picture 2" descr="Seedless fruit - Wikipedia">
            <a:extLst>
              <a:ext uri="{FF2B5EF4-FFF2-40B4-BE49-F238E27FC236}">
                <a16:creationId xmlns:a16="http://schemas.microsoft.com/office/drawing/2014/main" id="{861B4829-DB0D-4AEA-BE47-1A2CFD8453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646" b="21646"/>
          <a:stretch/>
        </p:blipFill>
        <p:spPr bwMode="auto">
          <a:xfrm>
            <a:off x="0" y="2700054"/>
            <a:ext cx="12186335" cy="415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62029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F4F2AA96-9145-4C62-996B-A7BA147986BF}"/>
              </a:ext>
            </a:extLst>
          </p:cNvPr>
          <p:cNvSpPr txBox="1"/>
          <p:nvPr/>
        </p:nvSpPr>
        <p:spPr>
          <a:xfrm>
            <a:off x="1534656" y="2301448"/>
            <a:ext cx="9122689" cy="2255105"/>
          </a:xfrm>
          <a:prstGeom prst="rect">
            <a:avLst/>
          </a:prstGeom>
          <a:noFill/>
        </p:spPr>
        <p:txBody>
          <a:bodyPr wrap="none" lIns="0" tIns="0" rIns="0" bIns="0" rtlCol="0">
            <a:spAutoFit/>
          </a:bodyPr>
          <a:lstStyle/>
          <a:p>
            <a:pPr algn="ctr">
              <a:lnSpc>
                <a:spcPct val="120000"/>
              </a:lnSpc>
            </a:pPr>
            <a:r>
              <a:rPr lang="en-US" sz="6400" b="1">
                <a:solidFill>
                  <a:schemeClr val="accent6">
                    <a:lumMod val="50000"/>
                  </a:schemeClr>
                </a:solidFill>
              </a:rPr>
              <a:t>CẢM ƠN CÁC EM</a:t>
            </a:r>
          </a:p>
          <a:p>
            <a:pPr algn="ctr">
              <a:lnSpc>
                <a:spcPct val="120000"/>
              </a:lnSpc>
            </a:pPr>
            <a:r>
              <a:rPr lang="en-US" sz="6400" b="1">
                <a:solidFill>
                  <a:schemeClr val="accent6">
                    <a:lumMod val="50000"/>
                  </a:schemeClr>
                </a:solidFill>
              </a:rPr>
              <a:t>ĐÃ CHÚ Ý LẮNG NGHE</a:t>
            </a:r>
          </a:p>
        </p:txBody>
      </p:sp>
    </p:spTree>
    <p:extLst>
      <p:ext uri="{BB962C8B-B14F-4D97-AF65-F5344CB8AC3E}">
        <p14:creationId xmlns:p14="http://schemas.microsoft.com/office/powerpoint/2010/main" val="256034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Cây chanh</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latin typeface="Arial" panose="020B0604020202020204" pitchFamily="34" charset="0"/>
              </a:rPr>
              <a:t>Cây lúa</a:t>
            </a:r>
            <a:endParaRPr lang="vi-VN" sz="2400" b="1" i="1" dirty="0"/>
          </a:p>
        </p:txBody>
      </p:sp>
      <p:pic>
        <p:nvPicPr>
          <p:cNvPr id="2050" name="Picture 2">
            <a:extLst>
              <a:ext uri="{FF2B5EF4-FFF2-40B4-BE49-F238E27FC236}">
                <a16:creationId xmlns:a16="http://schemas.microsoft.com/office/drawing/2014/main" id="{555D1F4B-B816-5DC4-AF88-FDB6FF7FC4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01"/>
          <a:stretch/>
        </p:blipFill>
        <p:spPr bwMode="auto">
          <a:xfrm>
            <a:off x="770228" y="1915733"/>
            <a:ext cx="5325772" cy="4235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 Wikipedia tiếng Việt">
            <a:extLst>
              <a:ext uri="{FF2B5EF4-FFF2-40B4-BE49-F238E27FC236}">
                <a16:creationId xmlns:a16="http://schemas.microsoft.com/office/drawing/2014/main" id="{5A47C75E-48B2-AC86-4EE1-D9167800ED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697"/>
          <a:stretch/>
        </p:blipFill>
        <p:spPr bwMode="auto">
          <a:xfrm>
            <a:off x="6324600" y="1926973"/>
            <a:ext cx="5647744" cy="423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6451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0722" name="Picture 2" descr="Mycotoxin Mitigation - Alltech">
            <a:extLst>
              <a:ext uri="{FF2B5EF4-FFF2-40B4-BE49-F238E27FC236}">
                <a16:creationId xmlns:a16="http://schemas.microsoft.com/office/drawing/2014/main" id="{BECA0587-9B41-4F44-A519-280ECF866B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77" r="4877"/>
          <a:stretch/>
        </p:blipFill>
        <p:spPr bwMode="auto">
          <a:xfrm>
            <a:off x="0" y="2641601"/>
            <a:ext cx="12192000" cy="42164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Tree>
    <p:extLst>
      <p:ext uri="{BB962C8B-B14F-4D97-AF65-F5344CB8AC3E}">
        <p14:creationId xmlns:p14="http://schemas.microsoft.com/office/powerpoint/2010/main" val="412525994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pic>
        <p:nvPicPr>
          <p:cNvPr id="3074" name="Picture 2">
            <a:extLst>
              <a:ext uri="{FF2B5EF4-FFF2-40B4-BE49-F238E27FC236}">
                <a16:creationId xmlns:a16="http://schemas.microsoft.com/office/drawing/2014/main" id="{2B306AAA-8CB3-2E1B-18C6-3DCDBD3F3E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3F1ADA0-7863-9DDE-1EB6-7A2C88EF7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693"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DB73326-6622-5E09-09B6-B7F376770152}"/>
              </a:ext>
            </a:extLst>
          </p:cNvPr>
          <p:cNvSpPr txBox="1"/>
          <p:nvPr/>
        </p:nvSpPr>
        <p:spPr>
          <a:xfrm>
            <a:off x="2116931" y="6011799"/>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gà</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881773" y="6011798"/>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cá voi</a:t>
            </a:r>
            <a:endParaRPr lang="vi-VN" sz="2400" b="1" i="1" dirty="0"/>
          </a:p>
        </p:txBody>
      </p:sp>
    </p:spTree>
    <p:extLst>
      <p:ext uri="{BB962C8B-B14F-4D97-AF65-F5344CB8AC3E}">
        <p14:creationId xmlns:p14="http://schemas.microsoft.com/office/powerpoint/2010/main" val="1570664370"/>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437</TotalTime>
  <Words>2810</Words>
  <Application>Microsoft Office PowerPoint</Application>
  <PresentationFormat>Widescreen</PresentationFormat>
  <Paragraphs>266</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Courier New</vt:lpstr>
      <vt:lpstr>Arial</vt:lpstr>
      <vt:lpstr>#9Slide02 Noi dung dai</vt:lpstr>
      <vt:lpstr>Wingdings</vt:lpstr>
      <vt:lpstr>#9Slide03 AmpleSoft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DELL</cp:lastModifiedBy>
  <cp:revision>64</cp:revision>
  <dcterms:created xsi:type="dcterms:W3CDTF">2022-04-30T02:14:32Z</dcterms:created>
  <dcterms:modified xsi:type="dcterms:W3CDTF">2022-06-16T12:26:04Z</dcterms:modified>
  <cp:category>9Slide.vn</cp:category>
  <cp:contentStatus>9Slide</cp:contentStatus>
</cp:coreProperties>
</file>