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4" r:id="rId3"/>
    <p:sldMasterId id="2147483711" r:id="rId4"/>
    <p:sldMasterId id="2147483728" r:id="rId5"/>
    <p:sldMasterId id="2147483745" r:id="rId6"/>
    <p:sldMasterId id="2147483762" r:id="rId7"/>
    <p:sldMasterId id="2147483779" r:id="rId8"/>
  </p:sldMasterIdLst>
  <p:notesMasterIdLst>
    <p:notesMasterId r:id="rId17"/>
  </p:notes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2" autoAdjust="0"/>
    <p:restoredTop sz="94660"/>
  </p:normalViewPr>
  <p:slideViewPr>
    <p:cSldViewPr>
      <p:cViewPr varScale="1">
        <p:scale>
          <a:sx n="68" d="100"/>
          <a:sy n="6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emf"/><Relationship Id="rId6" Type="http://schemas.openxmlformats.org/officeDocument/2006/relationships/image" Target="../media/image22.e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68F08-A5B8-46E8-B49C-846CB88A5B7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FF439-A068-4992-A5FD-1AF9C4C01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7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7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43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9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38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38" y="4777436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67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97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6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8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8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96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325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7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5608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9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7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78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95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05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7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03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7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429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7" y="498310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7557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7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7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7" y="324415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0256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9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7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7" y="324415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73683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7" y="498310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4310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9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4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7" y="498310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6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90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8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96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49872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7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7" y="498310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1358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20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6" y="627420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20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1770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965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993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179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961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9956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025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2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8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4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4108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1423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797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3087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9443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7344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48471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9387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4429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59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90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8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4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5472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8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8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4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4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89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37" y="627462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62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45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37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37" y="4777434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65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9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80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3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7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7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9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2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5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21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99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18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0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40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7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43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37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985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8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4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473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7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7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9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75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89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7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9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905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8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4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667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89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8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4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06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8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8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96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395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7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8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4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0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518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36" y="627460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60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74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35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35" y="477743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6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91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267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825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5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5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90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458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632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97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847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452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989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5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3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35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41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8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962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5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5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90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663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87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5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90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3186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8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21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87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8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5966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5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8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570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755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34" y="62745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5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70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32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32" y="4777424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55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0000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099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399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2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2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8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857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138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94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73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851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21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2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33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32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051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7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1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2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8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744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8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8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51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67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7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618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8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7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5107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2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7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2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778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285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31" y="627450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50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0091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28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28" y="4777416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47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77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370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4384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8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8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76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795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7212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90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6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267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356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454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8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25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28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433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6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2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061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8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8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76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181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80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8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76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3113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6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2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124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80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6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2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6602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8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6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2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656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1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8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45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38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986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27" y="627442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42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810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23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23" y="4777406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37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67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6679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7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514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3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3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6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261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2467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85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6241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6336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3770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3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15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23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9799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5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1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8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4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542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3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3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6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8971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75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3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6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48824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5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1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2816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75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5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1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9350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3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5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1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293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350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22" y="627432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32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963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7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7" y="4777394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25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7" y="4529555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5397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1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8624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7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7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7" y="3244154"/>
            <a:ext cx="5848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38" y="6135865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B6F15528-21DE-4FAA-801E-634DDDAF4B2B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6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37" y="6135863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B6F15528-21DE-4FAA-801E-634DDDAF4B2B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1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35" y="613585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B6F15528-21DE-4FAA-801E-634DDDAF4B2B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5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32" y="6135853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B6F15528-21DE-4FAA-801E-634DDDAF4B2B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28" y="6135845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B6F15528-21DE-4FAA-801E-634DDDAF4B2B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8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7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23" y="6135835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B6F15528-21DE-4FAA-801E-634DDDAF4B2B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9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1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7" y="6135823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7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B6F15528-21DE-4FAA-801E-634DDDAF4B2B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6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B6F15528-21DE-4FAA-801E-634DDDAF4B2B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wisc-online.com/assetrepository/viewasset?id=150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5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hyperlink" Target="https://www.wisc-online.com/assetrepository/viewasset?id=1508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12.jpe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5.jpg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8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1.wmf"/><Relationship Id="rId3" Type="http://schemas.openxmlformats.org/officeDocument/2006/relationships/image" Target="../media/image5.jp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0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0.wmf"/><Relationship Id="rId5" Type="http://schemas.openxmlformats.org/officeDocument/2006/relationships/image" Target="../media/image17.emf"/><Relationship Id="rId15" Type="http://schemas.openxmlformats.org/officeDocument/2006/relationships/image" Target="../media/image22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D5394F-12CE-2C50-1627-6D935B39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685800"/>
            <a:ext cx="7543800" cy="62779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cá nhân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A004-40E3-2F35-8963-CF851F222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1981204"/>
            <a:ext cx="7258050" cy="3277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ô tô đi từ bến xe Giáp Bát ( Hà Nội) đến thành phố Vinh (Nghệ An) với vận tốc 60 km/h. Hỏi sau t giờ ô tô đó cách trung tâm Hà Nội bao nhiêu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kilômét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Biết rằng bến xe Giáp Bát cách trung tâm Hà Nội 7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km và coi rằng trung tâm Hà Nội, bến xe giáp Bát và thành phố Vinh nằm trên cùng một đường thẳng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xmlns="" id="{FE9F697D-F7A2-E593-EF42-5A7E2AD5E7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 l="36012" r="14448" b="2"/>
          <a:stretch/>
        </p:blipFill>
        <p:spPr>
          <a:xfrm>
            <a:off x="7784022" y="60688"/>
            <a:ext cx="1177098" cy="1788432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E6D1893-9CCA-ABA3-6E92-3327E48185F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7754871" y="206159"/>
            <a:ext cx="1115842" cy="148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3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871036"/>
            <a:ext cx="7658100" cy="25545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61-BÀI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28: HÀM SỐ BẬC NHẤT VÀ ĐỒ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BẬC NHẤT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8700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6642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457200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5CE467B-8FC6-5BAB-92DF-C434B660CC61}"/>
              </a:ext>
            </a:extLst>
          </p:cNvPr>
          <p:cNvSpPr/>
          <p:nvPr/>
        </p:nvSpPr>
        <p:spPr>
          <a:xfrm>
            <a:off x="668508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457200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xmlns="" id="{11D3CC2F-A3C3-A044-BBB8-B16E0DB6D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76" y="-1654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xmlns="" id="{CD2A7130-3FC4-40A6-C371-8C0FC466A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7285" y="164457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xmlns="" id="{ADC06D9A-D312-8B35-6E88-BDB2388A8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xmlns="" id="{D01F5668-7A96-8F6F-12D2-650DCB7BF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26" y="395508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0164" y="1701387"/>
            <a:ext cx="76009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ts val="300"/>
              </a:spcBef>
              <a:spcAft>
                <a:spcPts val="300"/>
              </a:spcAft>
            </a:pPr>
            <a:r>
              <a:rPr lang="vi-VN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HĐ1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 tính quãng đường S (km) đi được của ô tô sau t (h) với vận tốc 60 km/h là: 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71663" y="2620056"/>
            <a:ext cx="5880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4863" y="2129298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= 60t</a:t>
            </a: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b="1" dirty="0">
              <a:solidFill>
                <a:srgbClr val="8A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71662" y="2628900"/>
            <a:ext cx="6784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43025" y="3124208"/>
            <a:ext cx="7321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nl-NL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HĐ2.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 thức tính khoảng cách d từ vị trí của ô tô đến trung tâm Hà Nội sau t giờ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06156" y="3601253"/>
            <a:ext cx="1960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nl-NL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 = 60t + 7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03106" y="4069463"/>
            <a:ext cx="56593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nl-NL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HĐ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3.Từ kết quả của HĐ 2,  hoàn thành bảng sau: </a:t>
            </a:r>
            <a:endParaRPr lang="vi-VN" sz="2800" dirty="0">
              <a:solidFill>
                <a:prstClr val="black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52843"/>
              </p:ext>
            </p:extLst>
          </p:nvPr>
        </p:nvGraphicFramePr>
        <p:xfrm>
          <a:off x="1467118" y="4661801"/>
          <a:ext cx="7197330" cy="14630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199555">
                  <a:extLst>
                    <a:ext uri="{9D8B030D-6E8A-4147-A177-3AD203B41FA5}">
                      <a16:colId xmlns:a16="http://schemas.microsoft.com/office/drawing/2014/main" xmlns="" val="2803908742"/>
                    </a:ext>
                  </a:extLst>
                </a:gridCol>
                <a:gridCol w="1199555">
                  <a:extLst>
                    <a:ext uri="{9D8B030D-6E8A-4147-A177-3AD203B41FA5}">
                      <a16:colId xmlns:a16="http://schemas.microsoft.com/office/drawing/2014/main" xmlns="" val="2890410420"/>
                    </a:ext>
                  </a:extLst>
                </a:gridCol>
                <a:gridCol w="1199555">
                  <a:extLst>
                    <a:ext uri="{9D8B030D-6E8A-4147-A177-3AD203B41FA5}">
                      <a16:colId xmlns:a16="http://schemas.microsoft.com/office/drawing/2014/main" xmlns="" val="2437070665"/>
                    </a:ext>
                  </a:extLst>
                </a:gridCol>
                <a:gridCol w="1199555">
                  <a:extLst>
                    <a:ext uri="{9D8B030D-6E8A-4147-A177-3AD203B41FA5}">
                      <a16:colId xmlns:a16="http://schemas.microsoft.com/office/drawing/2014/main" xmlns="" val="3477758747"/>
                    </a:ext>
                  </a:extLst>
                </a:gridCol>
                <a:gridCol w="1199555">
                  <a:extLst>
                    <a:ext uri="{9D8B030D-6E8A-4147-A177-3AD203B41FA5}">
                      <a16:colId xmlns:a16="http://schemas.microsoft.com/office/drawing/2014/main" xmlns="" val="4204341601"/>
                    </a:ext>
                  </a:extLst>
                </a:gridCol>
                <a:gridCol w="1199555">
                  <a:extLst>
                    <a:ext uri="{9D8B030D-6E8A-4147-A177-3AD203B41FA5}">
                      <a16:colId xmlns:a16="http://schemas.microsoft.com/office/drawing/2014/main" xmlns="" val="1985789783"/>
                    </a:ext>
                  </a:extLst>
                </a:gridCol>
              </a:tblGrid>
              <a:tr h="784725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2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(giờ)</a:t>
                      </a:r>
                      <a:r>
                        <a:rPr lang="vi-VN" sz="2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2748064"/>
                  </a:ext>
                </a:extLst>
              </a:tr>
              <a:tr h="517922">
                <a:tc>
                  <a:txBody>
                    <a:bodyPr/>
                    <a:lstStyle/>
                    <a:p>
                      <a:r>
                        <a:rPr lang="vi-VN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vi-V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(km)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5013654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3132553" y="5468418"/>
            <a:ext cx="5028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225472" y="5458238"/>
            <a:ext cx="5529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382760" y="5441489"/>
            <a:ext cx="5529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540047" y="5437143"/>
            <a:ext cx="5529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697335" y="5394510"/>
            <a:ext cx="5529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14501" y="6057926"/>
            <a:ext cx="66927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ts val="300"/>
              </a:spcBef>
              <a:spcAft>
                <a:spcPts val="300"/>
              </a:spcAft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 hàm số của thời gian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714030" y="6045675"/>
            <a:ext cx="7811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 một hàm số của thời gian t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1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8" grpId="0"/>
      <p:bldP spid="8" grpId="1"/>
      <p:bldP spid="11" grpId="0"/>
      <p:bldP spid="27" grpId="0"/>
      <p:bldP spid="17" grpId="0"/>
      <p:bldP spid="19" grpId="0"/>
      <p:bldP spid="29" grpId="0"/>
      <p:bldP spid="37" grpId="0"/>
      <p:bldP spid="38" grpId="0"/>
      <p:bldP spid="42" grpId="0"/>
      <p:bldP spid="42" grpId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xmlns="" id="{746D5E59-B503-4812-B9CD-9C94E6AB41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 l="36012" r="14448" b="2"/>
          <a:stretch/>
        </p:blipFill>
        <p:spPr>
          <a:xfrm>
            <a:off x="7600950" y="304800"/>
            <a:ext cx="1085850" cy="1649794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4150B7D-C508-4950-A99A-EE8229F92DC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7571822" y="450316"/>
            <a:ext cx="1029343" cy="137245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30392AE6-643F-DAF2-6636-D77CBB8F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73" y="147746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508C72D8-4822-671C-24EF-2D451AF3B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48" y="2482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xmlns="" id="{F160EFA5-3DCE-C4D7-6DB0-028982FF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23" y="245718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xmlns="" id="{8CE756B5-3C1F-0CF6-4689-BB148F46A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357" y="36209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6642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457200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5CE467B-8FC6-5BAB-92DF-C434B660CC61}"/>
              </a:ext>
            </a:extLst>
          </p:cNvPr>
          <p:cNvSpPr/>
          <p:nvPr/>
        </p:nvSpPr>
        <p:spPr>
          <a:xfrm>
            <a:off x="668508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457200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283316" y="1604158"/>
            <a:ext cx="85475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 số bậc nhất</a:t>
            </a:r>
            <a:r>
              <a:rPr lang="nl-NL" alt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hàm số cho bởi công thức y = ax + b,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trong đó a, b là các số cho trước và b    0</a:t>
            </a:r>
            <a:endParaRPr lang="nl-NL" altLang="vi-VN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724989"/>
              </p:ext>
            </p:extLst>
          </p:nvPr>
        </p:nvGraphicFramePr>
        <p:xfrm>
          <a:off x="5328547" y="2056495"/>
          <a:ext cx="330041" cy="44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28547" y="2056495"/>
                        <a:ext cx="330041" cy="440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321248" y="3204105"/>
            <a:ext cx="71177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 Nếu y tỉ lệ thuận với x, tức là y = kx thì y là một hàm số bậc nhất của x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k, b = 0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83299" y="4287287"/>
            <a:ext cx="7045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 Hàm số y = - 2x + 3 là một hàm số bậc nhất 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18975" y="2710934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457200"/>
            <a:r>
              <a:rPr lang="nl-NL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 dụ 1. </a:t>
            </a:r>
            <a:endParaRPr lang="vi-VN" sz="28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93973" y="4275085"/>
            <a:ext cx="1015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 = 3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43698" y="4281186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 a = - 2;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28" name="Curved Up Arrow 27"/>
          <p:cNvSpPr/>
          <p:nvPr/>
        </p:nvSpPr>
        <p:spPr>
          <a:xfrm>
            <a:off x="3127675" y="4798352"/>
            <a:ext cx="3980352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vi-VN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43248" y="4305300"/>
            <a:ext cx="83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3742060" y="4893602"/>
            <a:ext cx="4373263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vi-VN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44013" y="4286250"/>
            <a:ext cx="642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67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5" grpId="0"/>
      <p:bldP spid="26" grpId="0"/>
      <p:bldP spid="27" grpId="0"/>
      <p:bldP spid="28" grpId="0" animBg="1"/>
      <p:bldP spid="28" grpId="1" animBg="1"/>
      <p:bldP spid="29" grpId="0" build="allAtOnce"/>
      <p:bldP spid="30" grpId="0" animBg="1"/>
      <p:bldP spid="30" grpId="1" animBg="1"/>
      <p:bldP spid="3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0150" y="751980"/>
            <a:ext cx="281260" cy="5258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3968" y="797136"/>
            <a:ext cx="6487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các hàm số sau, những  hàm số nào là hàm bậc nhất?  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Background pattern&#10;&#10;Description automatically generated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9" r="20345" b="-4"/>
          <a:stretch/>
        </p:blipFill>
        <p:spPr>
          <a:xfrm>
            <a:off x="7981936" y="0"/>
            <a:ext cx="990614" cy="1532534"/>
          </a:xfrm>
          <a:custGeom>
            <a:avLst/>
            <a:gdLst/>
            <a:ahLst/>
            <a:cxnLst/>
            <a:rect l="l" t="t" r="r" b="b"/>
            <a:pathLst>
              <a:path w="2590737" h="2926956">
                <a:moveTo>
                  <a:pt x="1463478" y="0"/>
                </a:moveTo>
                <a:cubicBezTo>
                  <a:pt x="1867606" y="0"/>
                  <a:pt x="2233476" y="163805"/>
                  <a:pt x="2498313" y="428643"/>
                </a:cubicBezTo>
                <a:lnTo>
                  <a:pt x="2501029" y="431631"/>
                </a:lnTo>
                <a:lnTo>
                  <a:pt x="2445696" y="582811"/>
                </a:lnTo>
                <a:cubicBezTo>
                  <a:pt x="2374039" y="813196"/>
                  <a:pt x="2335437" y="1058145"/>
                  <a:pt x="2335437" y="1312109"/>
                </a:cubicBezTo>
                <a:cubicBezTo>
                  <a:pt x="2335437" y="1650728"/>
                  <a:pt x="2404063" y="1973319"/>
                  <a:pt x="2528166" y="2266732"/>
                </a:cubicBezTo>
                <a:lnTo>
                  <a:pt x="2590737" y="2396622"/>
                </a:lnTo>
                <a:lnTo>
                  <a:pt x="2498313" y="2498313"/>
                </a:lnTo>
                <a:cubicBezTo>
                  <a:pt x="2233476" y="2763151"/>
                  <a:pt x="1867606" y="2926956"/>
                  <a:pt x="1463478" y="2926956"/>
                </a:cubicBezTo>
                <a:cubicBezTo>
                  <a:pt x="655221" y="2926956"/>
                  <a:pt x="0" y="2271735"/>
                  <a:pt x="0" y="1463478"/>
                </a:cubicBezTo>
                <a:cubicBezTo>
                  <a:pt x="0" y="655221"/>
                  <a:pt x="655221" y="0"/>
                  <a:pt x="1463478" y="0"/>
                </a:cubicBezTo>
                <a:close/>
              </a:path>
            </a:pathLst>
          </a:cu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xmlns="" id="{51618902-0169-0B15-44C4-F9EA0679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6" y="380362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18EEFDD9-E570-42CB-AFB5-29DDE9BBA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185" y="45184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xmlns="" id="{A9D907C2-DEC9-856C-18B9-ECE04240D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19" y="467407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189271"/>
              </p:ext>
            </p:extLst>
          </p:nvPr>
        </p:nvGraphicFramePr>
        <p:xfrm>
          <a:off x="820604" y="1379109"/>
          <a:ext cx="7792641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4419360" imgH="241200" progId="Equation.DSMT4">
                  <p:embed/>
                </p:oleObj>
              </mc:Choice>
              <mc:Fallback>
                <p:oleObj name="Equation" r:id="rId6" imgW="441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0604" y="1379109"/>
                        <a:ext cx="7792641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685800" y="1364065"/>
            <a:ext cx="40005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 defTabSz="457200"/>
            <a:endParaRPr lang="vi-VN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343150" y="1407793"/>
            <a:ext cx="40005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 defTabSz="457200"/>
            <a:endParaRPr lang="vi-VN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372100" y="1393871"/>
            <a:ext cx="40005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 defTabSz="457200"/>
            <a:endParaRPr lang="vi-VN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98741" y="2065097"/>
            <a:ext cx="1314451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85827" y="2646754"/>
            <a:ext cx="7915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Công thức chuyển đổi x (km) sang y (dặm). Công thức y theo x là:   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688511"/>
              </p:ext>
            </p:extLst>
          </p:nvPr>
        </p:nvGraphicFramePr>
        <p:xfrm>
          <a:off x="2261592" y="3117851"/>
          <a:ext cx="963216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8" imgW="634680" imgH="419040" progId="Equation.DSMT4">
                  <p:embed/>
                </p:oleObj>
              </mc:Choice>
              <mc:Fallback>
                <p:oleObj name="Equation" r:id="rId8" imgW="634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61592" y="3117851"/>
                        <a:ext cx="963216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776153"/>
              </p:ext>
            </p:extLst>
          </p:nvPr>
        </p:nvGraphicFramePr>
        <p:xfrm>
          <a:off x="3230339" y="3085896"/>
          <a:ext cx="9334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0" imgW="622080" imgH="419040" progId="Equation.DSMT4">
                  <p:embed/>
                </p:oleObj>
              </mc:Choice>
              <mc:Fallback>
                <p:oleObj name="Equation" r:id="rId10" imgW="622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30339" y="3085896"/>
                        <a:ext cx="93345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885844" y="4183170"/>
            <a:ext cx="38707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55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(dặm/giờ)  = 88,495 (km/h)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00127" y="4783957"/>
            <a:ext cx="78009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Vì quy định vận tốc tối đa là 80km/h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 quãng đường ấy, do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 ô tô chạy với vận tốc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88,495 km/h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 vi phạm luật giao thông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13583" y="3242242"/>
            <a:ext cx="4326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 y là hàm số bậc nhất của x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2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2" grpId="0" animBg="1"/>
      <p:bldP spid="29" grpId="0" animBg="1"/>
      <p:bldP spid="30" grpId="0"/>
      <p:bldP spid="35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7314" y="762000"/>
            <a:ext cx="1944529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 luận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8700" y="1524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vuông trả lời đúng vì: 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578825"/>
              </p:ext>
            </p:extLst>
          </p:nvPr>
        </p:nvGraphicFramePr>
        <p:xfrm>
          <a:off x="1937147" y="2078066"/>
          <a:ext cx="1044822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571320" imgH="406080" progId="Equation.DSMT4">
                  <p:embed/>
                </p:oleObj>
              </mc:Choice>
              <mc:Fallback>
                <p:oleObj name="Equation" r:id="rId3" imgW="5713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7147" y="2078066"/>
                        <a:ext cx="1044822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047847"/>
              </p:ext>
            </p:extLst>
          </p:nvPr>
        </p:nvGraphicFramePr>
        <p:xfrm>
          <a:off x="2922025" y="2078067"/>
          <a:ext cx="927920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507960" imgH="406080" progId="Equation.DSMT4">
                  <p:embed/>
                </p:oleObj>
              </mc:Choice>
              <mc:Fallback>
                <p:oleObj name="Equation" r:id="rId5" imgW="5079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2025" y="2078067"/>
                        <a:ext cx="927920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969885"/>
              </p:ext>
            </p:extLst>
          </p:nvPr>
        </p:nvGraphicFramePr>
        <p:xfrm>
          <a:off x="3849957" y="2125919"/>
          <a:ext cx="984877" cy="89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596880" imgH="406080" progId="Equation.DSMT4">
                  <p:embed/>
                </p:oleObj>
              </mc:Choice>
              <mc:Fallback>
                <p:oleObj name="Equation" r:id="rId7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49957" y="2125919"/>
                        <a:ext cx="984877" cy="894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58704" y="3352808"/>
            <a:ext cx="4286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y là hàm bậc nhất theo x với: 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63184"/>
              </p:ext>
            </p:extLst>
          </p:nvPr>
        </p:nvGraphicFramePr>
        <p:xfrm>
          <a:off x="4972051" y="3100549"/>
          <a:ext cx="1132118" cy="102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596880" imgH="406080" progId="Equation.DSMT4">
                  <p:embed/>
                </p:oleObj>
              </mc:Choice>
              <mc:Fallback>
                <p:oleObj name="Equation" r:id="rId9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72051" y="3100549"/>
                        <a:ext cx="1132118" cy="102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823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xmlns="" id="{B3DF3E49-EB04-A076-7D9E-83D447F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8" y="3244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76433" y="381000"/>
            <a:ext cx="457200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7.24 Trang </a:t>
            </a:r>
            <a:r>
              <a:rPr lang="nl-NL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vi-VN" alt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387288"/>
              </p:ext>
            </p:extLst>
          </p:nvPr>
        </p:nvGraphicFramePr>
        <p:xfrm>
          <a:off x="590550" y="1432237"/>
          <a:ext cx="2381250" cy="47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1647658" imgH="276117" progId="Equation.DSMT4">
                  <p:embed/>
                </p:oleObj>
              </mc:Choice>
              <mc:Fallback>
                <p:oleObj name="Equation" r:id="rId4" imgW="1647658" imgH="2761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550" y="1432237"/>
                        <a:ext cx="2381250" cy="47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2800882" y="1388056"/>
            <a:ext cx="5657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  a = -3 và b = 1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054182"/>
              </p:ext>
            </p:extLst>
          </p:nvPr>
        </p:nvGraphicFramePr>
        <p:xfrm>
          <a:off x="533399" y="1990353"/>
          <a:ext cx="1621757" cy="432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876240" imgH="203040" progId="Equation.DSMT4">
                  <p:embed/>
                </p:oleObj>
              </mc:Choice>
              <mc:Fallback>
                <p:oleObj name="Equation" r:id="rId6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399" y="1990353"/>
                        <a:ext cx="1621757" cy="432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2155157" y="1905000"/>
            <a:ext cx="5617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 a = 0,6 và b = 0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472090"/>
              </p:ext>
            </p:extLst>
          </p:nvPr>
        </p:nvGraphicFramePr>
        <p:xfrm>
          <a:off x="609600" y="2407329"/>
          <a:ext cx="2018685" cy="64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1269720" imgH="304560" progId="Equation.DSMT4">
                  <p:embed/>
                </p:oleObj>
              </mc:Choice>
              <mc:Fallback>
                <p:oleObj name="Equation" r:id="rId8" imgW="1269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" y="2407329"/>
                        <a:ext cx="2018685" cy="645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245396"/>
              </p:ext>
            </p:extLst>
          </p:nvPr>
        </p:nvGraphicFramePr>
        <p:xfrm>
          <a:off x="2819400" y="2423193"/>
          <a:ext cx="1624166" cy="548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0" imgW="952200" imgH="241200" progId="Equation.DSMT4">
                  <p:embed/>
                </p:oleObj>
              </mc:Choice>
              <mc:Fallback>
                <p:oleObj name="Equation" r:id="rId10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19400" y="2423193"/>
                        <a:ext cx="1624166" cy="548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/>
          <p:cNvSpPr/>
          <p:nvPr/>
        </p:nvSpPr>
        <p:spPr>
          <a:xfrm>
            <a:off x="1136682" y="3058180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233068"/>
              </p:ext>
            </p:extLst>
          </p:nvPr>
        </p:nvGraphicFramePr>
        <p:xfrm>
          <a:off x="4104758" y="2959704"/>
          <a:ext cx="1953151" cy="600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12" imgW="1155600" imgH="266400" progId="Equation.DSMT4">
                  <p:embed/>
                </p:oleObj>
              </mc:Choice>
              <mc:Fallback>
                <p:oleObj name="Equation" r:id="rId12" imgW="1155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04758" y="2959704"/>
                        <a:ext cx="1953151" cy="600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990601" y="3657601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nl-NL" sz="2800" b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Bài:7.25 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667002" y="3679158"/>
            <a:ext cx="5341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 hàm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y = ax + 3  (1)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407316" y="4038600"/>
            <a:ext cx="7127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Thay </a:t>
            </a: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= 1 và y = 5 vào (1) ta được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962400" y="4505980"/>
            <a:ext cx="1465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+ 3 = 5</a:t>
            </a:r>
            <a:endParaRPr lang="vi-VN" sz="2800" dirty="0">
              <a:solidFill>
                <a:prstClr val="black"/>
              </a:solidFill>
            </a:endParaRPr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543745"/>
              </p:ext>
            </p:extLst>
          </p:nvPr>
        </p:nvGraphicFramePr>
        <p:xfrm>
          <a:off x="5334000" y="4648200"/>
          <a:ext cx="334957" cy="310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4" imgW="219379" imgH="152224" progId="Equation.DSMT4">
                  <p:embed/>
                </p:oleObj>
              </mc:Choice>
              <mc:Fallback>
                <p:oleObj name="Equation" r:id="rId14" imgW="219379" imgH="15222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34000" y="4648200"/>
                        <a:ext cx="334957" cy="310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68"/>
          <p:cNvSpPr/>
          <p:nvPr/>
        </p:nvSpPr>
        <p:spPr>
          <a:xfrm>
            <a:off x="5715000" y="4505980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= 2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085939" y="5039380"/>
            <a:ext cx="423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Vậy x = 1 và y = 5 thì a = 2 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02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47" grpId="0"/>
      <p:bldP spid="56" grpId="0"/>
      <p:bldP spid="58" grpId="0"/>
      <p:bldP spid="64" grpId="0"/>
      <p:bldP spid="66" grpId="0"/>
      <p:bldP spid="69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15386" y="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7C82E852-01C7-4E35-8270-8CE7CDCFF1C5}"/>
              </a:ext>
            </a:extLst>
          </p:cNvPr>
          <p:cNvSpPr/>
          <p:nvPr/>
        </p:nvSpPr>
        <p:spPr>
          <a:xfrm>
            <a:off x="609719" y="457200"/>
            <a:ext cx="6343650" cy="12954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6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pic>
        <p:nvPicPr>
          <p:cNvPr id="7" name="图片 37">
            <a:extLst>
              <a:ext uri="{FF2B5EF4-FFF2-40B4-BE49-F238E27FC236}">
                <a16:creationId xmlns:a16="http://schemas.microsoft.com/office/drawing/2014/main" xmlns="" id="{4EA8C493-7C53-4F3D-8A23-00B445A1D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t="15742" r="21012" b="6334"/>
          <a:stretch/>
        </p:blipFill>
        <p:spPr>
          <a:xfrm>
            <a:off x="7105888" y="152666"/>
            <a:ext cx="1590644" cy="22857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1905002"/>
            <a:ext cx="78867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lnSpc>
                <a:spcPct val="115000"/>
              </a:lnSpc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Đọc lại toàn bộ nội dung bài đã học.</a:t>
            </a:r>
          </a:p>
          <a:p>
            <a:pPr algn="just" defTabSz="457200">
              <a:lnSpc>
                <a:spcPct val="115000"/>
              </a:lnSpc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Ghi nhớ khái niệm hàm số bậc nhất, nhận biết hàm số và xác định chính xác hệ số a, b của hàm số đó : Tính chính xác giá trị của hàm số theo bảng giá trị.</a:t>
            </a:r>
          </a:p>
          <a:p>
            <a:pPr algn="just" defTabSz="457200">
              <a:lnSpc>
                <a:spcPct val="115000"/>
              </a:lnSpc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Làm lại bài tập 7.24; 7.25; SGK trang 50</a:t>
            </a:r>
          </a:p>
          <a:p>
            <a:pPr algn="just" defTabSz="457200">
              <a:lnSpc>
                <a:spcPct val="115000"/>
              </a:lnSpc>
            </a:pP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Đọc tìm hiểu mục 2 về đồ thị của hàm số bậc nhất.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Hoàn thiện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HĐ4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HĐ5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48 và 49. Tìm hiểu cách vẽ đồ thị hàm bậc nhất Trang 49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Hoàn thiện phiếu học tập câu. hỏi 1, 2 và 3 (gửi phiếu về nhà qua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zalô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nhóm)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5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3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4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6.xml><?xml version="1.0" encoding="utf-8"?>
<a:theme xmlns:a="http://schemas.openxmlformats.org/drawingml/2006/main" name="5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7.xml><?xml version="1.0" encoding="utf-8"?>
<a:theme xmlns:a="http://schemas.openxmlformats.org/drawingml/2006/main" name="6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8.xml><?xml version="1.0" encoding="utf-8"?>
<a:theme xmlns:a="http://schemas.openxmlformats.org/drawingml/2006/main" name="7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708</Words>
  <Application>Microsoft Office PowerPoint</Application>
  <PresentationFormat>On-screen Show (4:3)</PresentationFormat>
  <Paragraphs>67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Wisp</vt:lpstr>
      <vt:lpstr>1_Wisp</vt:lpstr>
      <vt:lpstr>2_Wisp</vt:lpstr>
      <vt:lpstr>3_Wisp</vt:lpstr>
      <vt:lpstr>4_Wisp</vt:lpstr>
      <vt:lpstr>5_Wisp</vt:lpstr>
      <vt:lpstr>6_Wisp</vt:lpstr>
      <vt:lpstr>7_Wisp</vt:lpstr>
      <vt:lpstr>Equation</vt:lpstr>
      <vt:lpstr>Hoạt động cá nhân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Hoạt động cá nhân</dc:title>
  <dc:creator>DELL</dc:creator>
  <cp:lastModifiedBy>DELL</cp:lastModifiedBy>
  <cp:revision>2</cp:revision>
  <dcterms:created xsi:type="dcterms:W3CDTF">2024-05-07T12:56:50Z</dcterms:created>
  <dcterms:modified xsi:type="dcterms:W3CDTF">2024-05-07T13:13:20Z</dcterms:modified>
</cp:coreProperties>
</file>