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5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6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7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  <p:sldMasterId id="2147483694" r:id="rId3"/>
    <p:sldMasterId id="2147483711" r:id="rId4"/>
    <p:sldMasterId id="2147483728" r:id="rId5"/>
    <p:sldMasterId id="2147483745" r:id="rId6"/>
    <p:sldMasterId id="2147483762" r:id="rId7"/>
    <p:sldMasterId id="2147483779" r:id="rId8"/>
  </p:sldMasterIdLst>
  <p:notesMasterIdLst>
    <p:notesMasterId r:id="rId17"/>
  </p:notesMasterIdLst>
  <p:sldIdLst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2" autoAdjust="0"/>
    <p:restoredTop sz="94660"/>
  </p:normalViewPr>
  <p:slideViewPr>
    <p:cSldViewPr>
      <p:cViewPr varScale="1">
        <p:scale>
          <a:sx n="68" d="100"/>
          <a:sy n="68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emf"/><Relationship Id="rId6" Type="http://schemas.openxmlformats.org/officeDocument/2006/relationships/image" Target="../media/image22.e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68F08-A5B8-46E8-B49C-846CB88A5B78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8FF439-A068-4992-A5FD-1AF9C4C01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573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67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943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E2D862-C2CF-4112-A498-8E310701B931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194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38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38" y="4777436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2" y="4323867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4529597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262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38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38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96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325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7" y="787785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956081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1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9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7" y="787785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3478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3295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3052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7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103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7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64298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40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7" y="4983102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87557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7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7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7" y="3244154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90256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9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60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7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7" y="3244154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2736836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3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40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7" y="4983102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44310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9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40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7" y="4983102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862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90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60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38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96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498724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7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40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7" y="4983102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513580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2090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16" y="627420"/>
            <a:ext cx="16557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20"/>
            <a:ext cx="485775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17705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477738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4529541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7965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19930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78179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229618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787783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29956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20250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828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3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82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44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341085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08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914239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797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03087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244140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49443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1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73446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0484714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2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4983088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693874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844294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627406"/>
            <a:ext cx="16557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06"/>
            <a:ext cx="485775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3591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90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82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44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5472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38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82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44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04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89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37" y="627462"/>
            <a:ext cx="16557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62"/>
            <a:ext cx="485775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458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37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37" y="4777434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2" y="4323865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4529595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9801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708" y="624110"/>
            <a:ext cx="6683765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9236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37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37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94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121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708" y="624110"/>
            <a:ext cx="6683765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458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787785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4210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1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99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787785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3187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7702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0401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37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143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37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985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80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42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4473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37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37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94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7750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89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60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37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94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99050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3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80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42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5667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89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80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42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0650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38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38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96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0395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37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80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42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405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518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36" y="627460"/>
            <a:ext cx="16557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60"/>
            <a:ext cx="485775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6747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35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35" y="4777430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2" y="4323861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4529591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5267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708" y="624110"/>
            <a:ext cx="6683765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2825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35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35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90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24588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787785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4632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1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97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787785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847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4526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9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787785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9892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35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139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35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2041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38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99629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35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35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90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0663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87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60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35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90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318664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3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38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8211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87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38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259661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35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76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38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5703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57550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34" y="627456"/>
            <a:ext cx="16557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56"/>
            <a:ext cx="485775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84706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32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32" y="4777424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2" y="4323855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4529585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01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1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30000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787785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3099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708" y="624110"/>
            <a:ext cx="6683765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3998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32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32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84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78572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787785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11388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1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94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787785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4730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8511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218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32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133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32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0511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70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32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511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32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32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84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07446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84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60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32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84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9513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66702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3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70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32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96185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84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70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32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151077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32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70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32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7785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52859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31" y="627450"/>
            <a:ext cx="16557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50"/>
            <a:ext cx="485775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0091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28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28" y="4777416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2" y="4323847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4529577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23704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708" y="624110"/>
            <a:ext cx="6683765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4384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8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28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76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67954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787785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07212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1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90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787785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164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32671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03566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4541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8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125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28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4336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62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24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30617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8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28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76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1815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80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60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28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76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931139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3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62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24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21246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80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62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24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166025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8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62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24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6565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16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38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145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38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99861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27" y="627442"/>
            <a:ext cx="16557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42"/>
            <a:ext cx="485775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8108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23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23" y="4777406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2" y="4323837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4529567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6679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707" y="624110"/>
            <a:ext cx="6683765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651452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3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23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66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2615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2133600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2126222"/>
            <a:ext cx="3235398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787785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92467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1" y="1972703"/>
            <a:ext cx="299454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2548966"/>
            <a:ext cx="3257170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85" y="1969475"/>
            <a:ext cx="29992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2545738"/>
            <a:ext cx="3254006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787785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96241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26336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3770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3" y="446088"/>
            <a:ext cx="26288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446115"/>
            <a:ext cx="38862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23" y="1598613"/>
            <a:ext cx="26288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89799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52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14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1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800600"/>
            <a:ext cx="668655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634965"/>
            <a:ext cx="668655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367338"/>
            <a:ext cx="668655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82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44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3542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3" y="609600"/>
            <a:ext cx="668654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23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66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8971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75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60" y="3505200"/>
            <a:ext cx="565241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23" y="4354046"/>
            <a:ext cx="668654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8" y="3244166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48824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2438403"/>
            <a:ext cx="668655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52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14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62816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75" y="609600"/>
            <a:ext cx="629544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4911752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14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850739" y="64800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90530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693503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23" y="627407"/>
            <a:ext cx="668654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4343400"/>
            <a:ext cx="66865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5181600"/>
            <a:ext cx="66865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4911752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8" y="4983114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32936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33500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22" y="627432"/>
            <a:ext cx="16557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627432"/>
            <a:ext cx="485775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69639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7" y="2514601"/>
            <a:ext cx="668654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7" y="4777394"/>
            <a:ext cx="668654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2" y="4323825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7" y="4529555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35397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701" y="624110"/>
            <a:ext cx="6683765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2133600"/>
            <a:ext cx="668655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714379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086240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7" y="2058750"/>
            <a:ext cx="668654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7" y="3530129"/>
            <a:ext cx="668654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178178"/>
            <a:ext cx="1191395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7" y="3244154"/>
            <a:ext cx="584825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078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6.xml"/><Relationship Id="rId16" Type="http://schemas.openxmlformats.org/officeDocument/2006/relationships/slideLayout" Target="../slideLayouts/slideLayout80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slideLayout" Target="../slideLayouts/slideLayout93.xml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slideLayout" Target="../slideLayouts/slideLayout92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82.xml"/><Relationship Id="rId16" Type="http://schemas.openxmlformats.org/officeDocument/2006/relationships/slideLayout" Target="../slideLayouts/slideLayout96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slideLayout" Target="../slideLayouts/slideLayout9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slideLayout" Target="../slideLayouts/slideLayout109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17" Type="http://schemas.openxmlformats.org/officeDocument/2006/relationships/theme" Target="../theme/theme7.xml"/><Relationship Id="rId2" Type="http://schemas.openxmlformats.org/officeDocument/2006/relationships/slideLayout" Target="../slideLayouts/slideLayout98.xml"/><Relationship Id="rId16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5" Type="http://schemas.openxmlformats.org/officeDocument/2006/relationships/slideLayout" Target="../slideLayouts/slideLayout11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Relationship Id="rId14" Type="http://schemas.openxmlformats.org/officeDocument/2006/relationships/slideLayout" Target="../slideLayouts/slideLayout110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13" Type="http://schemas.openxmlformats.org/officeDocument/2006/relationships/slideLayout" Target="../slideLayouts/slideLayout125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slideLayout" Target="../slideLayouts/slideLayout124.xml"/><Relationship Id="rId17" Type="http://schemas.openxmlformats.org/officeDocument/2006/relationships/theme" Target="../theme/theme8.xml"/><Relationship Id="rId2" Type="http://schemas.openxmlformats.org/officeDocument/2006/relationships/slideLayout" Target="../slideLayouts/slideLayout114.xml"/><Relationship Id="rId16" Type="http://schemas.openxmlformats.org/officeDocument/2006/relationships/slideLayout" Target="../slideLayouts/slideLayout128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Relationship Id="rId14" Type="http://schemas.openxmlformats.org/officeDocument/2006/relationships/slideLayout" Target="../slideLayouts/slideLayout1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708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38" y="6135865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8" y="787785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457200"/>
            <a:fld id="{B6F15528-21DE-4FAA-801E-634DDDAF4B2B}" type="slidenum">
              <a:rPr lang="en-US" smtClean="0"/>
              <a:pPr defTabSz="4572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964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708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37" y="6135863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8" y="787785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457200"/>
            <a:fld id="{B6F15528-21DE-4FAA-801E-634DDDAF4B2B}" type="slidenum">
              <a:rPr lang="en-US" smtClean="0"/>
              <a:pPr defTabSz="4572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417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708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35" y="613585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8" y="787785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457200"/>
            <a:fld id="{B6F15528-21DE-4FAA-801E-634DDDAF4B2B}" type="slidenum">
              <a:rPr lang="en-US" smtClean="0"/>
              <a:pPr defTabSz="4572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05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708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32" y="6135853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8" y="787785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457200"/>
            <a:fld id="{B6F15528-21DE-4FAA-801E-634DDDAF4B2B}" type="slidenum">
              <a:rPr lang="en-US" smtClean="0"/>
              <a:pPr defTabSz="4572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61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708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28" y="6135845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8" y="787785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457200"/>
            <a:fld id="{B6F15528-21DE-4FAA-801E-634DDDAF4B2B}" type="slidenum">
              <a:rPr lang="en-US" smtClean="0"/>
              <a:pPr defTabSz="4572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883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707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23" y="6135835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8" y="787785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457200"/>
            <a:fld id="{B6F15528-21DE-4FAA-801E-634DDDAF4B2B}" type="slidenum">
              <a:rPr lang="en-US" smtClean="0"/>
              <a:pPr defTabSz="4572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599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701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7" y="6135823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7" y="787785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457200"/>
            <a:fld id="{B6F15528-21DE-4FAA-801E-634DDDAF4B2B}" type="slidenum">
              <a:rPr lang="en-US" smtClean="0"/>
              <a:pPr defTabSz="4572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16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138637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786"/>
            <a:ext cx="1767506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624110"/>
            <a:ext cx="6683765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2133600"/>
            <a:ext cx="668655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6130437"/>
            <a:ext cx="859712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5/7/2024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6135809"/>
            <a:ext cx="571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787783"/>
            <a:ext cx="584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defTabSz="457200"/>
            <a:fld id="{B6F15528-21DE-4FAA-801E-634DDDAF4B2B}" type="slidenum">
              <a:rPr lang="en-US" smtClean="0"/>
              <a:pPr defTabSz="4572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51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www.wisc-online.com/assetrepository/viewasset?id=1508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5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8.png"/><Relationship Id="rId4" Type="http://schemas.openxmlformats.org/officeDocument/2006/relationships/hyperlink" Target="https://www.wisc-online.com/assetrepository/viewasset?id=1508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0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1.wmf"/><Relationship Id="rId5" Type="http://schemas.openxmlformats.org/officeDocument/2006/relationships/image" Target="../media/image12.jpeg"/><Relationship Id="rId10" Type="http://schemas.openxmlformats.org/officeDocument/2006/relationships/oleObject" Target="../embeddings/oleObject4.bin"/><Relationship Id="rId4" Type="http://schemas.openxmlformats.org/officeDocument/2006/relationships/image" Target="../media/image5.jpg"/><Relationship Id="rId9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8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21.wmf"/><Relationship Id="rId3" Type="http://schemas.openxmlformats.org/officeDocument/2006/relationships/image" Target="../media/image5.jpg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10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20.wmf"/><Relationship Id="rId5" Type="http://schemas.openxmlformats.org/officeDocument/2006/relationships/image" Target="../media/image17.emf"/><Relationship Id="rId15" Type="http://schemas.openxmlformats.org/officeDocument/2006/relationships/image" Target="../media/image22.e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9.wmf"/><Relationship Id="rId14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15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D5394F-12CE-2C50-1627-6D935B390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150" y="685800"/>
            <a:ext cx="7543800" cy="627797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 cá nhân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02A004-40E3-2F35-8963-CF851F222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5850" y="1981204"/>
            <a:ext cx="7258050" cy="32775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 ô tô đi từ bến xe Giáp Bát ( Hà Nội) đến thành phố Vinh (Nghệ An) với vận tốc 60 km/h. Hỏi sau t giờ ô tô đó cách trung tâm Hà Nội bao nhiêu </a:t>
            </a:r>
            <a:r>
              <a:rPr lang="en-US" sz="3200" dirty="0" err="1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kilômét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Biết rằng bến xe Giáp Bát cách trung tâm Hà Nội 7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km và coi rằng trung tâm Hà Nội, bến xe giáp Bát và thành phố Vinh nằm trên cùng một đường thẳng 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2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xmlns="" id="{FE9F697D-F7A2-E593-EF42-5A7E2AD5E7C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rcRect l="36012" r="14448" b="2"/>
          <a:stretch/>
        </p:blipFill>
        <p:spPr>
          <a:xfrm>
            <a:off x="7784022" y="60688"/>
            <a:ext cx="1177098" cy="1788432"/>
          </a:xfrm>
          <a:custGeom>
            <a:avLst/>
            <a:gdLst/>
            <a:ahLst/>
            <a:cxnLst/>
            <a:rect l="l" t="t" r="r" b="b"/>
            <a:pathLst>
              <a:path w="2577829" h="2926956">
                <a:moveTo>
                  <a:pt x="1114351" y="0"/>
                </a:moveTo>
                <a:cubicBezTo>
                  <a:pt x="1922608" y="0"/>
                  <a:pt x="2577829" y="655221"/>
                  <a:pt x="2577829" y="1463478"/>
                </a:cubicBezTo>
                <a:cubicBezTo>
                  <a:pt x="2577829" y="2271735"/>
                  <a:pt x="1922608" y="2926956"/>
                  <a:pt x="1114351" y="2926956"/>
                </a:cubicBezTo>
                <a:cubicBezTo>
                  <a:pt x="710223" y="2926956"/>
                  <a:pt x="344353" y="2763151"/>
                  <a:pt x="79516" y="2498313"/>
                </a:cubicBezTo>
                <a:lnTo>
                  <a:pt x="0" y="2410824"/>
                </a:lnTo>
                <a:lnTo>
                  <a:pt x="69413" y="2266732"/>
                </a:lnTo>
                <a:cubicBezTo>
                  <a:pt x="193516" y="1973319"/>
                  <a:pt x="262142" y="1650728"/>
                  <a:pt x="262142" y="1312109"/>
                </a:cubicBezTo>
                <a:cubicBezTo>
                  <a:pt x="262142" y="1058145"/>
                  <a:pt x="223540" y="813196"/>
                  <a:pt x="151883" y="582811"/>
                </a:cubicBezTo>
                <a:lnTo>
                  <a:pt x="91478" y="417771"/>
                </a:lnTo>
                <a:lnTo>
                  <a:pt x="183443" y="334187"/>
                </a:lnTo>
                <a:cubicBezTo>
                  <a:pt x="436418" y="125413"/>
                  <a:pt x="760739" y="0"/>
                  <a:pt x="1114351" y="0"/>
                </a:cubicBezTo>
                <a:close/>
              </a:path>
            </a:pathLst>
          </a:cu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E6D1893-9CCA-ABA3-6E92-3327E48185F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19"/>
          <a:stretch/>
        </p:blipFill>
        <p:spPr>
          <a:xfrm>
            <a:off x="7754871" y="206159"/>
            <a:ext cx="1115842" cy="1487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43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1871036"/>
            <a:ext cx="7658100" cy="255454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61-BÀI 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28: HÀM SỐ BẬC NHẤT VÀ ĐỒ </a:t>
            </a:r>
            <a:r>
              <a:rPr 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 </a:t>
            </a:r>
            <a:r>
              <a:rPr lang="en-US" sz="40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HÀM 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BẬC NHẤT 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457200"/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287000" y="274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48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26642" y="658435"/>
            <a:ext cx="47468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defTabSz="457200"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fr-FR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Khái niệm hàm số bậc nhất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95CE467B-8FC6-5BAB-92DF-C434B660CC61}"/>
              </a:ext>
            </a:extLst>
          </p:cNvPr>
          <p:cNvSpPr/>
          <p:nvPr/>
        </p:nvSpPr>
        <p:spPr>
          <a:xfrm>
            <a:off x="668508" y="1207706"/>
            <a:ext cx="49183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defTabSz="457200"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1.1. </a:t>
            </a:r>
            <a:r>
              <a:rPr lang="fr-FR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Nhận biết hàm số bậc nhất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xmlns="" id="{11D3CC2F-A3C3-A044-BBB8-B16E0DB6D2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76" y="-16546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Rectangle 4">
            <a:extLst>
              <a:ext uri="{FF2B5EF4-FFF2-40B4-BE49-F238E27FC236}">
                <a16:creationId xmlns:a16="http://schemas.microsoft.com/office/drawing/2014/main" xmlns="" id="{CD2A7130-3FC4-40A6-C371-8C0FC466A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7285" y="164457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25" name="Rectangle 6">
            <a:extLst>
              <a:ext uri="{FF2B5EF4-FFF2-40B4-BE49-F238E27FC236}">
                <a16:creationId xmlns:a16="http://schemas.microsoft.com/office/drawing/2014/main" xmlns="" id="{ADC06D9A-D312-8B35-6E88-BDB2388A8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xmlns="" id="{D01F5668-7A96-8F6F-12D2-650DCB7BF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26" y="395508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00164" y="1701387"/>
            <a:ext cx="76009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spcBef>
                <a:spcPts val="300"/>
              </a:spcBef>
              <a:spcAft>
                <a:spcPts val="300"/>
              </a:spcAft>
            </a:pPr>
            <a:r>
              <a:rPr lang="vi-VN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HĐ1</a:t>
            </a:r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Công </a:t>
            </a:r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thức tính quãng đường S (km) đi được của ô tô sau t (h) với vận tốc 60 km/h là: </a:t>
            </a:r>
            <a:endParaRPr lang="vi-VN" sz="28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71663" y="2620056"/>
            <a:ext cx="58804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spcBef>
                <a:spcPts val="300"/>
              </a:spcBef>
              <a:spcAft>
                <a:spcPts val="300"/>
              </a:spcAft>
            </a:pPr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Quãng đường S là một hàm số của thời gian </a:t>
            </a:r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không?</a:t>
            </a:r>
            <a:endParaRPr lang="vi-VN" sz="28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14863" y="2129298"/>
            <a:ext cx="13388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>
              <a:spcBef>
                <a:spcPts val="300"/>
              </a:spcBef>
              <a:spcAft>
                <a:spcPts val="300"/>
              </a:spcAft>
            </a:pPr>
            <a:r>
              <a:rPr lang="nl-NL" sz="2800" b="1" dirty="0">
                <a:solidFill>
                  <a:srgbClr val="8A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 = 60t</a:t>
            </a:r>
            <a:r>
              <a:rPr lang="nl-NL" sz="2800" b="1" dirty="0">
                <a:solidFill>
                  <a:srgbClr val="8A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vi-VN" sz="2800" b="1" dirty="0">
              <a:solidFill>
                <a:srgbClr val="8A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871662" y="2628900"/>
            <a:ext cx="67842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>
              <a:spcBef>
                <a:spcPts val="300"/>
              </a:spcBef>
              <a:spcAft>
                <a:spcPts val="300"/>
              </a:spcAft>
            </a:pP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Quãng đường S là một hàm số của thời gian </a:t>
            </a:r>
            <a:r>
              <a:rPr lang="nl-NL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vi-VN" sz="28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343025" y="3124208"/>
            <a:ext cx="73214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nl-NL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HĐ2. </a:t>
            </a:r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Công thức tính khoảng cách d từ vị trí của ô tô đến trung tâm Hà Nội sau t giờ </a:t>
            </a:r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vi-VN" sz="2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06156" y="3601253"/>
            <a:ext cx="19607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nl-NL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  = 60t + 7</a:t>
            </a:r>
            <a:endParaRPr lang="vi-VN" sz="2800" b="1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403106" y="4069463"/>
            <a:ext cx="565933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nl-NL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HĐ</a:t>
            </a: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3.Từ kết quả của HĐ 2,  hoàn thành bảng sau: </a:t>
            </a:r>
            <a:endParaRPr lang="vi-VN" sz="2800" dirty="0">
              <a:solidFill>
                <a:prstClr val="black"/>
              </a:solidFill>
            </a:endParaRPr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452843"/>
              </p:ext>
            </p:extLst>
          </p:nvPr>
        </p:nvGraphicFramePr>
        <p:xfrm>
          <a:off x="1467118" y="4661801"/>
          <a:ext cx="7197330" cy="1463040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1199555">
                  <a:extLst>
                    <a:ext uri="{9D8B030D-6E8A-4147-A177-3AD203B41FA5}">
                      <a16:colId xmlns:a16="http://schemas.microsoft.com/office/drawing/2014/main" xmlns="" val="2803908742"/>
                    </a:ext>
                  </a:extLst>
                </a:gridCol>
                <a:gridCol w="1199555">
                  <a:extLst>
                    <a:ext uri="{9D8B030D-6E8A-4147-A177-3AD203B41FA5}">
                      <a16:colId xmlns:a16="http://schemas.microsoft.com/office/drawing/2014/main" xmlns="" val="2890410420"/>
                    </a:ext>
                  </a:extLst>
                </a:gridCol>
                <a:gridCol w="1199555">
                  <a:extLst>
                    <a:ext uri="{9D8B030D-6E8A-4147-A177-3AD203B41FA5}">
                      <a16:colId xmlns:a16="http://schemas.microsoft.com/office/drawing/2014/main" xmlns="" val="2437070665"/>
                    </a:ext>
                  </a:extLst>
                </a:gridCol>
                <a:gridCol w="1199555">
                  <a:extLst>
                    <a:ext uri="{9D8B030D-6E8A-4147-A177-3AD203B41FA5}">
                      <a16:colId xmlns:a16="http://schemas.microsoft.com/office/drawing/2014/main" xmlns="" val="3477758747"/>
                    </a:ext>
                  </a:extLst>
                </a:gridCol>
                <a:gridCol w="1199555">
                  <a:extLst>
                    <a:ext uri="{9D8B030D-6E8A-4147-A177-3AD203B41FA5}">
                      <a16:colId xmlns:a16="http://schemas.microsoft.com/office/drawing/2014/main" xmlns="" val="4204341601"/>
                    </a:ext>
                  </a:extLst>
                </a:gridCol>
                <a:gridCol w="1199555">
                  <a:extLst>
                    <a:ext uri="{9D8B030D-6E8A-4147-A177-3AD203B41FA5}">
                      <a16:colId xmlns:a16="http://schemas.microsoft.com/office/drawing/2014/main" xmlns="" val="1985789783"/>
                    </a:ext>
                  </a:extLst>
                </a:gridCol>
              </a:tblGrid>
              <a:tr h="784725">
                <a:tc>
                  <a:txBody>
                    <a:bodyPr/>
                    <a:lstStyle/>
                    <a:p>
                      <a:r>
                        <a:rPr lang="vi-VN" sz="28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vi-VN" sz="28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 (giờ)</a:t>
                      </a:r>
                      <a:r>
                        <a:rPr lang="vi-VN" sz="2800" dirty="0" smtClean="0">
                          <a:ln>
                            <a:noFill/>
                          </a:ln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vi-VN" sz="2800" dirty="0">
                        <a:ln>
                          <a:noFill/>
                        </a:ln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1</a:t>
                      </a:r>
                      <a:endParaRPr lang="vi-VN" sz="2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vi-VN" sz="2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vi-VN" sz="2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vi-VN" sz="2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8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vi-VN" sz="28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02748064"/>
                  </a:ext>
                </a:extLst>
              </a:tr>
              <a:tr h="517922">
                <a:tc>
                  <a:txBody>
                    <a:bodyPr/>
                    <a:lstStyle/>
                    <a:p>
                      <a:r>
                        <a:rPr lang="vi-VN" sz="2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</a:t>
                      </a:r>
                      <a:r>
                        <a:rPr lang="vi-VN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(km)</a:t>
                      </a:r>
                      <a:endParaRPr lang="vi-VN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85013654"/>
                  </a:ext>
                </a:extLst>
              </a:tr>
            </a:tbl>
          </a:graphicData>
        </a:graphic>
      </p:graphicFrame>
      <p:sp>
        <p:nvSpPr>
          <p:cNvPr id="37" name="Rectangle 36"/>
          <p:cNvSpPr/>
          <p:nvPr/>
        </p:nvSpPr>
        <p:spPr>
          <a:xfrm>
            <a:off x="3132553" y="5468418"/>
            <a:ext cx="50280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/>
            <a:r>
              <a:rPr 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225472" y="5458238"/>
            <a:ext cx="55291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/>
            <a:r>
              <a:rPr 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127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382760" y="5441489"/>
            <a:ext cx="55291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/>
            <a:r>
              <a:rPr 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187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540047" y="5437143"/>
            <a:ext cx="55291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/>
            <a:r>
              <a:rPr 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247</a:t>
            </a:r>
          </a:p>
        </p:txBody>
      </p:sp>
      <p:sp>
        <p:nvSpPr>
          <p:cNvPr id="41" name="Rectangle 40"/>
          <p:cNvSpPr/>
          <p:nvPr/>
        </p:nvSpPr>
        <p:spPr>
          <a:xfrm>
            <a:off x="7697335" y="5394510"/>
            <a:ext cx="55291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/>
            <a:r>
              <a:rPr 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307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714501" y="6057926"/>
            <a:ext cx="66927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>
              <a:spcBef>
                <a:spcPts val="300"/>
              </a:spcBef>
              <a:spcAft>
                <a:spcPts val="300"/>
              </a:spcAft>
            </a:pP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Khoảng cách d có phải </a:t>
            </a:r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 </a:t>
            </a:r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 hàm số của thời gian </a:t>
            </a:r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không?</a:t>
            </a:r>
            <a:endParaRPr lang="vi-VN" sz="28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714030" y="6045675"/>
            <a:ext cx="78117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vi-VN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Khoảng cách d có phải </a:t>
            </a:r>
            <a:r>
              <a:rPr lang="nl-NL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 một hàm số của thời gian t</a:t>
            </a:r>
            <a:r>
              <a:rPr lang="vi-VN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vi-VN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81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5" grpId="0"/>
      <p:bldP spid="8" grpId="0"/>
      <p:bldP spid="8" grpId="1"/>
      <p:bldP spid="11" grpId="0"/>
      <p:bldP spid="27" grpId="0"/>
      <p:bldP spid="17" grpId="0"/>
      <p:bldP spid="19" grpId="0"/>
      <p:bldP spid="29" grpId="0"/>
      <p:bldP spid="37" grpId="0"/>
      <p:bldP spid="38" grpId="0"/>
      <p:bldP spid="42" grpId="0"/>
      <p:bldP spid="42" grpId="1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600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 pattern&#10;&#10;Description automatically generated">
            <a:extLst>
              <a:ext uri="{FF2B5EF4-FFF2-40B4-BE49-F238E27FC236}">
                <a16:creationId xmlns:a16="http://schemas.microsoft.com/office/drawing/2014/main" xmlns="" id="{746D5E59-B503-4812-B9CD-9C94E6AB41D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rcRect l="36012" r="14448" b="2"/>
          <a:stretch/>
        </p:blipFill>
        <p:spPr>
          <a:xfrm>
            <a:off x="7600950" y="304800"/>
            <a:ext cx="1085850" cy="1649794"/>
          </a:xfrm>
          <a:custGeom>
            <a:avLst/>
            <a:gdLst/>
            <a:ahLst/>
            <a:cxnLst/>
            <a:rect l="l" t="t" r="r" b="b"/>
            <a:pathLst>
              <a:path w="2577829" h="2926956">
                <a:moveTo>
                  <a:pt x="1114351" y="0"/>
                </a:moveTo>
                <a:cubicBezTo>
                  <a:pt x="1922608" y="0"/>
                  <a:pt x="2577829" y="655221"/>
                  <a:pt x="2577829" y="1463478"/>
                </a:cubicBezTo>
                <a:cubicBezTo>
                  <a:pt x="2577829" y="2271735"/>
                  <a:pt x="1922608" y="2926956"/>
                  <a:pt x="1114351" y="2926956"/>
                </a:cubicBezTo>
                <a:cubicBezTo>
                  <a:pt x="710223" y="2926956"/>
                  <a:pt x="344353" y="2763151"/>
                  <a:pt x="79516" y="2498313"/>
                </a:cubicBezTo>
                <a:lnTo>
                  <a:pt x="0" y="2410824"/>
                </a:lnTo>
                <a:lnTo>
                  <a:pt x="69413" y="2266732"/>
                </a:lnTo>
                <a:cubicBezTo>
                  <a:pt x="193516" y="1973319"/>
                  <a:pt x="262142" y="1650728"/>
                  <a:pt x="262142" y="1312109"/>
                </a:cubicBezTo>
                <a:cubicBezTo>
                  <a:pt x="262142" y="1058145"/>
                  <a:pt x="223540" y="813196"/>
                  <a:pt x="151883" y="582811"/>
                </a:cubicBezTo>
                <a:lnTo>
                  <a:pt x="91478" y="417771"/>
                </a:lnTo>
                <a:lnTo>
                  <a:pt x="183443" y="334187"/>
                </a:lnTo>
                <a:cubicBezTo>
                  <a:pt x="436418" y="125413"/>
                  <a:pt x="760739" y="0"/>
                  <a:pt x="1114351" y="0"/>
                </a:cubicBezTo>
                <a:close/>
              </a:path>
            </a:pathLst>
          </a:cu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C4150B7D-C508-4950-A99A-EE8229F92DC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19"/>
          <a:stretch/>
        </p:blipFill>
        <p:spPr>
          <a:xfrm>
            <a:off x="7571822" y="450316"/>
            <a:ext cx="1029343" cy="1372457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30392AE6-643F-DAF2-6636-D77CBB8FB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1873" y="147746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xmlns="" id="{508C72D8-4822-671C-24EF-2D451AF3B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4548" y="2482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xmlns="" id="{F160EFA5-3DCE-C4D7-6DB0-028982FF6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6123" y="245718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xmlns="" id="{8CE756B5-3C1F-0CF6-4689-BB148F46A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1357" y="362096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26642" y="658435"/>
            <a:ext cx="47468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defTabSz="457200"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fr-FR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Khái niệm hàm số bậc nhất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95CE467B-8FC6-5BAB-92DF-C434B660CC61}"/>
              </a:ext>
            </a:extLst>
          </p:cNvPr>
          <p:cNvSpPr/>
          <p:nvPr/>
        </p:nvSpPr>
        <p:spPr>
          <a:xfrm>
            <a:off x="668508" y="1207706"/>
            <a:ext cx="49183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defTabSz="457200">
              <a:spcBef>
                <a:spcPts val="300"/>
              </a:spcBef>
              <a:spcAft>
                <a:spcPts val="300"/>
              </a:spcAft>
            </a:pPr>
            <a:r>
              <a:rPr lang="fr-FR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1.1. </a:t>
            </a:r>
            <a:r>
              <a:rPr lang="fr-FR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Nhận biết hàm số bậc nhất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1283316" y="1604158"/>
            <a:ext cx="854753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altLang="vi-VN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Hàm số bậc nhất</a:t>
            </a:r>
            <a:r>
              <a:rPr lang="nl-NL" altLang="vi-VN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là hàm số cho bởi công thức y = ax + b,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altLang="vi-VN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trong đó a, b là các số cho trước và b    0</a:t>
            </a:r>
            <a:endParaRPr lang="nl-NL" altLang="vi-VN" sz="280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3724989"/>
              </p:ext>
            </p:extLst>
          </p:nvPr>
        </p:nvGraphicFramePr>
        <p:xfrm>
          <a:off x="5328547" y="2056495"/>
          <a:ext cx="330041" cy="440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139680" imgH="139680" progId="Equation.DSMT4">
                  <p:embed/>
                </p:oleObj>
              </mc:Choice>
              <mc:Fallback>
                <p:oleObj name="Equation" r:id="rId6" imgW="13968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328547" y="2056495"/>
                        <a:ext cx="330041" cy="440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1321248" y="3204105"/>
            <a:ext cx="71177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57200"/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 Nếu y tỉ lệ thuận với x, tức là y = kx thì y là một hàm số bậc nhất của x </a:t>
            </a:r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= k, b = 0</a:t>
            </a:r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vi-VN" sz="28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283299" y="4287287"/>
            <a:ext cx="70455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 Hàm số y = - 2x + 3 là một hàm số bậc nhất </a:t>
            </a:r>
            <a:endParaRPr lang="vi-VN" sz="28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118975" y="2710934"/>
            <a:ext cx="14830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defTabSz="457200"/>
            <a:r>
              <a:rPr lang="nl-NL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Ví dụ 1. </a:t>
            </a:r>
            <a:endParaRPr lang="vi-VN" sz="2800" b="1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693973" y="4275085"/>
            <a:ext cx="10150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 = 3</a:t>
            </a:r>
            <a:endParaRPr lang="vi-VN" sz="2800" dirty="0">
              <a:solidFill>
                <a:prstClr val="black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443698" y="4281186"/>
            <a:ext cx="17716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 a = - 2;</a:t>
            </a:r>
            <a:endParaRPr lang="vi-VN" sz="2800" dirty="0">
              <a:solidFill>
                <a:prstClr val="black"/>
              </a:solidFill>
            </a:endParaRPr>
          </a:p>
        </p:txBody>
      </p:sp>
      <p:sp>
        <p:nvSpPr>
          <p:cNvPr id="28" name="Curved Up Arrow 27"/>
          <p:cNvSpPr/>
          <p:nvPr/>
        </p:nvSpPr>
        <p:spPr>
          <a:xfrm>
            <a:off x="3127675" y="4798352"/>
            <a:ext cx="3980352" cy="45949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vi-VN">
              <a:solidFill>
                <a:prstClr val="black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43248" y="4305300"/>
            <a:ext cx="839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</a:t>
            </a:r>
            <a:endParaRPr lang="vi-VN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Curved Up Arrow 29"/>
          <p:cNvSpPr/>
          <p:nvPr/>
        </p:nvSpPr>
        <p:spPr>
          <a:xfrm>
            <a:off x="3742060" y="4893602"/>
            <a:ext cx="4373263" cy="45949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vi-VN">
              <a:solidFill>
                <a:prstClr val="black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644013" y="4286250"/>
            <a:ext cx="6421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674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2" grpId="0"/>
      <p:bldP spid="25" grpId="0"/>
      <p:bldP spid="26" grpId="0"/>
      <p:bldP spid="27" grpId="0"/>
      <p:bldP spid="28" grpId="0" animBg="1"/>
      <p:bldP spid="28" grpId="1" animBg="1"/>
      <p:bldP spid="29" grpId="0" build="allAtOnce"/>
      <p:bldP spid="30" grpId="0" animBg="1"/>
      <p:bldP spid="30" grpId="1" animBg="1"/>
      <p:bldP spid="31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25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0150" y="751980"/>
            <a:ext cx="281260" cy="52584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defTabSz="457200"/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13968" y="797136"/>
            <a:ext cx="64870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các hàm số sau, những  hàm số nào là hàm bậc nhất?   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 descr="Background pattern&#10;&#10;Description automatically generated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49" r="20345" b="-4"/>
          <a:stretch/>
        </p:blipFill>
        <p:spPr>
          <a:xfrm>
            <a:off x="7981936" y="0"/>
            <a:ext cx="990614" cy="1532534"/>
          </a:xfrm>
          <a:custGeom>
            <a:avLst/>
            <a:gdLst/>
            <a:ahLst/>
            <a:cxnLst/>
            <a:rect l="l" t="t" r="r" b="b"/>
            <a:pathLst>
              <a:path w="2590737" h="2926956">
                <a:moveTo>
                  <a:pt x="1463478" y="0"/>
                </a:moveTo>
                <a:cubicBezTo>
                  <a:pt x="1867606" y="0"/>
                  <a:pt x="2233476" y="163805"/>
                  <a:pt x="2498313" y="428643"/>
                </a:cubicBezTo>
                <a:lnTo>
                  <a:pt x="2501029" y="431631"/>
                </a:lnTo>
                <a:lnTo>
                  <a:pt x="2445696" y="582811"/>
                </a:lnTo>
                <a:cubicBezTo>
                  <a:pt x="2374039" y="813196"/>
                  <a:pt x="2335437" y="1058145"/>
                  <a:pt x="2335437" y="1312109"/>
                </a:cubicBezTo>
                <a:cubicBezTo>
                  <a:pt x="2335437" y="1650728"/>
                  <a:pt x="2404063" y="1973319"/>
                  <a:pt x="2528166" y="2266732"/>
                </a:cubicBezTo>
                <a:lnTo>
                  <a:pt x="2590737" y="2396622"/>
                </a:lnTo>
                <a:lnTo>
                  <a:pt x="2498313" y="2498313"/>
                </a:lnTo>
                <a:cubicBezTo>
                  <a:pt x="2233476" y="2763151"/>
                  <a:pt x="1867606" y="2926956"/>
                  <a:pt x="1463478" y="2926956"/>
                </a:cubicBezTo>
                <a:cubicBezTo>
                  <a:pt x="655221" y="2926956"/>
                  <a:pt x="0" y="2271735"/>
                  <a:pt x="0" y="1463478"/>
                </a:cubicBezTo>
                <a:cubicBezTo>
                  <a:pt x="0" y="655221"/>
                  <a:pt x="655221" y="0"/>
                  <a:pt x="1463478" y="0"/>
                </a:cubicBezTo>
                <a:close/>
              </a:path>
            </a:pathLst>
          </a:custGeom>
        </p:spPr>
      </p:pic>
      <p:sp>
        <p:nvSpPr>
          <p:cNvPr id="13" name="Rectangle 4">
            <a:extLst>
              <a:ext uri="{FF2B5EF4-FFF2-40B4-BE49-F238E27FC236}">
                <a16:creationId xmlns:a16="http://schemas.microsoft.com/office/drawing/2014/main" xmlns="" id="{51618902-0169-0B15-44C4-F9EA06792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9156" y="380362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xmlns="" id="{18EEFDD9-E570-42CB-AFB5-29DDE9BBA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7185" y="451849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xmlns="" id="{A9D907C2-DEC9-856C-18B9-ECE04240D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19" y="467407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4189271"/>
              </p:ext>
            </p:extLst>
          </p:nvPr>
        </p:nvGraphicFramePr>
        <p:xfrm>
          <a:off x="820604" y="1379109"/>
          <a:ext cx="7792641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6" imgW="4419360" imgH="241200" progId="Equation.DSMT4">
                  <p:embed/>
                </p:oleObj>
              </mc:Choice>
              <mc:Fallback>
                <p:oleObj name="Equation" r:id="rId6" imgW="4419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20604" y="1379109"/>
                        <a:ext cx="7792641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val 8"/>
          <p:cNvSpPr/>
          <p:nvPr/>
        </p:nvSpPr>
        <p:spPr>
          <a:xfrm>
            <a:off x="685800" y="1364065"/>
            <a:ext cx="400050" cy="567800"/>
          </a:xfrm>
          <a:prstGeom prst="ellipse">
            <a:avLst/>
          </a:prstGeom>
          <a:noFill/>
          <a:ln w="9525" cap="flat" cmpd="sng" algn="ctr">
            <a:solidFill>
              <a:srgbClr val="EB4E2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 defTabSz="457200"/>
            <a:endParaRPr lang="vi-VN">
              <a:solidFill>
                <a:srgbClr val="FF0000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2343150" y="1407793"/>
            <a:ext cx="400050" cy="567800"/>
          </a:xfrm>
          <a:prstGeom prst="ellipse">
            <a:avLst/>
          </a:prstGeom>
          <a:noFill/>
          <a:ln w="9525" cap="flat" cmpd="sng" algn="ctr">
            <a:solidFill>
              <a:srgbClr val="EB4E2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 defTabSz="457200"/>
            <a:endParaRPr lang="vi-VN">
              <a:solidFill>
                <a:srgbClr val="FF0000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5372100" y="1393871"/>
            <a:ext cx="400050" cy="567800"/>
          </a:xfrm>
          <a:prstGeom prst="ellipse">
            <a:avLst/>
          </a:prstGeom>
          <a:noFill/>
          <a:ln w="9525" cap="flat" cmpd="sng" algn="ctr">
            <a:solidFill>
              <a:srgbClr val="EB4E2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 defTabSz="457200"/>
            <a:endParaRPr lang="vi-VN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98741" y="2065097"/>
            <a:ext cx="1314451" cy="95410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defTabSz="457200"/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  <a:endParaRPr lang="en-US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85827" y="2646754"/>
            <a:ext cx="79152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Công thức chuyển đổi x (km) sang y (dặm). Công thức y theo x là:    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4688511"/>
              </p:ext>
            </p:extLst>
          </p:nvPr>
        </p:nvGraphicFramePr>
        <p:xfrm>
          <a:off x="2261592" y="3117851"/>
          <a:ext cx="963216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8" imgW="634680" imgH="419040" progId="Equation.DSMT4">
                  <p:embed/>
                </p:oleObj>
              </mc:Choice>
              <mc:Fallback>
                <p:oleObj name="Equation" r:id="rId8" imgW="6346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261592" y="3117851"/>
                        <a:ext cx="963216" cy="847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1776153"/>
              </p:ext>
            </p:extLst>
          </p:nvPr>
        </p:nvGraphicFramePr>
        <p:xfrm>
          <a:off x="3230339" y="3085896"/>
          <a:ext cx="9334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0" imgW="622080" imgH="419040" progId="Equation.DSMT4">
                  <p:embed/>
                </p:oleObj>
              </mc:Choice>
              <mc:Fallback>
                <p:oleObj name="Equation" r:id="rId10" imgW="6220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230339" y="3085896"/>
                        <a:ext cx="93345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Rectangle 34"/>
          <p:cNvSpPr/>
          <p:nvPr/>
        </p:nvSpPr>
        <p:spPr>
          <a:xfrm>
            <a:off x="885844" y="4183170"/>
            <a:ext cx="387070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55 </a:t>
            </a:r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(dặm/giờ)  = 88,495 (km/h)</a:t>
            </a:r>
            <a:endParaRPr lang="vi-VN" sz="28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000127" y="4783957"/>
            <a:ext cx="780097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Vì quy định vận tốc tối đa là 80km/h </a:t>
            </a:r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 quãng đường ấy, do </a:t>
            </a:r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đó ô tô chạy với vận tốc </a:t>
            </a:r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88,495 km/h </a:t>
            </a:r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 vi phạm luật giao thông</a:t>
            </a:r>
            <a:endParaRPr lang="vi-VN" sz="28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213583" y="3242242"/>
            <a:ext cx="43269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 y là hàm số bậc nhất của x</a:t>
            </a:r>
            <a:endParaRPr lang="vi-VN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825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1" grpId="0" animBg="1"/>
      <p:bldP spid="22" grpId="0" animBg="1"/>
      <p:bldP spid="29" grpId="0" animBg="1"/>
      <p:bldP spid="30" grpId="0"/>
      <p:bldP spid="35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57314" y="762000"/>
            <a:ext cx="1944529" cy="52322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defTabSz="457200"/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 luận</a:t>
            </a:r>
            <a:endParaRPr lang="en-US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8700" y="1524000"/>
            <a:ext cx="525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 vuông trả lời đúng vì: </a:t>
            </a:r>
            <a:endParaRPr lang="vi-VN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1578825"/>
              </p:ext>
            </p:extLst>
          </p:nvPr>
        </p:nvGraphicFramePr>
        <p:xfrm>
          <a:off x="1937147" y="2078066"/>
          <a:ext cx="1044822" cy="989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3" imgW="571320" imgH="406080" progId="Equation.DSMT4">
                  <p:embed/>
                </p:oleObj>
              </mc:Choice>
              <mc:Fallback>
                <p:oleObj name="Equation" r:id="rId3" imgW="57132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37147" y="2078066"/>
                        <a:ext cx="1044822" cy="9897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9047847"/>
              </p:ext>
            </p:extLst>
          </p:nvPr>
        </p:nvGraphicFramePr>
        <p:xfrm>
          <a:off x="2922025" y="2078067"/>
          <a:ext cx="927920" cy="9897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5" imgW="507960" imgH="406080" progId="Equation.DSMT4">
                  <p:embed/>
                </p:oleObj>
              </mc:Choice>
              <mc:Fallback>
                <p:oleObj name="Equation" r:id="rId5" imgW="50796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22025" y="2078067"/>
                        <a:ext cx="927920" cy="9897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9969885"/>
              </p:ext>
            </p:extLst>
          </p:nvPr>
        </p:nvGraphicFramePr>
        <p:xfrm>
          <a:off x="3849957" y="2125919"/>
          <a:ext cx="984877" cy="894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7" imgW="596880" imgH="406080" progId="Equation.DSMT4">
                  <p:embed/>
                </p:oleObj>
              </mc:Choice>
              <mc:Fallback>
                <p:oleObj name="Equation" r:id="rId7" imgW="59688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49957" y="2125919"/>
                        <a:ext cx="984877" cy="8940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58704" y="3352808"/>
            <a:ext cx="42862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có y là hàm bậc nhất theo x với: </a:t>
            </a:r>
            <a:endParaRPr lang="vi-VN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763184"/>
              </p:ext>
            </p:extLst>
          </p:nvPr>
        </p:nvGraphicFramePr>
        <p:xfrm>
          <a:off x="4972051" y="3100549"/>
          <a:ext cx="1132118" cy="1027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9" imgW="596880" imgH="406080" progId="Equation.DSMT4">
                  <p:embed/>
                </p:oleObj>
              </mc:Choice>
              <mc:Fallback>
                <p:oleObj name="Equation" r:id="rId9" imgW="59688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972051" y="3100549"/>
                        <a:ext cx="1132118" cy="1027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8236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>
            <a:extLst>
              <a:ext uri="{FF2B5EF4-FFF2-40B4-BE49-F238E27FC236}">
                <a16:creationId xmlns:a16="http://schemas.microsoft.com/office/drawing/2014/main" xmlns="" id="{B3DF3E49-EB04-A076-7D9E-83D447F3F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8" y="3244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576433" y="381000"/>
            <a:ext cx="4572001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l-NL" altLang="vi-VN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7.24 Trang </a:t>
            </a:r>
            <a:r>
              <a:rPr lang="nl-NL" altLang="vi-VN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endParaRPr lang="vi-VN" altLang="vi-VN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2387288"/>
              </p:ext>
            </p:extLst>
          </p:nvPr>
        </p:nvGraphicFramePr>
        <p:xfrm>
          <a:off x="590550" y="1432237"/>
          <a:ext cx="2381250" cy="47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4" imgW="1647658" imgH="276117" progId="Equation.DSMT4">
                  <p:embed/>
                </p:oleObj>
              </mc:Choice>
              <mc:Fallback>
                <p:oleObj name="Equation" r:id="rId4" imgW="1647658" imgH="27611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0550" y="1432237"/>
                        <a:ext cx="2381250" cy="472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33"/>
          <p:cNvSpPr/>
          <p:nvPr/>
        </p:nvSpPr>
        <p:spPr>
          <a:xfrm>
            <a:off x="2800882" y="1388056"/>
            <a:ext cx="56573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defTabSz="457200"/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 hàm </a:t>
            </a:r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 bậc nhất có:  a = -3 và b = 1</a:t>
            </a:r>
            <a:endParaRPr lang="vi-VN" sz="28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6054182"/>
              </p:ext>
            </p:extLst>
          </p:nvPr>
        </p:nvGraphicFramePr>
        <p:xfrm>
          <a:off x="533399" y="1990353"/>
          <a:ext cx="1621757" cy="4325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6" imgW="876240" imgH="203040" progId="Equation.DSMT4">
                  <p:embed/>
                </p:oleObj>
              </mc:Choice>
              <mc:Fallback>
                <p:oleObj name="Equation" r:id="rId6" imgW="876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33399" y="1990353"/>
                        <a:ext cx="1621757" cy="4325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ctangle 36"/>
          <p:cNvSpPr/>
          <p:nvPr/>
        </p:nvSpPr>
        <p:spPr>
          <a:xfrm>
            <a:off x="2155157" y="1905000"/>
            <a:ext cx="56172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defTabSz="457200"/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 hàm </a:t>
            </a:r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 bậc nhất có a = 0,6 và b = 0</a:t>
            </a:r>
            <a:endParaRPr lang="vi-VN" sz="28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9472090"/>
              </p:ext>
            </p:extLst>
          </p:nvPr>
        </p:nvGraphicFramePr>
        <p:xfrm>
          <a:off x="609600" y="2407329"/>
          <a:ext cx="2018685" cy="645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8" imgW="1269720" imgH="304560" progId="Equation.DSMT4">
                  <p:embed/>
                </p:oleObj>
              </mc:Choice>
              <mc:Fallback>
                <p:oleObj name="Equation" r:id="rId8" imgW="126972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09600" y="2407329"/>
                        <a:ext cx="2018685" cy="6453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8245396"/>
              </p:ext>
            </p:extLst>
          </p:nvPr>
        </p:nvGraphicFramePr>
        <p:xfrm>
          <a:off x="2819400" y="2423193"/>
          <a:ext cx="1624166" cy="5486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10" imgW="952200" imgH="241200" progId="Equation.DSMT4">
                  <p:embed/>
                </p:oleObj>
              </mc:Choice>
              <mc:Fallback>
                <p:oleObj name="Equation" r:id="rId10" imgW="9522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819400" y="2423193"/>
                        <a:ext cx="1624166" cy="5486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Rectangle 46"/>
          <p:cNvSpPr/>
          <p:nvPr/>
        </p:nvSpPr>
        <p:spPr>
          <a:xfrm>
            <a:off x="1136682" y="3058180"/>
            <a:ext cx="33794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defTabSz="457200"/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 hàm </a:t>
            </a:r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 bậc nhất có:</a:t>
            </a:r>
            <a:endParaRPr lang="vi-VN" sz="28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4" name="Object 5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2233068"/>
              </p:ext>
            </p:extLst>
          </p:nvPr>
        </p:nvGraphicFramePr>
        <p:xfrm>
          <a:off x="4104758" y="2959704"/>
          <a:ext cx="1953151" cy="6009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12" imgW="1155600" imgH="266400" progId="Equation.DSMT4">
                  <p:embed/>
                </p:oleObj>
              </mc:Choice>
              <mc:Fallback>
                <p:oleObj name="Equation" r:id="rId12" imgW="115560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104758" y="2959704"/>
                        <a:ext cx="1953151" cy="6009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Rectangle 55"/>
          <p:cNvSpPr/>
          <p:nvPr/>
        </p:nvSpPr>
        <p:spPr>
          <a:xfrm>
            <a:off x="990601" y="3657601"/>
            <a:ext cx="152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57200"/>
            <a:r>
              <a:rPr lang="nl-NL" sz="2800" b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Bài:7.25 </a:t>
            </a:r>
            <a:endParaRPr lang="vi-VN" sz="28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667002" y="3679158"/>
            <a:ext cx="534152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defTabSz="457200"/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 hàm </a:t>
            </a:r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 bậc nhất y = ax + 3  (1)</a:t>
            </a:r>
            <a:endParaRPr lang="vi-VN" sz="28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1407316" y="4038600"/>
            <a:ext cx="71270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57200"/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Thay </a:t>
            </a:r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 = 1 và y = 5 vào (1) ta được</a:t>
            </a:r>
            <a:endParaRPr lang="vi-VN" sz="28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962400" y="4505980"/>
            <a:ext cx="14654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 + 3 = 5</a:t>
            </a:r>
            <a:endParaRPr lang="vi-VN" sz="2800" dirty="0">
              <a:solidFill>
                <a:prstClr val="black"/>
              </a:solidFill>
            </a:endParaRPr>
          </a:p>
        </p:txBody>
      </p:sp>
      <p:graphicFrame>
        <p:nvGraphicFramePr>
          <p:cNvPr id="67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9543745"/>
              </p:ext>
            </p:extLst>
          </p:nvPr>
        </p:nvGraphicFramePr>
        <p:xfrm>
          <a:off x="5334000" y="4648200"/>
          <a:ext cx="334957" cy="310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14" imgW="219379" imgH="152224" progId="Equation.DSMT4">
                  <p:embed/>
                </p:oleObj>
              </mc:Choice>
              <mc:Fallback>
                <p:oleObj name="Equation" r:id="rId14" imgW="219379" imgH="15222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5334000" y="4648200"/>
                        <a:ext cx="334957" cy="3106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Rectangle 68"/>
          <p:cNvSpPr/>
          <p:nvPr/>
        </p:nvSpPr>
        <p:spPr>
          <a:xfrm>
            <a:off x="5715000" y="4505980"/>
            <a:ext cx="9044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 = 2</a:t>
            </a:r>
            <a:endParaRPr lang="vi-VN" sz="2800" dirty="0">
              <a:solidFill>
                <a:prstClr val="black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085939" y="5039380"/>
            <a:ext cx="42386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nl-NL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Vậy x = 1 và y = 5 thì a = 2 </a:t>
            </a:r>
            <a:endParaRPr lang="vi-VN" sz="28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028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7" grpId="0"/>
      <p:bldP spid="47" grpId="0"/>
      <p:bldP spid="56" grpId="0"/>
      <p:bldP spid="58" grpId="0"/>
      <p:bldP spid="64" grpId="0"/>
      <p:bldP spid="66" grpId="0"/>
      <p:bldP spid="69" grpId="0"/>
      <p:bldP spid="7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-15386" y="0"/>
            <a:ext cx="9144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xmlns="" id="{7C82E852-01C7-4E35-8270-8CE7CDCFF1C5}"/>
              </a:ext>
            </a:extLst>
          </p:cNvPr>
          <p:cNvSpPr/>
          <p:nvPr/>
        </p:nvSpPr>
        <p:spPr>
          <a:xfrm>
            <a:off x="609719" y="457200"/>
            <a:ext cx="6343650" cy="1295400"/>
          </a:xfrm>
          <a:prstGeom prst="roundRect">
            <a:avLst/>
          </a:prstGeom>
          <a:solidFill>
            <a:srgbClr val="EB4E23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6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</a:p>
        </p:txBody>
      </p:sp>
      <p:pic>
        <p:nvPicPr>
          <p:cNvPr id="7" name="图片 37">
            <a:extLst>
              <a:ext uri="{FF2B5EF4-FFF2-40B4-BE49-F238E27FC236}">
                <a16:creationId xmlns:a16="http://schemas.microsoft.com/office/drawing/2014/main" xmlns="" id="{4EA8C493-7C53-4F3D-8A23-00B445A1D2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4" t="15742" r="21012" b="6334"/>
          <a:stretch/>
        </p:blipFill>
        <p:spPr>
          <a:xfrm>
            <a:off x="7105888" y="152666"/>
            <a:ext cx="1590644" cy="228573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57200" y="1905002"/>
            <a:ext cx="788670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57200">
              <a:lnSpc>
                <a:spcPct val="115000"/>
              </a:lnSpc>
            </a:pP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Đọc lại toàn bộ nội dung bài đã học.</a:t>
            </a:r>
          </a:p>
          <a:p>
            <a:pPr algn="just" defTabSz="457200">
              <a:lnSpc>
                <a:spcPct val="115000"/>
              </a:lnSpc>
            </a:pP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Ghi nhớ khái niệm hàm số bậc nhất, nhận biết hàm số và xác định chính xác hệ số a, b của hàm số đó : Tính chính xác giá trị của hàm số theo bảng giá trị.</a:t>
            </a:r>
          </a:p>
          <a:p>
            <a:pPr algn="just" defTabSz="457200">
              <a:lnSpc>
                <a:spcPct val="115000"/>
              </a:lnSpc>
            </a:pP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Làm lại bài tập 7.24; 7.25; SGK trang 50</a:t>
            </a:r>
          </a:p>
          <a:p>
            <a:pPr algn="just" defTabSz="457200">
              <a:lnSpc>
                <a:spcPct val="115000"/>
              </a:lnSpc>
            </a:pP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Đọc tìm hiểu mục 2 về đồ thị của hàm số bậc nhất.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Hoàn thiện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HĐ4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HĐ5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trang 48 và 49. Tìm hiểu cách vẽ đồ thị hàm bậc nhất Trang 49</a:t>
            </a:r>
            <a:r>
              <a:rPr lang="vi-VN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Hoàn thiện phiếu học tập câu. hỏi 1, 2 và 3 (gửi phiếu về nhà qua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zalô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nhóm)</a:t>
            </a:r>
            <a:endParaRPr lang="vi-VN" sz="28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55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1_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2_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4.xml><?xml version="1.0" encoding="utf-8"?>
<a:theme xmlns:a="http://schemas.openxmlformats.org/drawingml/2006/main" name="3_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5.xml><?xml version="1.0" encoding="utf-8"?>
<a:theme xmlns:a="http://schemas.openxmlformats.org/drawingml/2006/main" name="4_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6.xml><?xml version="1.0" encoding="utf-8"?>
<a:theme xmlns:a="http://schemas.openxmlformats.org/drawingml/2006/main" name="5_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7.xml><?xml version="1.0" encoding="utf-8"?>
<a:theme xmlns:a="http://schemas.openxmlformats.org/drawingml/2006/main" name="6_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8.xml><?xml version="1.0" encoding="utf-8"?>
<a:theme xmlns:a="http://schemas.openxmlformats.org/drawingml/2006/main" name="7_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708</Words>
  <Application>Microsoft Office PowerPoint</Application>
  <PresentationFormat>On-screen Show (4:3)</PresentationFormat>
  <Paragraphs>67</Paragraphs>
  <Slides>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8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Wisp</vt:lpstr>
      <vt:lpstr>1_Wisp</vt:lpstr>
      <vt:lpstr>2_Wisp</vt:lpstr>
      <vt:lpstr>3_Wisp</vt:lpstr>
      <vt:lpstr>4_Wisp</vt:lpstr>
      <vt:lpstr>5_Wisp</vt:lpstr>
      <vt:lpstr>6_Wisp</vt:lpstr>
      <vt:lpstr>7_Wisp</vt:lpstr>
      <vt:lpstr>Equation</vt:lpstr>
      <vt:lpstr>Hoạt động cá nhân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Hoạt động cá nhân</dc:title>
  <dc:creator>DELL</dc:creator>
  <cp:lastModifiedBy>DELL</cp:lastModifiedBy>
  <cp:revision>2</cp:revision>
  <dcterms:created xsi:type="dcterms:W3CDTF">2024-05-07T12:56:50Z</dcterms:created>
  <dcterms:modified xsi:type="dcterms:W3CDTF">2024-05-07T13:13:20Z</dcterms:modified>
</cp:coreProperties>
</file>