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9" r:id="rId4"/>
    <p:sldId id="261" r:id="rId5"/>
    <p:sldId id="262" r:id="rId6"/>
    <p:sldId id="263" r:id="rId7"/>
    <p:sldId id="264" r:id="rId8"/>
    <p:sldId id="268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D6BA-06AD-41E0-BCF7-CA902B66BC46}" type="datetimeFigureOut">
              <a:rPr lang="vi-VN" smtClean="0"/>
              <a:t>29/03/2024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0FE5-6377-4D5C-B9B2-F299670475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39349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D6BA-06AD-41E0-BCF7-CA902B66BC46}" type="datetimeFigureOut">
              <a:rPr lang="vi-VN" smtClean="0"/>
              <a:t>29/03/2024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0FE5-6377-4D5C-B9B2-F299670475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09628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D6BA-06AD-41E0-BCF7-CA902B66BC46}" type="datetimeFigureOut">
              <a:rPr lang="vi-VN" smtClean="0"/>
              <a:t>29/03/2024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0FE5-6377-4D5C-B9B2-F299670475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7906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D6BA-06AD-41E0-BCF7-CA902B66BC46}" type="datetimeFigureOut">
              <a:rPr lang="vi-VN" smtClean="0"/>
              <a:t>29/03/2024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0FE5-6377-4D5C-B9B2-F299670475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97874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D6BA-06AD-41E0-BCF7-CA902B66BC46}" type="datetimeFigureOut">
              <a:rPr lang="vi-VN" smtClean="0"/>
              <a:t>29/03/2024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0FE5-6377-4D5C-B9B2-F299670475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92223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D6BA-06AD-41E0-BCF7-CA902B66BC46}" type="datetimeFigureOut">
              <a:rPr lang="vi-VN" smtClean="0"/>
              <a:t>29/03/2024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0FE5-6377-4D5C-B9B2-F299670475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5215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D6BA-06AD-41E0-BCF7-CA902B66BC46}" type="datetimeFigureOut">
              <a:rPr lang="vi-VN" smtClean="0"/>
              <a:t>29/03/2024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0FE5-6377-4D5C-B9B2-F299670475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0962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D6BA-06AD-41E0-BCF7-CA902B66BC46}" type="datetimeFigureOut">
              <a:rPr lang="vi-VN" smtClean="0"/>
              <a:t>29/03/2024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0FE5-6377-4D5C-B9B2-F299670475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7083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D6BA-06AD-41E0-BCF7-CA902B66BC46}" type="datetimeFigureOut">
              <a:rPr lang="vi-VN" smtClean="0"/>
              <a:t>29/03/2024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0FE5-6377-4D5C-B9B2-F299670475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44158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D6BA-06AD-41E0-BCF7-CA902B66BC46}" type="datetimeFigureOut">
              <a:rPr lang="vi-VN" smtClean="0"/>
              <a:t>29/03/2024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0FE5-6377-4D5C-B9B2-F299670475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7168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D6BA-06AD-41E0-BCF7-CA902B66BC46}" type="datetimeFigureOut">
              <a:rPr lang="vi-VN" smtClean="0"/>
              <a:t>29/03/2024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20FE5-6377-4D5C-B9B2-F299670475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038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DD6BA-06AD-41E0-BCF7-CA902B66BC46}" type="datetimeFigureOut">
              <a:rPr lang="vi-VN" smtClean="0"/>
              <a:t>29/03/2024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20FE5-6377-4D5C-B9B2-F2996704750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6448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hai Thanh\Desktop\tkn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15343" y="260648"/>
            <a:ext cx="33123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rgbClr val="FF0000"/>
                </a:solidFill>
              </a:rPr>
              <a:t>Cho biết sự lãng phí năng lượng trong </a:t>
            </a:r>
            <a:r>
              <a:rPr lang="vi-VN" sz="2400" dirty="0" smtClean="0">
                <a:solidFill>
                  <a:srgbClr val="FF0000"/>
                </a:solidFill>
              </a:rPr>
              <a:t>hình?</a:t>
            </a:r>
            <a:endParaRPr lang="vi-VN" sz="2400" dirty="0">
              <a:solidFill>
                <a:srgbClr val="FF0000"/>
              </a:solidFill>
            </a:endParaRPr>
          </a:p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30306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76672"/>
            <a:ext cx="72008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</a:rPr>
              <a:t>II. Một số biện pháp tiết kiệm năng lượng trong cuộc sống hằng ngày</a:t>
            </a:r>
            <a:endParaRPr lang="vi-VN" sz="2400" dirty="0">
              <a:solidFill>
                <a:srgbClr val="FF0000"/>
              </a:solidFill>
            </a:endParaRPr>
          </a:p>
          <a:p>
            <a:r>
              <a:rPr lang="vi-VN" sz="2400" dirty="0"/>
              <a:t>- Tiết kiệm năng lượng là một yêu cầu cấp thiết đối với tất cả mọi lĩnh vực, mọi cá nhân nhằm đảm bảo an ninh năng lượng.</a:t>
            </a:r>
          </a:p>
          <a:p>
            <a:r>
              <a:rPr lang="vi-VN" sz="2400" dirty="0"/>
              <a:t>- Một số biện pháp tiết kiệm năng lượng:</a:t>
            </a:r>
          </a:p>
          <a:p>
            <a:r>
              <a:rPr lang="vi-VN" sz="2400" dirty="0"/>
              <a:t>+ Tắt các thiết bị điện khi không sử dụng</a:t>
            </a:r>
          </a:p>
          <a:p>
            <a:r>
              <a:rPr lang="vi-VN" sz="2400" dirty="0"/>
              <a:t>+ Chỉ dùng máy giặt khi có đủ lượng quần áo để giặt</a:t>
            </a:r>
          </a:p>
          <a:p>
            <a:r>
              <a:rPr lang="vi-VN" sz="2400" dirty="0"/>
              <a:t>+ Sử dụng nước sinh hoạt với một lượng vừa đủ nhu cầu</a:t>
            </a:r>
          </a:p>
          <a:p>
            <a:r>
              <a:rPr lang="vi-VN" sz="2400" dirty="0"/>
              <a:t>+ Ưu tiên dùng các nguồn năng lượng tái tạo</a:t>
            </a:r>
          </a:p>
          <a:p>
            <a:r>
              <a:rPr lang="vi-VN" sz="2400" dirty="0"/>
              <a:t>+ Dùng đèn LED để thắp sáng thay thế đèn huỳnh quang hoặc đèn sợi đốt,…</a:t>
            </a:r>
          </a:p>
          <a:p>
            <a:r>
              <a:rPr lang="vi-VN" dirty="0"/>
              <a:t/>
            </a:r>
            <a:br>
              <a:rPr lang="vi-VN" dirty="0"/>
            </a:br>
            <a:r>
              <a:rPr lang="vi-VN" dirty="0"/>
              <a:t/>
            </a:r>
            <a:br>
              <a:rPr lang="vi-VN" dirty="0"/>
            </a:b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8653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18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92696"/>
            <a:ext cx="7024680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u="sng" dirty="0"/>
              <a:t>Trả lời:</a:t>
            </a:r>
            <a:endParaRPr lang="vi-VN" sz="2800" dirty="0"/>
          </a:p>
          <a:p>
            <a:r>
              <a:rPr lang="vi-VN" sz="2800" dirty="0">
                <a:solidFill>
                  <a:srgbClr val="FF0000"/>
                </a:solidFill>
              </a:rPr>
              <a:t>Sự lãng phí năng lượng trong hình:</a:t>
            </a:r>
          </a:p>
          <a:p>
            <a:r>
              <a:rPr lang="vi-VN" sz="2800" dirty="0" smtClean="0"/>
              <a:t>-  Ti </a:t>
            </a:r>
            <a:r>
              <a:rPr lang="vi-VN" sz="2800" dirty="0"/>
              <a:t>vi không dùng nhưng vẫn bật.</a:t>
            </a:r>
          </a:p>
          <a:p>
            <a:r>
              <a:rPr lang="vi-VN" sz="2800" dirty="0" smtClean="0"/>
              <a:t>-  Trời </a:t>
            </a:r>
            <a:r>
              <a:rPr lang="vi-VN" sz="2800" dirty="0"/>
              <a:t>sáng nhưng vẫn bật đèn</a:t>
            </a:r>
          </a:p>
          <a:p>
            <a:r>
              <a:rPr lang="vi-VN" sz="2800" dirty="0" smtClean="0"/>
              <a:t>-  Hai </a:t>
            </a:r>
            <a:r>
              <a:rPr lang="vi-VN" sz="2800" dirty="0"/>
              <a:t>bếp đun đã sôi nhưng không tắt bếp.</a:t>
            </a:r>
          </a:p>
          <a:p>
            <a:r>
              <a:rPr lang="vi-VN" sz="2800" dirty="0" smtClean="0"/>
              <a:t>-  Ấm </a:t>
            </a:r>
            <a:r>
              <a:rPr lang="vi-VN" sz="2800" dirty="0"/>
              <a:t>nước đã sôi nhưng không rút điện</a:t>
            </a:r>
          </a:p>
          <a:p>
            <a:r>
              <a:rPr lang="vi-VN" sz="2800" dirty="0" smtClean="0"/>
              <a:t>       </a:t>
            </a:r>
          </a:p>
          <a:p>
            <a:r>
              <a:rPr lang="vi-VN" sz="2800" dirty="0"/>
              <a:t> </a:t>
            </a:r>
            <a:r>
              <a:rPr lang="vi-VN" sz="2800" dirty="0" smtClean="0"/>
              <a:t>    </a:t>
            </a:r>
            <a:endParaRPr lang="vi-VN" dirty="0"/>
          </a:p>
        </p:txBody>
      </p:sp>
      <p:sp>
        <p:nvSpPr>
          <p:cNvPr id="3" name="Right Arrow 2"/>
          <p:cNvSpPr/>
          <p:nvPr/>
        </p:nvSpPr>
        <p:spPr>
          <a:xfrm>
            <a:off x="438987" y="4801306"/>
            <a:ext cx="4320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TextBox 3"/>
          <p:cNvSpPr txBox="1"/>
          <p:nvPr/>
        </p:nvSpPr>
        <p:spPr>
          <a:xfrm>
            <a:off x="955063" y="4653136"/>
            <a:ext cx="75724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solidFill>
                  <a:srgbClr val="0070C0"/>
                </a:solidFill>
              </a:rPr>
              <a:t>Cần phải tắt các thiết bị sử dụng năng lượng </a:t>
            </a:r>
          </a:p>
          <a:p>
            <a:r>
              <a:rPr lang="vi-VN" sz="2800" dirty="0" smtClean="0">
                <a:solidFill>
                  <a:srgbClr val="0070C0"/>
                </a:solidFill>
              </a:rPr>
              <a:t>khi đã sử dụng xong hoặc khi không cần thiết.</a:t>
            </a:r>
            <a:endParaRPr lang="vi-VN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06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Khai Thanh\Desktop\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3330"/>
            <a:ext cx="9144000" cy="5934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-23965" y="0"/>
            <a:ext cx="91919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vi-VN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 51: TIẾT KIỆM NĂNG LƯỢNG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413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76672"/>
            <a:ext cx="82809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I. Tại sao cần tiết kiệm năng </a:t>
            </a:r>
            <a:r>
              <a:rPr lang="vi-VN" sz="2800" b="1" dirty="0" smtClean="0">
                <a:solidFill>
                  <a:srgbClr val="FF0000"/>
                </a:solidFill>
              </a:rPr>
              <a:t>lượng:</a:t>
            </a:r>
            <a:endParaRPr lang="vi-VN" sz="2800" b="1" dirty="0">
              <a:solidFill>
                <a:srgbClr val="FF0000"/>
              </a:solidFill>
            </a:endParaRPr>
          </a:p>
          <a:p>
            <a:endParaRPr lang="vi-VN" sz="2800" dirty="0" smtClean="0"/>
          </a:p>
          <a:p>
            <a:r>
              <a:rPr lang="vi-VN" sz="2800" dirty="0" smtClean="0"/>
              <a:t>1</a:t>
            </a:r>
            <a:r>
              <a:rPr lang="vi-VN" sz="2800" dirty="0"/>
              <a:t>. Hãy nêu một số ví dụ có thể gây lãng phí năng lượng xảy ra trong lớp </a:t>
            </a:r>
            <a:r>
              <a:rPr lang="vi-VN" sz="2800" dirty="0" smtClean="0"/>
              <a:t>học, </a:t>
            </a:r>
            <a:r>
              <a:rPr lang="vi-VN" sz="2800" dirty="0"/>
              <a:t>trong nhà trường</a:t>
            </a:r>
          </a:p>
          <a:p>
            <a:endParaRPr lang="vi-VN" sz="2800" dirty="0" smtClean="0"/>
          </a:p>
          <a:p>
            <a:r>
              <a:rPr lang="vi-VN" sz="2800" dirty="0" smtClean="0"/>
              <a:t>2</a:t>
            </a:r>
            <a:r>
              <a:rPr lang="vi-VN" sz="2800" dirty="0"/>
              <a:t>. Hãy thảo luận về các biện pháp tiết kiệm năng lượng trong lớp học.</a:t>
            </a:r>
          </a:p>
          <a:p>
            <a:endParaRPr lang="vi-VN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3789040"/>
            <a:ext cx="85324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solidFill>
                  <a:srgbClr val="0070C0"/>
                </a:solidFill>
              </a:rPr>
              <a:t>Câu 1: Sự </a:t>
            </a:r>
            <a:r>
              <a:rPr lang="vi-VN" sz="2800" dirty="0">
                <a:solidFill>
                  <a:srgbClr val="0070C0"/>
                </a:solidFill>
              </a:rPr>
              <a:t>lãng phí năng lượng thường xuyên xảy ra trong lớp học, trong nhà trường như</a:t>
            </a:r>
            <a:r>
              <a:rPr lang="vi-VN" sz="2800" dirty="0" smtClean="0">
                <a:solidFill>
                  <a:srgbClr val="0070C0"/>
                </a:solidFill>
              </a:rPr>
              <a:t>: - Tập </a:t>
            </a:r>
            <a:r>
              <a:rPr lang="vi-VN" sz="2800" dirty="0">
                <a:solidFill>
                  <a:srgbClr val="0070C0"/>
                </a:solidFill>
              </a:rPr>
              <a:t>trung ngoài trời hoặc lúc ra về </a:t>
            </a:r>
            <a:r>
              <a:rPr lang="vi-VN" sz="2800" dirty="0" smtClean="0">
                <a:solidFill>
                  <a:srgbClr val="0070C0"/>
                </a:solidFill>
              </a:rPr>
              <a:t>nhưng điện, </a:t>
            </a:r>
            <a:r>
              <a:rPr lang="vi-VN" sz="2800" dirty="0">
                <a:solidFill>
                  <a:srgbClr val="0070C0"/>
                </a:solidFill>
              </a:rPr>
              <a:t>quạt trong lớp không </a:t>
            </a:r>
            <a:r>
              <a:rPr lang="vi-VN" sz="2800" dirty="0" smtClean="0">
                <a:solidFill>
                  <a:srgbClr val="0070C0"/>
                </a:solidFill>
              </a:rPr>
              <a:t>tắt.</a:t>
            </a:r>
          </a:p>
          <a:p>
            <a:pPr marL="457200" indent="-457200">
              <a:buFontTx/>
              <a:buChar char="-"/>
            </a:pPr>
            <a:r>
              <a:rPr lang="vi-VN" sz="2800" dirty="0" smtClean="0">
                <a:solidFill>
                  <a:srgbClr val="0070C0"/>
                </a:solidFill>
              </a:rPr>
              <a:t>Bật </a:t>
            </a:r>
            <a:r>
              <a:rPr lang="vi-VN" sz="2800" dirty="0">
                <a:solidFill>
                  <a:srgbClr val="0070C0"/>
                </a:solidFill>
              </a:rPr>
              <a:t>quạt khi trời </a:t>
            </a:r>
            <a:r>
              <a:rPr lang="vi-VN" sz="2800" dirty="0" smtClean="0">
                <a:solidFill>
                  <a:srgbClr val="0070C0"/>
                </a:solidFill>
              </a:rPr>
              <a:t>lạnh.</a:t>
            </a:r>
          </a:p>
          <a:p>
            <a:pPr marL="457200" indent="-457200">
              <a:buFontTx/>
              <a:buChar char="-"/>
            </a:pPr>
            <a:r>
              <a:rPr lang="vi-VN" sz="2800" dirty="0">
                <a:solidFill>
                  <a:srgbClr val="0070C0"/>
                </a:solidFill>
              </a:rPr>
              <a:t>Trời nắng,phòng đủ ánh sáng vẫn bật đèn </a:t>
            </a:r>
            <a:r>
              <a:rPr lang="vi-VN" sz="2800" dirty="0" smtClean="0">
                <a:solidFill>
                  <a:srgbClr val="0070C0"/>
                </a:solidFill>
              </a:rPr>
              <a:t>điện.</a:t>
            </a:r>
            <a:endParaRPr lang="vi-VN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06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1988840"/>
            <a:ext cx="6192688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/>
              <a:t>T</a:t>
            </a:r>
            <a:r>
              <a:rPr lang="vi-VN" sz="2800" dirty="0" smtClean="0"/>
              <a:t>iết </a:t>
            </a:r>
            <a:r>
              <a:rPr lang="vi-VN" sz="2800" dirty="0"/>
              <a:t>kiệm năng lượng giúp:</a:t>
            </a:r>
          </a:p>
          <a:p>
            <a:r>
              <a:rPr lang="vi-VN" sz="2800" dirty="0"/>
              <a:t>- Tiết kiệm chi phí</a:t>
            </a:r>
          </a:p>
          <a:p>
            <a:r>
              <a:rPr lang="vi-VN" sz="2800" dirty="0"/>
              <a:t>- Bảo tồn các nguồn năng lượng không tái tạo</a:t>
            </a:r>
          </a:p>
          <a:p>
            <a:r>
              <a:rPr lang="vi-VN" sz="2800" dirty="0"/>
              <a:t>- Góp phần giảm lượng chất thải, giảm ô nhiễm môi trường.</a:t>
            </a:r>
          </a:p>
          <a:p>
            <a:r>
              <a:rPr lang="vi-VN" dirty="0"/>
              <a:t/>
            </a:r>
            <a:br>
              <a:rPr lang="vi-VN" dirty="0"/>
            </a:br>
            <a:r>
              <a:rPr lang="vi-VN" dirty="0"/>
              <a:t/>
            </a:r>
            <a:br>
              <a:rPr lang="vi-VN" dirty="0"/>
            </a:br>
            <a:endParaRPr lang="vi-VN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476672"/>
            <a:ext cx="6768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</a:rPr>
              <a:t>I. Tại sao cần tiết kiệm năng lượng:</a:t>
            </a:r>
          </a:p>
          <a:p>
            <a:endParaRPr lang="vi-VN" sz="2800" dirty="0"/>
          </a:p>
        </p:txBody>
      </p:sp>
    </p:spTree>
    <p:extLst>
      <p:ext uri="{BB962C8B-B14F-4D97-AF65-F5344CB8AC3E}">
        <p14:creationId xmlns:p14="http://schemas.microsoft.com/office/powerpoint/2010/main" val="117234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76672"/>
            <a:ext cx="820891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</a:rPr>
              <a:t>II. Một số biện pháp tiết kiệm năng lượng trong hoạt động hằng </a:t>
            </a:r>
            <a:r>
              <a:rPr lang="vi-VN" sz="2400" b="1" dirty="0" smtClean="0">
                <a:solidFill>
                  <a:srgbClr val="FF0000"/>
                </a:solidFill>
              </a:rPr>
              <a:t>ngày:</a:t>
            </a:r>
            <a:endParaRPr lang="vi-VN" sz="2400" b="1" dirty="0">
              <a:solidFill>
                <a:srgbClr val="FF0000"/>
              </a:solidFill>
            </a:endParaRPr>
          </a:p>
          <a:p>
            <a:r>
              <a:rPr lang="vi-VN" sz="2400" dirty="0"/>
              <a:t>1. Những biện pháp nào dưới đây giúp tiết kiệm năng lượng?</a:t>
            </a:r>
          </a:p>
          <a:p>
            <a:r>
              <a:rPr lang="vi-VN" sz="2400" dirty="0"/>
              <a:t>a) Sử dụng áng nắng mặt trời để làm khô quần áo ướt thay vì dùng máy sấy khô quần áo.</a:t>
            </a:r>
          </a:p>
          <a:p>
            <a:r>
              <a:rPr lang="vi-VN" sz="2400" dirty="0"/>
              <a:t>b) Dùng đèn LED để thắp sáng thay thế đèn huỳnh quang hoặc đèn sợi đốt.</a:t>
            </a:r>
          </a:p>
          <a:p>
            <a:r>
              <a:rPr lang="vi-VN" sz="2400" dirty="0"/>
              <a:t>c) Tận dụng ánh sáng tự nhiên thay vì dùng đèn thắp sáng vào ban ngày.</a:t>
            </a:r>
          </a:p>
          <a:p>
            <a:r>
              <a:rPr lang="vi-VN" sz="2400" dirty="0"/>
              <a:t>d) Rút phích cắm hoặc tắt thiết bị điện khi không sử dụng.</a:t>
            </a:r>
          </a:p>
          <a:p>
            <a:r>
              <a:rPr lang="vi-VN" sz="2400" dirty="0"/>
              <a:t>e) Đóng, mở tủ lạnh hoặc máy điều hòa đúng cách.</a:t>
            </a:r>
          </a:p>
          <a:p>
            <a:r>
              <a:rPr lang="vi-VN" sz="2400" dirty="0"/>
              <a:t>g) Bật tivi xem cả ngày.</a:t>
            </a:r>
          </a:p>
          <a:p>
            <a:r>
              <a:rPr lang="vi-VN" sz="2400" dirty="0"/>
              <a:t>h) Tắt vòi nước trong khi đánh răng</a:t>
            </a:r>
          </a:p>
          <a:p>
            <a:r>
              <a:rPr lang="vi-VN" sz="2400" dirty="0"/>
              <a:t>i) Thu gom các vật dụng (giấy, đồ nhựa, ...) đã dùng có thể tái sử dụng hoặc tái chế.</a:t>
            </a:r>
          </a:p>
          <a:p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117234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106994"/>
              </p:ext>
            </p:extLst>
          </p:nvPr>
        </p:nvGraphicFramePr>
        <p:xfrm>
          <a:off x="1403648" y="1844824"/>
          <a:ext cx="6912770" cy="3816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554"/>
                <a:gridCol w="1382554"/>
                <a:gridCol w="1382554"/>
                <a:gridCol w="1382554"/>
                <a:gridCol w="1382554"/>
              </a:tblGrid>
              <a:tr h="2167910">
                <a:tc>
                  <a:txBody>
                    <a:bodyPr/>
                    <a:lstStyle/>
                    <a:p>
                      <a:r>
                        <a:rPr lang="vi-VN" sz="2400" dirty="0" smtClean="0"/>
                        <a:t>Biện pháp</a:t>
                      </a:r>
                      <a:endParaRPr lang="vi-V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400" dirty="0" smtClean="0"/>
                        <a:t>Tiết kiệm điện</a:t>
                      </a:r>
                      <a:endParaRPr lang="vi-V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400" dirty="0" smtClean="0"/>
                        <a:t>Tiết kiệm nước</a:t>
                      </a:r>
                      <a:endParaRPr lang="vi-V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400" dirty="0" smtClean="0"/>
                        <a:t>Tiết kiệm nhiên liệu</a:t>
                      </a:r>
                      <a:endParaRPr lang="vi-V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400" dirty="0" smtClean="0"/>
                        <a:t>Dùng nguồn năng lượng tái tạo</a:t>
                      </a:r>
                      <a:endParaRPr lang="vi-VN" sz="2400" dirty="0"/>
                    </a:p>
                  </a:txBody>
                  <a:tcPr/>
                </a:tc>
              </a:tr>
              <a:tr h="549505">
                <a:tc>
                  <a:txBody>
                    <a:bodyPr/>
                    <a:lstStyle/>
                    <a:p>
                      <a:r>
                        <a:rPr lang="vi-VN" sz="2400" dirty="0" smtClean="0"/>
                        <a:t>a,</a:t>
                      </a:r>
                      <a:endParaRPr lang="vi-V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400" dirty="0" smtClean="0"/>
                        <a:t>x</a:t>
                      </a:r>
                      <a:endParaRPr lang="vi-V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400" dirty="0" smtClean="0"/>
                        <a:t>?</a:t>
                      </a:r>
                      <a:endParaRPr lang="vi-V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400" dirty="0" smtClean="0"/>
                        <a:t>x</a:t>
                      </a:r>
                      <a:endParaRPr lang="vi-V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400" dirty="0" smtClean="0"/>
                        <a:t>x</a:t>
                      </a:r>
                      <a:endParaRPr lang="vi-VN" sz="2400" dirty="0"/>
                    </a:p>
                  </a:txBody>
                  <a:tcPr/>
                </a:tc>
              </a:tr>
              <a:tr h="549505">
                <a:tc>
                  <a:txBody>
                    <a:bodyPr/>
                    <a:lstStyle/>
                    <a:p>
                      <a:r>
                        <a:rPr lang="vi-VN" sz="2400" dirty="0" smtClean="0"/>
                        <a:t>b,</a:t>
                      </a:r>
                      <a:endParaRPr lang="vi-V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400" dirty="0" smtClean="0"/>
                        <a:t>?</a:t>
                      </a:r>
                      <a:endParaRPr lang="vi-V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400" dirty="0" smtClean="0"/>
                        <a:t>?</a:t>
                      </a:r>
                      <a:endParaRPr lang="vi-V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400" dirty="0" smtClean="0"/>
                        <a:t>?</a:t>
                      </a:r>
                      <a:endParaRPr lang="vi-V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400" dirty="0" smtClean="0"/>
                        <a:t>?</a:t>
                      </a:r>
                      <a:endParaRPr lang="vi-VN" sz="2400" dirty="0"/>
                    </a:p>
                  </a:txBody>
                  <a:tcPr/>
                </a:tc>
              </a:tr>
              <a:tr h="549505">
                <a:tc>
                  <a:txBody>
                    <a:bodyPr/>
                    <a:lstStyle/>
                    <a:p>
                      <a:r>
                        <a:rPr lang="vi-VN" sz="2400" dirty="0" smtClean="0"/>
                        <a:t>...</a:t>
                      </a:r>
                      <a:endParaRPr lang="vi-V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400" dirty="0" smtClean="0"/>
                        <a:t>?</a:t>
                      </a:r>
                      <a:endParaRPr lang="vi-V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400" dirty="0" smtClean="0"/>
                        <a:t>?</a:t>
                      </a:r>
                      <a:endParaRPr lang="vi-V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400" dirty="0" smtClean="0"/>
                        <a:t>?</a:t>
                      </a:r>
                      <a:endParaRPr lang="vi-V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400" dirty="0" smtClean="0"/>
                        <a:t>?</a:t>
                      </a:r>
                      <a:endParaRPr lang="vi-VN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59632" y="548680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/>
              <a:t>2.Hoạt động nhóm 4 để hoàn thành bảng sau:</a:t>
            </a:r>
            <a:endParaRPr lang="vi-VN" sz="2800" dirty="0"/>
          </a:p>
        </p:txBody>
      </p:sp>
    </p:spTree>
    <p:extLst>
      <p:ext uri="{BB962C8B-B14F-4D97-AF65-F5344CB8AC3E}">
        <p14:creationId xmlns:p14="http://schemas.microsoft.com/office/powerpoint/2010/main" val="38653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422724"/>
              </p:ext>
            </p:extLst>
          </p:nvPr>
        </p:nvGraphicFramePr>
        <p:xfrm>
          <a:off x="827584" y="836712"/>
          <a:ext cx="7848870" cy="5151120"/>
        </p:xfrm>
        <a:graphic>
          <a:graphicData uri="http://schemas.openxmlformats.org/drawingml/2006/table">
            <a:tbl>
              <a:tblPr/>
              <a:tblGrid>
                <a:gridCol w="1569774"/>
                <a:gridCol w="1569774"/>
                <a:gridCol w="1569774"/>
                <a:gridCol w="1569774"/>
                <a:gridCol w="1569774"/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solidFill>
                            <a:srgbClr val="FF0000"/>
                          </a:solidFill>
                          <a:effectLst/>
                        </a:rPr>
                        <a:t>Biện pháp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 smtClean="0">
                          <a:solidFill>
                            <a:srgbClr val="FF0000"/>
                          </a:solidFill>
                          <a:effectLst/>
                        </a:rPr>
                        <a:t>Tiết </a:t>
                      </a:r>
                      <a:r>
                        <a:rPr lang="vi-VN" sz="2400" dirty="0">
                          <a:solidFill>
                            <a:srgbClr val="FF0000"/>
                          </a:solidFill>
                          <a:effectLst/>
                        </a:rPr>
                        <a:t>kiệm điện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solidFill>
                            <a:srgbClr val="FF0000"/>
                          </a:solidFill>
                          <a:effectLst/>
                        </a:rPr>
                        <a:t>Tiết kiệm nước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solidFill>
                            <a:srgbClr val="FF0000"/>
                          </a:solidFill>
                          <a:effectLst/>
                        </a:rPr>
                        <a:t>Tiết kiệm nhiên liệu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solidFill>
                            <a:srgbClr val="FF0000"/>
                          </a:solidFill>
                          <a:effectLst/>
                        </a:rPr>
                        <a:t>Dùng nguồn năng</a:t>
                      </a:r>
                    </a:p>
                    <a:p>
                      <a:pPr algn="ctr" fontAlgn="t"/>
                      <a:r>
                        <a:rPr lang="vi-VN" sz="2400" dirty="0">
                          <a:solidFill>
                            <a:srgbClr val="FF0000"/>
                          </a:solidFill>
                          <a:effectLst/>
                        </a:rPr>
                        <a:t>lượng tái tạo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effectLst/>
                        </a:rPr>
                        <a:t>a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effectLst/>
                        </a:rPr>
                        <a:t>X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effectLst/>
                        </a:rPr>
                        <a:t>?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>
                          <a:effectLst/>
                        </a:rPr>
                        <a:t>X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>
                          <a:effectLst/>
                        </a:rPr>
                        <a:t>X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effectLst/>
                        </a:rPr>
                        <a:t>b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>
                          <a:effectLst/>
                        </a:rPr>
                        <a:t>X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effectLst/>
                        </a:rPr>
                        <a:t>?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>
                          <a:effectLst/>
                        </a:rPr>
                        <a:t>X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>
                          <a:effectLst/>
                        </a:rPr>
                        <a:t>?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>
                          <a:effectLst/>
                        </a:rPr>
                        <a:t>c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effectLst/>
                        </a:rPr>
                        <a:t>X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effectLst/>
                        </a:rPr>
                        <a:t>?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effectLst/>
                        </a:rPr>
                        <a:t>X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>
                          <a:effectLst/>
                        </a:rPr>
                        <a:t>X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>
                          <a:effectLst/>
                        </a:rPr>
                        <a:t>d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effectLst/>
                        </a:rPr>
                        <a:t>X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effectLst/>
                        </a:rPr>
                        <a:t>?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effectLst/>
                        </a:rPr>
                        <a:t>X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effectLst/>
                        </a:rPr>
                        <a:t>?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effectLst/>
                        </a:rPr>
                        <a:t>e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>
                          <a:effectLst/>
                        </a:rPr>
                        <a:t>X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effectLst/>
                        </a:rPr>
                        <a:t>?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>
                          <a:effectLst/>
                        </a:rPr>
                        <a:t>X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effectLst/>
                        </a:rPr>
                        <a:t>?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>
                          <a:effectLst/>
                        </a:rPr>
                        <a:t>h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effectLst/>
                        </a:rPr>
                        <a:t>?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effectLst/>
                        </a:rPr>
                        <a:t>X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effectLst/>
                        </a:rPr>
                        <a:t>?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effectLst/>
                        </a:rPr>
                        <a:t>X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>
                          <a:effectLst/>
                        </a:rPr>
                        <a:t>i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effectLst/>
                        </a:rPr>
                        <a:t>X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 smtClean="0">
                          <a:effectLst/>
                        </a:rPr>
                        <a:t>X</a:t>
                      </a:r>
                      <a:endParaRPr lang="vi-VN" sz="2400" dirty="0">
                        <a:effectLst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>
                          <a:effectLst/>
                        </a:rPr>
                        <a:t>X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2400" dirty="0">
                          <a:effectLst/>
                        </a:rPr>
                        <a:t>?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1124000" y="2702349"/>
            <a:ext cx="75608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411760" y="908720"/>
            <a:ext cx="72008" cy="5184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23928" y="894478"/>
            <a:ext cx="72008" cy="5184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508104" y="908720"/>
            <a:ext cx="72008" cy="5184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092280" y="908720"/>
            <a:ext cx="72008" cy="5184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124000" y="4149080"/>
            <a:ext cx="75608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124000" y="4653136"/>
            <a:ext cx="75608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124000" y="5085184"/>
            <a:ext cx="75608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124000" y="5517232"/>
            <a:ext cx="75608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124000" y="3212976"/>
            <a:ext cx="75608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124000" y="3645024"/>
            <a:ext cx="75608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537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Khai Thanh\Desktop\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3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614</Words>
  <Application>Microsoft Office PowerPoint</Application>
  <PresentationFormat>On-screen Show (4:3)</PresentationFormat>
  <Paragraphs>107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Admin</cp:lastModifiedBy>
  <cp:revision>16</cp:revision>
  <dcterms:created xsi:type="dcterms:W3CDTF">2022-02-10T23:32:54Z</dcterms:created>
  <dcterms:modified xsi:type="dcterms:W3CDTF">2024-03-29T13:45:29Z</dcterms:modified>
</cp:coreProperties>
</file>