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07" r:id="rId2"/>
    <p:sldId id="265" r:id="rId3"/>
    <p:sldId id="266" r:id="rId4"/>
    <p:sldId id="308" r:id="rId5"/>
    <p:sldId id="299" r:id="rId6"/>
    <p:sldId id="269" r:id="rId7"/>
    <p:sldId id="298" r:id="rId8"/>
    <p:sldId id="270" r:id="rId9"/>
    <p:sldId id="271" r:id="rId10"/>
    <p:sldId id="272" r:id="rId11"/>
    <p:sldId id="273" r:id="rId12"/>
    <p:sldId id="300" r:id="rId13"/>
    <p:sldId id="276" r:id="rId14"/>
    <p:sldId id="280" r:id="rId15"/>
    <p:sldId id="281" r:id="rId16"/>
    <p:sldId id="282" r:id="rId17"/>
    <p:sldId id="283" r:id="rId18"/>
    <p:sldId id="284" r:id="rId19"/>
    <p:sldId id="285" r:id="rId20"/>
    <p:sldId id="286" r:id="rId21"/>
    <p:sldId id="287" r:id="rId22"/>
    <p:sldId id="301" r:id="rId23"/>
    <p:sldId id="302" r:id="rId24"/>
    <p:sldId id="303" r:id="rId25"/>
    <p:sldId id="304" r:id="rId26"/>
    <p:sldId id="309" r:id="rId27"/>
    <p:sldId id="305" r:id="rId28"/>
    <p:sldId id="288" r:id="rId29"/>
    <p:sldId id="289"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Tien Duat" initials="LTD" lastIdx="3" clrIdx="0">
    <p:extLst>
      <p:ext uri="{19B8F6BF-5375-455C-9EA6-DF929625EA0E}">
        <p15:presenceInfo xmlns:p15="http://schemas.microsoft.com/office/powerpoint/2012/main" userId="Le Tien Du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434" autoAdjust="0"/>
  </p:normalViewPr>
  <p:slideViewPr>
    <p:cSldViewPr snapToGrid="0">
      <p:cViewPr varScale="1">
        <p:scale>
          <a:sx n="73" d="100"/>
          <a:sy n="73"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011FE-AD54-4B54-8402-07CDA025B99A}" type="datetimeFigureOut">
              <a:rPr lang="en-US" smtClean="0"/>
              <a:t>24/1/2024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A6B39-B46E-4A0A-A391-79C4BF036BEE}" type="slidenum">
              <a:rPr lang="en-US" smtClean="0"/>
              <a:t>‹#›</a:t>
            </a:fld>
            <a:endParaRPr lang="en-US"/>
          </a:p>
        </p:txBody>
      </p:sp>
    </p:spTree>
    <p:extLst>
      <p:ext uri="{BB962C8B-B14F-4D97-AF65-F5344CB8AC3E}">
        <p14:creationId xmlns:p14="http://schemas.microsoft.com/office/powerpoint/2010/main" val="210026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701429-DB50-465B-8F96-56F62D59BF9A}" type="slidenum">
              <a:rPr lang="zh-CN" altLang="en-US" smtClean="0"/>
              <a:pPr/>
              <a:t>4</a:t>
            </a:fld>
            <a:endParaRPr lang="zh-CN" altLang="en-US"/>
          </a:p>
        </p:txBody>
      </p:sp>
    </p:spTree>
    <p:extLst>
      <p:ext uri="{BB962C8B-B14F-4D97-AF65-F5344CB8AC3E}">
        <p14:creationId xmlns:p14="http://schemas.microsoft.com/office/powerpoint/2010/main" val="42473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C064BE-099F-466F-97A1-C880D2E1775F}"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6325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701429-DB50-465B-8F96-56F62D59BF9A}" type="slidenum">
              <a:rPr lang="zh-CN" altLang="en-US" smtClean="0"/>
              <a:pPr/>
              <a:t>26</a:t>
            </a:fld>
            <a:endParaRPr lang="zh-CN" altLang="en-US"/>
          </a:p>
        </p:txBody>
      </p:sp>
    </p:spTree>
    <p:extLst>
      <p:ext uri="{BB962C8B-B14F-4D97-AF65-F5344CB8AC3E}">
        <p14:creationId xmlns:p14="http://schemas.microsoft.com/office/powerpoint/2010/main" val="202463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B4002-4BB3-4CD0-9273-4FDAD98573F7}" type="datetimeFigureOut">
              <a:rPr lang="en-US" smtClean="0"/>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4128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B4002-4BB3-4CD0-9273-4FDAD98573F7}" type="datetimeFigureOut">
              <a:rPr lang="en-US" smtClean="0"/>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383669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B4002-4BB3-4CD0-9273-4FDAD98573F7}" type="datetimeFigureOut">
              <a:rPr lang="en-US" smtClean="0"/>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298641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6B4D611-8A13-48E5-8237-091F73AD9615}" type="slidenum">
              <a:rPr lang="en-US" altLang="en-US"/>
              <a:pPr/>
              <a:t>‹#›</a:t>
            </a:fld>
            <a:endParaRPr lang="en-US" altLang="en-US"/>
          </a:p>
        </p:txBody>
      </p:sp>
    </p:spTree>
    <p:extLst>
      <p:ext uri="{BB962C8B-B14F-4D97-AF65-F5344CB8AC3E}">
        <p14:creationId xmlns:p14="http://schemas.microsoft.com/office/powerpoint/2010/main" val="100854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5533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B4002-4BB3-4CD0-9273-4FDAD98573F7}" type="datetimeFigureOut">
              <a:rPr lang="en-US" smtClean="0"/>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06538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3B4002-4BB3-4CD0-9273-4FDAD98573F7}" type="datetimeFigureOut">
              <a:rPr lang="en-US" smtClean="0"/>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13165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B4002-4BB3-4CD0-9273-4FDAD98573F7}" type="datetimeFigureOut">
              <a:rPr lang="en-US" smtClean="0"/>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849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B4002-4BB3-4CD0-9273-4FDAD98573F7}" type="datetimeFigureOut">
              <a:rPr lang="en-US" smtClean="0"/>
              <a:t>24/1/2024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26818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B4002-4BB3-4CD0-9273-4FDAD98573F7}" type="datetimeFigureOut">
              <a:rPr lang="en-US" smtClean="0"/>
              <a:t>24/1/2024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19623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B4002-4BB3-4CD0-9273-4FDAD98573F7}" type="datetimeFigureOut">
              <a:rPr lang="en-US" smtClean="0"/>
              <a:t>24/1/2024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21001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B4002-4BB3-4CD0-9273-4FDAD98573F7}" type="datetimeFigureOut">
              <a:rPr lang="en-US" smtClean="0"/>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99239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B4002-4BB3-4CD0-9273-4FDAD98573F7}" type="datetimeFigureOut">
              <a:rPr lang="en-US" smtClean="0"/>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484B9-A9D0-4D78-8AA9-C59C246EAA9A}" type="slidenum">
              <a:rPr lang="en-US" smtClean="0"/>
              <a:t>‹#›</a:t>
            </a:fld>
            <a:endParaRPr lang="en-US"/>
          </a:p>
        </p:txBody>
      </p:sp>
    </p:spTree>
    <p:extLst>
      <p:ext uri="{BB962C8B-B14F-4D97-AF65-F5344CB8AC3E}">
        <p14:creationId xmlns:p14="http://schemas.microsoft.com/office/powerpoint/2010/main" val="11450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4002-4BB3-4CD0-9273-4FDAD98573F7}" type="datetimeFigureOut">
              <a:rPr lang="en-US" smtClean="0"/>
              <a:t>24/1/2024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484B9-A9D0-4D78-8AA9-C59C246EAA9A}" type="slidenum">
              <a:rPr lang="en-US" smtClean="0"/>
              <a:t>‹#›</a:t>
            </a:fld>
            <a:endParaRPr lang="en-US"/>
          </a:p>
        </p:txBody>
      </p:sp>
    </p:spTree>
    <p:extLst>
      <p:ext uri="{BB962C8B-B14F-4D97-AF65-F5344CB8AC3E}">
        <p14:creationId xmlns:p14="http://schemas.microsoft.com/office/powerpoint/2010/main" val="989003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12800" y="1899049"/>
          <a:ext cx="11277600" cy="4269201"/>
        </p:xfrm>
        <a:graphic>
          <a:graphicData uri="http://schemas.openxmlformats.org/drawingml/2006/table">
            <a:tbl>
              <a:tblPr/>
              <a:tblGrid>
                <a:gridCol w="704260">
                  <a:extLst>
                    <a:ext uri="{9D8B030D-6E8A-4147-A177-3AD203B41FA5}">
                      <a16:colId xmlns:a16="http://schemas.microsoft.com/office/drawing/2014/main" val="20000"/>
                    </a:ext>
                  </a:extLst>
                </a:gridCol>
                <a:gridCol w="704260">
                  <a:extLst>
                    <a:ext uri="{9D8B030D-6E8A-4147-A177-3AD203B41FA5}">
                      <a16:colId xmlns:a16="http://schemas.microsoft.com/office/drawing/2014/main" val="20001"/>
                    </a:ext>
                  </a:extLst>
                </a:gridCol>
                <a:gridCol w="704260">
                  <a:extLst>
                    <a:ext uri="{9D8B030D-6E8A-4147-A177-3AD203B41FA5}">
                      <a16:colId xmlns:a16="http://schemas.microsoft.com/office/drawing/2014/main" val="20002"/>
                    </a:ext>
                  </a:extLst>
                </a:gridCol>
                <a:gridCol w="704260">
                  <a:extLst>
                    <a:ext uri="{9D8B030D-6E8A-4147-A177-3AD203B41FA5}">
                      <a16:colId xmlns:a16="http://schemas.microsoft.com/office/drawing/2014/main" val="20003"/>
                    </a:ext>
                  </a:extLst>
                </a:gridCol>
                <a:gridCol w="704260">
                  <a:extLst>
                    <a:ext uri="{9D8B030D-6E8A-4147-A177-3AD203B41FA5}">
                      <a16:colId xmlns:a16="http://schemas.microsoft.com/office/drawing/2014/main" val="20004"/>
                    </a:ext>
                  </a:extLst>
                </a:gridCol>
                <a:gridCol w="704260">
                  <a:extLst>
                    <a:ext uri="{9D8B030D-6E8A-4147-A177-3AD203B41FA5}">
                      <a16:colId xmlns:a16="http://schemas.microsoft.com/office/drawing/2014/main" val="20005"/>
                    </a:ext>
                  </a:extLst>
                </a:gridCol>
                <a:gridCol w="704260">
                  <a:extLst>
                    <a:ext uri="{9D8B030D-6E8A-4147-A177-3AD203B41FA5}">
                      <a16:colId xmlns:a16="http://schemas.microsoft.com/office/drawing/2014/main" val="20006"/>
                    </a:ext>
                  </a:extLst>
                </a:gridCol>
                <a:gridCol w="704260">
                  <a:extLst>
                    <a:ext uri="{9D8B030D-6E8A-4147-A177-3AD203B41FA5}">
                      <a16:colId xmlns:a16="http://schemas.microsoft.com/office/drawing/2014/main" val="20007"/>
                    </a:ext>
                  </a:extLst>
                </a:gridCol>
                <a:gridCol w="705440">
                  <a:extLst>
                    <a:ext uri="{9D8B030D-6E8A-4147-A177-3AD203B41FA5}">
                      <a16:colId xmlns:a16="http://schemas.microsoft.com/office/drawing/2014/main" val="20008"/>
                    </a:ext>
                  </a:extLst>
                </a:gridCol>
                <a:gridCol w="705440">
                  <a:extLst>
                    <a:ext uri="{9D8B030D-6E8A-4147-A177-3AD203B41FA5}">
                      <a16:colId xmlns:a16="http://schemas.microsoft.com/office/drawing/2014/main" val="20009"/>
                    </a:ext>
                  </a:extLst>
                </a:gridCol>
                <a:gridCol w="705440">
                  <a:extLst>
                    <a:ext uri="{9D8B030D-6E8A-4147-A177-3AD203B41FA5}">
                      <a16:colId xmlns:a16="http://schemas.microsoft.com/office/drawing/2014/main" val="20010"/>
                    </a:ext>
                  </a:extLst>
                </a:gridCol>
                <a:gridCol w="705440">
                  <a:extLst>
                    <a:ext uri="{9D8B030D-6E8A-4147-A177-3AD203B41FA5}">
                      <a16:colId xmlns:a16="http://schemas.microsoft.com/office/drawing/2014/main" val="20011"/>
                    </a:ext>
                  </a:extLst>
                </a:gridCol>
                <a:gridCol w="705440">
                  <a:extLst>
                    <a:ext uri="{9D8B030D-6E8A-4147-A177-3AD203B41FA5}">
                      <a16:colId xmlns:a16="http://schemas.microsoft.com/office/drawing/2014/main" val="20012"/>
                    </a:ext>
                  </a:extLst>
                </a:gridCol>
                <a:gridCol w="705440">
                  <a:extLst>
                    <a:ext uri="{9D8B030D-6E8A-4147-A177-3AD203B41FA5}">
                      <a16:colId xmlns:a16="http://schemas.microsoft.com/office/drawing/2014/main" val="20013"/>
                    </a:ext>
                  </a:extLst>
                </a:gridCol>
                <a:gridCol w="705440">
                  <a:extLst>
                    <a:ext uri="{9D8B030D-6E8A-4147-A177-3AD203B41FA5}">
                      <a16:colId xmlns:a16="http://schemas.microsoft.com/office/drawing/2014/main" val="20014"/>
                    </a:ext>
                  </a:extLst>
                </a:gridCol>
                <a:gridCol w="705440">
                  <a:extLst>
                    <a:ext uri="{9D8B030D-6E8A-4147-A177-3AD203B41FA5}">
                      <a16:colId xmlns:a16="http://schemas.microsoft.com/office/drawing/2014/main" val="20015"/>
                    </a:ext>
                  </a:extLst>
                </a:gridCol>
              </a:tblGrid>
              <a:tr h="711201">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457200">
                        <a:lnSpc>
                          <a:spcPct val="115000"/>
                        </a:lnSpc>
                        <a:spcAft>
                          <a:spcPts val="0"/>
                        </a:spcAft>
                      </a:pPr>
                      <a:r>
                        <a:rPr lang="en-US" sz="1900" dirty="0" smtClean="0">
                          <a:latin typeface="Times New Roman"/>
                          <a:ea typeface="Calibri"/>
                          <a:cs typeface="Times New Roman"/>
                        </a:rPr>
                        <a:t> </a:t>
                      </a: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2800">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16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 name="组合 25"/>
          <p:cNvGrpSpPr/>
          <p:nvPr/>
        </p:nvGrpSpPr>
        <p:grpSpPr>
          <a:xfrm>
            <a:off x="664" y="1905000"/>
            <a:ext cx="812137" cy="584775"/>
            <a:chOff x="477164" y="1304549"/>
            <a:chExt cx="898272" cy="774591"/>
          </a:xfrm>
        </p:grpSpPr>
        <p:pic>
          <p:nvPicPr>
            <p:cNvPr id="5" name="图片 26" descr="未标题-2.png"/>
            <p:cNvPicPr>
              <a:picLocks noChangeAspect="1"/>
            </p:cNvPicPr>
            <p:nvPr/>
          </p:nvPicPr>
          <p:blipFill>
            <a:blip r:embed="rId2" cstate="print"/>
            <a:stretch>
              <a:fillRect/>
            </a:stretch>
          </p:blipFill>
          <p:spPr>
            <a:xfrm>
              <a:off x="477164" y="1358011"/>
              <a:ext cx="898272" cy="718110"/>
            </a:xfrm>
            <a:prstGeom prst="rect">
              <a:avLst/>
            </a:prstGeom>
          </p:spPr>
        </p:pic>
        <p:sp>
          <p:nvSpPr>
            <p:cNvPr id="6" name="Text Box 70"/>
            <p:cNvSpPr txBox="1">
              <a:spLocks noChangeArrowheads="1"/>
            </p:cNvSpPr>
            <p:nvPr/>
          </p:nvSpPr>
          <p:spPr bwMode="gray">
            <a:xfrm>
              <a:off x="714347" y="1304549"/>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1</a:t>
              </a:r>
            </a:p>
          </p:txBody>
        </p:sp>
      </p:grpSp>
      <p:grpSp>
        <p:nvGrpSpPr>
          <p:cNvPr id="4" name="组合 28"/>
          <p:cNvGrpSpPr/>
          <p:nvPr/>
        </p:nvGrpSpPr>
        <p:grpSpPr>
          <a:xfrm>
            <a:off x="664" y="2616199"/>
            <a:ext cx="812137" cy="584775"/>
            <a:chOff x="500034" y="2161098"/>
            <a:chExt cx="898272" cy="774591"/>
          </a:xfrm>
        </p:grpSpPr>
        <p:pic>
          <p:nvPicPr>
            <p:cNvPr id="8" name="图片 29" descr="未标题-2.png"/>
            <p:cNvPicPr>
              <a:picLocks noChangeAspect="1"/>
            </p:cNvPicPr>
            <p:nvPr/>
          </p:nvPicPr>
          <p:blipFill>
            <a:blip r:embed="rId3" cstate="print"/>
            <a:stretch>
              <a:fillRect/>
            </a:stretch>
          </p:blipFill>
          <p:spPr>
            <a:xfrm>
              <a:off x="500034" y="2214560"/>
              <a:ext cx="898272" cy="718110"/>
            </a:xfrm>
            <a:prstGeom prst="rect">
              <a:avLst/>
            </a:prstGeom>
          </p:spPr>
        </p:pic>
        <p:sp>
          <p:nvSpPr>
            <p:cNvPr id="9" name="Text Box 70"/>
            <p:cNvSpPr txBox="1">
              <a:spLocks noChangeArrowheads="1"/>
            </p:cNvSpPr>
            <p:nvPr/>
          </p:nvSpPr>
          <p:spPr bwMode="gray">
            <a:xfrm>
              <a:off x="714349" y="2161098"/>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2</a:t>
              </a:r>
              <a:endParaRPr lang="en-US" altLang="zh-CN" sz="3200" kern="0" dirty="0">
                <a:solidFill>
                  <a:srgbClr val="000000"/>
                </a:solidFill>
              </a:endParaRPr>
            </a:p>
          </p:txBody>
        </p:sp>
      </p:grpSp>
      <p:grpSp>
        <p:nvGrpSpPr>
          <p:cNvPr id="7" name="组合 31"/>
          <p:cNvGrpSpPr/>
          <p:nvPr/>
        </p:nvGrpSpPr>
        <p:grpSpPr>
          <a:xfrm>
            <a:off x="1088571" y="595091"/>
            <a:ext cx="1116937" cy="825816"/>
            <a:chOff x="477164" y="3023248"/>
            <a:chExt cx="898272" cy="718110"/>
          </a:xfrm>
        </p:grpSpPr>
        <p:pic>
          <p:nvPicPr>
            <p:cNvPr id="11" name="图片 32" descr="未标题-2.png"/>
            <p:cNvPicPr>
              <a:picLocks noChangeAspect="1"/>
            </p:cNvPicPr>
            <p:nvPr/>
          </p:nvPicPr>
          <p:blipFill>
            <a:blip r:embed="rId4" cstate="print"/>
            <a:stretch>
              <a:fillRect/>
            </a:stretch>
          </p:blipFill>
          <p:spPr>
            <a:xfrm>
              <a:off x="477164" y="3023248"/>
              <a:ext cx="898272" cy="718110"/>
            </a:xfrm>
            <a:prstGeom prst="rect">
              <a:avLst/>
            </a:prstGeom>
          </p:spPr>
        </p:pic>
        <p:sp>
          <p:nvSpPr>
            <p:cNvPr id="12" name="Text Box 70"/>
            <p:cNvSpPr txBox="1">
              <a:spLocks noChangeArrowheads="1"/>
            </p:cNvSpPr>
            <p:nvPr/>
          </p:nvSpPr>
          <p:spPr bwMode="gray">
            <a:xfrm>
              <a:off x="714347" y="3042680"/>
              <a:ext cx="381001" cy="508506"/>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3</a:t>
              </a:r>
              <a:endParaRPr lang="en-US" altLang="zh-CN" sz="3200" kern="0" dirty="0">
                <a:solidFill>
                  <a:srgbClr val="000000"/>
                </a:solidFill>
              </a:endParaRPr>
            </a:p>
          </p:txBody>
        </p:sp>
      </p:grpSp>
      <p:grpSp>
        <p:nvGrpSpPr>
          <p:cNvPr id="10" name="组合 34"/>
          <p:cNvGrpSpPr/>
          <p:nvPr/>
        </p:nvGrpSpPr>
        <p:grpSpPr>
          <a:xfrm>
            <a:off x="664" y="4038599"/>
            <a:ext cx="812137" cy="584775"/>
            <a:chOff x="477164" y="3802404"/>
            <a:chExt cx="898272" cy="774591"/>
          </a:xfrm>
        </p:grpSpPr>
        <p:pic>
          <p:nvPicPr>
            <p:cNvPr id="14" name="图片 35" descr="未标题-2.png"/>
            <p:cNvPicPr>
              <a:picLocks noChangeAspect="1"/>
            </p:cNvPicPr>
            <p:nvPr/>
          </p:nvPicPr>
          <p:blipFill>
            <a:blip r:embed="rId5" cstate="print"/>
            <a:stretch>
              <a:fillRect/>
            </a:stretch>
          </p:blipFill>
          <p:spPr>
            <a:xfrm>
              <a:off x="477164" y="3855866"/>
              <a:ext cx="898272" cy="718110"/>
            </a:xfrm>
            <a:prstGeom prst="rect">
              <a:avLst/>
            </a:prstGeom>
          </p:spPr>
        </p:pic>
        <p:sp>
          <p:nvSpPr>
            <p:cNvPr id="15" name="Text Box 70"/>
            <p:cNvSpPr txBox="1">
              <a:spLocks noChangeArrowheads="1"/>
            </p:cNvSpPr>
            <p:nvPr/>
          </p:nvSpPr>
          <p:spPr bwMode="gray">
            <a:xfrm>
              <a:off x="657309" y="3802404"/>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4</a:t>
              </a:r>
              <a:endParaRPr lang="en-US" altLang="zh-CN" sz="3200" kern="0" dirty="0">
                <a:solidFill>
                  <a:srgbClr val="000000"/>
                </a:solidFill>
              </a:endParaRPr>
            </a:p>
          </p:txBody>
        </p:sp>
      </p:grpSp>
      <p:grpSp>
        <p:nvGrpSpPr>
          <p:cNvPr id="13" name="组合 25"/>
          <p:cNvGrpSpPr/>
          <p:nvPr/>
        </p:nvGrpSpPr>
        <p:grpSpPr>
          <a:xfrm>
            <a:off x="1" y="4790160"/>
            <a:ext cx="812137" cy="584775"/>
            <a:chOff x="477164" y="1304549"/>
            <a:chExt cx="898272" cy="774592"/>
          </a:xfrm>
        </p:grpSpPr>
        <p:pic>
          <p:nvPicPr>
            <p:cNvPr id="23" name="图片 26" descr="未标题-2.png"/>
            <p:cNvPicPr>
              <a:picLocks noChangeAspect="1"/>
            </p:cNvPicPr>
            <p:nvPr/>
          </p:nvPicPr>
          <p:blipFill>
            <a:blip r:embed="rId2" cstate="print"/>
            <a:stretch>
              <a:fillRect/>
            </a:stretch>
          </p:blipFill>
          <p:spPr>
            <a:xfrm>
              <a:off x="477164" y="1358011"/>
              <a:ext cx="898272" cy="718110"/>
            </a:xfrm>
            <a:prstGeom prst="rect">
              <a:avLst/>
            </a:prstGeom>
          </p:spPr>
        </p:pic>
        <p:sp>
          <p:nvSpPr>
            <p:cNvPr id="24" name="Text Box 70"/>
            <p:cNvSpPr txBox="1">
              <a:spLocks noChangeArrowheads="1"/>
            </p:cNvSpPr>
            <p:nvPr/>
          </p:nvSpPr>
          <p:spPr bwMode="gray">
            <a:xfrm>
              <a:off x="714347" y="1304549"/>
              <a:ext cx="381001" cy="774592"/>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5</a:t>
              </a:r>
            </a:p>
          </p:txBody>
        </p:sp>
      </p:grpSp>
      <p:grpSp>
        <p:nvGrpSpPr>
          <p:cNvPr id="16" name="组合 28"/>
          <p:cNvGrpSpPr/>
          <p:nvPr/>
        </p:nvGrpSpPr>
        <p:grpSpPr>
          <a:xfrm>
            <a:off x="1" y="5501359"/>
            <a:ext cx="812137" cy="584775"/>
            <a:chOff x="500034" y="2161098"/>
            <a:chExt cx="898272" cy="774592"/>
          </a:xfrm>
        </p:grpSpPr>
        <p:pic>
          <p:nvPicPr>
            <p:cNvPr id="26" name="图片 29" descr="未标题-2.png"/>
            <p:cNvPicPr>
              <a:picLocks noChangeAspect="1"/>
            </p:cNvPicPr>
            <p:nvPr/>
          </p:nvPicPr>
          <p:blipFill>
            <a:blip r:embed="rId3" cstate="print"/>
            <a:stretch>
              <a:fillRect/>
            </a:stretch>
          </p:blipFill>
          <p:spPr>
            <a:xfrm>
              <a:off x="500034" y="2214560"/>
              <a:ext cx="898272" cy="718110"/>
            </a:xfrm>
            <a:prstGeom prst="rect">
              <a:avLst/>
            </a:prstGeom>
          </p:spPr>
        </p:pic>
        <p:sp>
          <p:nvSpPr>
            <p:cNvPr id="27" name="Text Box 70"/>
            <p:cNvSpPr txBox="1">
              <a:spLocks noChangeArrowheads="1"/>
            </p:cNvSpPr>
            <p:nvPr/>
          </p:nvSpPr>
          <p:spPr bwMode="gray">
            <a:xfrm>
              <a:off x="714349" y="2161098"/>
              <a:ext cx="381001" cy="774592"/>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6</a:t>
              </a:r>
              <a:endParaRPr lang="en-US" altLang="zh-CN" sz="3200" kern="0" dirty="0">
                <a:solidFill>
                  <a:srgbClr val="000000"/>
                </a:solidFill>
              </a:endParaRPr>
            </a:p>
          </p:txBody>
        </p:sp>
      </p:grpSp>
      <p:sp>
        <p:nvSpPr>
          <p:cNvPr id="21" name="TextBox 20"/>
          <p:cNvSpPr txBox="1"/>
          <p:nvPr/>
        </p:nvSpPr>
        <p:spPr>
          <a:xfrm>
            <a:off x="7112000" y="1918573"/>
            <a:ext cx="812800" cy="697627"/>
          </a:xfrm>
          <a:prstGeom prst="rect">
            <a:avLst/>
          </a:prstGeom>
          <a:noFill/>
        </p:spPr>
        <p:txBody>
          <a:bodyPr wrap="square" lIns="121917" tIns="60958" rIns="121917" bIns="60958" rtlCol="0">
            <a:spAutoFit/>
          </a:bodyPr>
          <a:lstStyle/>
          <a:p>
            <a:pPr algn="ctr"/>
            <a:r>
              <a:rPr lang="en-US" sz="3700" b="1" dirty="0" smtClean="0"/>
              <a:t>T</a:t>
            </a:r>
            <a:endParaRPr lang="en-US" sz="3700" b="1" dirty="0"/>
          </a:p>
        </p:txBody>
      </p:sp>
      <p:sp>
        <p:nvSpPr>
          <p:cNvPr id="25" name="TextBox 24"/>
          <p:cNvSpPr txBox="1"/>
          <p:nvPr/>
        </p:nvSpPr>
        <p:spPr>
          <a:xfrm>
            <a:off x="7823200" y="1918573"/>
            <a:ext cx="812800" cy="697627"/>
          </a:xfrm>
          <a:prstGeom prst="rect">
            <a:avLst/>
          </a:prstGeom>
          <a:noFill/>
        </p:spPr>
        <p:txBody>
          <a:bodyPr wrap="square" lIns="121917" tIns="60958" rIns="121917" bIns="60958" rtlCol="0">
            <a:spAutoFit/>
          </a:bodyPr>
          <a:lstStyle/>
          <a:p>
            <a:pPr algn="ctr"/>
            <a:r>
              <a:rPr lang="en-US" sz="3700" b="1" dirty="0" smtClean="0"/>
              <a:t>Ấ</a:t>
            </a:r>
            <a:endParaRPr lang="en-US" sz="3700" b="1" dirty="0"/>
          </a:p>
        </p:txBody>
      </p:sp>
      <p:sp>
        <p:nvSpPr>
          <p:cNvPr id="28" name="TextBox 27"/>
          <p:cNvSpPr txBox="1"/>
          <p:nvPr/>
        </p:nvSpPr>
        <p:spPr>
          <a:xfrm>
            <a:off x="8534400" y="1918573"/>
            <a:ext cx="812800" cy="697627"/>
          </a:xfrm>
          <a:prstGeom prst="rect">
            <a:avLst/>
          </a:prstGeom>
          <a:noFill/>
        </p:spPr>
        <p:txBody>
          <a:bodyPr wrap="square" lIns="121917" tIns="60958" rIns="121917" bIns="60958" rtlCol="0">
            <a:spAutoFit/>
          </a:bodyPr>
          <a:lstStyle/>
          <a:p>
            <a:pPr algn="ctr"/>
            <a:r>
              <a:rPr lang="en-US" sz="3700" b="1" dirty="0" smtClean="0"/>
              <a:t>C</a:t>
            </a:r>
            <a:endParaRPr lang="en-US" sz="3700" b="1" dirty="0"/>
          </a:p>
        </p:txBody>
      </p:sp>
      <p:sp>
        <p:nvSpPr>
          <p:cNvPr id="31" name="TextBox 30"/>
          <p:cNvSpPr txBox="1"/>
          <p:nvPr/>
        </p:nvSpPr>
        <p:spPr>
          <a:xfrm>
            <a:off x="7112000" y="2629773"/>
            <a:ext cx="812800" cy="697627"/>
          </a:xfrm>
          <a:prstGeom prst="rect">
            <a:avLst/>
          </a:prstGeom>
          <a:noFill/>
        </p:spPr>
        <p:txBody>
          <a:bodyPr wrap="square" lIns="121917" tIns="60958" rIns="121917" bIns="60958" rtlCol="0">
            <a:spAutoFit/>
          </a:bodyPr>
          <a:lstStyle/>
          <a:p>
            <a:pPr algn="ctr"/>
            <a:r>
              <a:rPr lang="en-US" sz="3700" b="1" dirty="0" smtClean="0"/>
              <a:t>Ụ</a:t>
            </a:r>
            <a:endParaRPr lang="en-US" sz="3700" b="1" dirty="0"/>
          </a:p>
        </p:txBody>
      </p:sp>
      <p:sp>
        <p:nvSpPr>
          <p:cNvPr id="38" name="TextBox 37"/>
          <p:cNvSpPr txBox="1"/>
          <p:nvPr/>
        </p:nvSpPr>
        <p:spPr>
          <a:xfrm>
            <a:off x="8534400" y="4850459"/>
            <a:ext cx="812800" cy="697627"/>
          </a:xfrm>
          <a:prstGeom prst="rect">
            <a:avLst/>
          </a:prstGeom>
          <a:noFill/>
        </p:spPr>
        <p:txBody>
          <a:bodyPr wrap="square" lIns="121917" tIns="60958" rIns="121917" bIns="60958" rtlCol="0">
            <a:spAutoFit/>
          </a:bodyPr>
          <a:lstStyle/>
          <a:p>
            <a:pPr algn="ctr"/>
            <a:r>
              <a:rPr lang="en-US" sz="3700" b="1" dirty="0" smtClean="0"/>
              <a:t>Ố</a:t>
            </a:r>
            <a:endParaRPr lang="en-US" sz="3700" b="1" dirty="0"/>
          </a:p>
        </p:txBody>
      </p:sp>
      <p:sp>
        <p:nvSpPr>
          <p:cNvPr id="39" name="TextBox 38"/>
          <p:cNvSpPr txBox="1"/>
          <p:nvPr/>
        </p:nvSpPr>
        <p:spPr>
          <a:xfrm>
            <a:off x="7823200" y="4850459"/>
            <a:ext cx="812800" cy="697627"/>
          </a:xfrm>
          <a:prstGeom prst="rect">
            <a:avLst/>
          </a:prstGeom>
          <a:noFill/>
        </p:spPr>
        <p:txBody>
          <a:bodyPr wrap="square" lIns="121917" tIns="60958" rIns="121917" bIns="60958" rtlCol="0">
            <a:spAutoFit/>
          </a:bodyPr>
          <a:lstStyle/>
          <a:p>
            <a:pPr algn="ctr"/>
            <a:r>
              <a:rPr lang="en-US" sz="3700" b="1" dirty="0" smtClean="0"/>
              <a:t>I</a:t>
            </a:r>
            <a:endParaRPr lang="en-US" sz="3700" b="1" dirty="0"/>
          </a:p>
        </p:txBody>
      </p:sp>
      <p:sp>
        <p:nvSpPr>
          <p:cNvPr id="41" name="TextBox 40"/>
          <p:cNvSpPr txBox="1"/>
          <p:nvPr/>
        </p:nvSpPr>
        <p:spPr>
          <a:xfrm>
            <a:off x="7112000" y="4864033"/>
            <a:ext cx="812800" cy="697627"/>
          </a:xfrm>
          <a:prstGeom prst="rect">
            <a:avLst/>
          </a:prstGeom>
          <a:noFill/>
        </p:spPr>
        <p:txBody>
          <a:bodyPr wrap="square" lIns="121917" tIns="60958" rIns="121917" bIns="60958" rtlCol="0">
            <a:spAutoFit/>
          </a:bodyPr>
          <a:lstStyle/>
          <a:p>
            <a:pPr algn="ctr"/>
            <a:r>
              <a:rPr lang="en-US" sz="3700" b="1" dirty="0" smtClean="0"/>
              <a:t>G</a:t>
            </a:r>
            <a:endParaRPr lang="en-US" sz="3700" b="1" dirty="0"/>
          </a:p>
        </p:txBody>
      </p:sp>
      <p:sp>
        <p:nvSpPr>
          <p:cNvPr id="42" name="TextBox 41"/>
          <p:cNvSpPr txBox="1"/>
          <p:nvPr/>
        </p:nvSpPr>
        <p:spPr>
          <a:xfrm>
            <a:off x="6415314" y="5503601"/>
            <a:ext cx="812800" cy="697627"/>
          </a:xfrm>
          <a:prstGeom prst="rect">
            <a:avLst/>
          </a:prstGeom>
          <a:noFill/>
        </p:spPr>
        <p:txBody>
          <a:bodyPr wrap="square" lIns="121917" tIns="60958" rIns="121917" bIns="60958" rtlCol="0">
            <a:spAutoFit/>
          </a:bodyPr>
          <a:lstStyle/>
          <a:p>
            <a:pPr algn="ctr"/>
            <a:r>
              <a:rPr lang="en-US" sz="3700" b="1" dirty="0" smtClean="0"/>
              <a:t>I</a:t>
            </a:r>
            <a:endParaRPr lang="en-US" sz="3700" b="1" dirty="0"/>
          </a:p>
        </p:txBody>
      </p:sp>
      <p:sp>
        <p:nvSpPr>
          <p:cNvPr id="43" name="TextBox 42"/>
          <p:cNvSpPr txBox="1"/>
          <p:nvPr/>
        </p:nvSpPr>
        <p:spPr>
          <a:xfrm>
            <a:off x="5704114" y="5503601"/>
            <a:ext cx="812800" cy="697627"/>
          </a:xfrm>
          <a:prstGeom prst="rect">
            <a:avLst/>
          </a:prstGeom>
          <a:noFill/>
        </p:spPr>
        <p:txBody>
          <a:bodyPr wrap="square" lIns="121917" tIns="60958" rIns="121917" bIns="60958" rtlCol="0">
            <a:spAutoFit/>
          </a:bodyPr>
          <a:lstStyle/>
          <a:p>
            <a:pPr algn="ctr"/>
            <a:r>
              <a:rPr lang="en-US" sz="3700" b="1" dirty="0" smtClean="0"/>
              <a:t>G</a:t>
            </a:r>
            <a:endParaRPr lang="en-US" sz="3700" b="1" dirty="0"/>
          </a:p>
        </p:txBody>
      </p:sp>
      <p:sp>
        <p:nvSpPr>
          <p:cNvPr id="44" name="TextBox 43"/>
          <p:cNvSpPr txBox="1"/>
          <p:nvPr/>
        </p:nvSpPr>
        <p:spPr>
          <a:xfrm>
            <a:off x="7112000" y="5576173"/>
            <a:ext cx="812800" cy="697627"/>
          </a:xfrm>
          <a:prstGeom prst="rect">
            <a:avLst/>
          </a:prstGeom>
          <a:noFill/>
        </p:spPr>
        <p:txBody>
          <a:bodyPr wrap="square" lIns="121917" tIns="60958" rIns="121917" bIns="60958" rtlCol="0">
            <a:spAutoFit/>
          </a:bodyPr>
          <a:lstStyle/>
          <a:p>
            <a:pPr algn="ctr"/>
            <a:r>
              <a:rPr lang="en-US" sz="3700" b="1" dirty="0" smtClean="0"/>
              <a:t>Ữ</a:t>
            </a:r>
            <a:endParaRPr lang="en-US" sz="3700" b="1" dirty="0"/>
          </a:p>
        </p:txBody>
      </p:sp>
      <p:sp>
        <p:nvSpPr>
          <p:cNvPr id="47" name="TextBox 46"/>
          <p:cNvSpPr txBox="1"/>
          <p:nvPr/>
        </p:nvSpPr>
        <p:spPr>
          <a:xfrm>
            <a:off x="7112000" y="3340973"/>
            <a:ext cx="812800" cy="697627"/>
          </a:xfrm>
          <a:prstGeom prst="rect">
            <a:avLst/>
          </a:prstGeom>
          <a:noFill/>
        </p:spPr>
        <p:txBody>
          <a:bodyPr wrap="square" lIns="121917" tIns="60958" rIns="121917" bIns="60958" rtlCol="0">
            <a:spAutoFit/>
          </a:bodyPr>
          <a:lstStyle/>
          <a:p>
            <a:pPr algn="ctr"/>
            <a:r>
              <a:rPr lang="en-US" sz="3700" b="1" dirty="0" smtClean="0"/>
              <a:t>C</a:t>
            </a:r>
            <a:endParaRPr lang="en-US" sz="3700" b="1" dirty="0"/>
          </a:p>
        </p:txBody>
      </p:sp>
      <p:sp>
        <p:nvSpPr>
          <p:cNvPr id="48" name="TextBox 47"/>
          <p:cNvSpPr txBox="1"/>
          <p:nvPr/>
        </p:nvSpPr>
        <p:spPr>
          <a:xfrm>
            <a:off x="7112000" y="4052173"/>
            <a:ext cx="812800" cy="697627"/>
          </a:xfrm>
          <a:prstGeom prst="rect">
            <a:avLst/>
          </a:prstGeom>
          <a:noFill/>
        </p:spPr>
        <p:txBody>
          <a:bodyPr wrap="square" lIns="121917" tIns="60958" rIns="121917" bIns="60958" rtlCol="0">
            <a:spAutoFit/>
          </a:bodyPr>
          <a:lstStyle/>
          <a:p>
            <a:pPr algn="ctr"/>
            <a:r>
              <a:rPr lang="en-US" sz="3700" b="1" dirty="0" smtClean="0"/>
              <a:t>N</a:t>
            </a:r>
            <a:endParaRPr lang="en-US" sz="3700" b="1" dirty="0"/>
          </a:p>
        </p:txBody>
      </p:sp>
      <p:sp>
        <p:nvSpPr>
          <p:cNvPr id="50" name="TextBox 49"/>
          <p:cNvSpPr txBox="1"/>
          <p:nvPr/>
        </p:nvSpPr>
        <p:spPr>
          <a:xfrm>
            <a:off x="7823200" y="3340973"/>
            <a:ext cx="812800" cy="697627"/>
          </a:xfrm>
          <a:prstGeom prst="rect">
            <a:avLst/>
          </a:prstGeom>
          <a:noFill/>
        </p:spPr>
        <p:txBody>
          <a:bodyPr wrap="square" lIns="121917" tIns="60958" rIns="121917" bIns="60958" rtlCol="0">
            <a:spAutoFit/>
          </a:bodyPr>
          <a:lstStyle/>
          <a:p>
            <a:pPr algn="ctr"/>
            <a:r>
              <a:rPr lang="en-US" sz="3700" b="1" dirty="0" smtClean="0"/>
              <a:t>A</a:t>
            </a:r>
            <a:endParaRPr lang="en-US" sz="3700" b="1" dirty="0"/>
          </a:p>
        </p:txBody>
      </p:sp>
      <p:sp>
        <p:nvSpPr>
          <p:cNvPr id="51" name="TextBox 50"/>
          <p:cNvSpPr txBox="1"/>
          <p:nvPr/>
        </p:nvSpPr>
        <p:spPr>
          <a:xfrm>
            <a:off x="6400800" y="4052173"/>
            <a:ext cx="812800" cy="697627"/>
          </a:xfrm>
          <a:prstGeom prst="rect">
            <a:avLst/>
          </a:prstGeom>
          <a:noFill/>
        </p:spPr>
        <p:txBody>
          <a:bodyPr wrap="square" lIns="121917" tIns="60958" rIns="121917" bIns="60958" rtlCol="0">
            <a:spAutoFit/>
          </a:bodyPr>
          <a:lstStyle/>
          <a:p>
            <a:pPr algn="ctr"/>
            <a:r>
              <a:rPr lang="en-US" sz="3700" b="1" dirty="0" smtClean="0"/>
              <a:t>Ắ</a:t>
            </a:r>
            <a:endParaRPr lang="en-US" sz="3700" b="1" dirty="0"/>
          </a:p>
        </p:txBody>
      </p:sp>
      <p:sp>
        <p:nvSpPr>
          <p:cNvPr id="53" name="TextBox 52"/>
          <p:cNvSpPr txBox="1"/>
          <p:nvPr/>
        </p:nvSpPr>
        <p:spPr>
          <a:xfrm>
            <a:off x="7823200" y="4052173"/>
            <a:ext cx="812800" cy="697627"/>
          </a:xfrm>
          <a:prstGeom prst="rect">
            <a:avLst/>
          </a:prstGeom>
          <a:noFill/>
        </p:spPr>
        <p:txBody>
          <a:bodyPr wrap="square" lIns="121917" tIns="60958" rIns="121917" bIns="60958" rtlCol="0">
            <a:spAutoFit/>
          </a:bodyPr>
          <a:lstStyle/>
          <a:p>
            <a:pPr algn="ctr"/>
            <a:r>
              <a:rPr lang="en-US" sz="3700" b="1" dirty="0" smtClean="0"/>
              <a:t>G</a:t>
            </a:r>
            <a:endParaRPr lang="en-US" sz="3700" b="1" dirty="0"/>
          </a:p>
        </p:txBody>
      </p:sp>
      <p:sp>
        <p:nvSpPr>
          <p:cNvPr id="54" name="TextBox 53"/>
          <p:cNvSpPr txBox="1"/>
          <p:nvPr/>
        </p:nvSpPr>
        <p:spPr>
          <a:xfrm>
            <a:off x="7823200" y="2629773"/>
            <a:ext cx="812800" cy="697627"/>
          </a:xfrm>
          <a:prstGeom prst="rect">
            <a:avLst/>
          </a:prstGeom>
          <a:noFill/>
        </p:spPr>
        <p:txBody>
          <a:bodyPr wrap="square" lIns="121917" tIns="60958" rIns="121917" bIns="60958" rtlCol="0">
            <a:spAutoFit/>
          </a:bodyPr>
          <a:lstStyle/>
          <a:p>
            <a:pPr algn="ctr"/>
            <a:r>
              <a:rPr lang="en-US" sz="3700" b="1" dirty="0" smtClean="0"/>
              <a:t>T</a:t>
            </a:r>
            <a:endParaRPr lang="en-US" sz="3700" b="1" dirty="0"/>
          </a:p>
        </p:txBody>
      </p:sp>
      <p:sp>
        <p:nvSpPr>
          <p:cNvPr id="56" name="TextBox 55"/>
          <p:cNvSpPr txBox="1"/>
          <p:nvPr/>
        </p:nvSpPr>
        <p:spPr>
          <a:xfrm>
            <a:off x="8534400" y="3340973"/>
            <a:ext cx="812800" cy="697627"/>
          </a:xfrm>
          <a:prstGeom prst="rect">
            <a:avLst/>
          </a:prstGeom>
          <a:noFill/>
        </p:spPr>
        <p:txBody>
          <a:bodyPr wrap="square" lIns="121917" tIns="60958" rIns="121917" bIns="60958" rtlCol="0">
            <a:spAutoFit/>
          </a:bodyPr>
          <a:lstStyle/>
          <a:p>
            <a:pPr algn="ctr"/>
            <a:r>
              <a:rPr lang="en-US" sz="3700" b="1" dirty="0" smtClean="0"/>
              <a:t>N</a:t>
            </a:r>
            <a:endParaRPr lang="en-US" sz="3700" b="1" dirty="0"/>
          </a:p>
        </p:txBody>
      </p:sp>
      <p:sp>
        <p:nvSpPr>
          <p:cNvPr id="57" name="TextBox 56"/>
          <p:cNvSpPr txBox="1"/>
          <p:nvPr/>
        </p:nvSpPr>
        <p:spPr>
          <a:xfrm>
            <a:off x="9245600" y="3340973"/>
            <a:ext cx="812800" cy="697627"/>
          </a:xfrm>
          <a:prstGeom prst="rect">
            <a:avLst/>
          </a:prstGeom>
          <a:noFill/>
        </p:spPr>
        <p:txBody>
          <a:bodyPr wrap="square" lIns="121917" tIns="60958" rIns="121917" bIns="60958" rtlCol="0">
            <a:spAutoFit/>
          </a:bodyPr>
          <a:lstStyle/>
          <a:p>
            <a:pPr algn="ctr"/>
            <a:r>
              <a:rPr lang="en-US" sz="3700" b="1" dirty="0" smtClean="0"/>
              <a:t>H</a:t>
            </a:r>
            <a:endParaRPr lang="en-US" sz="3700" b="1" dirty="0"/>
          </a:p>
        </p:txBody>
      </p:sp>
      <p:sp>
        <p:nvSpPr>
          <p:cNvPr id="61" name="TextBox 60"/>
          <p:cNvSpPr txBox="1"/>
          <p:nvPr/>
        </p:nvSpPr>
        <p:spPr>
          <a:xfrm>
            <a:off x="6400800" y="2629773"/>
            <a:ext cx="812800" cy="697627"/>
          </a:xfrm>
          <a:prstGeom prst="rect">
            <a:avLst/>
          </a:prstGeom>
          <a:noFill/>
        </p:spPr>
        <p:txBody>
          <a:bodyPr wrap="square" lIns="121917" tIns="60958" rIns="121917" bIns="60958" rtlCol="0">
            <a:spAutoFit/>
          </a:bodyPr>
          <a:lstStyle/>
          <a:p>
            <a:pPr algn="ctr"/>
            <a:r>
              <a:rPr lang="en-US" sz="3700" b="1" dirty="0" smtClean="0"/>
              <a:t>L</a:t>
            </a:r>
            <a:endParaRPr lang="en-US" sz="3700" b="1" dirty="0"/>
          </a:p>
        </p:txBody>
      </p:sp>
      <p:grpSp>
        <p:nvGrpSpPr>
          <p:cNvPr id="17" name="组合 25"/>
          <p:cNvGrpSpPr/>
          <p:nvPr/>
        </p:nvGrpSpPr>
        <p:grpSpPr>
          <a:xfrm>
            <a:off x="3030321" y="659603"/>
            <a:ext cx="1117600" cy="756481"/>
            <a:chOff x="477164" y="1358011"/>
            <a:chExt cx="898272" cy="718110"/>
          </a:xfrm>
        </p:grpSpPr>
        <p:pic>
          <p:nvPicPr>
            <p:cNvPr id="66" name="图片 26" descr="未标题-2.png"/>
            <p:cNvPicPr>
              <a:picLocks noChangeAspect="1"/>
            </p:cNvPicPr>
            <p:nvPr/>
          </p:nvPicPr>
          <p:blipFill>
            <a:blip r:embed="rId6" cstate="print"/>
            <a:stretch>
              <a:fillRect/>
            </a:stretch>
          </p:blipFill>
          <p:spPr>
            <a:xfrm>
              <a:off x="477164" y="1358011"/>
              <a:ext cx="898272" cy="718110"/>
            </a:xfrm>
            <a:prstGeom prst="rect">
              <a:avLst/>
            </a:prstGeom>
          </p:spPr>
        </p:pic>
        <p:sp>
          <p:nvSpPr>
            <p:cNvPr id="67" name="Text Box 70"/>
            <p:cNvSpPr txBox="1">
              <a:spLocks noChangeArrowheads="1"/>
            </p:cNvSpPr>
            <p:nvPr/>
          </p:nvSpPr>
          <p:spPr bwMode="gray">
            <a:xfrm>
              <a:off x="714347" y="1426029"/>
              <a:ext cx="381002" cy="555113"/>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1</a:t>
              </a:r>
            </a:p>
          </p:txBody>
        </p:sp>
      </p:grpSp>
      <p:sp>
        <p:nvSpPr>
          <p:cNvPr id="99330" name="Rectangle 2"/>
          <p:cNvSpPr>
            <a:spLocks noChangeArrowheads="1"/>
          </p:cNvSpPr>
          <p:nvPr/>
        </p:nvSpPr>
        <p:spPr bwMode="auto">
          <a:xfrm>
            <a:off x="4046321" y="616857"/>
            <a:ext cx="3647787" cy="784826"/>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300" dirty="0" smtClean="0">
                <a:latin typeface="Times New Roman" pitchFamily="18" charset="0"/>
                <a:ea typeface="Calibri" pitchFamily="34" charset="0"/>
                <a:cs typeface="Times New Roman" pitchFamily="18" charset="0"/>
              </a:rPr>
              <a:t>… </a:t>
            </a:r>
            <a:r>
              <a:rPr lang="en-US" sz="4300" dirty="0" err="1" smtClean="0">
                <a:latin typeface="Times New Roman" pitchFamily="18" charset="0"/>
                <a:ea typeface="Calibri" pitchFamily="34" charset="0"/>
                <a:cs typeface="Times New Roman" pitchFamily="18" charset="0"/>
              </a:rPr>
              <a:t>đất</a:t>
            </a:r>
            <a:r>
              <a:rPr lang="en-US" sz="4300" dirty="0" smtClean="0">
                <a:latin typeface="Times New Roman" pitchFamily="18" charset="0"/>
                <a:ea typeface="Calibri" pitchFamily="34" charset="0"/>
                <a:cs typeface="Times New Roman" pitchFamily="18" charset="0"/>
              </a:rPr>
              <a:t> …. </a:t>
            </a:r>
            <a:r>
              <a:rPr lang="en-US" sz="4300" dirty="0" err="1" smtClean="0">
                <a:latin typeface="Times New Roman" pitchFamily="18" charset="0"/>
                <a:ea typeface="Calibri" pitchFamily="34" charset="0"/>
                <a:cs typeface="Times New Roman" pitchFamily="18" charset="0"/>
              </a:rPr>
              <a:t>vàng</a:t>
            </a:r>
            <a:endParaRPr lang="en-US" sz="5300" dirty="0" smtClean="0">
              <a:latin typeface="Arial" pitchFamily="34" charset="0"/>
              <a:cs typeface="Arial" pitchFamily="34" charset="0"/>
            </a:endParaRPr>
          </a:p>
        </p:txBody>
      </p:sp>
      <p:grpSp>
        <p:nvGrpSpPr>
          <p:cNvPr id="18" name="组合 28"/>
          <p:cNvGrpSpPr/>
          <p:nvPr/>
        </p:nvGrpSpPr>
        <p:grpSpPr>
          <a:xfrm>
            <a:off x="2168820" y="596978"/>
            <a:ext cx="1117600" cy="756481"/>
            <a:chOff x="500034" y="2161097"/>
            <a:chExt cx="898272" cy="718110"/>
          </a:xfrm>
        </p:grpSpPr>
        <p:pic>
          <p:nvPicPr>
            <p:cNvPr id="70" name="图片 29" descr="未标题-2.png"/>
            <p:cNvPicPr>
              <a:picLocks noChangeAspect="1"/>
            </p:cNvPicPr>
            <p:nvPr/>
          </p:nvPicPr>
          <p:blipFill>
            <a:blip r:embed="rId7" cstate="print"/>
            <a:stretch>
              <a:fillRect/>
            </a:stretch>
          </p:blipFill>
          <p:spPr>
            <a:xfrm>
              <a:off x="500034" y="2161097"/>
              <a:ext cx="898272" cy="718110"/>
            </a:xfrm>
            <a:prstGeom prst="rect">
              <a:avLst/>
            </a:prstGeom>
          </p:spPr>
        </p:pic>
        <p:sp>
          <p:nvSpPr>
            <p:cNvPr id="71" name="Text Box 70"/>
            <p:cNvSpPr txBox="1">
              <a:spLocks noChangeArrowheads="1"/>
            </p:cNvSpPr>
            <p:nvPr/>
          </p:nvSpPr>
          <p:spPr bwMode="gray">
            <a:xfrm>
              <a:off x="714348" y="2161098"/>
              <a:ext cx="381001" cy="555113"/>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2</a:t>
              </a:r>
              <a:endParaRPr lang="en-US" altLang="zh-CN" sz="3200" kern="0" dirty="0">
                <a:solidFill>
                  <a:srgbClr val="000000"/>
                </a:solidFill>
              </a:endParaRPr>
            </a:p>
          </p:txBody>
        </p:sp>
      </p:grpSp>
      <p:sp>
        <p:nvSpPr>
          <p:cNvPr id="99332" name="Rectangle 4"/>
          <p:cNvSpPr>
            <a:spLocks noChangeArrowheads="1"/>
          </p:cNvSpPr>
          <p:nvPr/>
        </p:nvSpPr>
        <p:spPr bwMode="auto">
          <a:xfrm>
            <a:off x="3381831" y="522515"/>
            <a:ext cx="8089324"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400" dirty="0" smtClean="0">
                <a:latin typeface="Times New Roman" pitchFamily="18" charset="0"/>
                <a:cs typeface="Times New Roman" pitchFamily="18" charset="0"/>
              </a:rPr>
              <a:t>‘‘</a:t>
            </a:r>
            <a:r>
              <a:rPr lang="en-US" sz="4400" dirty="0" err="1" smtClean="0">
                <a:latin typeface="Times New Roman" pitchFamily="18" charset="0"/>
                <a:cs typeface="Times New Roman" pitchFamily="18" charset="0"/>
              </a:rPr>
              <a:t>Tháng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bảy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kiến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bò</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chỉ</a:t>
            </a:r>
            <a:r>
              <a:rPr lang="en-US" sz="4400" dirty="0" smtClean="0">
                <a:latin typeface="Times New Roman" pitchFamily="18" charset="0"/>
                <a:cs typeface="Times New Roman" pitchFamily="18" charset="0"/>
              </a:rPr>
              <a:t> lo </a:t>
            </a:r>
            <a:r>
              <a:rPr lang="en-US" sz="4400" dirty="0" err="1" smtClean="0">
                <a:latin typeface="Times New Roman" pitchFamily="18" charset="0"/>
                <a:cs typeface="Times New Roman" pitchFamily="18" charset="0"/>
              </a:rPr>
              <a:t>lại</a:t>
            </a:r>
            <a:r>
              <a:rPr lang="en-US" sz="4400" dirty="0" smtClean="0">
                <a:latin typeface="Times New Roman" pitchFamily="18" charset="0"/>
                <a:cs typeface="Times New Roman" pitchFamily="18" charset="0"/>
              </a:rPr>
              <a:t> …’’</a:t>
            </a:r>
            <a:endParaRPr lang="en-US" sz="5300" dirty="0" smtClean="0">
              <a:latin typeface="Times New Roman" pitchFamily="18" charset="0"/>
              <a:cs typeface="Times New Roman" pitchFamily="18" charset="0"/>
            </a:endParaRPr>
          </a:p>
        </p:txBody>
      </p:sp>
      <p:grpSp>
        <p:nvGrpSpPr>
          <p:cNvPr id="19" name="组合 31"/>
          <p:cNvGrpSpPr/>
          <p:nvPr/>
        </p:nvGrpSpPr>
        <p:grpSpPr>
          <a:xfrm>
            <a:off x="664" y="3327399"/>
            <a:ext cx="812137" cy="584775"/>
            <a:chOff x="477164" y="2969786"/>
            <a:chExt cx="898272" cy="774591"/>
          </a:xfrm>
        </p:grpSpPr>
        <p:pic>
          <p:nvPicPr>
            <p:cNvPr id="73" name="图片 32" descr="未标题-2.png"/>
            <p:cNvPicPr>
              <a:picLocks noChangeAspect="1"/>
            </p:cNvPicPr>
            <p:nvPr/>
          </p:nvPicPr>
          <p:blipFill>
            <a:blip r:embed="rId8" cstate="print"/>
            <a:stretch>
              <a:fillRect/>
            </a:stretch>
          </p:blipFill>
          <p:spPr>
            <a:xfrm>
              <a:off x="477164" y="3023248"/>
              <a:ext cx="898272" cy="718110"/>
            </a:xfrm>
            <a:prstGeom prst="rect">
              <a:avLst/>
            </a:prstGeom>
          </p:spPr>
        </p:pic>
        <p:sp>
          <p:nvSpPr>
            <p:cNvPr id="74" name="Text Box 70"/>
            <p:cNvSpPr txBox="1">
              <a:spLocks noChangeArrowheads="1"/>
            </p:cNvSpPr>
            <p:nvPr/>
          </p:nvSpPr>
          <p:spPr bwMode="gray">
            <a:xfrm>
              <a:off x="714347" y="2969786"/>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3</a:t>
              </a:r>
              <a:endParaRPr lang="en-US" altLang="zh-CN" sz="3200" kern="0" dirty="0">
                <a:solidFill>
                  <a:srgbClr val="000000"/>
                </a:solidFill>
              </a:endParaRPr>
            </a:p>
          </p:txBody>
        </p:sp>
      </p:grpSp>
      <p:sp>
        <p:nvSpPr>
          <p:cNvPr id="99333" name="Rectangle 5"/>
          <p:cNvSpPr>
            <a:spLocks noChangeArrowheads="1"/>
          </p:cNvSpPr>
          <p:nvPr/>
        </p:nvSpPr>
        <p:spPr bwMode="auto">
          <a:xfrm>
            <a:off x="2260492" y="526149"/>
            <a:ext cx="9481564"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400" dirty="0" smtClean="0">
                <a:latin typeface="+mj-lt"/>
              </a:rPr>
              <a:t>‘‘Nhất … trì, nhị … viên, tam … điền’’</a:t>
            </a:r>
            <a:endParaRPr lang="en-US" sz="5300" dirty="0" smtClean="0">
              <a:latin typeface="+mj-lt"/>
              <a:cs typeface="Arial" pitchFamily="34" charset="0"/>
            </a:endParaRPr>
          </a:p>
        </p:txBody>
      </p:sp>
      <p:grpSp>
        <p:nvGrpSpPr>
          <p:cNvPr id="20" name="组合 34"/>
          <p:cNvGrpSpPr/>
          <p:nvPr/>
        </p:nvGrpSpPr>
        <p:grpSpPr>
          <a:xfrm>
            <a:off x="1915889" y="602337"/>
            <a:ext cx="1116937" cy="825816"/>
            <a:chOff x="477164" y="3855866"/>
            <a:chExt cx="898272" cy="718110"/>
          </a:xfrm>
        </p:grpSpPr>
        <p:pic>
          <p:nvPicPr>
            <p:cNvPr id="77" name="图片 35" descr="未标题-2.png"/>
            <p:cNvPicPr>
              <a:picLocks noChangeAspect="1"/>
            </p:cNvPicPr>
            <p:nvPr/>
          </p:nvPicPr>
          <p:blipFill>
            <a:blip r:embed="rId9" cstate="print"/>
            <a:stretch>
              <a:fillRect/>
            </a:stretch>
          </p:blipFill>
          <p:spPr>
            <a:xfrm>
              <a:off x="477164" y="3855866"/>
              <a:ext cx="898272" cy="718110"/>
            </a:xfrm>
            <a:prstGeom prst="rect">
              <a:avLst/>
            </a:prstGeom>
          </p:spPr>
        </p:pic>
        <p:sp>
          <p:nvSpPr>
            <p:cNvPr id="78" name="Text Box 70"/>
            <p:cNvSpPr txBox="1">
              <a:spLocks noChangeArrowheads="1"/>
            </p:cNvSpPr>
            <p:nvPr/>
          </p:nvSpPr>
          <p:spPr bwMode="gray">
            <a:xfrm>
              <a:off x="749839" y="3890751"/>
              <a:ext cx="381001" cy="508506"/>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4</a:t>
              </a:r>
              <a:endParaRPr lang="en-US" altLang="zh-CN" sz="3200" kern="0" dirty="0">
                <a:solidFill>
                  <a:srgbClr val="000000"/>
                </a:solidFill>
              </a:endParaRPr>
            </a:p>
          </p:txBody>
        </p:sp>
      </p:grpSp>
      <p:sp>
        <p:nvSpPr>
          <p:cNvPr id="99334" name="Rectangle 6"/>
          <p:cNvSpPr>
            <a:spLocks noChangeArrowheads="1"/>
          </p:cNvSpPr>
          <p:nvPr/>
        </p:nvSpPr>
        <p:spPr bwMode="auto">
          <a:xfrm>
            <a:off x="3153052" y="645886"/>
            <a:ext cx="7936910" cy="738660"/>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000" dirty="0" smtClean="0">
                <a:latin typeface="+mj-lt"/>
              </a:rPr>
              <a:t>‘‘Mau sao thì … / Vắng sao thì mưa’’</a:t>
            </a:r>
            <a:endParaRPr lang="en-US" sz="4800" dirty="0" smtClean="0">
              <a:latin typeface="+mj-lt"/>
              <a:cs typeface="Arial" pitchFamily="34" charset="0"/>
            </a:endParaRPr>
          </a:p>
        </p:txBody>
      </p:sp>
      <p:grpSp>
        <p:nvGrpSpPr>
          <p:cNvPr id="22" name="组合 25"/>
          <p:cNvGrpSpPr/>
          <p:nvPr/>
        </p:nvGrpSpPr>
        <p:grpSpPr>
          <a:xfrm>
            <a:off x="1277257" y="528897"/>
            <a:ext cx="1117600" cy="832952"/>
            <a:chOff x="477164" y="1358011"/>
            <a:chExt cx="898272" cy="718110"/>
          </a:xfrm>
        </p:grpSpPr>
        <p:pic>
          <p:nvPicPr>
            <p:cNvPr id="81" name="图片 26" descr="未标题-2.png"/>
            <p:cNvPicPr>
              <a:picLocks noChangeAspect="1"/>
            </p:cNvPicPr>
            <p:nvPr/>
          </p:nvPicPr>
          <p:blipFill>
            <a:blip r:embed="rId10" cstate="print"/>
            <a:stretch>
              <a:fillRect/>
            </a:stretch>
          </p:blipFill>
          <p:spPr>
            <a:xfrm>
              <a:off x="477164" y="1358011"/>
              <a:ext cx="898272" cy="718110"/>
            </a:xfrm>
            <a:prstGeom prst="rect">
              <a:avLst/>
            </a:prstGeom>
          </p:spPr>
        </p:pic>
        <p:sp>
          <p:nvSpPr>
            <p:cNvPr id="82" name="Text Box 70"/>
            <p:cNvSpPr txBox="1">
              <a:spLocks noChangeArrowheads="1"/>
            </p:cNvSpPr>
            <p:nvPr/>
          </p:nvSpPr>
          <p:spPr bwMode="gray">
            <a:xfrm>
              <a:off x="714347" y="1419171"/>
              <a:ext cx="381002" cy="504150"/>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5</a:t>
              </a:r>
            </a:p>
          </p:txBody>
        </p:sp>
      </p:grpSp>
      <p:sp>
        <p:nvSpPr>
          <p:cNvPr id="99335" name="Rectangle 7"/>
          <p:cNvSpPr>
            <a:spLocks noChangeArrowheads="1"/>
          </p:cNvSpPr>
          <p:nvPr/>
        </p:nvSpPr>
        <p:spPr bwMode="auto">
          <a:xfrm>
            <a:off x="2496458" y="526142"/>
            <a:ext cx="9030287"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400" dirty="0" smtClean="0">
                <a:latin typeface="+mj-lt"/>
              </a:rPr>
              <a:t>‘‘Nhất nước, nhì phân, tam cần, tứ …’’</a:t>
            </a:r>
            <a:endParaRPr lang="en-US" sz="4300" dirty="0" smtClean="0">
              <a:latin typeface="+mj-lt"/>
              <a:cs typeface="Arial" pitchFamily="34" charset="0"/>
            </a:endParaRPr>
          </a:p>
        </p:txBody>
      </p:sp>
      <p:grpSp>
        <p:nvGrpSpPr>
          <p:cNvPr id="29" name="组合 28"/>
          <p:cNvGrpSpPr/>
          <p:nvPr/>
        </p:nvGrpSpPr>
        <p:grpSpPr>
          <a:xfrm>
            <a:off x="2307772" y="559805"/>
            <a:ext cx="1117600" cy="832951"/>
            <a:chOff x="500034" y="2214560"/>
            <a:chExt cx="898272" cy="718110"/>
          </a:xfrm>
        </p:grpSpPr>
        <p:pic>
          <p:nvPicPr>
            <p:cNvPr id="85" name="图片 29" descr="未标题-2.png"/>
            <p:cNvPicPr>
              <a:picLocks noChangeAspect="1"/>
            </p:cNvPicPr>
            <p:nvPr/>
          </p:nvPicPr>
          <p:blipFill>
            <a:blip r:embed="rId11" cstate="print"/>
            <a:stretch>
              <a:fillRect/>
            </a:stretch>
          </p:blipFill>
          <p:spPr>
            <a:xfrm>
              <a:off x="500034" y="2214560"/>
              <a:ext cx="898272" cy="718110"/>
            </a:xfrm>
            <a:prstGeom prst="rect">
              <a:avLst/>
            </a:prstGeom>
          </p:spPr>
        </p:pic>
        <p:sp>
          <p:nvSpPr>
            <p:cNvPr id="86" name="Text Box 70"/>
            <p:cNvSpPr txBox="1">
              <a:spLocks noChangeArrowheads="1"/>
            </p:cNvSpPr>
            <p:nvPr/>
          </p:nvSpPr>
          <p:spPr bwMode="gray">
            <a:xfrm>
              <a:off x="714348" y="2248690"/>
              <a:ext cx="381002" cy="50415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smtClean="0">
                  <a:solidFill>
                    <a:srgbClr val="000000"/>
                  </a:solidFill>
                </a:rPr>
                <a:t>6</a:t>
              </a:r>
              <a:endParaRPr lang="en-US" altLang="zh-CN" sz="3200" kern="0" dirty="0">
                <a:solidFill>
                  <a:srgbClr val="000000"/>
                </a:solidFill>
              </a:endParaRPr>
            </a:p>
          </p:txBody>
        </p:sp>
      </p:grpSp>
      <p:sp>
        <p:nvSpPr>
          <p:cNvPr id="99336" name="Rectangle 8"/>
          <p:cNvSpPr>
            <a:spLocks noChangeArrowheads="1"/>
          </p:cNvSpPr>
          <p:nvPr/>
        </p:nvSpPr>
        <p:spPr bwMode="auto">
          <a:xfrm>
            <a:off x="3354079" y="557835"/>
            <a:ext cx="6867836"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400" dirty="0" smtClean="0">
                <a:latin typeface="Times New Roman" pitchFamily="18" charset="0"/>
                <a:cs typeface="Times New Roman" pitchFamily="18" charset="0"/>
              </a:rPr>
              <a:t>‘‘</a:t>
            </a:r>
            <a:r>
              <a:rPr lang="en-US" sz="4400" dirty="0" err="1" smtClean="0">
                <a:latin typeface="Times New Roman" pitchFamily="18" charset="0"/>
                <a:cs typeface="Times New Roman" pitchFamily="18" charset="0"/>
              </a:rPr>
              <a:t>Ráng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mỡ</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có</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thì</a:t>
            </a:r>
            <a:r>
              <a:rPr lang="en-US" sz="4400" dirty="0" smtClean="0">
                <a:latin typeface="Times New Roman" pitchFamily="18" charset="0"/>
                <a:cs typeface="Times New Roman" pitchFamily="18" charset="0"/>
              </a:rPr>
              <a:t> …’’</a:t>
            </a:r>
            <a:endParaRPr lang="en-US" sz="5300" dirty="0" smtClean="0">
              <a:latin typeface="Times New Roman" pitchFamily="18" charset="0"/>
              <a:cs typeface="Times New Roman" pitchFamily="18" charset="0"/>
            </a:endParaRPr>
          </a:p>
        </p:txBody>
      </p:sp>
      <p:sp>
        <p:nvSpPr>
          <p:cNvPr id="83" name="TextBox 82"/>
          <p:cNvSpPr txBox="1"/>
          <p:nvPr/>
        </p:nvSpPr>
        <p:spPr>
          <a:xfrm>
            <a:off x="5740400" y="4073945"/>
            <a:ext cx="812800" cy="697627"/>
          </a:xfrm>
          <a:prstGeom prst="rect">
            <a:avLst/>
          </a:prstGeom>
          <a:noFill/>
        </p:spPr>
        <p:txBody>
          <a:bodyPr wrap="square" lIns="121917" tIns="60958" rIns="121917" bIns="60958" rtlCol="0">
            <a:spAutoFit/>
          </a:bodyPr>
          <a:lstStyle/>
          <a:p>
            <a:pPr algn="ctr"/>
            <a:r>
              <a:rPr lang="en-US" sz="3700" b="1" dirty="0" smtClean="0"/>
              <a:t>N</a:t>
            </a:r>
            <a:endParaRPr lang="en-US" sz="3700" b="1" dirty="0"/>
          </a:p>
        </p:txBody>
      </p:sp>
      <p:sp>
        <p:nvSpPr>
          <p:cNvPr id="84" name="TextBox 83"/>
          <p:cNvSpPr txBox="1"/>
          <p:nvPr/>
        </p:nvSpPr>
        <p:spPr>
          <a:xfrm>
            <a:off x="9949543" y="4814174"/>
            <a:ext cx="812800" cy="697627"/>
          </a:xfrm>
          <a:prstGeom prst="rect">
            <a:avLst/>
          </a:prstGeom>
          <a:noFill/>
        </p:spPr>
        <p:txBody>
          <a:bodyPr wrap="square" lIns="121917" tIns="60958" rIns="121917" bIns="60958" rtlCol="0">
            <a:spAutoFit/>
          </a:bodyPr>
          <a:lstStyle/>
          <a:p>
            <a:pPr algn="ctr"/>
            <a:r>
              <a:rPr lang="en-US" sz="3700" b="1" dirty="0" smtClean="0"/>
              <a:t>G</a:t>
            </a:r>
            <a:endParaRPr lang="en-US" sz="3700" b="1" dirty="0"/>
          </a:p>
        </p:txBody>
      </p:sp>
      <p:sp>
        <p:nvSpPr>
          <p:cNvPr id="87" name="TextBox 86"/>
          <p:cNvSpPr txBox="1"/>
          <p:nvPr/>
        </p:nvSpPr>
        <p:spPr>
          <a:xfrm>
            <a:off x="9238343" y="4814174"/>
            <a:ext cx="812800" cy="697627"/>
          </a:xfrm>
          <a:prstGeom prst="rect">
            <a:avLst/>
          </a:prstGeom>
          <a:noFill/>
        </p:spPr>
        <p:txBody>
          <a:bodyPr wrap="square" lIns="121917" tIns="60958" rIns="121917" bIns="60958" rtlCol="0">
            <a:spAutoFit/>
          </a:bodyPr>
          <a:lstStyle/>
          <a:p>
            <a:pPr algn="ctr"/>
            <a:r>
              <a:rPr lang="en-US" sz="3700" b="1" dirty="0" smtClean="0"/>
              <a:t>N</a:t>
            </a:r>
            <a:endParaRPr lang="en-US" sz="3700" b="1" dirty="0"/>
          </a:p>
        </p:txBody>
      </p:sp>
    </p:spTree>
    <p:extLst>
      <p:ext uri="{BB962C8B-B14F-4D97-AF65-F5344CB8AC3E}">
        <p14:creationId xmlns:p14="http://schemas.microsoft.com/office/powerpoint/2010/main" val="1244787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9330"/>
                                        </p:tgtEl>
                                        <p:attrNameLst>
                                          <p:attrName>style.visibility</p:attrName>
                                        </p:attrNameLst>
                                      </p:cBhvr>
                                      <p:to>
                                        <p:strVal val="visible"/>
                                      </p:to>
                                    </p:set>
                                    <p:anim calcmode="lin" valueType="num">
                                      <p:cBhvr additive="base">
                                        <p:cTn id="31" dur="500" fill="hold"/>
                                        <p:tgtEl>
                                          <p:spTgt spid="99330"/>
                                        </p:tgtEl>
                                        <p:attrNameLst>
                                          <p:attrName>ppt_x</p:attrName>
                                        </p:attrNameLst>
                                      </p:cBhvr>
                                      <p:tavLst>
                                        <p:tav tm="0">
                                          <p:val>
                                            <p:strVal val="#ppt_x"/>
                                          </p:val>
                                        </p:tav>
                                        <p:tav tm="100000">
                                          <p:val>
                                            <p:strVal val="#ppt_x"/>
                                          </p:val>
                                        </p:tav>
                                      </p:tavLst>
                                    </p:anim>
                                    <p:anim calcmode="lin" valueType="num">
                                      <p:cBhvr additive="base">
                                        <p:cTn id="32"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99330"/>
                                        </p:tgtEl>
                                      </p:cBhvr>
                                    </p:animEffect>
                                    <p:set>
                                      <p:cBhvr>
                                        <p:cTn id="54" dur="1" fill="hold">
                                          <p:stCondLst>
                                            <p:cond delay="499"/>
                                          </p:stCondLst>
                                        </p:cTn>
                                        <p:tgtEl>
                                          <p:spTgt spid="993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9332"/>
                                        </p:tgtEl>
                                        <p:attrNameLst>
                                          <p:attrName>style.visibility</p:attrName>
                                        </p:attrNameLst>
                                      </p:cBhvr>
                                      <p:to>
                                        <p:strVal val="visible"/>
                                      </p:to>
                                    </p:set>
                                    <p:anim calcmode="lin" valueType="num">
                                      <p:cBhvr additive="base">
                                        <p:cTn id="63" dur="500" fill="hold"/>
                                        <p:tgtEl>
                                          <p:spTgt spid="99332"/>
                                        </p:tgtEl>
                                        <p:attrNameLst>
                                          <p:attrName>ppt_x</p:attrName>
                                        </p:attrNameLst>
                                      </p:cBhvr>
                                      <p:tavLst>
                                        <p:tav tm="0">
                                          <p:val>
                                            <p:strVal val="#ppt_x"/>
                                          </p:val>
                                        </p:tav>
                                        <p:tav tm="100000">
                                          <p:val>
                                            <p:strVal val="#ppt_x"/>
                                          </p:val>
                                        </p:tav>
                                      </p:tavLst>
                                    </p:anim>
                                    <p:anim calcmode="lin" valueType="num">
                                      <p:cBhvr additive="base">
                                        <p:cTn id="64" dur="500" fill="hold"/>
                                        <p:tgtEl>
                                          <p:spTgt spid="993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ppt_x"/>
                                          </p:val>
                                        </p:tav>
                                        <p:tav tm="100000">
                                          <p:val>
                                            <p:strVal val="#ppt_x"/>
                                          </p:val>
                                        </p:tav>
                                      </p:tavLst>
                                    </p:anim>
                                    <p:anim calcmode="lin" valueType="num">
                                      <p:cBhvr additive="base">
                                        <p:cTn id="70" dur="500" fill="hold"/>
                                        <p:tgtEl>
                                          <p:spTgt spid="5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99332"/>
                                        </p:tgtEl>
                                      </p:cBhvr>
                                    </p:animEffect>
                                    <p:set>
                                      <p:cBhvr>
                                        <p:cTn id="86" dur="1" fill="hold">
                                          <p:stCondLst>
                                            <p:cond delay="499"/>
                                          </p:stCondLst>
                                        </p:cTn>
                                        <p:tgtEl>
                                          <p:spTgt spid="9933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9333"/>
                                        </p:tgtEl>
                                        <p:attrNameLst>
                                          <p:attrName>style.visibility</p:attrName>
                                        </p:attrNameLst>
                                      </p:cBhvr>
                                      <p:to>
                                        <p:strVal val="visible"/>
                                      </p:to>
                                    </p:set>
                                    <p:anim calcmode="lin" valueType="num">
                                      <p:cBhvr additive="base">
                                        <p:cTn id="95" dur="500" fill="hold"/>
                                        <p:tgtEl>
                                          <p:spTgt spid="99333"/>
                                        </p:tgtEl>
                                        <p:attrNameLst>
                                          <p:attrName>ppt_x</p:attrName>
                                        </p:attrNameLst>
                                      </p:cBhvr>
                                      <p:tavLst>
                                        <p:tav tm="0">
                                          <p:val>
                                            <p:strVal val="#ppt_x"/>
                                          </p:val>
                                        </p:tav>
                                        <p:tav tm="100000">
                                          <p:val>
                                            <p:strVal val="#ppt_x"/>
                                          </p:val>
                                        </p:tav>
                                      </p:tavLst>
                                    </p:anim>
                                    <p:anim calcmode="lin" valueType="num">
                                      <p:cBhvr additive="base">
                                        <p:cTn id="96"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additive="base">
                                        <p:cTn id="101" dur="500" fill="hold"/>
                                        <p:tgtEl>
                                          <p:spTgt spid="47"/>
                                        </p:tgtEl>
                                        <p:attrNameLst>
                                          <p:attrName>ppt_x</p:attrName>
                                        </p:attrNameLst>
                                      </p:cBhvr>
                                      <p:tavLst>
                                        <p:tav tm="0">
                                          <p:val>
                                            <p:strVal val="#ppt_x"/>
                                          </p:val>
                                        </p:tav>
                                        <p:tav tm="100000">
                                          <p:val>
                                            <p:strVal val="#ppt_x"/>
                                          </p:val>
                                        </p:tav>
                                      </p:tavLst>
                                    </p:anim>
                                    <p:anim calcmode="lin" valueType="num">
                                      <p:cBhvr additive="base">
                                        <p:cTn id="102" dur="500" fill="hold"/>
                                        <p:tgtEl>
                                          <p:spTgt spid="4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additive="base">
                                        <p:cTn id="105" dur="500" fill="hold"/>
                                        <p:tgtEl>
                                          <p:spTgt spid="50"/>
                                        </p:tgtEl>
                                        <p:attrNameLst>
                                          <p:attrName>ppt_x</p:attrName>
                                        </p:attrNameLst>
                                      </p:cBhvr>
                                      <p:tavLst>
                                        <p:tav tm="0">
                                          <p:val>
                                            <p:strVal val="#ppt_x"/>
                                          </p:val>
                                        </p:tav>
                                        <p:tav tm="100000">
                                          <p:val>
                                            <p:strVal val="#ppt_x"/>
                                          </p:val>
                                        </p:tav>
                                      </p:tavLst>
                                    </p:anim>
                                    <p:anim calcmode="lin" valueType="num">
                                      <p:cBhvr additive="base">
                                        <p:cTn id="106" dur="500" fill="hold"/>
                                        <p:tgtEl>
                                          <p:spTgt spid="5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anim calcmode="lin" valueType="num">
                                      <p:cBhvr additive="base">
                                        <p:cTn id="109" dur="500" fill="hold"/>
                                        <p:tgtEl>
                                          <p:spTgt spid="56"/>
                                        </p:tgtEl>
                                        <p:attrNameLst>
                                          <p:attrName>ppt_x</p:attrName>
                                        </p:attrNameLst>
                                      </p:cBhvr>
                                      <p:tavLst>
                                        <p:tav tm="0">
                                          <p:val>
                                            <p:strVal val="#ppt_x"/>
                                          </p:val>
                                        </p:tav>
                                        <p:tav tm="100000">
                                          <p:val>
                                            <p:strVal val="#ppt_x"/>
                                          </p:val>
                                        </p:tav>
                                      </p:tavLst>
                                    </p:anim>
                                    <p:anim calcmode="lin" valueType="num">
                                      <p:cBhvr additive="base">
                                        <p:cTn id="110" dur="500" fill="hold"/>
                                        <p:tgtEl>
                                          <p:spTgt spid="5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additive="base">
                                        <p:cTn id="113" dur="500" fill="hold"/>
                                        <p:tgtEl>
                                          <p:spTgt spid="57"/>
                                        </p:tgtEl>
                                        <p:attrNameLst>
                                          <p:attrName>ppt_x</p:attrName>
                                        </p:attrNameLst>
                                      </p:cBhvr>
                                      <p:tavLst>
                                        <p:tav tm="0">
                                          <p:val>
                                            <p:strVal val="#ppt_x"/>
                                          </p:val>
                                        </p:tav>
                                        <p:tav tm="100000">
                                          <p:val>
                                            <p:strVal val="#ppt_x"/>
                                          </p:val>
                                        </p:tav>
                                      </p:tavLst>
                                    </p:anim>
                                    <p:anim calcmode="lin" valueType="num">
                                      <p:cBhvr additive="base">
                                        <p:cTn id="1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nodeType="clickEffect">
                                  <p:stCondLst>
                                    <p:cond delay="0"/>
                                  </p:stCondLst>
                                  <p:childTnLst>
                                    <p:animEffect transition="out" filter="blinds(horizontal)">
                                      <p:cBhvr>
                                        <p:cTn id="118" dur="500"/>
                                        <p:tgtEl>
                                          <p:spTgt spid="7"/>
                                        </p:tgtEl>
                                      </p:cBhvr>
                                    </p:animEffect>
                                    <p:set>
                                      <p:cBhvr>
                                        <p:cTn id="119" dur="1" fill="hold">
                                          <p:stCondLst>
                                            <p:cond delay="499"/>
                                          </p:stCondLst>
                                        </p:cTn>
                                        <p:tgtEl>
                                          <p:spTgt spid="7"/>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99333"/>
                                        </p:tgtEl>
                                      </p:cBhvr>
                                    </p:animEffect>
                                    <p:set>
                                      <p:cBhvr>
                                        <p:cTn id="122" dur="1" fill="hold">
                                          <p:stCondLst>
                                            <p:cond delay="499"/>
                                          </p:stCondLst>
                                        </p:cTn>
                                        <p:tgtEl>
                                          <p:spTgt spid="9933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99334"/>
                                        </p:tgtEl>
                                        <p:attrNameLst>
                                          <p:attrName>style.visibility</p:attrName>
                                        </p:attrNameLst>
                                      </p:cBhvr>
                                      <p:to>
                                        <p:strVal val="visible"/>
                                      </p:to>
                                    </p:set>
                                    <p:anim calcmode="lin" valueType="num">
                                      <p:cBhvr additive="base">
                                        <p:cTn id="131" dur="500" fill="hold"/>
                                        <p:tgtEl>
                                          <p:spTgt spid="99334"/>
                                        </p:tgtEl>
                                        <p:attrNameLst>
                                          <p:attrName>ppt_x</p:attrName>
                                        </p:attrNameLst>
                                      </p:cBhvr>
                                      <p:tavLst>
                                        <p:tav tm="0">
                                          <p:val>
                                            <p:strVal val="#ppt_x"/>
                                          </p:val>
                                        </p:tav>
                                        <p:tav tm="100000">
                                          <p:val>
                                            <p:strVal val="#ppt_x"/>
                                          </p:val>
                                        </p:tav>
                                      </p:tavLst>
                                    </p:anim>
                                    <p:anim calcmode="lin" valueType="num">
                                      <p:cBhvr additive="base">
                                        <p:cTn id="132"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83"/>
                                        </p:tgtEl>
                                        <p:attrNameLst>
                                          <p:attrName>style.visibility</p:attrName>
                                        </p:attrNameLst>
                                      </p:cBhvr>
                                      <p:to>
                                        <p:strVal val="visible"/>
                                      </p:to>
                                    </p:set>
                                    <p:anim calcmode="lin" valueType="num">
                                      <p:cBhvr additive="base">
                                        <p:cTn id="137" dur="500" fill="hold"/>
                                        <p:tgtEl>
                                          <p:spTgt spid="83"/>
                                        </p:tgtEl>
                                        <p:attrNameLst>
                                          <p:attrName>ppt_x</p:attrName>
                                        </p:attrNameLst>
                                      </p:cBhvr>
                                      <p:tavLst>
                                        <p:tav tm="0">
                                          <p:val>
                                            <p:strVal val="#ppt_x"/>
                                          </p:val>
                                        </p:tav>
                                        <p:tav tm="100000">
                                          <p:val>
                                            <p:strVal val="#ppt_x"/>
                                          </p:val>
                                        </p:tav>
                                      </p:tavLst>
                                    </p:anim>
                                    <p:anim calcmode="lin" valueType="num">
                                      <p:cBhvr additive="base">
                                        <p:cTn id="138" dur="500" fill="hold"/>
                                        <p:tgtEl>
                                          <p:spTgt spid="8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anim calcmode="lin" valueType="num">
                                      <p:cBhvr additive="base">
                                        <p:cTn id="141" dur="500" fill="hold"/>
                                        <p:tgtEl>
                                          <p:spTgt spid="51"/>
                                        </p:tgtEl>
                                        <p:attrNameLst>
                                          <p:attrName>ppt_x</p:attrName>
                                        </p:attrNameLst>
                                      </p:cBhvr>
                                      <p:tavLst>
                                        <p:tav tm="0">
                                          <p:val>
                                            <p:strVal val="#ppt_x"/>
                                          </p:val>
                                        </p:tav>
                                        <p:tav tm="100000">
                                          <p:val>
                                            <p:strVal val="#ppt_x"/>
                                          </p:val>
                                        </p:tav>
                                      </p:tavLst>
                                    </p:anim>
                                    <p:anim calcmode="lin" valueType="num">
                                      <p:cBhvr additive="base">
                                        <p:cTn id="142" dur="500" fill="hold"/>
                                        <p:tgtEl>
                                          <p:spTgt spid="51"/>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8"/>
                                        </p:tgtEl>
                                        <p:attrNameLst>
                                          <p:attrName>style.visibility</p:attrName>
                                        </p:attrNameLst>
                                      </p:cBhvr>
                                      <p:to>
                                        <p:strVal val="visible"/>
                                      </p:to>
                                    </p:set>
                                    <p:anim calcmode="lin" valueType="num">
                                      <p:cBhvr additive="base">
                                        <p:cTn id="145" dur="500" fill="hold"/>
                                        <p:tgtEl>
                                          <p:spTgt spid="48"/>
                                        </p:tgtEl>
                                        <p:attrNameLst>
                                          <p:attrName>ppt_x</p:attrName>
                                        </p:attrNameLst>
                                      </p:cBhvr>
                                      <p:tavLst>
                                        <p:tav tm="0">
                                          <p:val>
                                            <p:strVal val="#ppt_x"/>
                                          </p:val>
                                        </p:tav>
                                        <p:tav tm="100000">
                                          <p:val>
                                            <p:strVal val="#ppt_x"/>
                                          </p:val>
                                        </p:tav>
                                      </p:tavLst>
                                    </p:anim>
                                    <p:anim calcmode="lin" valueType="num">
                                      <p:cBhvr additive="base">
                                        <p:cTn id="146" dur="500" fill="hold"/>
                                        <p:tgtEl>
                                          <p:spTgt spid="48"/>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53"/>
                                        </p:tgtEl>
                                        <p:attrNameLst>
                                          <p:attrName>style.visibility</p:attrName>
                                        </p:attrNameLst>
                                      </p:cBhvr>
                                      <p:to>
                                        <p:strVal val="visible"/>
                                      </p:to>
                                    </p:set>
                                    <p:anim calcmode="lin" valueType="num">
                                      <p:cBhvr additive="base">
                                        <p:cTn id="149" dur="500" fill="hold"/>
                                        <p:tgtEl>
                                          <p:spTgt spid="53"/>
                                        </p:tgtEl>
                                        <p:attrNameLst>
                                          <p:attrName>ppt_x</p:attrName>
                                        </p:attrNameLst>
                                      </p:cBhvr>
                                      <p:tavLst>
                                        <p:tav tm="0">
                                          <p:val>
                                            <p:strVal val="#ppt_x"/>
                                          </p:val>
                                        </p:tav>
                                        <p:tav tm="100000">
                                          <p:val>
                                            <p:strVal val="#ppt_x"/>
                                          </p:val>
                                        </p:tav>
                                      </p:tavLst>
                                    </p:anim>
                                    <p:anim calcmode="lin" valueType="num">
                                      <p:cBhvr additive="base">
                                        <p:cTn id="15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nodeType="clickEffect">
                                  <p:stCondLst>
                                    <p:cond delay="0"/>
                                  </p:stCondLst>
                                  <p:childTnLst>
                                    <p:animEffect transition="out" filter="blinds(horizontal)">
                                      <p:cBhvr>
                                        <p:cTn id="154" dur="500"/>
                                        <p:tgtEl>
                                          <p:spTgt spid="20"/>
                                        </p:tgtEl>
                                      </p:cBhvr>
                                    </p:animEffect>
                                    <p:set>
                                      <p:cBhvr>
                                        <p:cTn id="155" dur="1" fill="hold">
                                          <p:stCondLst>
                                            <p:cond delay="499"/>
                                          </p:stCondLst>
                                        </p:cTn>
                                        <p:tgtEl>
                                          <p:spTgt spid="20"/>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99334"/>
                                        </p:tgtEl>
                                      </p:cBhvr>
                                    </p:animEffect>
                                    <p:set>
                                      <p:cBhvr>
                                        <p:cTn id="158" dur="1" fill="hold">
                                          <p:stCondLst>
                                            <p:cond delay="499"/>
                                          </p:stCondLst>
                                        </p:cTn>
                                        <p:tgtEl>
                                          <p:spTgt spid="9933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2"/>
                                        </p:tgtEl>
                                        <p:attrNameLst>
                                          <p:attrName>style.visibility</p:attrName>
                                        </p:attrNameLst>
                                      </p:cBhvr>
                                      <p:to>
                                        <p:strVal val="visible"/>
                                      </p:to>
                                    </p:set>
                                    <p:anim calcmode="lin" valueType="num">
                                      <p:cBhvr additive="base">
                                        <p:cTn id="163" dur="500" fill="hold"/>
                                        <p:tgtEl>
                                          <p:spTgt spid="22"/>
                                        </p:tgtEl>
                                        <p:attrNameLst>
                                          <p:attrName>ppt_x</p:attrName>
                                        </p:attrNameLst>
                                      </p:cBhvr>
                                      <p:tavLst>
                                        <p:tav tm="0">
                                          <p:val>
                                            <p:strVal val="#ppt_x"/>
                                          </p:val>
                                        </p:tav>
                                        <p:tav tm="100000">
                                          <p:val>
                                            <p:strVal val="#ppt_x"/>
                                          </p:val>
                                        </p:tav>
                                      </p:tavLst>
                                    </p:anim>
                                    <p:anim calcmode="lin" valueType="num">
                                      <p:cBhvr additive="base">
                                        <p:cTn id="164" dur="500" fill="hold"/>
                                        <p:tgtEl>
                                          <p:spTgt spid="2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99335"/>
                                        </p:tgtEl>
                                        <p:attrNameLst>
                                          <p:attrName>style.visibility</p:attrName>
                                        </p:attrNameLst>
                                      </p:cBhvr>
                                      <p:to>
                                        <p:strVal val="visible"/>
                                      </p:to>
                                    </p:set>
                                    <p:anim calcmode="lin" valueType="num">
                                      <p:cBhvr additive="base">
                                        <p:cTn id="167" dur="500" fill="hold"/>
                                        <p:tgtEl>
                                          <p:spTgt spid="99335"/>
                                        </p:tgtEl>
                                        <p:attrNameLst>
                                          <p:attrName>ppt_x</p:attrName>
                                        </p:attrNameLst>
                                      </p:cBhvr>
                                      <p:tavLst>
                                        <p:tav tm="0">
                                          <p:val>
                                            <p:strVal val="#ppt_x"/>
                                          </p:val>
                                        </p:tav>
                                        <p:tav tm="100000">
                                          <p:val>
                                            <p:strVal val="#ppt_x"/>
                                          </p:val>
                                        </p:tav>
                                      </p:tavLst>
                                    </p:anim>
                                    <p:anim calcmode="lin" valueType="num">
                                      <p:cBhvr additive="base">
                                        <p:cTn id="168"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4" presetClass="entr" presetSubtype="0" fill="hold" grpId="0" nodeType="clickEffect">
                                  <p:stCondLst>
                                    <p:cond delay="0"/>
                                  </p:stCondLst>
                                  <p:childTnLst>
                                    <p:set>
                                      <p:cBhvr>
                                        <p:cTn id="172" dur="1" fill="hold">
                                          <p:stCondLst>
                                            <p:cond delay="0"/>
                                          </p:stCondLst>
                                        </p:cTn>
                                        <p:tgtEl>
                                          <p:spTgt spid="41"/>
                                        </p:tgtEl>
                                        <p:attrNameLst>
                                          <p:attrName>style.visibility</p:attrName>
                                        </p:attrNameLst>
                                      </p:cBhvr>
                                      <p:to>
                                        <p:strVal val="visible"/>
                                      </p:to>
                                    </p:set>
                                    <p:anim to="" calcmode="lin" valueType="num">
                                      <p:cBhvr>
                                        <p:cTn id="173" dur="1" fill="hold"/>
                                        <p:tgtEl>
                                          <p:spTgt spid="41"/>
                                        </p:tgtEl>
                                        <p:attrNameLst>
                                          <p:attrName/>
                                        </p:attrNameLst>
                                      </p:cBhvr>
                                    </p:anim>
                                  </p:childTnLst>
                                </p:cTn>
                              </p:par>
                              <p:par>
                                <p:cTn id="174" presetID="24" presetClass="entr" presetSubtype="0" fill="hold" grpId="0" nodeType="withEffect">
                                  <p:stCondLst>
                                    <p:cond delay="0"/>
                                  </p:stCondLst>
                                  <p:childTnLst>
                                    <p:set>
                                      <p:cBhvr>
                                        <p:cTn id="175" dur="1" fill="hold">
                                          <p:stCondLst>
                                            <p:cond delay="0"/>
                                          </p:stCondLst>
                                        </p:cTn>
                                        <p:tgtEl>
                                          <p:spTgt spid="39"/>
                                        </p:tgtEl>
                                        <p:attrNameLst>
                                          <p:attrName>style.visibility</p:attrName>
                                        </p:attrNameLst>
                                      </p:cBhvr>
                                      <p:to>
                                        <p:strVal val="visible"/>
                                      </p:to>
                                    </p:set>
                                    <p:anim to="" calcmode="lin" valueType="num">
                                      <p:cBhvr>
                                        <p:cTn id="176" dur="1" fill="hold"/>
                                        <p:tgtEl>
                                          <p:spTgt spid="39"/>
                                        </p:tgtEl>
                                        <p:attrNameLst>
                                          <p:attrName/>
                                        </p:attrNameLst>
                                      </p:cBhvr>
                                    </p:anim>
                                  </p:childTnLst>
                                </p:cTn>
                              </p:par>
                              <p:par>
                                <p:cTn id="177" presetID="24" presetClass="entr" presetSubtype="0"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 to="" calcmode="lin" valueType="num">
                                      <p:cBhvr>
                                        <p:cTn id="179" dur="1" fill="hold"/>
                                        <p:tgtEl>
                                          <p:spTgt spid="38"/>
                                        </p:tgtEl>
                                        <p:attrNameLst>
                                          <p:attrName/>
                                        </p:attrNameLst>
                                      </p:cBhvr>
                                    </p:anim>
                                  </p:childTnLst>
                                </p:cTn>
                              </p:par>
                              <p:par>
                                <p:cTn id="180" presetID="24" presetClass="entr" presetSubtype="0" fill="hold" grpId="0" nodeType="withEffect">
                                  <p:stCondLst>
                                    <p:cond delay="0"/>
                                  </p:stCondLst>
                                  <p:childTnLst>
                                    <p:set>
                                      <p:cBhvr>
                                        <p:cTn id="181" dur="1" fill="hold">
                                          <p:stCondLst>
                                            <p:cond delay="0"/>
                                          </p:stCondLst>
                                        </p:cTn>
                                        <p:tgtEl>
                                          <p:spTgt spid="87"/>
                                        </p:tgtEl>
                                        <p:attrNameLst>
                                          <p:attrName>style.visibility</p:attrName>
                                        </p:attrNameLst>
                                      </p:cBhvr>
                                      <p:to>
                                        <p:strVal val="visible"/>
                                      </p:to>
                                    </p:set>
                                    <p:anim to="" calcmode="lin" valueType="num">
                                      <p:cBhvr>
                                        <p:cTn id="182" dur="1" fill="hold"/>
                                        <p:tgtEl>
                                          <p:spTgt spid="87"/>
                                        </p:tgtEl>
                                        <p:attrNameLst>
                                          <p:attrName/>
                                        </p:attrNameLst>
                                      </p:cBhvr>
                                    </p:anim>
                                  </p:childTnLst>
                                </p:cTn>
                              </p:par>
                              <p:par>
                                <p:cTn id="183" presetID="24" presetClass="entr" presetSubtype="0" fill="hold" grpId="0" nodeType="withEffect">
                                  <p:stCondLst>
                                    <p:cond delay="0"/>
                                  </p:stCondLst>
                                  <p:childTnLst>
                                    <p:set>
                                      <p:cBhvr>
                                        <p:cTn id="184" dur="1" fill="hold">
                                          <p:stCondLst>
                                            <p:cond delay="0"/>
                                          </p:stCondLst>
                                        </p:cTn>
                                        <p:tgtEl>
                                          <p:spTgt spid="84"/>
                                        </p:tgtEl>
                                        <p:attrNameLst>
                                          <p:attrName>style.visibility</p:attrName>
                                        </p:attrNameLst>
                                      </p:cBhvr>
                                      <p:to>
                                        <p:strVal val="visible"/>
                                      </p:to>
                                    </p:set>
                                    <p:anim to="" calcmode="lin" valueType="num">
                                      <p:cBhvr>
                                        <p:cTn id="185" dur="1" fill="hold"/>
                                        <p:tgtEl>
                                          <p:spTgt spid="84"/>
                                        </p:tgtEl>
                                        <p:attrNameLst>
                                          <p:attrName/>
                                        </p:attrNameLst>
                                      </p:cBhvr>
                                    </p:anim>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nodeType="clickEffect">
                                  <p:stCondLst>
                                    <p:cond delay="0"/>
                                  </p:stCondLst>
                                  <p:childTnLst>
                                    <p:animEffect transition="out" filter="blinds(horizontal)">
                                      <p:cBhvr>
                                        <p:cTn id="189" dur="500"/>
                                        <p:tgtEl>
                                          <p:spTgt spid="22"/>
                                        </p:tgtEl>
                                      </p:cBhvr>
                                    </p:animEffect>
                                    <p:set>
                                      <p:cBhvr>
                                        <p:cTn id="190" dur="1" fill="hold">
                                          <p:stCondLst>
                                            <p:cond delay="499"/>
                                          </p:stCondLst>
                                        </p:cTn>
                                        <p:tgtEl>
                                          <p:spTgt spid="22"/>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99335"/>
                                        </p:tgtEl>
                                      </p:cBhvr>
                                    </p:animEffect>
                                    <p:set>
                                      <p:cBhvr>
                                        <p:cTn id="193" dur="1" fill="hold">
                                          <p:stCondLst>
                                            <p:cond delay="499"/>
                                          </p:stCondLst>
                                        </p:cTn>
                                        <p:tgtEl>
                                          <p:spTgt spid="99335"/>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29"/>
                                        </p:tgtEl>
                                        <p:attrNameLst>
                                          <p:attrName>style.visibility</p:attrName>
                                        </p:attrNameLst>
                                      </p:cBhvr>
                                      <p:to>
                                        <p:strVal val="visible"/>
                                      </p:to>
                                    </p:set>
                                    <p:anim calcmode="lin" valueType="num">
                                      <p:cBhvr additive="base">
                                        <p:cTn id="198" dur="500" fill="hold"/>
                                        <p:tgtEl>
                                          <p:spTgt spid="29"/>
                                        </p:tgtEl>
                                        <p:attrNameLst>
                                          <p:attrName>ppt_x</p:attrName>
                                        </p:attrNameLst>
                                      </p:cBhvr>
                                      <p:tavLst>
                                        <p:tav tm="0">
                                          <p:val>
                                            <p:strVal val="#ppt_x"/>
                                          </p:val>
                                        </p:tav>
                                        <p:tav tm="100000">
                                          <p:val>
                                            <p:strVal val="#ppt_x"/>
                                          </p:val>
                                        </p:tav>
                                      </p:tavLst>
                                    </p:anim>
                                    <p:anim calcmode="lin" valueType="num">
                                      <p:cBhvr additive="base">
                                        <p:cTn id="199" dur="500" fill="hold"/>
                                        <p:tgtEl>
                                          <p:spTgt spid="2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99336"/>
                                        </p:tgtEl>
                                        <p:attrNameLst>
                                          <p:attrName>style.visibility</p:attrName>
                                        </p:attrNameLst>
                                      </p:cBhvr>
                                      <p:to>
                                        <p:strVal val="visible"/>
                                      </p:to>
                                    </p:set>
                                    <p:anim calcmode="lin" valueType="num">
                                      <p:cBhvr additive="base">
                                        <p:cTn id="202" dur="500" fill="hold"/>
                                        <p:tgtEl>
                                          <p:spTgt spid="99336"/>
                                        </p:tgtEl>
                                        <p:attrNameLst>
                                          <p:attrName>ppt_x</p:attrName>
                                        </p:attrNameLst>
                                      </p:cBhvr>
                                      <p:tavLst>
                                        <p:tav tm="0">
                                          <p:val>
                                            <p:strVal val="#ppt_x"/>
                                          </p:val>
                                        </p:tav>
                                        <p:tav tm="100000">
                                          <p:val>
                                            <p:strVal val="#ppt_x"/>
                                          </p:val>
                                        </p:tav>
                                      </p:tavLst>
                                    </p:anim>
                                    <p:anim calcmode="lin" valueType="num">
                                      <p:cBhvr additive="base">
                                        <p:cTn id="203"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 presetClass="entr" presetSubtype="4" fill="hold" grpId="0" nodeType="clickEffect">
                                  <p:stCondLst>
                                    <p:cond delay="0"/>
                                  </p:stCondLst>
                                  <p:childTnLst>
                                    <p:set>
                                      <p:cBhvr>
                                        <p:cTn id="207" dur="1" fill="hold">
                                          <p:stCondLst>
                                            <p:cond delay="0"/>
                                          </p:stCondLst>
                                        </p:cTn>
                                        <p:tgtEl>
                                          <p:spTgt spid="43"/>
                                        </p:tgtEl>
                                        <p:attrNameLst>
                                          <p:attrName>style.visibility</p:attrName>
                                        </p:attrNameLst>
                                      </p:cBhvr>
                                      <p:to>
                                        <p:strVal val="visible"/>
                                      </p:to>
                                    </p:set>
                                    <p:anim calcmode="lin" valueType="num">
                                      <p:cBhvr additive="base">
                                        <p:cTn id="208" dur="500" fill="hold"/>
                                        <p:tgtEl>
                                          <p:spTgt spid="43"/>
                                        </p:tgtEl>
                                        <p:attrNameLst>
                                          <p:attrName>ppt_x</p:attrName>
                                        </p:attrNameLst>
                                      </p:cBhvr>
                                      <p:tavLst>
                                        <p:tav tm="0">
                                          <p:val>
                                            <p:strVal val="#ppt_x"/>
                                          </p:val>
                                        </p:tav>
                                        <p:tav tm="100000">
                                          <p:val>
                                            <p:strVal val="#ppt_x"/>
                                          </p:val>
                                        </p:tav>
                                      </p:tavLst>
                                    </p:anim>
                                    <p:anim calcmode="lin" valueType="num">
                                      <p:cBhvr additive="base">
                                        <p:cTn id="209" dur="500" fill="hold"/>
                                        <p:tgtEl>
                                          <p:spTgt spid="43"/>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42"/>
                                        </p:tgtEl>
                                        <p:attrNameLst>
                                          <p:attrName>style.visibility</p:attrName>
                                        </p:attrNameLst>
                                      </p:cBhvr>
                                      <p:to>
                                        <p:strVal val="visible"/>
                                      </p:to>
                                    </p:set>
                                    <p:anim calcmode="lin" valueType="num">
                                      <p:cBhvr additive="base">
                                        <p:cTn id="212" dur="500" fill="hold"/>
                                        <p:tgtEl>
                                          <p:spTgt spid="42"/>
                                        </p:tgtEl>
                                        <p:attrNameLst>
                                          <p:attrName>ppt_x</p:attrName>
                                        </p:attrNameLst>
                                      </p:cBhvr>
                                      <p:tavLst>
                                        <p:tav tm="0">
                                          <p:val>
                                            <p:strVal val="#ppt_x"/>
                                          </p:val>
                                        </p:tav>
                                        <p:tav tm="100000">
                                          <p:val>
                                            <p:strVal val="#ppt_x"/>
                                          </p:val>
                                        </p:tav>
                                      </p:tavLst>
                                    </p:anim>
                                    <p:anim calcmode="lin" valueType="num">
                                      <p:cBhvr additive="base">
                                        <p:cTn id="213" dur="500" fill="hold"/>
                                        <p:tgtEl>
                                          <p:spTgt spid="42"/>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44"/>
                                        </p:tgtEl>
                                        <p:attrNameLst>
                                          <p:attrName>style.visibility</p:attrName>
                                        </p:attrNameLst>
                                      </p:cBhvr>
                                      <p:to>
                                        <p:strVal val="visible"/>
                                      </p:to>
                                    </p:set>
                                    <p:anim calcmode="lin" valueType="num">
                                      <p:cBhvr additive="base">
                                        <p:cTn id="216" dur="500" fill="hold"/>
                                        <p:tgtEl>
                                          <p:spTgt spid="44"/>
                                        </p:tgtEl>
                                        <p:attrNameLst>
                                          <p:attrName>ppt_x</p:attrName>
                                        </p:attrNameLst>
                                      </p:cBhvr>
                                      <p:tavLst>
                                        <p:tav tm="0">
                                          <p:val>
                                            <p:strVal val="#ppt_x"/>
                                          </p:val>
                                        </p:tav>
                                        <p:tav tm="100000">
                                          <p:val>
                                            <p:strVal val="#ppt_x"/>
                                          </p:val>
                                        </p:tav>
                                      </p:tavLst>
                                    </p:anim>
                                    <p:anim calcmode="lin" valueType="num">
                                      <p:cBhvr additive="base">
                                        <p:cTn id="21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3" presetClass="exit" presetSubtype="10" fill="hold" nodeType="clickEffect">
                                  <p:stCondLst>
                                    <p:cond delay="0"/>
                                  </p:stCondLst>
                                  <p:childTnLst>
                                    <p:animEffect transition="out" filter="blinds(horizontal)">
                                      <p:cBhvr>
                                        <p:cTn id="221" dur="500"/>
                                        <p:tgtEl>
                                          <p:spTgt spid="29"/>
                                        </p:tgtEl>
                                      </p:cBhvr>
                                    </p:animEffect>
                                    <p:set>
                                      <p:cBhvr>
                                        <p:cTn id="222" dur="1" fill="hold">
                                          <p:stCondLst>
                                            <p:cond delay="499"/>
                                          </p:stCondLst>
                                        </p:cTn>
                                        <p:tgtEl>
                                          <p:spTgt spid="29"/>
                                        </p:tgtEl>
                                        <p:attrNameLst>
                                          <p:attrName>style.visibility</p:attrName>
                                        </p:attrNameLst>
                                      </p:cBhvr>
                                      <p:to>
                                        <p:strVal val="hidden"/>
                                      </p:to>
                                    </p:set>
                                  </p:childTnLst>
                                </p:cTn>
                              </p:par>
                              <p:par>
                                <p:cTn id="223" presetID="3" presetClass="exit" presetSubtype="10" fill="hold" grpId="1" nodeType="withEffect">
                                  <p:stCondLst>
                                    <p:cond delay="0"/>
                                  </p:stCondLst>
                                  <p:childTnLst>
                                    <p:animEffect transition="out" filter="blinds(horizontal)">
                                      <p:cBhvr>
                                        <p:cTn id="224" dur="500"/>
                                        <p:tgtEl>
                                          <p:spTgt spid="99336"/>
                                        </p:tgtEl>
                                      </p:cBhvr>
                                    </p:animEffect>
                                    <p:set>
                                      <p:cBhvr>
                                        <p:cTn id="225" dur="1" fill="hold">
                                          <p:stCondLst>
                                            <p:cond delay="499"/>
                                          </p:stCondLst>
                                        </p:cTn>
                                        <p:tgtEl>
                                          <p:spTgt spid="993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P spid="31" grpId="0"/>
      <p:bldP spid="38" grpId="0"/>
      <p:bldP spid="39" grpId="0"/>
      <p:bldP spid="41" grpId="0"/>
      <p:bldP spid="42" grpId="0"/>
      <p:bldP spid="43" grpId="0"/>
      <p:bldP spid="44" grpId="0"/>
      <p:bldP spid="47" grpId="0"/>
      <p:bldP spid="48" grpId="0"/>
      <p:bldP spid="50" grpId="0"/>
      <p:bldP spid="51" grpId="0"/>
      <p:bldP spid="53" grpId="0"/>
      <p:bldP spid="54" grpId="0"/>
      <p:bldP spid="56" grpId="0"/>
      <p:bldP spid="57" grpId="0"/>
      <p:bldP spid="61" grpId="0"/>
      <p:bldP spid="99330" grpId="0"/>
      <p:bldP spid="99330" grpId="1"/>
      <p:bldP spid="99332" grpId="0"/>
      <p:bldP spid="99332" grpId="1"/>
      <p:bldP spid="99333" grpId="0"/>
      <p:bldP spid="99333" grpId="1"/>
      <p:bldP spid="99334" grpId="0"/>
      <p:bldP spid="99334" grpId="1"/>
      <p:bldP spid="99335" grpId="0"/>
      <p:bldP spid="99335" grpId="1"/>
      <p:bldP spid="99336" grpId="0"/>
      <p:bldP spid="99336" grpId="1"/>
      <p:bldP spid="83" grpId="0"/>
      <p:bldP spid="84" grpId="0"/>
      <p:bldP spid="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983" y="434261"/>
            <a:ext cx="11686720" cy="5509200"/>
          </a:xfrm>
          <a:prstGeom prst="rect">
            <a:avLst/>
          </a:prstGeom>
          <a:noFill/>
        </p:spPr>
        <p:txBody>
          <a:bodyPr wrap="square" rtlCol="0">
            <a:spAutoFit/>
          </a:bodyPr>
          <a:lstStyle/>
          <a:p>
            <a:r>
              <a:rPr lang="vi-VN" sz="3200" b="1" i="1" dirty="0" smtClean="0">
                <a:solidFill>
                  <a:srgbClr val="FF0000"/>
                </a:solidFill>
                <a:latin typeface="+mj-lt"/>
              </a:rPr>
              <a:t>Câu </a:t>
            </a:r>
            <a:r>
              <a:rPr lang="vi-VN" sz="3200" b="1" i="1" dirty="0">
                <a:solidFill>
                  <a:srgbClr val="FF0000"/>
                </a:solidFill>
                <a:latin typeface="+mj-lt"/>
              </a:rPr>
              <a:t>11</a:t>
            </a:r>
            <a:endParaRPr lang="vi-VN" sz="3200" i="1" dirty="0">
              <a:solidFill>
                <a:srgbClr val="FF0000"/>
              </a:solidFill>
              <a:latin typeface="+mj-lt"/>
            </a:endParaRPr>
          </a:p>
          <a:p>
            <a:r>
              <a:rPr lang="en-US" sz="3200" dirty="0" smtClean="0">
                <a:latin typeface="+mj-lt"/>
              </a:rPr>
              <a:t>K</a:t>
            </a:r>
            <a:r>
              <a:rPr lang="vi-VN" sz="3200" dirty="0" smtClean="0">
                <a:latin typeface="+mj-lt"/>
              </a:rPr>
              <a:t>hông </a:t>
            </a:r>
            <a:r>
              <a:rPr lang="vi-VN" sz="3200" dirty="0">
                <a:latin typeface="+mj-lt"/>
              </a:rPr>
              <a:t>được sự dạy dỗ của thầy thì không thể thành công trong bất cứ việc </a:t>
            </a:r>
            <a:r>
              <a:rPr lang="vi-VN" sz="3200" dirty="0" smtClean="0">
                <a:latin typeface="+mj-lt"/>
              </a:rPr>
              <a:t>gì</a:t>
            </a:r>
            <a:endParaRPr lang="en-US" sz="3200" b="1" i="1" dirty="0">
              <a:solidFill>
                <a:srgbClr val="FF0000"/>
              </a:solidFill>
              <a:latin typeface="+mj-lt"/>
            </a:endParaRPr>
          </a:p>
          <a:p>
            <a:r>
              <a:rPr lang="vi-VN" sz="3200" b="1" i="1" dirty="0" smtClean="0">
                <a:solidFill>
                  <a:srgbClr val="FF0000"/>
                </a:solidFill>
                <a:latin typeface="+mj-lt"/>
              </a:rPr>
              <a:t>Câu </a:t>
            </a:r>
            <a:r>
              <a:rPr lang="vi-VN" sz="3200" b="1" i="1" dirty="0">
                <a:solidFill>
                  <a:srgbClr val="FF0000"/>
                </a:solidFill>
                <a:latin typeface="+mj-lt"/>
              </a:rPr>
              <a:t>12</a:t>
            </a:r>
            <a:endParaRPr lang="vi-VN" sz="3200" i="1" dirty="0">
              <a:solidFill>
                <a:srgbClr val="FF0000"/>
              </a:solidFill>
              <a:latin typeface="+mj-lt"/>
            </a:endParaRPr>
          </a:p>
          <a:p>
            <a:r>
              <a:rPr lang="en-US" sz="3200" dirty="0">
                <a:latin typeface="+mj-lt"/>
              </a:rPr>
              <a:t>Đ</a:t>
            </a:r>
            <a:r>
              <a:rPr lang="vi-VN" sz="3200" dirty="0" smtClean="0">
                <a:latin typeface="+mj-lt"/>
              </a:rPr>
              <a:t>ề </a:t>
            </a:r>
            <a:r>
              <a:rPr lang="vi-VN" sz="3200" dirty="0">
                <a:latin typeface="+mj-lt"/>
              </a:rPr>
              <a:t>cao việc học hỏi bạn bè của mỗi người</a:t>
            </a:r>
          </a:p>
          <a:p>
            <a:r>
              <a:rPr lang="vi-VN" sz="3200" b="1" i="1" dirty="0" smtClean="0">
                <a:solidFill>
                  <a:srgbClr val="FF0000"/>
                </a:solidFill>
                <a:latin typeface="+mj-lt"/>
              </a:rPr>
              <a:t>Câu </a:t>
            </a:r>
            <a:r>
              <a:rPr lang="vi-VN" sz="3200" b="1" i="1" dirty="0">
                <a:solidFill>
                  <a:srgbClr val="FF0000"/>
                </a:solidFill>
                <a:latin typeface="+mj-lt"/>
              </a:rPr>
              <a:t>13</a:t>
            </a:r>
            <a:endParaRPr lang="vi-VN" sz="3200" i="1" dirty="0">
              <a:solidFill>
                <a:srgbClr val="FF0000"/>
              </a:solidFill>
              <a:latin typeface="+mj-lt"/>
            </a:endParaRPr>
          </a:p>
          <a:p>
            <a:r>
              <a:rPr lang="en-US" sz="3200" dirty="0" smtClean="0">
                <a:latin typeface="+mj-lt"/>
              </a:rPr>
              <a:t>N</a:t>
            </a:r>
            <a:r>
              <a:rPr lang="vi-VN" sz="3200" dirty="0" smtClean="0">
                <a:latin typeface="+mj-lt"/>
              </a:rPr>
              <a:t>hắc </a:t>
            </a:r>
            <a:r>
              <a:rPr lang="vi-VN" sz="3200" dirty="0">
                <a:latin typeface="+mj-lt"/>
              </a:rPr>
              <a:t>nhở và khuyên nhủ của người xưa về cách sống và làm việc ở đời. </a:t>
            </a:r>
          </a:p>
          <a:p>
            <a:r>
              <a:rPr lang="vi-VN" sz="3200" dirty="0">
                <a:latin typeface="+mj-lt"/>
              </a:rPr>
              <a:t>+ “Lành nghề” là từ ngữ ý chỉ sự thành thạo, giỏi giang đối với một công việc, một ngành nghề hay rộng hơn là một lĩnh vực nào đó. </a:t>
            </a:r>
          </a:p>
          <a:p>
            <a:r>
              <a:rPr lang="vi-VN" sz="3200" dirty="0">
                <a:latin typeface="+mj-lt"/>
              </a:rPr>
              <a:t>+ “Nề” là không né tránh, không ngại, cố gắng và chịu khó. </a:t>
            </a:r>
          </a:p>
        </p:txBody>
      </p:sp>
    </p:spTree>
    <p:extLst>
      <p:ext uri="{BB962C8B-B14F-4D97-AF65-F5344CB8AC3E}">
        <p14:creationId xmlns:p14="http://schemas.microsoft.com/office/powerpoint/2010/main" val="33908444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580">
                                          <p:stCondLst>
                                            <p:cond delay="0"/>
                                          </p:stCondLst>
                                        </p:cTn>
                                        <p:tgtEl>
                                          <p:spTgt spid="5">
                                            <p:txEl>
                                              <p:pRg st="3" end="3"/>
                                            </p:txEl>
                                          </p:spTgt>
                                        </p:tgtEl>
                                      </p:cBhvr>
                                    </p:animEffect>
                                    <p:anim calcmode="lin" valueType="num">
                                      <p:cBhvr>
                                        <p:cTn id="5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3" end="3"/>
                                            </p:txEl>
                                          </p:spTgt>
                                        </p:tgtEl>
                                      </p:cBhvr>
                                      <p:to x="100000" y="60000"/>
                                    </p:animScale>
                                    <p:animScale>
                                      <p:cBhvr>
                                        <p:cTn id="62" dur="166" decel="50000">
                                          <p:stCondLst>
                                            <p:cond delay="676"/>
                                          </p:stCondLst>
                                        </p:cTn>
                                        <p:tgtEl>
                                          <p:spTgt spid="5">
                                            <p:txEl>
                                              <p:pRg st="3" end="3"/>
                                            </p:txEl>
                                          </p:spTgt>
                                        </p:tgtEl>
                                      </p:cBhvr>
                                      <p:to x="100000" y="100000"/>
                                    </p:animScale>
                                    <p:animScale>
                                      <p:cBhvr>
                                        <p:cTn id="63" dur="26">
                                          <p:stCondLst>
                                            <p:cond delay="1312"/>
                                          </p:stCondLst>
                                        </p:cTn>
                                        <p:tgtEl>
                                          <p:spTgt spid="5">
                                            <p:txEl>
                                              <p:pRg st="3" end="3"/>
                                            </p:txEl>
                                          </p:spTgt>
                                        </p:tgtEl>
                                      </p:cBhvr>
                                      <p:to x="100000" y="80000"/>
                                    </p:animScale>
                                    <p:animScale>
                                      <p:cBhvr>
                                        <p:cTn id="64" dur="166" decel="50000">
                                          <p:stCondLst>
                                            <p:cond delay="1338"/>
                                          </p:stCondLst>
                                        </p:cTn>
                                        <p:tgtEl>
                                          <p:spTgt spid="5">
                                            <p:txEl>
                                              <p:pRg st="3" end="3"/>
                                            </p:txEl>
                                          </p:spTgt>
                                        </p:tgtEl>
                                      </p:cBhvr>
                                      <p:to x="100000" y="100000"/>
                                    </p:animScale>
                                    <p:animScale>
                                      <p:cBhvr>
                                        <p:cTn id="65" dur="26">
                                          <p:stCondLst>
                                            <p:cond delay="1642"/>
                                          </p:stCondLst>
                                        </p:cTn>
                                        <p:tgtEl>
                                          <p:spTgt spid="5">
                                            <p:txEl>
                                              <p:pRg st="3" end="3"/>
                                            </p:txEl>
                                          </p:spTgt>
                                        </p:tgtEl>
                                      </p:cBhvr>
                                      <p:to x="100000" y="90000"/>
                                    </p:animScale>
                                    <p:animScale>
                                      <p:cBhvr>
                                        <p:cTn id="66" dur="166" decel="50000">
                                          <p:stCondLst>
                                            <p:cond delay="1668"/>
                                          </p:stCondLst>
                                        </p:cTn>
                                        <p:tgtEl>
                                          <p:spTgt spid="5">
                                            <p:txEl>
                                              <p:pRg st="3" end="3"/>
                                            </p:txEl>
                                          </p:spTgt>
                                        </p:tgtEl>
                                      </p:cBhvr>
                                      <p:to x="100000" y="100000"/>
                                    </p:animScale>
                                    <p:animScale>
                                      <p:cBhvr>
                                        <p:cTn id="67" dur="26">
                                          <p:stCondLst>
                                            <p:cond delay="1808"/>
                                          </p:stCondLst>
                                        </p:cTn>
                                        <p:tgtEl>
                                          <p:spTgt spid="5">
                                            <p:txEl>
                                              <p:pRg st="3" end="3"/>
                                            </p:txEl>
                                          </p:spTgt>
                                        </p:tgtEl>
                                      </p:cBhvr>
                                      <p:to x="100000" y="95000"/>
                                    </p:animScale>
                                    <p:animScale>
                                      <p:cBhvr>
                                        <p:cTn id="68" dur="166" decel="50000">
                                          <p:stCondLst>
                                            <p:cond delay="1834"/>
                                          </p:stCondLst>
                                        </p:cTn>
                                        <p:tgtEl>
                                          <p:spTgt spid="5">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wipe(down)">
                                      <p:cBhvr>
                                        <p:cTn id="73" dur="580">
                                          <p:stCondLst>
                                            <p:cond delay="0"/>
                                          </p:stCondLst>
                                        </p:cTn>
                                        <p:tgtEl>
                                          <p:spTgt spid="5">
                                            <p:txEl>
                                              <p:pRg st="4" end="4"/>
                                            </p:txEl>
                                          </p:spTgt>
                                        </p:tgtEl>
                                      </p:cBhvr>
                                    </p:animEffect>
                                    <p:anim calcmode="lin" valueType="num">
                                      <p:cBhvr>
                                        <p:cTn id="7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4" end="4"/>
                                            </p:txEl>
                                          </p:spTgt>
                                        </p:tgtEl>
                                      </p:cBhvr>
                                      <p:to x="100000" y="60000"/>
                                    </p:animScale>
                                    <p:animScale>
                                      <p:cBhvr>
                                        <p:cTn id="80" dur="166" decel="50000">
                                          <p:stCondLst>
                                            <p:cond delay="676"/>
                                          </p:stCondLst>
                                        </p:cTn>
                                        <p:tgtEl>
                                          <p:spTgt spid="5">
                                            <p:txEl>
                                              <p:pRg st="4" end="4"/>
                                            </p:txEl>
                                          </p:spTgt>
                                        </p:tgtEl>
                                      </p:cBhvr>
                                      <p:to x="100000" y="100000"/>
                                    </p:animScale>
                                    <p:animScale>
                                      <p:cBhvr>
                                        <p:cTn id="81" dur="26">
                                          <p:stCondLst>
                                            <p:cond delay="1312"/>
                                          </p:stCondLst>
                                        </p:cTn>
                                        <p:tgtEl>
                                          <p:spTgt spid="5">
                                            <p:txEl>
                                              <p:pRg st="4" end="4"/>
                                            </p:txEl>
                                          </p:spTgt>
                                        </p:tgtEl>
                                      </p:cBhvr>
                                      <p:to x="100000" y="80000"/>
                                    </p:animScale>
                                    <p:animScale>
                                      <p:cBhvr>
                                        <p:cTn id="82" dur="166" decel="50000">
                                          <p:stCondLst>
                                            <p:cond delay="1338"/>
                                          </p:stCondLst>
                                        </p:cTn>
                                        <p:tgtEl>
                                          <p:spTgt spid="5">
                                            <p:txEl>
                                              <p:pRg st="4" end="4"/>
                                            </p:txEl>
                                          </p:spTgt>
                                        </p:tgtEl>
                                      </p:cBhvr>
                                      <p:to x="100000" y="100000"/>
                                    </p:animScale>
                                    <p:animScale>
                                      <p:cBhvr>
                                        <p:cTn id="83" dur="26">
                                          <p:stCondLst>
                                            <p:cond delay="1642"/>
                                          </p:stCondLst>
                                        </p:cTn>
                                        <p:tgtEl>
                                          <p:spTgt spid="5">
                                            <p:txEl>
                                              <p:pRg st="4" end="4"/>
                                            </p:txEl>
                                          </p:spTgt>
                                        </p:tgtEl>
                                      </p:cBhvr>
                                      <p:to x="100000" y="90000"/>
                                    </p:animScale>
                                    <p:animScale>
                                      <p:cBhvr>
                                        <p:cTn id="84" dur="166" decel="50000">
                                          <p:stCondLst>
                                            <p:cond delay="1668"/>
                                          </p:stCondLst>
                                        </p:cTn>
                                        <p:tgtEl>
                                          <p:spTgt spid="5">
                                            <p:txEl>
                                              <p:pRg st="4" end="4"/>
                                            </p:txEl>
                                          </p:spTgt>
                                        </p:tgtEl>
                                      </p:cBhvr>
                                      <p:to x="100000" y="100000"/>
                                    </p:animScale>
                                    <p:animScale>
                                      <p:cBhvr>
                                        <p:cTn id="85" dur="26">
                                          <p:stCondLst>
                                            <p:cond delay="1808"/>
                                          </p:stCondLst>
                                        </p:cTn>
                                        <p:tgtEl>
                                          <p:spTgt spid="5">
                                            <p:txEl>
                                              <p:pRg st="4" end="4"/>
                                            </p:txEl>
                                          </p:spTgt>
                                        </p:tgtEl>
                                      </p:cBhvr>
                                      <p:to x="100000" y="95000"/>
                                    </p:animScale>
                                    <p:animScale>
                                      <p:cBhvr>
                                        <p:cTn id="86" dur="166" decel="50000">
                                          <p:stCondLst>
                                            <p:cond delay="1834"/>
                                          </p:stCondLst>
                                        </p:cTn>
                                        <p:tgtEl>
                                          <p:spTgt spid="5">
                                            <p:txEl>
                                              <p:pRg st="4" end="4"/>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5">
                                            <p:txEl>
                                              <p:pRg st="5" end="5"/>
                                            </p:txEl>
                                          </p:spTgt>
                                        </p:tgtEl>
                                        <p:attrNameLst>
                                          <p:attrName>style.visibility</p:attrName>
                                        </p:attrNameLst>
                                      </p:cBhvr>
                                      <p:to>
                                        <p:strVal val="visible"/>
                                      </p:to>
                                    </p:set>
                                    <p:animEffect transition="in" filter="wipe(down)">
                                      <p:cBhvr>
                                        <p:cTn id="89" dur="580">
                                          <p:stCondLst>
                                            <p:cond delay="0"/>
                                          </p:stCondLst>
                                        </p:cTn>
                                        <p:tgtEl>
                                          <p:spTgt spid="5">
                                            <p:txEl>
                                              <p:pRg st="5" end="5"/>
                                            </p:txEl>
                                          </p:spTgt>
                                        </p:tgtEl>
                                      </p:cBhvr>
                                    </p:animEffect>
                                    <p:anim calcmode="lin" valueType="num">
                                      <p:cBhvr>
                                        <p:cTn id="9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
                                            <p:txEl>
                                              <p:pRg st="5" end="5"/>
                                            </p:txEl>
                                          </p:spTgt>
                                        </p:tgtEl>
                                      </p:cBhvr>
                                      <p:to x="100000" y="60000"/>
                                    </p:animScale>
                                    <p:animScale>
                                      <p:cBhvr>
                                        <p:cTn id="96" dur="166" decel="50000">
                                          <p:stCondLst>
                                            <p:cond delay="676"/>
                                          </p:stCondLst>
                                        </p:cTn>
                                        <p:tgtEl>
                                          <p:spTgt spid="5">
                                            <p:txEl>
                                              <p:pRg st="5" end="5"/>
                                            </p:txEl>
                                          </p:spTgt>
                                        </p:tgtEl>
                                      </p:cBhvr>
                                      <p:to x="100000" y="100000"/>
                                    </p:animScale>
                                    <p:animScale>
                                      <p:cBhvr>
                                        <p:cTn id="97" dur="26">
                                          <p:stCondLst>
                                            <p:cond delay="1312"/>
                                          </p:stCondLst>
                                        </p:cTn>
                                        <p:tgtEl>
                                          <p:spTgt spid="5">
                                            <p:txEl>
                                              <p:pRg st="5" end="5"/>
                                            </p:txEl>
                                          </p:spTgt>
                                        </p:tgtEl>
                                      </p:cBhvr>
                                      <p:to x="100000" y="80000"/>
                                    </p:animScale>
                                    <p:animScale>
                                      <p:cBhvr>
                                        <p:cTn id="98" dur="166" decel="50000">
                                          <p:stCondLst>
                                            <p:cond delay="1338"/>
                                          </p:stCondLst>
                                        </p:cTn>
                                        <p:tgtEl>
                                          <p:spTgt spid="5">
                                            <p:txEl>
                                              <p:pRg st="5" end="5"/>
                                            </p:txEl>
                                          </p:spTgt>
                                        </p:tgtEl>
                                      </p:cBhvr>
                                      <p:to x="100000" y="100000"/>
                                    </p:animScale>
                                    <p:animScale>
                                      <p:cBhvr>
                                        <p:cTn id="99" dur="26">
                                          <p:stCondLst>
                                            <p:cond delay="1642"/>
                                          </p:stCondLst>
                                        </p:cTn>
                                        <p:tgtEl>
                                          <p:spTgt spid="5">
                                            <p:txEl>
                                              <p:pRg st="5" end="5"/>
                                            </p:txEl>
                                          </p:spTgt>
                                        </p:tgtEl>
                                      </p:cBhvr>
                                      <p:to x="100000" y="90000"/>
                                    </p:animScale>
                                    <p:animScale>
                                      <p:cBhvr>
                                        <p:cTn id="100" dur="166" decel="50000">
                                          <p:stCondLst>
                                            <p:cond delay="1668"/>
                                          </p:stCondLst>
                                        </p:cTn>
                                        <p:tgtEl>
                                          <p:spTgt spid="5">
                                            <p:txEl>
                                              <p:pRg st="5" end="5"/>
                                            </p:txEl>
                                          </p:spTgt>
                                        </p:tgtEl>
                                      </p:cBhvr>
                                      <p:to x="100000" y="100000"/>
                                    </p:animScale>
                                    <p:animScale>
                                      <p:cBhvr>
                                        <p:cTn id="101" dur="26">
                                          <p:stCondLst>
                                            <p:cond delay="1808"/>
                                          </p:stCondLst>
                                        </p:cTn>
                                        <p:tgtEl>
                                          <p:spTgt spid="5">
                                            <p:txEl>
                                              <p:pRg st="5" end="5"/>
                                            </p:txEl>
                                          </p:spTgt>
                                        </p:tgtEl>
                                      </p:cBhvr>
                                      <p:to x="100000" y="95000"/>
                                    </p:animScale>
                                    <p:animScale>
                                      <p:cBhvr>
                                        <p:cTn id="102" dur="166" decel="50000">
                                          <p:stCondLst>
                                            <p:cond delay="1834"/>
                                          </p:stCondLst>
                                        </p:cTn>
                                        <p:tgtEl>
                                          <p:spTgt spid="5">
                                            <p:txEl>
                                              <p:pRg st="5" end="5"/>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5">
                                            <p:txEl>
                                              <p:pRg st="6" end="6"/>
                                            </p:txEl>
                                          </p:spTgt>
                                        </p:tgtEl>
                                        <p:attrNameLst>
                                          <p:attrName>style.visibility</p:attrName>
                                        </p:attrNameLst>
                                      </p:cBhvr>
                                      <p:to>
                                        <p:strVal val="visible"/>
                                      </p:to>
                                    </p:set>
                                    <p:animEffect transition="in" filter="wipe(down)">
                                      <p:cBhvr>
                                        <p:cTn id="105" dur="580">
                                          <p:stCondLst>
                                            <p:cond delay="0"/>
                                          </p:stCondLst>
                                        </p:cTn>
                                        <p:tgtEl>
                                          <p:spTgt spid="5">
                                            <p:txEl>
                                              <p:pRg st="6" end="6"/>
                                            </p:txEl>
                                          </p:spTgt>
                                        </p:tgtEl>
                                      </p:cBhvr>
                                    </p:animEffect>
                                    <p:anim calcmode="lin" valueType="num">
                                      <p:cBhvr>
                                        <p:cTn id="106"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5">
                                            <p:txEl>
                                              <p:pRg st="6" end="6"/>
                                            </p:txEl>
                                          </p:spTgt>
                                        </p:tgtEl>
                                      </p:cBhvr>
                                      <p:to x="100000" y="60000"/>
                                    </p:animScale>
                                    <p:animScale>
                                      <p:cBhvr>
                                        <p:cTn id="112" dur="166" decel="50000">
                                          <p:stCondLst>
                                            <p:cond delay="676"/>
                                          </p:stCondLst>
                                        </p:cTn>
                                        <p:tgtEl>
                                          <p:spTgt spid="5">
                                            <p:txEl>
                                              <p:pRg st="6" end="6"/>
                                            </p:txEl>
                                          </p:spTgt>
                                        </p:tgtEl>
                                      </p:cBhvr>
                                      <p:to x="100000" y="100000"/>
                                    </p:animScale>
                                    <p:animScale>
                                      <p:cBhvr>
                                        <p:cTn id="113" dur="26">
                                          <p:stCondLst>
                                            <p:cond delay="1312"/>
                                          </p:stCondLst>
                                        </p:cTn>
                                        <p:tgtEl>
                                          <p:spTgt spid="5">
                                            <p:txEl>
                                              <p:pRg st="6" end="6"/>
                                            </p:txEl>
                                          </p:spTgt>
                                        </p:tgtEl>
                                      </p:cBhvr>
                                      <p:to x="100000" y="80000"/>
                                    </p:animScale>
                                    <p:animScale>
                                      <p:cBhvr>
                                        <p:cTn id="114" dur="166" decel="50000">
                                          <p:stCondLst>
                                            <p:cond delay="1338"/>
                                          </p:stCondLst>
                                        </p:cTn>
                                        <p:tgtEl>
                                          <p:spTgt spid="5">
                                            <p:txEl>
                                              <p:pRg st="6" end="6"/>
                                            </p:txEl>
                                          </p:spTgt>
                                        </p:tgtEl>
                                      </p:cBhvr>
                                      <p:to x="100000" y="100000"/>
                                    </p:animScale>
                                    <p:animScale>
                                      <p:cBhvr>
                                        <p:cTn id="115" dur="26">
                                          <p:stCondLst>
                                            <p:cond delay="1642"/>
                                          </p:stCondLst>
                                        </p:cTn>
                                        <p:tgtEl>
                                          <p:spTgt spid="5">
                                            <p:txEl>
                                              <p:pRg st="6" end="6"/>
                                            </p:txEl>
                                          </p:spTgt>
                                        </p:tgtEl>
                                      </p:cBhvr>
                                      <p:to x="100000" y="90000"/>
                                    </p:animScale>
                                    <p:animScale>
                                      <p:cBhvr>
                                        <p:cTn id="116" dur="166" decel="50000">
                                          <p:stCondLst>
                                            <p:cond delay="1668"/>
                                          </p:stCondLst>
                                        </p:cTn>
                                        <p:tgtEl>
                                          <p:spTgt spid="5">
                                            <p:txEl>
                                              <p:pRg st="6" end="6"/>
                                            </p:txEl>
                                          </p:spTgt>
                                        </p:tgtEl>
                                      </p:cBhvr>
                                      <p:to x="100000" y="100000"/>
                                    </p:animScale>
                                    <p:animScale>
                                      <p:cBhvr>
                                        <p:cTn id="117" dur="26">
                                          <p:stCondLst>
                                            <p:cond delay="1808"/>
                                          </p:stCondLst>
                                        </p:cTn>
                                        <p:tgtEl>
                                          <p:spTgt spid="5">
                                            <p:txEl>
                                              <p:pRg st="6" end="6"/>
                                            </p:txEl>
                                          </p:spTgt>
                                        </p:tgtEl>
                                      </p:cBhvr>
                                      <p:to x="100000" y="95000"/>
                                    </p:animScale>
                                    <p:animScale>
                                      <p:cBhvr>
                                        <p:cTn id="118" dur="166" decel="50000">
                                          <p:stCondLst>
                                            <p:cond delay="1834"/>
                                          </p:stCondLst>
                                        </p:cTn>
                                        <p:tgtEl>
                                          <p:spTgt spid="5">
                                            <p:txEl>
                                              <p:pRg st="6" end="6"/>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5">
                                            <p:txEl>
                                              <p:pRg st="7" end="7"/>
                                            </p:txEl>
                                          </p:spTgt>
                                        </p:tgtEl>
                                        <p:attrNameLst>
                                          <p:attrName>style.visibility</p:attrName>
                                        </p:attrNameLst>
                                      </p:cBhvr>
                                      <p:to>
                                        <p:strVal val="visible"/>
                                      </p:to>
                                    </p:set>
                                    <p:animEffect transition="in" filter="wipe(down)">
                                      <p:cBhvr>
                                        <p:cTn id="121" dur="580">
                                          <p:stCondLst>
                                            <p:cond delay="0"/>
                                          </p:stCondLst>
                                        </p:cTn>
                                        <p:tgtEl>
                                          <p:spTgt spid="5">
                                            <p:txEl>
                                              <p:pRg st="7" end="7"/>
                                            </p:txEl>
                                          </p:spTgt>
                                        </p:tgtEl>
                                      </p:cBhvr>
                                    </p:animEffect>
                                    <p:anim calcmode="lin" valueType="num">
                                      <p:cBhvr>
                                        <p:cTn id="122"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5">
                                            <p:txEl>
                                              <p:pRg st="7" end="7"/>
                                            </p:txEl>
                                          </p:spTgt>
                                        </p:tgtEl>
                                      </p:cBhvr>
                                      <p:to x="100000" y="60000"/>
                                    </p:animScale>
                                    <p:animScale>
                                      <p:cBhvr>
                                        <p:cTn id="128" dur="166" decel="50000">
                                          <p:stCondLst>
                                            <p:cond delay="676"/>
                                          </p:stCondLst>
                                        </p:cTn>
                                        <p:tgtEl>
                                          <p:spTgt spid="5">
                                            <p:txEl>
                                              <p:pRg st="7" end="7"/>
                                            </p:txEl>
                                          </p:spTgt>
                                        </p:tgtEl>
                                      </p:cBhvr>
                                      <p:to x="100000" y="100000"/>
                                    </p:animScale>
                                    <p:animScale>
                                      <p:cBhvr>
                                        <p:cTn id="129" dur="26">
                                          <p:stCondLst>
                                            <p:cond delay="1312"/>
                                          </p:stCondLst>
                                        </p:cTn>
                                        <p:tgtEl>
                                          <p:spTgt spid="5">
                                            <p:txEl>
                                              <p:pRg st="7" end="7"/>
                                            </p:txEl>
                                          </p:spTgt>
                                        </p:tgtEl>
                                      </p:cBhvr>
                                      <p:to x="100000" y="80000"/>
                                    </p:animScale>
                                    <p:animScale>
                                      <p:cBhvr>
                                        <p:cTn id="130" dur="166" decel="50000">
                                          <p:stCondLst>
                                            <p:cond delay="1338"/>
                                          </p:stCondLst>
                                        </p:cTn>
                                        <p:tgtEl>
                                          <p:spTgt spid="5">
                                            <p:txEl>
                                              <p:pRg st="7" end="7"/>
                                            </p:txEl>
                                          </p:spTgt>
                                        </p:tgtEl>
                                      </p:cBhvr>
                                      <p:to x="100000" y="100000"/>
                                    </p:animScale>
                                    <p:animScale>
                                      <p:cBhvr>
                                        <p:cTn id="131" dur="26">
                                          <p:stCondLst>
                                            <p:cond delay="1642"/>
                                          </p:stCondLst>
                                        </p:cTn>
                                        <p:tgtEl>
                                          <p:spTgt spid="5">
                                            <p:txEl>
                                              <p:pRg st="7" end="7"/>
                                            </p:txEl>
                                          </p:spTgt>
                                        </p:tgtEl>
                                      </p:cBhvr>
                                      <p:to x="100000" y="90000"/>
                                    </p:animScale>
                                    <p:animScale>
                                      <p:cBhvr>
                                        <p:cTn id="132" dur="166" decel="50000">
                                          <p:stCondLst>
                                            <p:cond delay="1668"/>
                                          </p:stCondLst>
                                        </p:cTn>
                                        <p:tgtEl>
                                          <p:spTgt spid="5">
                                            <p:txEl>
                                              <p:pRg st="7" end="7"/>
                                            </p:txEl>
                                          </p:spTgt>
                                        </p:tgtEl>
                                      </p:cBhvr>
                                      <p:to x="100000" y="100000"/>
                                    </p:animScale>
                                    <p:animScale>
                                      <p:cBhvr>
                                        <p:cTn id="133" dur="26">
                                          <p:stCondLst>
                                            <p:cond delay="1808"/>
                                          </p:stCondLst>
                                        </p:cTn>
                                        <p:tgtEl>
                                          <p:spTgt spid="5">
                                            <p:txEl>
                                              <p:pRg st="7" end="7"/>
                                            </p:txEl>
                                          </p:spTgt>
                                        </p:tgtEl>
                                      </p:cBhvr>
                                      <p:to x="100000" y="95000"/>
                                    </p:animScale>
                                    <p:animScale>
                                      <p:cBhvr>
                                        <p:cTn id="134" dur="166" decel="50000">
                                          <p:stCondLst>
                                            <p:cond delay="1834"/>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384" y="639135"/>
            <a:ext cx="11487955" cy="3416320"/>
          </a:xfrm>
          <a:prstGeom prst="rect">
            <a:avLst/>
          </a:prstGeom>
          <a:noFill/>
        </p:spPr>
        <p:txBody>
          <a:bodyPr wrap="square" rtlCol="0">
            <a:spAutoFit/>
          </a:bodyPr>
          <a:lstStyle/>
          <a:p>
            <a:r>
              <a:rPr lang="vi-VN" sz="3600" b="1" dirty="0" smtClean="0">
                <a:solidFill>
                  <a:srgbClr val="FF0000"/>
                </a:solidFill>
                <a:latin typeface="+mj-lt"/>
              </a:rPr>
              <a:t>Câu </a:t>
            </a:r>
            <a:r>
              <a:rPr lang="vi-VN" sz="3600" b="1" dirty="0">
                <a:solidFill>
                  <a:srgbClr val="FF0000"/>
                </a:solidFill>
                <a:latin typeface="+mj-lt"/>
              </a:rPr>
              <a:t>14</a:t>
            </a:r>
            <a:endParaRPr lang="vi-VN" sz="3600" dirty="0">
              <a:solidFill>
                <a:srgbClr val="FF0000"/>
              </a:solidFill>
              <a:latin typeface="+mj-lt"/>
            </a:endParaRPr>
          </a:p>
          <a:p>
            <a:r>
              <a:rPr lang="en-US" sz="3600" dirty="0" smtClean="0">
                <a:latin typeface="+mj-lt"/>
              </a:rPr>
              <a:t>K</a:t>
            </a:r>
            <a:r>
              <a:rPr lang="vi-VN" sz="3600" dirty="0" smtClean="0">
                <a:latin typeface="+mj-lt"/>
              </a:rPr>
              <a:t>huyên </a:t>
            </a:r>
            <a:r>
              <a:rPr lang="vi-VN" sz="3600" dirty="0">
                <a:latin typeface="+mj-lt"/>
              </a:rPr>
              <a:t>con người khi được hưởng thành quả thì cần phải biết ơn, nhớ tới công lao của người đã giúp đỡ </a:t>
            </a:r>
            <a:r>
              <a:rPr lang="vi-VN" sz="3600" dirty="0" smtClean="0">
                <a:latin typeface="+mj-lt"/>
              </a:rPr>
              <a:t>mình</a:t>
            </a:r>
            <a:endParaRPr lang="en-US" sz="3600" dirty="0" smtClean="0">
              <a:latin typeface="+mj-lt"/>
            </a:endParaRPr>
          </a:p>
          <a:p>
            <a:r>
              <a:rPr lang="vi-VN" sz="3600" b="1" dirty="0" smtClean="0">
                <a:solidFill>
                  <a:srgbClr val="FF0000"/>
                </a:solidFill>
                <a:latin typeface="+mj-lt"/>
              </a:rPr>
              <a:t>Câu </a:t>
            </a:r>
            <a:r>
              <a:rPr lang="vi-VN" sz="3600" b="1" dirty="0">
                <a:solidFill>
                  <a:srgbClr val="FF0000"/>
                </a:solidFill>
                <a:latin typeface="+mj-lt"/>
              </a:rPr>
              <a:t>15</a:t>
            </a:r>
            <a:endParaRPr lang="vi-VN" sz="3600" dirty="0">
              <a:solidFill>
                <a:srgbClr val="FF0000"/>
              </a:solidFill>
              <a:latin typeface="+mj-lt"/>
            </a:endParaRPr>
          </a:p>
          <a:p>
            <a:r>
              <a:rPr lang="en-US" sz="3600" dirty="0" smtClean="0">
                <a:latin typeface="+mj-lt"/>
              </a:rPr>
              <a:t>K</a:t>
            </a:r>
            <a:r>
              <a:rPr lang="vi-VN" sz="3600" dirty="0" smtClean="0">
                <a:latin typeface="+mj-lt"/>
              </a:rPr>
              <a:t>huyên </a:t>
            </a:r>
            <a:r>
              <a:rPr lang="vi-VN" sz="3600" dirty="0">
                <a:latin typeface="+mj-lt"/>
              </a:rPr>
              <a:t>con người cần phải sống đoàn kết với </a:t>
            </a:r>
            <a:r>
              <a:rPr lang="vi-VN" sz="3600" dirty="0" smtClean="0">
                <a:latin typeface="+mj-lt"/>
              </a:rPr>
              <a:t>nhau</a:t>
            </a:r>
            <a:endParaRPr lang="vi-VN" sz="3600" dirty="0">
              <a:latin typeface="+mj-lt"/>
            </a:endParaRPr>
          </a:p>
          <a:p>
            <a:endParaRPr lang="en-US" sz="3600" dirty="0">
              <a:latin typeface="+mj-lt"/>
            </a:endParaRPr>
          </a:p>
        </p:txBody>
      </p:sp>
    </p:spTree>
    <p:extLst>
      <p:ext uri="{BB962C8B-B14F-4D97-AF65-F5344CB8AC3E}">
        <p14:creationId xmlns:p14="http://schemas.microsoft.com/office/powerpoint/2010/main" val="1804796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580">
                                          <p:stCondLst>
                                            <p:cond delay="0"/>
                                          </p:stCondLst>
                                        </p:cTn>
                                        <p:tgtEl>
                                          <p:spTgt spid="5">
                                            <p:txEl>
                                              <p:pRg st="3" end="3"/>
                                            </p:txEl>
                                          </p:spTgt>
                                        </p:tgtEl>
                                      </p:cBhvr>
                                    </p:animEffect>
                                    <p:anim calcmode="lin" valueType="num">
                                      <p:cBhvr>
                                        <p:cTn id="5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3" end="3"/>
                                            </p:txEl>
                                          </p:spTgt>
                                        </p:tgtEl>
                                      </p:cBhvr>
                                      <p:to x="100000" y="60000"/>
                                    </p:animScale>
                                    <p:animScale>
                                      <p:cBhvr>
                                        <p:cTn id="62" dur="166" decel="50000">
                                          <p:stCondLst>
                                            <p:cond delay="676"/>
                                          </p:stCondLst>
                                        </p:cTn>
                                        <p:tgtEl>
                                          <p:spTgt spid="5">
                                            <p:txEl>
                                              <p:pRg st="3" end="3"/>
                                            </p:txEl>
                                          </p:spTgt>
                                        </p:tgtEl>
                                      </p:cBhvr>
                                      <p:to x="100000" y="100000"/>
                                    </p:animScale>
                                    <p:animScale>
                                      <p:cBhvr>
                                        <p:cTn id="63" dur="26">
                                          <p:stCondLst>
                                            <p:cond delay="1312"/>
                                          </p:stCondLst>
                                        </p:cTn>
                                        <p:tgtEl>
                                          <p:spTgt spid="5">
                                            <p:txEl>
                                              <p:pRg st="3" end="3"/>
                                            </p:txEl>
                                          </p:spTgt>
                                        </p:tgtEl>
                                      </p:cBhvr>
                                      <p:to x="100000" y="80000"/>
                                    </p:animScale>
                                    <p:animScale>
                                      <p:cBhvr>
                                        <p:cTn id="64" dur="166" decel="50000">
                                          <p:stCondLst>
                                            <p:cond delay="1338"/>
                                          </p:stCondLst>
                                        </p:cTn>
                                        <p:tgtEl>
                                          <p:spTgt spid="5">
                                            <p:txEl>
                                              <p:pRg st="3" end="3"/>
                                            </p:txEl>
                                          </p:spTgt>
                                        </p:tgtEl>
                                      </p:cBhvr>
                                      <p:to x="100000" y="100000"/>
                                    </p:animScale>
                                    <p:animScale>
                                      <p:cBhvr>
                                        <p:cTn id="65" dur="26">
                                          <p:stCondLst>
                                            <p:cond delay="1642"/>
                                          </p:stCondLst>
                                        </p:cTn>
                                        <p:tgtEl>
                                          <p:spTgt spid="5">
                                            <p:txEl>
                                              <p:pRg st="3" end="3"/>
                                            </p:txEl>
                                          </p:spTgt>
                                        </p:tgtEl>
                                      </p:cBhvr>
                                      <p:to x="100000" y="90000"/>
                                    </p:animScale>
                                    <p:animScale>
                                      <p:cBhvr>
                                        <p:cTn id="66" dur="166" decel="50000">
                                          <p:stCondLst>
                                            <p:cond delay="1668"/>
                                          </p:stCondLst>
                                        </p:cTn>
                                        <p:tgtEl>
                                          <p:spTgt spid="5">
                                            <p:txEl>
                                              <p:pRg st="3" end="3"/>
                                            </p:txEl>
                                          </p:spTgt>
                                        </p:tgtEl>
                                      </p:cBhvr>
                                      <p:to x="100000" y="100000"/>
                                    </p:animScale>
                                    <p:animScale>
                                      <p:cBhvr>
                                        <p:cTn id="67" dur="26">
                                          <p:stCondLst>
                                            <p:cond delay="1808"/>
                                          </p:stCondLst>
                                        </p:cTn>
                                        <p:tgtEl>
                                          <p:spTgt spid="5">
                                            <p:txEl>
                                              <p:pRg st="3" end="3"/>
                                            </p:txEl>
                                          </p:spTgt>
                                        </p:tgtEl>
                                      </p:cBhvr>
                                      <p:to x="100000" y="95000"/>
                                    </p:animScale>
                                    <p:animScale>
                                      <p:cBhvr>
                                        <p:cTn id="68"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9" y="350195"/>
            <a:ext cx="5316582" cy="729430"/>
          </a:xfrm>
          <a:prstGeom prst="rect">
            <a:avLst/>
          </a:prstGeom>
        </p:spPr>
        <p:txBody>
          <a:bodyPr wrap="square">
            <a:spAutoFit/>
          </a:bodyPr>
          <a:lstStyle/>
          <a:p>
            <a:pPr algn="just">
              <a:lnSpc>
                <a:spcPct val="115000"/>
              </a:lnSpc>
              <a:spcAft>
                <a:spcPts val="0"/>
              </a:spcAft>
              <a:tabLst>
                <a:tab pos="90170" algn="l"/>
                <a:tab pos="180340" algn="l"/>
              </a:tabLs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2366" y="988184"/>
            <a:ext cx="10080171" cy="729430"/>
          </a:xfrm>
          <a:prstGeom prst="rect">
            <a:avLst/>
          </a:prstGeom>
        </p:spPr>
        <p:txBody>
          <a:bodyPr wrap="square">
            <a:spAutoFit/>
          </a:bodyPr>
          <a:lstStyle/>
          <a:p>
            <a:pPr>
              <a:lnSpc>
                <a:spcPct val="115000"/>
              </a:lnSpc>
              <a:spcAft>
                <a:spcPts val="0"/>
              </a:spcAft>
              <a:tabLst>
                <a:tab pos="492760" algn="l"/>
              </a:tabLst>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95943" y="1626173"/>
            <a:ext cx="11769634" cy="1366528"/>
          </a:xfrm>
          <a:prstGeom prst="rect">
            <a:avLst/>
          </a:prstGeom>
        </p:spPr>
        <p:txBody>
          <a:bodyPr wrap="square">
            <a:spAutoFit/>
          </a:bodyPr>
          <a:lstStyle/>
          <a:p>
            <a:pPr>
              <a:lnSpc>
                <a:spcPct val="115000"/>
              </a:lnSpc>
              <a:spcAft>
                <a:spcPts val="0"/>
              </a:spcAft>
              <a:tabLst>
                <a:tab pos="495935" algn="l"/>
              </a:tabLst>
            </a:pP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2.Nội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495935" algn="l"/>
              </a:tabLs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95943" y="2222703"/>
            <a:ext cx="11769634" cy="1315425"/>
          </a:xfrm>
          <a:prstGeom prst="rect">
            <a:avLst/>
          </a:prstGeom>
        </p:spPr>
        <p:txBody>
          <a:bodyPr wrap="square">
            <a:spAutoFit/>
          </a:bodyPr>
          <a:lstStyle/>
          <a:p>
            <a:pPr>
              <a:lnSpc>
                <a:spcPct val="115000"/>
              </a:lnSpc>
              <a:spcAft>
                <a:spcPts val="0"/>
              </a:spcAft>
              <a:tabLst>
                <a:tab pos="495935" algn="l"/>
              </a:tabLst>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6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68" y="461718"/>
            <a:ext cx="3725918" cy="646331"/>
          </a:xfrm>
          <a:prstGeom prst="rect">
            <a:avLst/>
          </a:prstGeom>
          <a:noFill/>
        </p:spPr>
        <p:txBody>
          <a:bodyPr wrap="square" rtlCol="0">
            <a:spAutoFit/>
          </a:bodyPr>
          <a:lstStyle/>
          <a:p>
            <a:r>
              <a:rPr lang="vi-VN" sz="3600" b="1" dirty="0" smtClean="0">
                <a:latin typeface="+mj-lt"/>
              </a:rPr>
              <a:t>III. TỔNG KẾT</a:t>
            </a:r>
            <a:endParaRPr lang="en-US" sz="3600" b="1" dirty="0">
              <a:latin typeface="+mj-lt"/>
            </a:endParaRPr>
          </a:p>
        </p:txBody>
      </p:sp>
      <p:sp>
        <p:nvSpPr>
          <p:cNvPr id="7" name="TextBox 6"/>
          <p:cNvSpPr txBox="1"/>
          <p:nvPr/>
        </p:nvSpPr>
        <p:spPr>
          <a:xfrm>
            <a:off x="323568" y="1265826"/>
            <a:ext cx="11054181" cy="3416320"/>
          </a:xfrm>
          <a:prstGeom prst="rect">
            <a:avLst/>
          </a:prstGeom>
          <a:noFill/>
        </p:spPr>
        <p:txBody>
          <a:bodyPr wrap="square" rtlCol="0">
            <a:spAutoFit/>
          </a:bodyPr>
          <a:lstStyle/>
          <a:p>
            <a:r>
              <a:rPr lang="vi-VN" sz="3600" dirty="0" smtClean="0">
                <a:latin typeface="+mj-lt"/>
              </a:rPr>
              <a:t>Một </a:t>
            </a:r>
            <a:r>
              <a:rPr lang="vi-VN" sz="3600" dirty="0">
                <a:latin typeface="+mj-lt"/>
              </a:rPr>
              <a:t>số câu tục ngữ Việt Nam đã phản ánh, truyền đạt những kinh nghiệm quý báu của nhân dân trong việc quan sát các hiện tượng thiên nhiên và trong lao động sản xuất cũng như tôn vinh giá trị con người, đưa ra nhận xét, lời khuyên về những phẩm chất và lối sống mà con người cần phải có. </a:t>
            </a:r>
            <a:endParaRPr lang="en-US" sz="3600" dirty="0">
              <a:latin typeface="+mj-lt"/>
            </a:endParaRPr>
          </a:p>
        </p:txBody>
      </p:sp>
    </p:spTree>
    <p:extLst>
      <p:ext uri="{BB962C8B-B14F-4D97-AF65-F5344CB8AC3E}">
        <p14:creationId xmlns:p14="http://schemas.microsoft.com/office/powerpoint/2010/main" val="12359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mega.com.vn/media/news/2707_phong-nen-chuyen-nghiep-cho-slide-p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9560" y="2055813"/>
            <a:ext cx="7199290" cy="1569660"/>
          </a:xfrm>
          <a:prstGeom prst="rect">
            <a:avLst/>
          </a:prstGeom>
          <a:noFill/>
        </p:spPr>
        <p:txBody>
          <a:bodyPr wrap="square" rtlCol="0">
            <a:spAutoFit/>
          </a:bodyPr>
          <a:lstStyle/>
          <a:p>
            <a:pPr algn="ctr"/>
            <a:r>
              <a:rPr lang="vi-VN" sz="9600" b="1" i="1" dirty="0" smtClean="0">
                <a:ln w="9525">
                  <a:solidFill>
                    <a:schemeClr val="bg1"/>
                  </a:solidFill>
                  <a:prstDash val="solid"/>
                </a:ln>
                <a:effectLst>
                  <a:outerShdw blurRad="12700" dist="38100" dir="2700000" algn="tl" rotWithShape="0">
                    <a:schemeClr val="bg1">
                      <a:lumMod val="50000"/>
                    </a:schemeClr>
                  </a:outerShdw>
                </a:effectLst>
              </a:rPr>
              <a:t>LUYỆN TẬP</a:t>
            </a:r>
            <a:endParaRPr lang="en-US" sz="9600" b="1" i="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ctangle 4"/>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451168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5556" y="359538"/>
            <a:ext cx="10663707" cy="6401753"/>
          </a:xfrm>
          <a:prstGeom prst="rect">
            <a:avLst/>
          </a:prstGeom>
          <a:noFill/>
        </p:spPr>
        <p:txBody>
          <a:bodyPr wrap="square" rtlCol="0">
            <a:spAutoFit/>
          </a:bodyPr>
          <a:lstStyle/>
          <a:p>
            <a:r>
              <a:rPr lang="vi-VN" sz="2800" b="1" dirty="0"/>
              <a:t>Câu 1:</a:t>
            </a:r>
            <a:r>
              <a:rPr lang="vi-VN" sz="2800" dirty="0"/>
              <a:t> Tục ngữ là gì? </a:t>
            </a:r>
          </a:p>
          <a:p>
            <a:r>
              <a:rPr lang="vi-VN" sz="2800" dirty="0"/>
              <a:t>A. là tập hợp các từ ngữ có tính tượng hình tượng trưng, thường dùng để chỉ các khái niệm, cái nhìn tổng quát, được nói thành câu cố định mà khi tách nghĩa các từ ngữ trong câu không giải thích được hàm ý của câu.</a:t>
            </a:r>
          </a:p>
          <a:p>
            <a:r>
              <a:rPr lang="vi-VN" sz="2800" dirty="0"/>
              <a:t>B. là một loại hình văn học dân gian. Ca dao Việt Nam rất hay và ý nghĩa, có nhiều nội dung truyền lại kinh nghiệm của cha ông ta từ xa xưa để lại, được truyền miệng từ đời này qua đời khác. </a:t>
            </a:r>
          </a:p>
          <a:p>
            <a:r>
              <a:rPr lang="vi-VN" sz="2800" dirty="0"/>
              <a:t>C. là những câu nói dân gian ngắn gọn, ổn định, có nhịp điệu, hình ảnh, thể hiện những kinh nhiệm dân gian về mọi mặt (tự nhiên, lao động sản xuất, xã hội), được nhân dân vận dụng vào đời sống, suy nghĩ và lời ăn tiếng nói hàng ngày. Đây là một thể loại văn học dân gian.</a:t>
            </a:r>
          </a:p>
          <a:p>
            <a:r>
              <a:rPr lang="vi-VN" sz="2800" dirty="0"/>
              <a:t>D. thành ngữ và tục  là một.</a:t>
            </a:r>
          </a:p>
          <a:p>
            <a:endParaRPr lang="en-US" dirty="0"/>
          </a:p>
        </p:txBody>
      </p:sp>
      <p:sp>
        <p:nvSpPr>
          <p:cNvPr id="10" name="TextBox 9"/>
          <p:cNvSpPr txBox="1"/>
          <p:nvPr/>
        </p:nvSpPr>
        <p:spPr>
          <a:xfrm>
            <a:off x="8393806" y="6114960"/>
            <a:ext cx="3440386" cy="646331"/>
          </a:xfrm>
          <a:prstGeom prst="rect">
            <a:avLst/>
          </a:prstGeom>
          <a:noFill/>
        </p:spPr>
        <p:txBody>
          <a:bodyPr wrap="square" rtlCol="0">
            <a:spAutoFit/>
          </a:bodyPr>
          <a:lstStyle/>
          <a:p>
            <a:r>
              <a:rPr lang="vi-VN" sz="3600" b="1" dirty="0" smtClean="0">
                <a:solidFill>
                  <a:srgbClr val="FF0000"/>
                </a:solidFill>
                <a:latin typeface="Bahnschrift SemiLight Condensed" panose="020B0502040204020203" pitchFamily="34" charset="0"/>
              </a:rPr>
              <a:t>=&gt; ĐÁP ÁN C</a:t>
            </a:r>
            <a:endParaRPr lang="en-US" sz="3600" b="1" dirty="0">
              <a:solidFill>
                <a:srgbClr val="FF0000"/>
              </a:solidFill>
              <a:latin typeface="Bahnschrift SemiLight Condensed" panose="020B0502040204020203" pitchFamily="34" charset="0"/>
            </a:endParaRPr>
          </a:p>
        </p:txBody>
      </p:sp>
    </p:spTree>
    <p:extLst>
      <p:ext uri="{BB962C8B-B14F-4D97-AF65-F5344CB8AC3E}">
        <p14:creationId xmlns:p14="http://schemas.microsoft.com/office/powerpoint/2010/main" val="1342487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80">
                                          <p:stCondLst>
                                            <p:cond delay="0"/>
                                          </p:stCondLst>
                                        </p:cTn>
                                        <p:tgtEl>
                                          <p:spTgt spid="9">
                                            <p:txEl>
                                              <p:pRg st="1" end="1"/>
                                            </p:txEl>
                                          </p:spTgt>
                                        </p:tgtEl>
                                      </p:cBhvr>
                                    </p:animEffect>
                                    <p:anim calcmode="lin" valueType="num">
                                      <p:cBhvr>
                                        <p:cTn id="2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xEl>
                                              <p:pRg st="1" end="1"/>
                                            </p:txEl>
                                          </p:spTgt>
                                        </p:tgtEl>
                                      </p:cBhvr>
                                      <p:to x="100000" y="60000"/>
                                    </p:animScale>
                                    <p:animScale>
                                      <p:cBhvr>
                                        <p:cTn id="30" dur="166" decel="50000">
                                          <p:stCondLst>
                                            <p:cond delay="676"/>
                                          </p:stCondLst>
                                        </p:cTn>
                                        <p:tgtEl>
                                          <p:spTgt spid="9">
                                            <p:txEl>
                                              <p:pRg st="1" end="1"/>
                                            </p:txEl>
                                          </p:spTgt>
                                        </p:tgtEl>
                                      </p:cBhvr>
                                      <p:to x="100000" y="100000"/>
                                    </p:animScale>
                                    <p:animScale>
                                      <p:cBhvr>
                                        <p:cTn id="31" dur="26">
                                          <p:stCondLst>
                                            <p:cond delay="1312"/>
                                          </p:stCondLst>
                                        </p:cTn>
                                        <p:tgtEl>
                                          <p:spTgt spid="9">
                                            <p:txEl>
                                              <p:pRg st="1" end="1"/>
                                            </p:txEl>
                                          </p:spTgt>
                                        </p:tgtEl>
                                      </p:cBhvr>
                                      <p:to x="100000" y="80000"/>
                                    </p:animScale>
                                    <p:animScale>
                                      <p:cBhvr>
                                        <p:cTn id="32" dur="166" decel="50000">
                                          <p:stCondLst>
                                            <p:cond delay="1338"/>
                                          </p:stCondLst>
                                        </p:cTn>
                                        <p:tgtEl>
                                          <p:spTgt spid="9">
                                            <p:txEl>
                                              <p:pRg st="1" end="1"/>
                                            </p:txEl>
                                          </p:spTgt>
                                        </p:tgtEl>
                                      </p:cBhvr>
                                      <p:to x="100000" y="100000"/>
                                    </p:animScale>
                                    <p:animScale>
                                      <p:cBhvr>
                                        <p:cTn id="33" dur="26">
                                          <p:stCondLst>
                                            <p:cond delay="1642"/>
                                          </p:stCondLst>
                                        </p:cTn>
                                        <p:tgtEl>
                                          <p:spTgt spid="9">
                                            <p:txEl>
                                              <p:pRg st="1" end="1"/>
                                            </p:txEl>
                                          </p:spTgt>
                                        </p:tgtEl>
                                      </p:cBhvr>
                                      <p:to x="100000" y="90000"/>
                                    </p:animScale>
                                    <p:animScale>
                                      <p:cBhvr>
                                        <p:cTn id="34" dur="166" decel="50000">
                                          <p:stCondLst>
                                            <p:cond delay="1668"/>
                                          </p:stCondLst>
                                        </p:cTn>
                                        <p:tgtEl>
                                          <p:spTgt spid="9">
                                            <p:txEl>
                                              <p:pRg st="1" end="1"/>
                                            </p:txEl>
                                          </p:spTgt>
                                        </p:tgtEl>
                                      </p:cBhvr>
                                      <p:to x="100000" y="100000"/>
                                    </p:animScale>
                                    <p:animScale>
                                      <p:cBhvr>
                                        <p:cTn id="35" dur="26">
                                          <p:stCondLst>
                                            <p:cond delay="1808"/>
                                          </p:stCondLst>
                                        </p:cTn>
                                        <p:tgtEl>
                                          <p:spTgt spid="9">
                                            <p:txEl>
                                              <p:pRg st="1" end="1"/>
                                            </p:txEl>
                                          </p:spTgt>
                                        </p:tgtEl>
                                      </p:cBhvr>
                                      <p:to x="100000" y="95000"/>
                                    </p:animScale>
                                    <p:animScale>
                                      <p:cBhvr>
                                        <p:cTn id="36" dur="166" decel="50000">
                                          <p:stCondLst>
                                            <p:cond delay="1834"/>
                                          </p:stCondLst>
                                        </p:cTn>
                                        <p:tgtEl>
                                          <p:spTgt spid="9">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down)">
                                      <p:cBhvr>
                                        <p:cTn id="39" dur="580">
                                          <p:stCondLst>
                                            <p:cond delay="0"/>
                                          </p:stCondLst>
                                        </p:cTn>
                                        <p:tgtEl>
                                          <p:spTgt spid="9">
                                            <p:txEl>
                                              <p:pRg st="2" end="2"/>
                                            </p:txEl>
                                          </p:spTgt>
                                        </p:tgtEl>
                                      </p:cBhvr>
                                    </p:animEffect>
                                    <p:anim calcmode="lin" valueType="num">
                                      <p:cBhvr>
                                        <p:cTn id="40"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xEl>
                                              <p:pRg st="2" end="2"/>
                                            </p:txEl>
                                          </p:spTgt>
                                        </p:tgtEl>
                                      </p:cBhvr>
                                      <p:to x="100000" y="60000"/>
                                    </p:animScale>
                                    <p:animScale>
                                      <p:cBhvr>
                                        <p:cTn id="46" dur="166" decel="50000">
                                          <p:stCondLst>
                                            <p:cond delay="676"/>
                                          </p:stCondLst>
                                        </p:cTn>
                                        <p:tgtEl>
                                          <p:spTgt spid="9">
                                            <p:txEl>
                                              <p:pRg st="2" end="2"/>
                                            </p:txEl>
                                          </p:spTgt>
                                        </p:tgtEl>
                                      </p:cBhvr>
                                      <p:to x="100000" y="100000"/>
                                    </p:animScale>
                                    <p:animScale>
                                      <p:cBhvr>
                                        <p:cTn id="47" dur="26">
                                          <p:stCondLst>
                                            <p:cond delay="1312"/>
                                          </p:stCondLst>
                                        </p:cTn>
                                        <p:tgtEl>
                                          <p:spTgt spid="9">
                                            <p:txEl>
                                              <p:pRg st="2" end="2"/>
                                            </p:txEl>
                                          </p:spTgt>
                                        </p:tgtEl>
                                      </p:cBhvr>
                                      <p:to x="100000" y="80000"/>
                                    </p:animScale>
                                    <p:animScale>
                                      <p:cBhvr>
                                        <p:cTn id="48" dur="166" decel="50000">
                                          <p:stCondLst>
                                            <p:cond delay="1338"/>
                                          </p:stCondLst>
                                        </p:cTn>
                                        <p:tgtEl>
                                          <p:spTgt spid="9">
                                            <p:txEl>
                                              <p:pRg st="2" end="2"/>
                                            </p:txEl>
                                          </p:spTgt>
                                        </p:tgtEl>
                                      </p:cBhvr>
                                      <p:to x="100000" y="100000"/>
                                    </p:animScale>
                                    <p:animScale>
                                      <p:cBhvr>
                                        <p:cTn id="49" dur="26">
                                          <p:stCondLst>
                                            <p:cond delay="1642"/>
                                          </p:stCondLst>
                                        </p:cTn>
                                        <p:tgtEl>
                                          <p:spTgt spid="9">
                                            <p:txEl>
                                              <p:pRg st="2" end="2"/>
                                            </p:txEl>
                                          </p:spTgt>
                                        </p:tgtEl>
                                      </p:cBhvr>
                                      <p:to x="100000" y="90000"/>
                                    </p:animScale>
                                    <p:animScale>
                                      <p:cBhvr>
                                        <p:cTn id="50" dur="166" decel="50000">
                                          <p:stCondLst>
                                            <p:cond delay="1668"/>
                                          </p:stCondLst>
                                        </p:cTn>
                                        <p:tgtEl>
                                          <p:spTgt spid="9">
                                            <p:txEl>
                                              <p:pRg st="2" end="2"/>
                                            </p:txEl>
                                          </p:spTgt>
                                        </p:tgtEl>
                                      </p:cBhvr>
                                      <p:to x="100000" y="100000"/>
                                    </p:animScale>
                                    <p:animScale>
                                      <p:cBhvr>
                                        <p:cTn id="51" dur="26">
                                          <p:stCondLst>
                                            <p:cond delay="1808"/>
                                          </p:stCondLst>
                                        </p:cTn>
                                        <p:tgtEl>
                                          <p:spTgt spid="9">
                                            <p:txEl>
                                              <p:pRg st="2" end="2"/>
                                            </p:txEl>
                                          </p:spTgt>
                                        </p:tgtEl>
                                      </p:cBhvr>
                                      <p:to x="100000" y="95000"/>
                                    </p:animScale>
                                    <p:animScale>
                                      <p:cBhvr>
                                        <p:cTn id="52" dur="166" decel="50000">
                                          <p:stCondLst>
                                            <p:cond delay="1834"/>
                                          </p:stCondLst>
                                        </p:cTn>
                                        <p:tgtEl>
                                          <p:spTgt spid="9">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down)">
                                      <p:cBhvr>
                                        <p:cTn id="55" dur="580">
                                          <p:stCondLst>
                                            <p:cond delay="0"/>
                                          </p:stCondLst>
                                        </p:cTn>
                                        <p:tgtEl>
                                          <p:spTgt spid="9">
                                            <p:txEl>
                                              <p:pRg st="3" end="3"/>
                                            </p:txEl>
                                          </p:spTgt>
                                        </p:tgtEl>
                                      </p:cBhvr>
                                    </p:animEffect>
                                    <p:anim calcmode="lin" valueType="num">
                                      <p:cBhvr>
                                        <p:cTn id="56"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xEl>
                                              <p:pRg st="3" end="3"/>
                                            </p:txEl>
                                          </p:spTgt>
                                        </p:tgtEl>
                                      </p:cBhvr>
                                      <p:to x="100000" y="60000"/>
                                    </p:animScale>
                                    <p:animScale>
                                      <p:cBhvr>
                                        <p:cTn id="62" dur="166" decel="50000">
                                          <p:stCondLst>
                                            <p:cond delay="676"/>
                                          </p:stCondLst>
                                        </p:cTn>
                                        <p:tgtEl>
                                          <p:spTgt spid="9">
                                            <p:txEl>
                                              <p:pRg st="3" end="3"/>
                                            </p:txEl>
                                          </p:spTgt>
                                        </p:tgtEl>
                                      </p:cBhvr>
                                      <p:to x="100000" y="100000"/>
                                    </p:animScale>
                                    <p:animScale>
                                      <p:cBhvr>
                                        <p:cTn id="63" dur="26">
                                          <p:stCondLst>
                                            <p:cond delay="1312"/>
                                          </p:stCondLst>
                                        </p:cTn>
                                        <p:tgtEl>
                                          <p:spTgt spid="9">
                                            <p:txEl>
                                              <p:pRg st="3" end="3"/>
                                            </p:txEl>
                                          </p:spTgt>
                                        </p:tgtEl>
                                      </p:cBhvr>
                                      <p:to x="100000" y="80000"/>
                                    </p:animScale>
                                    <p:animScale>
                                      <p:cBhvr>
                                        <p:cTn id="64" dur="166" decel="50000">
                                          <p:stCondLst>
                                            <p:cond delay="1338"/>
                                          </p:stCondLst>
                                        </p:cTn>
                                        <p:tgtEl>
                                          <p:spTgt spid="9">
                                            <p:txEl>
                                              <p:pRg st="3" end="3"/>
                                            </p:txEl>
                                          </p:spTgt>
                                        </p:tgtEl>
                                      </p:cBhvr>
                                      <p:to x="100000" y="100000"/>
                                    </p:animScale>
                                    <p:animScale>
                                      <p:cBhvr>
                                        <p:cTn id="65" dur="26">
                                          <p:stCondLst>
                                            <p:cond delay="1642"/>
                                          </p:stCondLst>
                                        </p:cTn>
                                        <p:tgtEl>
                                          <p:spTgt spid="9">
                                            <p:txEl>
                                              <p:pRg st="3" end="3"/>
                                            </p:txEl>
                                          </p:spTgt>
                                        </p:tgtEl>
                                      </p:cBhvr>
                                      <p:to x="100000" y="90000"/>
                                    </p:animScale>
                                    <p:animScale>
                                      <p:cBhvr>
                                        <p:cTn id="66" dur="166" decel="50000">
                                          <p:stCondLst>
                                            <p:cond delay="1668"/>
                                          </p:stCondLst>
                                        </p:cTn>
                                        <p:tgtEl>
                                          <p:spTgt spid="9">
                                            <p:txEl>
                                              <p:pRg st="3" end="3"/>
                                            </p:txEl>
                                          </p:spTgt>
                                        </p:tgtEl>
                                      </p:cBhvr>
                                      <p:to x="100000" y="100000"/>
                                    </p:animScale>
                                    <p:animScale>
                                      <p:cBhvr>
                                        <p:cTn id="67" dur="26">
                                          <p:stCondLst>
                                            <p:cond delay="1808"/>
                                          </p:stCondLst>
                                        </p:cTn>
                                        <p:tgtEl>
                                          <p:spTgt spid="9">
                                            <p:txEl>
                                              <p:pRg st="3" end="3"/>
                                            </p:txEl>
                                          </p:spTgt>
                                        </p:tgtEl>
                                      </p:cBhvr>
                                      <p:to x="100000" y="95000"/>
                                    </p:animScale>
                                    <p:animScale>
                                      <p:cBhvr>
                                        <p:cTn id="68" dur="166" decel="50000">
                                          <p:stCondLst>
                                            <p:cond delay="1834"/>
                                          </p:stCondLst>
                                        </p:cTn>
                                        <p:tgtEl>
                                          <p:spTgt spid="9">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9">
                                            <p:txEl>
                                              <p:pRg st="4" end="4"/>
                                            </p:txEl>
                                          </p:spTgt>
                                        </p:tgtEl>
                                        <p:attrNameLst>
                                          <p:attrName>style.visibility</p:attrName>
                                        </p:attrNameLst>
                                      </p:cBhvr>
                                      <p:to>
                                        <p:strVal val="visible"/>
                                      </p:to>
                                    </p:set>
                                    <p:animEffect transition="in" filter="wipe(down)">
                                      <p:cBhvr>
                                        <p:cTn id="71" dur="580">
                                          <p:stCondLst>
                                            <p:cond delay="0"/>
                                          </p:stCondLst>
                                        </p:cTn>
                                        <p:tgtEl>
                                          <p:spTgt spid="9">
                                            <p:txEl>
                                              <p:pRg st="4" end="4"/>
                                            </p:txEl>
                                          </p:spTgt>
                                        </p:tgtEl>
                                      </p:cBhvr>
                                    </p:animEffect>
                                    <p:anim calcmode="lin" valueType="num">
                                      <p:cBhvr>
                                        <p:cTn id="72"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xEl>
                                              <p:pRg st="4" end="4"/>
                                            </p:txEl>
                                          </p:spTgt>
                                        </p:tgtEl>
                                      </p:cBhvr>
                                      <p:to x="100000" y="60000"/>
                                    </p:animScale>
                                    <p:animScale>
                                      <p:cBhvr>
                                        <p:cTn id="78" dur="166" decel="50000">
                                          <p:stCondLst>
                                            <p:cond delay="676"/>
                                          </p:stCondLst>
                                        </p:cTn>
                                        <p:tgtEl>
                                          <p:spTgt spid="9">
                                            <p:txEl>
                                              <p:pRg st="4" end="4"/>
                                            </p:txEl>
                                          </p:spTgt>
                                        </p:tgtEl>
                                      </p:cBhvr>
                                      <p:to x="100000" y="100000"/>
                                    </p:animScale>
                                    <p:animScale>
                                      <p:cBhvr>
                                        <p:cTn id="79" dur="26">
                                          <p:stCondLst>
                                            <p:cond delay="1312"/>
                                          </p:stCondLst>
                                        </p:cTn>
                                        <p:tgtEl>
                                          <p:spTgt spid="9">
                                            <p:txEl>
                                              <p:pRg st="4" end="4"/>
                                            </p:txEl>
                                          </p:spTgt>
                                        </p:tgtEl>
                                      </p:cBhvr>
                                      <p:to x="100000" y="80000"/>
                                    </p:animScale>
                                    <p:animScale>
                                      <p:cBhvr>
                                        <p:cTn id="80" dur="166" decel="50000">
                                          <p:stCondLst>
                                            <p:cond delay="1338"/>
                                          </p:stCondLst>
                                        </p:cTn>
                                        <p:tgtEl>
                                          <p:spTgt spid="9">
                                            <p:txEl>
                                              <p:pRg st="4" end="4"/>
                                            </p:txEl>
                                          </p:spTgt>
                                        </p:tgtEl>
                                      </p:cBhvr>
                                      <p:to x="100000" y="100000"/>
                                    </p:animScale>
                                    <p:animScale>
                                      <p:cBhvr>
                                        <p:cTn id="81" dur="26">
                                          <p:stCondLst>
                                            <p:cond delay="1642"/>
                                          </p:stCondLst>
                                        </p:cTn>
                                        <p:tgtEl>
                                          <p:spTgt spid="9">
                                            <p:txEl>
                                              <p:pRg st="4" end="4"/>
                                            </p:txEl>
                                          </p:spTgt>
                                        </p:tgtEl>
                                      </p:cBhvr>
                                      <p:to x="100000" y="90000"/>
                                    </p:animScale>
                                    <p:animScale>
                                      <p:cBhvr>
                                        <p:cTn id="82" dur="166" decel="50000">
                                          <p:stCondLst>
                                            <p:cond delay="1668"/>
                                          </p:stCondLst>
                                        </p:cTn>
                                        <p:tgtEl>
                                          <p:spTgt spid="9">
                                            <p:txEl>
                                              <p:pRg st="4" end="4"/>
                                            </p:txEl>
                                          </p:spTgt>
                                        </p:tgtEl>
                                      </p:cBhvr>
                                      <p:to x="100000" y="100000"/>
                                    </p:animScale>
                                    <p:animScale>
                                      <p:cBhvr>
                                        <p:cTn id="83" dur="26">
                                          <p:stCondLst>
                                            <p:cond delay="1808"/>
                                          </p:stCondLst>
                                        </p:cTn>
                                        <p:tgtEl>
                                          <p:spTgt spid="9">
                                            <p:txEl>
                                              <p:pRg st="4" end="4"/>
                                            </p:txEl>
                                          </p:spTgt>
                                        </p:tgtEl>
                                      </p:cBhvr>
                                      <p:to x="100000" y="95000"/>
                                    </p:animScale>
                                    <p:animScale>
                                      <p:cBhvr>
                                        <p:cTn id="84" dur="166" decel="50000">
                                          <p:stCondLst>
                                            <p:cond delay="1834"/>
                                          </p:stCondLst>
                                        </p:cTn>
                                        <p:tgtEl>
                                          <p:spTgt spid="9">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Effect transition="in" filter="fade">
                                      <p:cBhvr>
                                        <p:cTn id="89" dur="1000"/>
                                        <p:tgtEl>
                                          <p:spTgt spid="10">
                                            <p:txEl>
                                              <p:pRg st="0" end="0"/>
                                            </p:txEl>
                                          </p:spTgt>
                                        </p:tgtEl>
                                      </p:cBhvr>
                                    </p:animEffect>
                                    <p:anim calcmode="lin" valueType="num">
                                      <p:cBhvr>
                                        <p:cTn id="9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9402" y="969992"/>
            <a:ext cx="9723549" cy="3970318"/>
          </a:xfrm>
          <a:prstGeom prst="rect">
            <a:avLst/>
          </a:prstGeom>
          <a:noFill/>
        </p:spPr>
        <p:txBody>
          <a:bodyPr wrap="square" rtlCol="0">
            <a:spAutoFit/>
          </a:bodyPr>
          <a:lstStyle/>
          <a:p>
            <a:r>
              <a:rPr lang="en-US" sz="3600" b="1" dirty="0" err="1"/>
              <a:t>Câu</a:t>
            </a:r>
            <a:r>
              <a:rPr lang="en-US" sz="3600" b="1" dirty="0"/>
              <a:t> </a:t>
            </a:r>
            <a:r>
              <a:rPr lang="vi-VN" sz="3600" b="1" dirty="0" smtClean="0"/>
              <a:t>2</a:t>
            </a:r>
            <a:r>
              <a:rPr lang="en-US" sz="3600" b="1" dirty="0" smtClean="0"/>
              <a:t>:</a:t>
            </a:r>
            <a:r>
              <a:rPr lang="en-US" sz="3600" dirty="0"/>
              <a:t> </a:t>
            </a:r>
            <a:r>
              <a:rPr lang="en-US" sz="3600" dirty="0" err="1"/>
              <a:t>Trong</a:t>
            </a:r>
            <a:r>
              <a:rPr lang="en-US" sz="3600" dirty="0"/>
              <a:t> 15 </a:t>
            </a:r>
            <a:r>
              <a:rPr lang="en-US" sz="3600" dirty="0" err="1"/>
              <a:t>câu</a:t>
            </a:r>
            <a:r>
              <a:rPr lang="en-US" sz="3600" dirty="0"/>
              <a:t> </a:t>
            </a:r>
            <a:r>
              <a:rPr lang="en-US" sz="3600" dirty="0" err="1"/>
              <a:t>tục</a:t>
            </a:r>
            <a:r>
              <a:rPr lang="en-US" sz="3600" dirty="0"/>
              <a:t> </a:t>
            </a:r>
            <a:r>
              <a:rPr lang="en-US" sz="3600" dirty="0" err="1"/>
              <a:t>ngữ</a:t>
            </a:r>
            <a:r>
              <a:rPr lang="en-US" sz="3600" dirty="0"/>
              <a:t> </a:t>
            </a:r>
            <a:r>
              <a:rPr lang="en-US" sz="3600" dirty="0" err="1"/>
              <a:t>trong</a:t>
            </a:r>
            <a:r>
              <a:rPr lang="en-US" sz="3600" dirty="0"/>
              <a:t> </a:t>
            </a:r>
            <a:r>
              <a:rPr lang="en-US" sz="3600" dirty="0" err="1"/>
              <a:t>bài</a:t>
            </a:r>
            <a:r>
              <a:rPr lang="en-US" sz="3600" dirty="0"/>
              <a:t> </a:t>
            </a:r>
            <a:r>
              <a:rPr lang="en-US" sz="3600" dirty="0" err="1"/>
              <a:t>những</a:t>
            </a:r>
            <a:r>
              <a:rPr lang="en-US" sz="3600" dirty="0"/>
              <a:t> </a:t>
            </a:r>
            <a:r>
              <a:rPr lang="en-US" sz="3600" dirty="0" err="1"/>
              <a:t>câu</a:t>
            </a:r>
            <a:r>
              <a:rPr lang="en-US" sz="3600" dirty="0"/>
              <a:t> </a:t>
            </a:r>
            <a:r>
              <a:rPr lang="en-US" sz="3600" dirty="0" err="1"/>
              <a:t>nào</a:t>
            </a:r>
            <a:r>
              <a:rPr lang="en-US" sz="3600" dirty="0"/>
              <a:t> </a:t>
            </a:r>
            <a:r>
              <a:rPr lang="en-US" sz="3600" dirty="0" err="1"/>
              <a:t>có</a:t>
            </a:r>
            <a:r>
              <a:rPr lang="en-US" sz="3600" dirty="0"/>
              <a:t> </a:t>
            </a:r>
            <a:r>
              <a:rPr lang="en-US" sz="3600" dirty="0" err="1"/>
              <a:t>gieo</a:t>
            </a:r>
            <a:r>
              <a:rPr lang="en-US" sz="3600" dirty="0"/>
              <a:t> </a:t>
            </a:r>
            <a:r>
              <a:rPr lang="en-US" sz="3600" dirty="0" err="1"/>
              <a:t>vần</a:t>
            </a:r>
            <a:r>
              <a:rPr lang="en-US" sz="3600" dirty="0"/>
              <a:t>? </a:t>
            </a:r>
          </a:p>
          <a:p>
            <a:r>
              <a:rPr lang="en-US" sz="3600" dirty="0"/>
              <a:t>A. </a:t>
            </a:r>
            <a:r>
              <a:rPr lang="en-US" sz="3600" dirty="0" err="1"/>
              <a:t>trừ</a:t>
            </a:r>
            <a:r>
              <a:rPr lang="en-US" sz="3600" dirty="0"/>
              <a:t> </a:t>
            </a:r>
            <a:r>
              <a:rPr lang="en-US" sz="3600" dirty="0" err="1"/>
              <a:t>câu</a:t>
            </a:r>
            <a:r>
              <a:rPr lang="en-US" sz="3600" dirty="0"/>
              <a:t> (14), </a:t>
            </a:r>
            <a:r>
              <a:rPr lang="en-US" sz="3600" dirty="0" err="1"/>
              <a:t>các</a:t>
            </a:r>
            <a:r>
              <a:rPr lang="en-US" sz="3600" dirty="0"/>
              <a:t> </a:t>
            </a:r>
            <a:r>
              <a:rPr lang="en-US" sz="3600" dirty="0" err="1"/>
              <a:t>câu</a:t>
            </a:r>
            <a:r>
              <a:rPr lang="en-US" sz="3600" dirty="0"/>
              <a:t> </a:t>
            </a:r>
            <a:r>
              <a:rPr lang="en-US" sz="3600" dirty="0" err="1"/>
              <a:t>còn</a:t>
            </a:r>
            <a:r>
              <a:rPr lang="en-US" sz="3600" dirty="0"/>
              <a:t> </a:t>
            </a:r>
            <a:r>
              <a:rPr lang="en-US" sz="3600" dirty="0" err="1"/>
              <a:t>lại</a:t>
            </a:r>
            <a:r>
              <a:rPr lang="en-US" sz="3600" dirty="0"/>
              <a:t> </a:t>
            </a:r>
            <a:r>
              <a:rPr lang="en-US" sz="3600" dirty="0" err="1"/>
              <a:t>đều</a:t>
            </a:r>
            <a:r>
              <a:rPr lang="en-US" sz="3600" dirty="0"/>
              <a:t> </a:t>
            </a:r>
            <a:r>
              <a:rPr lang="en-US" sz="3600" dirty="0" err="1"/>
              <a:t>có</a:t>
            </a:r>
            <a:r>
              <a:rPr lang="en-US" sz="3600" dirty="0"/>
              <a:t> </a:t>
            </a:r>
            <a:r>
              <a:rPr lang="en-US" sz="3600" dirty="0" err="1"/>
              <a:t>gieo</a:t>
            </a:r>
            <a:r>
              <a:rPr lang="en-US" sz="3600" dirty="0"/>
              <a:t> </a:t>
            </a:r>
            <a:r>
              <a:rPr lang="en-US" sz="3600" dirty="0" err="1"/>
              <a:t>vần</a:t>
            </a:r>
            <a:r>
              <a:rPr lang="en-US" sz="3600" dirty="0"/>
              <a:t>.</a:t>
            </a:r>
          </a:p>
          <a:p>
            <a:r>
              <a:rPr lang="en-US" sz="3600" dirty="0"/>
              <a:t>B. </a:t>
            </a:r>
            <a:r>
              <a:rPr lang="en-US" sz="3600" dirty="0" err="1"/>
              <a:t>tất</a:t>
            </a:r>
            <a:r>
              <a:rPr lang="en-US" sz="3600" dirty="0"/>
              <a:t> </a:t>
            </a:r>
            <a:r>
              <a:rPr lang="en-US" sz="3600" dirty="0" err="1"/>
              <a:t>cả</a:t>
            </a:r>
            <a:r>
              <a:rPr lang="en-US" sz="3600" dirty="0"/>
              <a:t> </a:t>
            </a:r>
            <a:r>
              <a:rPr lang="en-US" sz="3600" dirty="0" err="1"/>
              <a:t>các</a:t>
            </a:r>
            <a:r>
              <a:rPr lang="en-US" sz="3600" dirty="0"/>
              <a:t> </a:t>
            </a:r>
            <a:r>
              <a:rPr lang="en-US" sz="3600" dirty="0" err="1"/>
              <a:t>câu</a:t>
            </a:r>
            <a:r>
              <a:rPr lang="en-US" sz="3600" dirty="0"/>
              <a:t> </a:t>
            </a:r>
            <a:r>
              <a:rPr lang="en-US" sz="3600" dirty="0" err="1"/>
              <a:t>đều</a:t>
            </a:r>
            <a:r>
              <a:rPr lang="en-US" sz="3600" dirty="0"/>
              <a:t> </a:t>
            </a:r>
            <a:r>
              <a:rPr lang="en-US" sz="3600" dirty="0" err="1"/>
              <a:t>gieo</a:t>
            </a:r>
            <a:r>
              <a:rPr lang="en-US" sz="3600" dirty="0"/>
              <a:t> </a:t>
            </a:r>
            <a:r>
              <a:rPr lang="en-US" sz="3600" dirty="0" err="1"/>
              <a:t>vần</a:t>
            </a:r>
            <a:r>
              <a:rPr lang="en-US" sz="3600" dirty="0"/>
              <a:t>.</a:t>
            </a:r>
          </a:p>
          <a:p>
            <a:r>
              <a:rPr lang="en-US" sz="3600" dirty="0"/>
              <a:t>C. </a:t>
            </a:r>
            <a:r>
              <a:rPr lang="en-US" sz="3600" dirty="0" err="1"/>
              <a:t>trừ</a:t>
            </a:r>
            <a:r>
              <a:rPr lang="en-US" sz="3600" dirty="0"/>
              <a:t> </a:t>
            </a:r>
            <a:r>
              <a:rPr lang="en-US" sz="3600" dirty="0" err="1"/>
              <a:t>câu</a:t>
            </a:r>
            <a:r>
              <a:rPr lang="en-US" sz="3600" dirty="0"/>
              <a:t> (1), </a:t>
            </a:r>
            <a:r>
              <a:rPr lang="en-US" sz="3600" dirty="0" err="1"/>
              <a:t>các</a:t>
            </a:r>
            <a:r>
              <a:rPr lang="en-US" sz="3600" dirty="0"/>
              <a:t> </a:t>
            </a:r>
            <a:r>
              <a:rPr lang="en-US" sz="3600" dirty="0" err="1"/>
              <a:t>câu</a:t>
            </a:r>
            <a:r>
              <a:rPr lang="en-US" sz="3600" dirty="0"/>
              <a:t> </a:t>
            </a:r>
            <a:r>
              <a:rPr lang="en-US" sz="3600" dirty="0" err="1"/>
              <a:t>còn</a:t>
            </a:r>
            <a:r>
              <a:rPr lang="en-US" sz="3600" dirty="0"/>
              <a:t> </a:t>
            </a:r>
            <a:r>
              <a:rPr lang="en-US" sz="3600" dirty="0" err="1"/>
              <a:t>lại</a:t>
            </a:r>
            <a:r>
              <a:rPr lang="en-US" sz="3600" dirty="0"/>
              <a:t> </a:t>
            </a:r>
            <a:r>
              <a:rPr lang="en-US" sz="3600" dirty="0" err="1"/>
              <a:t>đều</a:t>
            </a:r>
            <a:r>
              <a:rPr lang="en-US" sz="3600" dirty="0"/>
              <a:t> </a:t>
            </a:r>
            <a:r>
              <a:rPr lang="en-US" sz="3600" dirty="0" err="1"/>
              <a:t>có</a:t>
            </a:r>
            <a:r>
              <a:rPr lang="en-US" sz="3600" dirty="0"/>
              <a:t> </a:t>
            </a:r>
            <a:r>
              <a:rPr lang="en-US" sz="3600" dirty="0" err="1"/>
              <a:t>gieo</a:t>
            </a:r>
            <a:r>
              <a:rPr lang="en-US" sz="3600" dirty="0"/>
              <a:t> </a:t>
            </a:r>
            <a:r>
              <a:rPr lang="en-US" sz="3600" dirty="0" err="1"/>
              <a:t>vần</a:t>
            </a:r>
            <a:r>
              <a:rPr lang="en-US" sz="3600" dirty="0"/>
              <a:t>.</a:t>
            </a:r>
          </a:p>
          <a:p>
            <a:r>
              <a:rPr lang="en-US" sz="3600" dirty="0"/>
              <a:t>D. </a:t>
            </a:r>
            <a:r>
              <a:rPr lang="en-US" sz="3600" dirty="0" err="1"/>
              <a:t>trừ</a:t>
            </a:r>
            <a:r>
              <a:rPr lang="en-US" sz="3600" dirty="0"/>
              <a:t> </a:t>
            </a:r>
            <a:r>
              <a:rPr lang="en-US" sz="3600" dirty="0" err="1"/>
              <a:t>câu</a:t>
            </a:r>
            <a:r>
              <a:rPr lang="en-US" sz="3600" dirty="0"/>
              <a:t> (4), </a:t>
            </a:r>
            <a:r>
              <a:rPr lang="en-US" sz="3600" dirty="0" err="1"/>
              <a:t>các</a:t>
            </a:r>
            <a:r>
              <a:rPr lang="en-US" sz="3600" dirty="0"/>
              <a:t> </a:t>
            </a:r>
            <a:r>
              <a:rPr lang="en-US" sz="3600" dirty="0" err="1"/>
              <a:t>câu</a:t>
            </a:r>
            <a:r>
              <a:rPr lang="en-US" sz="3600" dirty="0"/>
              <a:t> </a:t>
            </a:r>
            <a:r>
              <a:rPr lang="en-US" sz="3600" dirty="0" err="1"/>
              <a:t>còn</a:t>
            </a:r>
            <a:r>
              <a:rPr lang="en-US" sz="3600" dirty="0"/>
              <a:t> </a:t>
            </a:r>
            <a:r>
              <a:rPr lang="en-US" sz="3600" dirty="0" err="1"/>
              <a:t>lại</a:t>
            </a:r>
            <a:r>
              <a:rPr lang="en-US" sz="3600" dirty="0"/>
              <a:t> </a:t>
            </a:r>
            <a:r>
              <a:rPr lang="en-US" sz="3600" dirty="0" err="1"/>
              <a:t>đều</a:t>
            </a:r>
            <a:r>
              <a:rPr lang="en-US" sz="3600" dirty="0"/>
              <a:t> </a:t>
            </a:r>
            <a:r>
              <a:rPr lang="en-US" sz="3600" dirty="0" err="1"/>
              <a:t>có</a:t>
            </a:r>
            <a:r>
              <a:rPr lang="en-US" sz="3600" dirty="0"/>
              <a:t> </a:t>
            </a:r>
            <a:r>
              <a:rPr lang="en-US" sz="3600" dirty="0" err="1"/>
              <a:t>gieo</a:t>
            </a:r>
            <a:r>
              <a:rPr lang="en-US" sz="3600" dirty="0"/>
              <a:t> </a:t>
            </a:r>
            <a:r>
              <a:rPr lang="en-US" sz="3600" dirty="0" err="1"/>
              <a:t>vần</a:t>
            </a:r>
            <a:r>
              <a:rPr lang="en-US" sz="3600" dirty="0"/>
              <a:t>.</a:t>
            </a:r>
          </a:p>
          <a:p>
            <a:endParaRPr lang="en-US" sz="3600" dirty="0"/>
          </a:p>
        </p:txBody>
      </p:sp>
      <p:sp>
        <p:nvSpPr>
          <p:cNvPr id="5" name="TextBox 4"/>
          <p:cNvSpPr txBox="1"/>
          <p:nvPr/>
        </p:nvSpPr>
        <p:spPr>
          <a:xfrm>
            <a:off x="6568225" y="4940310"/>
            <a:ext cx="6362163" cy="707886"/>
          </a:xfrm>
          <a:prstGeom prst="rect">
            <a:avLst/>
          </a:prstGeom>
          <a:noFill/>
        </p:spPr>
        <p:txBody>
          <a:bodyPr wrap="square" rtlCol="0">
            <a:spAutoFit/>
          </a:bodyPr>
          <a:lstStyle/>
          <a:p>
            <a:r>
              <a:rPr lang="vi-VN" sz="4000" b="1" i="1" dirty="0" smtClean="0">
                <a:solidFill>
                  <a:srgbClr val="FF0000"/>
                </a:solidFill>
                <a:latin typeface="Bahnschrift SemiBold Condensed" panose="020B0502040204020203" pitchFamily="34" charset="0"/>
              </a:rPr>
              <a:t>=&gt;  ĐÁP ÁN A</a:t>
            </a:r>
            <a:endParaRPr lang="en-US" sz="4000" b="1" i="1" dirty="0">
              <a:solidFill>
                <a:srgbClr val="FF0000"/>
              </a:solidFill>
              <a:latin typeface="Bahnschrift SemiBold Condensed" panose="020B0502040204020203" pitchFamily="34" charset="0"/>
            </a:endParaRPr>
          </a:p>
        </p:txBody>
      </p:sp>
    </p:spTree>
    <p:extLst>
      <p:ext uri="{BB962C8B-B14F-4D97-AF65-F5344CB8AC3E}">
        <p14:creationId xmlns:p14="http://schemas.microsoft.com/office/powerpoint/2010/main" val="4226701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 calcmode="lin" valueType="num">
                                      <p:cBhvr additive="base">
                                        <p:cTn id="8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025" y="704862"/>
            <a:ext cx="11513713" cy="3693319"/>
          </a:xfrm>
          <a:prstGeom prst="rect">
            <a:avLst/>
          </a:prstGeom>
          <a:noFill/>
        </p:spPr>
        <p:txBody>
          <a:bodyPr wrap="square" rtlCol="0">
            <a:spAutoFit/>
          </a:bodyPr>
          <a:lstStyle/>
          <a:p>
            <a:r>
              <a:rPr lang="vi-VN" sz="3600" b="1" dirty="0"/>
              <a:t>Câu </a:t>
            </a:r>
            <a:r>
              <a:rPr lang="vi-VN" sz="3600" b="1" dirty="0" smtClean="0"/>
              <a:t>3:</a:t>
            </a:r>
            <a:r>
              <a:rPr lang="vi-VN" sz="3600" dirty="0"/>
              <a:t> Việc gieo vần có tác dụng giúp cho câu tục ngữ?</a:t>
            </a:r>
          </a:p>
          <a:p>
            <a:r>
              <a:rPr lang="vi-VN" sz="3600" dirty="0"/>
              <a:t>A. giúp cho câu tục ngữ có bố cục đẹp. </a:t>
            </a:r>
          </a:p>
          <a:p>
            <a:r>
              <a:rPr lang="vi-VN" sz="3600" dirty="0"/>
              <a:t>B. giúp cho câu tục ngữ trở nên hay hơn</a:t>
            </a:r>
          </a:p>
          <a:p>
            <a:r>
              <a:rPr lang="vi-VN" sz="3600" dirty="0"/>
              <a:t>C. giúp cho câu tục ngữ trở nên dễ nhớ, dễ thuộc.</a:t>
            </a:r>
          </a:p>
          <a:p>
            <a:r>
              <a:rPr lang="vi-VN" sz="3600" dirty="0"/>
              <a:t>D. giúp cho câu tục ngữ trở nên khó hiểu hơn.</a:t>
            </a:r>
          </a:p>
          <a:p>
            <a:endParaRPr lang="en-US" dirty="0"/>
          </a:p>
        </p:txBody>
      </p:sp>
      <p:sp>
        <p:nvSpPr>
          <p:cNvPr id="5" name="TextBox 4"/>
          <p:cNvSpPr txBox="1"/>
          <p:nvPr/>
        </p:nvSpPr>
        <p:spPr>
          <a:xfrm>
            <a:off x="6152882" y="4942025"/>
            <a:ext cx="6877318" cy="707886"/>
          </a:xfrm>
          <a:prstGeom prst="rect">
            <a:avLst/>
          </a:prstGeom>
          <a:noFill/>
        </p:spPr>
        <p:txBody>
          <a:bodyPr wrap="square" rtlCol="0">
            <a:spAutoFit/>
          </a:bodyPr>
          <a:lstStyle/>
          <a:p>
            <a:r>
              <a:rPr lang="vi-VN" sz="4000" b="1" i="1" dirty="0" smtClean="0">
                <a:solidFill>
                  <a:srgbClr val="FF0000"/>
                </a:solidFill>
              </a:rPr>
              <a:t>=&gt;  ĐÁP ÁN C</a:t>
            </a:r>
            <a:endParaRPr lang="en-US" sz="4000" b="1" i="1" dirty="0">
              <a:solidFill>
                <a:srgbClr val="FF0000"/>
              </a:solidFill>
            </a:endParaRPr>
          </a:p>
        </p:txBody>
      </p:sp>
    </p:spTree>
    <p:extLst>
      <p:ext uri="{BB962C8B-B14F-4D97-AF65-F5344CB8AC3E}">
        <p14:creationId xmlns:p14="http://schemas.microsoft.com/office/powerpoint/2010/main" val="2296618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Effect transition="in" filter="circle(in)">
                                      <p:cBhvr>
                                        <p:cTn id="8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88" y="768626"/>
            <a:ext cx="11353800" cy="4524315"/>
          </a:xfrm>
          <a:prstGeom prst="rect">
            <a:avLst/>
          </a:prstGeom>
          <a:noFill/>
        </p:spPr>
        <p:txBody>
          <a:bodyPr wrap="square" rtlCol="0">
            <a:spAutoFit/>
          </a:bodyPr>
          <a:lstStyle/>
          <a:p>
            <a:r>
              <a:rPr lang="vi-VN" sz="3600" b="1" dirty="0"/>
              <a:t>Câu </a:t>
            </a:r>
            <a:r>
              <a:rPr lang="vi-VN" sz="3600" b="1" dirty="0" smtClean="0"/>
              <a:t>4:</a:t>
            </a:r>
            <a:r>
              <a:rPr lang="vi-VN" sz="3600" dirty="0"/>
              <a:t> Câu tục ngữ nào trong bài học này có hình thức của một thể thơ quen thuộc, được dùng rất nhiều trong ca dao của người Việt?</a:t>
            </a:r>
          </a:p>
          <a:p>
            <a:r>
              <a:rPr lang="vi-VN" sz="3600" dirty="0"/>
              <a:t>A. Câu tục ngữ số (3)</a:t>
            </a:r>
          </a:p>
          <a:p>
            <a:r>
              <a:rPr lang="vi-VN" sz="3600" dirty="0"/>
              <a:t>B. Câu tục ngữ số (15)</a:t>
            </a:r>
          </a:p>
          <a:p>
            <a:r>
              <a:rPr lang="vi-VN" sz="3600" dirty="0"/>
              <a:t>C. Câu tục ngữ số (4)</a:t>
            </a:r>
          </a:p>
          <a:p>
            <a:r>
              <a:rPr lang="vi-VN" sz="3600" dirty="0"/>
              <a:t>D. Câu tục ngữ số (11)</a:t>
            </a:r>
          </a:p>
          <a:p>
            <a:endParaRPr lang="en-US" sz="3600" dirty="0"/>
          </a:p>
        </p:txBody>
      </p:sp>
      <p:sp>
        <p:nvSpPr>
          <p:cNvPr id="5" name="TextBox 4"/>
          <p:cNvSpPr txBox="1"/>
          <p:nvPr/>
        </p:nvSpPr>
        <p:spPr>
          <a:xfrm>
            <a:off x="5874026" y="5292941"/>
            <a:ext cx="6930887" cy="707886"/>
          </a:xfrm>
          <a:prstGeom prst="rect">
            <a:avLst/>
          </a:prstGeom>
          <a:noFill/>
        </p:spPr>
        <p:txBody>
          <a:bodyPr wrap="square" rtlCol="0">
            <a:spAutoFit/>
          </a:bodyPr>
          <a:lstStyle/>
          <a:p>
            <a:r>
              <a:rPr lang="vi-VN" sz="4000" b="1" i="1" dirty="0" smtClean="0">
                <a:solidFill>
                  <a:srgbClr val="FF0000"/>
                </a:solidFill>
              </a:rPr>
              <a:t>=&gt; ĐÁP ÁN B</a:t>
            </a:r>
            <a:endParaRPr lang="en-US" sz="4000" b="1" i="1" dirty="0">
              <a:solidFill>
                <a:srgbClr val="FF0000"/>
              </a:solidFill>
            </a:endParaRPr>
          </a:p>
        </p:txBody>
      </p:sp>
    </p:spTree>
    <p:extLst>
      <p:ext uri="{BB962C8B-B14F-4D97-AF65-F5344CB8AC3E}">
        <p14:creationId xmlns:p14="http://schemas.microsoft.com/office/powerpoint/2010/main" val="3327968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Effect transition="in" filter="fade">
                                      <p:cBhvr>
                                        <p:cTn id="89" dur="1000"/>
                                        <p:tgtEl>
                                          <p:spTgt spid="5">
                                            <p:txEl>
                                              <p:pRg st="0" end="0"/>
                                            </p:txEl>
                                          </p:spTgt>
                                        </p:tgtEl>
                                      </p:cBhvr>
                                    </p:animEffect>
                                    <p:anim calcmode="lin" valueType="num">
                                      <p:cBhvr>
                                        <p:cTn id="9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297" y="915560"/>
            <a:ext cx="11410682" cy="5109091"/>
          </a:xfrm>
          <a:prstGeom prst="rect">
            <a:avLst/>
          </a:prstGeom>
          <a:noFill/>
        </p:spPr>
        <p:txBody>
          <a:bodyPr wrap="square" rtlCol="0">
            <a:spAutoFit/>
          </a:bodyPr>
          <a:lstStyle/>
          <a:p>
            <a:r>
              <a:rPr lang="vi-VN" sz="4400" b="1" dirty="0"/>
              <a:t>Câu 5</a:t>
            </a:r>
            <a:r>
              <a:rPr lang="vi-VN" sz="4400" b="1" dirty="0" smtClean="0"/>
              <a:t>:</a:t>
            </a:r>
            <a:r>
              <a:rPr lang="vi-VN" sz="4400" dirty="0"/>
              <a:t> Câu tục ngữ có hình thức tương tự câu tục ngữ (15) trong bài?</a:t>
            </a:r>
          </a:p>
          <a:p>
            <a:r>
              <a:rPr lang="vi-VN" sz="4400" dirty="0"/>
              <a:t>A. Một mặt người bằng mười mặt của</a:t>
            </a:r>
          </a:p>
          <a:p>
            <a:r>
              <a:rPr lang="vi-VN" sz="4400" dirty="0"/>
              <a:t>B. Đói cho sạch, rách cho thơm</a:t>
            </a:r>
          </a:p>
          <a:p>
            <a:r>
              <a:rPr lang="vi-VN" sz="4400" dirty="0"/>
              <a:t>C. Làm trai lấy được vợ hiền/ Như cầm đồng tiền mua được miếng ngon</a:t>
            </a:r>
          </a:p>
          <a:p>
            <a:r>
              <a:rPr lang="vi-VN" sz="4400" dirty="0"/>
              <a:t>D. Đói ăn vụng, túng làm càn</a:t>
            </a:r>
          </a:p>
          <a:p>
            <a:endParaRPr lang="en-US" dirty="0"/>
          </a:p>
        </p:txBody>
      </p:sp>
      <p:sp>
        <p:nvSpPr>
          <p:cNvPr id="5" name="TextBox 4"/>
          <p:cNvSpPr txBox="1"/>
          <p:nvPr/>
        </p:nvSpPr>
        <p:spPr>
          <a:xfrm>
            <a:off x="6941712" y="5609153"/>
            <a:ext cx="6684135" cy="830997"/>
          </a:xfrm>
          <a:prstGeom prst="rect">
            <a:avLst/>
          </a:prstGeom>
          <a:noFill/>
        </p:spPr>
        <p:txBody>
          <a:bodyPr wrap="square" rtlCol="0">
            <a:spAutoFit/>
          </a:bodyPr>
          <a:lstStyle/>
          <a:p>
            <a:r>
              <a:rPr lang="vi-VN" sz="4800" b="1" i="1" dirty="0" smtClean="0">
                <a:solidFill>
                  <a:srgbClr val="FF0000"/>
                </a:solidFill>
              </a:rPr>
              <a:t>=&gt; ĐÁP ÁN C</a:t>
            </a:r>
            <a:endParaRPr lang="en-US" sz="4800" b="1" i="1" dirty="0">
              <a:solidFill>
                <a:srgbClr val="FF0000"/>
              </a:solidFill>
            </a:endParaRPr>
          </a:p>
        </p:txBody>
      </p:sp>
    </p:spTree>
    <p:extLst>
      <p:ext uri="{BB962C8B-B14F-4D97-AF65-F5344CB8AC3E}">
        <p14:creationId xmlns:p14="http://schemas.microsoft.com/office/powerpoint/2010/main" val="3586274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Effect transition="in" filter="circle(in)">
                                      <p:cBhvr>
                                        <p:cTn id="8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970" y="1825625"/>
            <a:ext cx="8570247" cy="1323439"/>
          </a:xfrm>
          <a:prstGeom prst="rect">
            <a:avLst/>
          </a:prstGeom>
          <a:noFill/>
        </p:spPr>
        <p:txBody>
          <a:bodyPr wrap="square" rtlCol="0">
            <a:spAutoFit/>
          </a:bodyPr>
          <a:lstStyle/>
          <a:p>
            <a:pPr algn="ctr"/>
            <a:r>
              <a:rPr lang="vi-VN"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TIẾT</a:t>
            </a:r>
            <a:r>
              <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 </a:t>
            </a:r>
            <a:r>
              <a:rPr lang="vi-VN"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77+78:</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 </a:t>
            </a:r>
          </a:p>
          <a:p>
            <a:pPr algn="ctr"/>
            <a:r>
              <a:rPr lang="vi-VN"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MỘT SỐ CÂU TỤC</a:t>
            </a:r>
            <a:r>
              <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 NGỮ VIỆT NAM </a:t>
            </a:r>
            <a:r>
              <a:rPr lang="vi-VN"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rPr>
              <a:t> </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panose="020B0502040204020203" pitchFamily="34" charset="0"/>
            </a:endParaRPr>
          </a:p>
        </p:txBody>
      </p:sp>
    </p:spTree>
    <p:extLst>
      <p:ext uri="{BB962C8B-B14F-4D97-AF65-F5344CB8AC3E}">
        <p14:creationId xmlns:p14="http://schemas.microsoft.com/office/powerpoint/2010/main" val="3029087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2847" y="1027906"/>
            <a:ext cx="10515600" cy="3693319"/>
          </a:xfrm>
          <a:prstGeom prst="rect">
            <a:avLst/>
          </a:prstGeom>
          <a:noFill/>
        </p:spPr>
        <p:txBody>
          <a:bodyPr wrap="square" rtlCol="0">
            <a:spAutoFit/>
          </a:bodyPr>
          <a:lstStyle/>
          <a:p>
            <a:r>
              <a:rPr lang="en-US" sz="3600" b="1" dirty="0" err="1"/>
              <a:t>Câu</a:t>
            </a:r>
            <a:r>
              <a:rPr lang="en-US" sz="3600" b="1" dirty="0"/>
              <a:t> </a:t>
            </a:r>
            <a:r>
              <a:rPr lang="vi-VN" sz="3600" b="1" dirty="0"/>
              <a:t>6</a:t>
            </a:r>
            <a:r>
              <a:rPr lang="en-US" sz="3600" b="1" dirty="0" smtClean="0"/>
              <a:t>:</a:t>
            </a:r>
            <a:r>
              <a:rPr lang="en-US" sz="3600" dirty="0"/>
              <a:t>  </a:t>
            </a:r>
            <a:r>
              <a:rPr lang="en-US" sz="3600" dirty="0" err="1"/>
              <a:t>Có</a:t>
            </a:r>
            <a:r>
              <a:rPr lang="en-US" sz="3600" dirty="0"/>
              <a:t> </a:t>
            </a:r>
            <a:r>
              <a:rPr lang="en-US" sz="3600" dirty="0" err="1"/>
              <a:t>thể</a:t>
            </a:r>
            <a:r>
              <a:rPr lang="en-US" sz="3600" dirty="0"/>
              <a:t> </a:t>
            </a:r>
            <a:r>
              <a:rPr lang="en-US" sz="3600" dirty="0" err="1"/>
              <a:t>phân</a:t>
            </a:r>
            <a:r>
              <a:rPr lang="en-US" sz="3600" dirty="0"/>
              <a:t> chia </a:t>
            </a:r>
            <a:r>
              <a:rPr lang="en-US" sz="3600" dirty="0" err="1"/>
              <a:t>các</a:t>
            </a:r>
            <a:r>
              <a:rPr lang="en-US" sz="3600" dirty="0"/>
              <a:t> </a:t>
            </a:r>
            <a:r>
              <a:rPr lang="en-US" sz="3600" dirty="0" err="1"/>
              <a:t>câu</a:t>
            </a:r>
            <a:r>
              <a:rPr lang="en-US" sz="3600" dirty="0"/>
              <a:t> </a:t>
            </a:r>
            <a:r>
              <a:rPr lang="en-US" sz="3600" dirty="0" err="1"/>
              <a:t>tục</a:t>
            </a:r>
            <a:r>
              <a:rPr lang="en-US" sz="3600" dirty="0"/>
              <a:t> </a:t>
            </a:r>
            <a:r>
              <a:rPr lang="en-US" sz="3600" dirty="0" err="1"/>
              <a:t>ngữ</a:t>
            </a:r>
            <a:r>
              <a:rPr lang="en-US" sz="3600" dirty="0"/>
              <a:t> </a:t>
            </a:r>
            <a:r>
              <a:rPr lang="en-US" sz="3600" dirty="0" err="1"/>
              <a:t>trong</a:t>
            </a:r>
            <a:r>
              <a:rPr lang="en-US" sz="3600" dirty="0"/>
              <a:t> </a:t>
            </a:r>
            <a:r>
              <a:rPr lang="en-US" sz="3600" dirty="0" err="1"/>
              <a:t>bài</a:t>
            </a:r>
            <a:r>
              <a:rPr lang="en-US" sz="3600" dirty="0"/>
              <a:t> "</a:t>
            </a:r>
            <a:r>
              <a:rPr lang="en-US" sz="3600" dirty="0" err="1"/>
              <a:t>Một</a:t>
            </a:r>
            <a:r>
              <a:rPr lang="en-US" sz="3600" dirty="0"/>
              <a:t> </a:t>
            </a:r>
            <a:r>
              <a:rPr lang="en-US" sz="3600" dirty="0" err="1"/>
              <a:t>số</a:t>
            </a:r>
            <a:r>
              <a:rPr lang="en-US" sz="3600" dirty="0"/>
              <a:t> </a:t>
            </a:r>
            <a:r>
              <a:rPr lang="en-US" sz="3600" dirty="0" err="1"/>
              <a:t>câu</a:t>
            </a:r>
            <a:r>
              <a:rPr lang="en-US" sz="3600" dirty="0"/>
              <a:t> </a:t>
            </a:r>
            <a:r>
              <a:rPr lang="en-US" sz="3600" dirty="0" err="1"/>
              <a:t>tục</a:t>
            </a:r>
            <a:r>
              <a:rPr lang="en-US" sz="3600" dirty="0"/>
              <a:t> </a:t>
            </a:r>
            <a:r>
              <a:rPr lang="en-US" sz="3600" dirty="0" err="1"/>
              <a:t>ngữ</a:t>
            </a:r>
            <a:r>
              <a:rPr lang="en-US" sz="3600" dirty="0"/>
              <a:t> </a:t>
            </a:r>
            <a:r>
              <a:rPr lang="en-US" sz="3600" dirty="0" err="1"/>
              <a:t>Việt</a:t>
            </a:r>
            <a:r>
              <a:rPr lang="en-US" sz="3600" dirty="0"/>
              <a:t> Nam" </a:t>
            </a:r>
            <a:r>
              <a:rPr lang="en-US" sz="3600" dirty="0" err="1"/>
              <a:t>vào</a:t>
            </a:r>
            <a:r>
              <a:rPr lang="en-US" sz="3600" dirty="0"/>
              <a:t> </a:t>
            </a:r>
            <a:r>
              <a:rPr lang="en-US" sz="3600" dirty="0" err="1"/>
              <a:t>những</a:t>
            </a:r>
            <a:r>
              <a:rPr lang="en-US" sz="3600" dirty="0"/>
              <a:t> </a:t>
            </a:r>
            <a:r>
              <a:rPr lang="en-US" sz="3600" dirty="0" err="1"/>
              <a:t>chủ</a:t>
            </a:r>
            <a:r>
              <a:rPr lang="en-US" sz="3600" dirty="0"/>
              <a:t> </a:t>
            </a:r>
            <a:r>
              <a:rPr lang="en-US" sz="3600" dirty="0" err="1"/>
              <a:t>đề</a:t>
            </a:r>
            <a:r>
              <a:rPr lang="en-US" sz="3600" dirty="0"/>
              <a:t> </a:t>
            </a:r>
            <a:r>
              <a:rPr lang="en-US" sz="3600" dirty="0" err="1"/>
              <a:t>nào</a:t>
            </a:r>
            <a:r>
              <a:rPr lang="en-US" sz="3600" dirty="0"/>
              <a:t>?</a:t>
            </a:r>
          </a:p>
          <a:p>
            <a:r>
              <a:rPr lang="en-US" sz="3600" dirty="0"/>
              <a:t>A. </a:t>
            </a:r>
            <a:r>
              <a:rPr lang="en-US" sz="3600" dirty="0" err="1"/>
              <a:t>Nhận</a:t>
            </a:r>
            <a:r>
              <a:rPr lang="en-US" sz="3600" dirty="0"/>
              <a:t> </a:t>
            </a:r>
            <a:r>
              <a:rPr lang="en-US" sz="3600" dirty="0" err="1"/>
              <a:t>thức</a:t>
            </a:r>
            <a:r>
              <a:rPr lang="en-US" sz="3600" dirty="0"/>
              <a:t> </a:t>
            </a:r>
            <a:r>
              <a:rPr lang="en-US" sz="3600" dirty="0" err="1"/>
              <a:t>về</a:t>
            </a:r>
            <a:r>
              <a:rPr lang="en-US" sz="3600" dirty="0"/>
              <a:t> </a:t>
            </a:r>
            <a:r>
              <a:rPr lang="en-US" sz="3600" dirty="0" err="1"/>
              <a:t>tự</a:t>
            </a:r>
            <a:r>
              <a:rPr lang="en-US" sz="3600" dirty="0"/>
              <a:t> </a:t>
            </a:r>
            <a:r>
              <a:rPr lang="en-US" sz="3600" dirty="0" err="1"/>
              <a:t>nhiên</a:t>
            </a:r>
            <a:endParaRPr lang="en-US" sz="3600" dirty="0"/>
          </a:p>
          <a:p>
            <a:r>
              <a:rPr lang="en-US" sz="3600" dirty="0"/>
              <a:t>B. </a:t>
            </a:r>
            <a:r>
              <a:rPr lang="en-US" sz="3600" dirty="0" err="1"/>
              <a:t>Kinh</a:t>
            </a:r>
            <a:r>
              <a:rPr lang="en-US" sz="3600" dirty="0"/>
              <a:t> </a:t>
            </a:r>
            <a:r>
              <a:rPr lang="en-US" sz="3600" dirty="0" err="1"/>
              <a:t>nghiệm</a:t>
            </a:r>
            <a:r>
              <a:rPr lang="en-US" sz="3600" dirty="0"/>
              <a:t> </a:t>
            </a:r>
            <a:r>
              <a:rPr lang="en-US" sz="3600" dirty="0" err="1"/>
              <a:t>về</a:t>
            </a:r>
            <a:r>
              <a:rPr lang="en-US" sz="3600" dirty="0"/>
              <a:t> </a:t>
            </a:r>
            <a:r>
              <a:rPr lang="en-US" sz="3600" dirty="0" err="1"/>
              <a:t>đạo</a:t>
            </a:r>
            <a:r>
              <a:rPr lang="en-US" sz="3600" dirty="0"/>
              <a:t> </a:t>
            </a:r>
            <a:r>
              <a:rPr lang="en-US" sz="3600" dirty="0" err="1"/>
              <a:t>đức</a:t>
            </a:r>
            <a:r>
              <a:rPr lang="en-US" sz="3600" dirty="0"/>
              <a:t> </a:t>
            </a:r>
            <a:r>
              <a:rPr lang="en-US" sz="3600" dirty="0" err="1"/>
              <a:t>và</a:t>
            </a:r>
            <a:r>
              <a:rPr lang="en-US" sz="3600" dirty="0"/>
              <a:t> </a:t>
            </a:r>
            <a:r>
              <a:rPr lang="en-US" sz="3600" dirty="0" err="1"/>
              <a:t>ứng</a:t>
            </a:r>
            <a:r>
              <a:rPr lang="en-US" sz="3600" dirty="0"/>
              <a:t> </a:t>
            </a:r>
            <a:r>
              <a:rPr lang="en-US" sz="3600" dirty="0" err="1"/>
              <a:t>xử</a:t>
            </a:r>
            <a:r>
              <a:rPr lang="en-US" sz="3600" dirty="0"/>
              <a:t> </a:t>
            </a:r>
            <a:r>
              <a:rPr lang="en-US" sz="3600" dirty="0" err="1"/>
              <a:t>đời</a:t>
            </a:r>
            <a:r>
              <a:rPr lang="en-US" sz="3600" dirty="0"/>
              <a:t> </a:t>
            </a:r>
            <a:r>
              <a:rPr lang="en-US" sz="3600" dirty="0" err="1"/>
              <a:t>sống</a:t>
            </a:r>
            <a:endParaRPr lang="en-US" sz="3600" dirty="0"/>
          </a:p>
          <a:p>
            <a:r>
              <a:rPr lang="en-US" sz="3600" dirty="0"/>
              <a:t>C. 2 ý </a:t>
            </a:r>
            <a:r>
              <a:rPr lang="en-US" sz="3600" dirty="0" err="1"/>
              <a:t>trên</a:t>
            </a:r>
            <a:r>
              <a:rPr lang="en-US" sz="3600" dirty="0"/>
              <a:t> </a:t>
            </a:r>
            <a:r>
              <a:rPr lang="en-US" sz="3600" dirty="0" err="1"/>
              <a:t>đều</a:t>
            </a:r>
            <a:r>
              <a:rPr lang="en-US" sz="3600" dirty="0"/>
              <a:t> </a:t>
            </a:r>
            <a:r>
              <a:rPr lang="en-US" sz="3600" dirty="0" err="1"/>
              <a:t>đúng</a:t>
            </a:r>
            <a:endParaRPr lang="en-US" sz="3600" dirty="0"/>
          </a:p>
          <a:p>
            <a:r>
              <a:rPr lang="en-US" sz="3600" dirty="0"/>
              <a:t>D. 2 ý </a:t>
            </a:r>
            <a:r>
              <a:rPr lang="en-US" sz="3600" dirty="0" err="1"/>
              <a:t>trên</a:t>
            </a:r>
            <a:r>
              <a:rPr lang="en-US" sz="3600" dirty="0"/>
              <a:t> </a:t>
            </a:r>
            <a:r>
              <a:rPr lang="en-US" sz="3600" dirty="0" err="1"/>
              <a:t>đều</a:t>
            </a:r>
            <a:r>
              <a:rPr lang="en-US" sz="3600" dirty="0"/>
              <a:t> </a:t>
            </a:r>
            <a:r>
              <a:rPr lang="en-US" sz="3600" dirty="0" err="1"/>
              <a:t>sai</a:t>
            </a:r>
            <a:endParaRPr lang="en-US" sz="3600" dirty="0"/>
          </a:p>
          <a:p>
            <a:endParaRPr lang="en-US" dirty="0"/>
          </a:p>
        </p:txBody>
      </p:sp>
      <p:sp>
        <p:nvSpPr>
          <p:cNvPr id="5" name="TextBox 4"/>
          <p:cNvSpPr txBox="1"/>
          <p:nvPr/>
        </p:nvSpPr>
        <p:spPr>
          <a:xfrm>
            <a:off x="6503830" y="5016451"/>
            <a:ext cx="3928057" cy="769441"/>
          </a:xfrm>
          <a:prstGeom prst="rect">
            <a:avLst/>
          </a:prstGeom>
          <a:noFill/>
        </p:spPr>
        <p:txBody>
          <a:bodyPr wrap="square" rtlCol="0">
            <a:spAutoFit/>
          </a:bodyPr>
          <a:lstStyle/>
          <a:p>
            <a:r>
              <a:rPr lang="vi-VN" sz="4400" b="1" i="1" dirty="0" smtClean="0">
                <a:solidFill>
                  <a:srgbClr val="FF0000"/>
                </a:solidFill>
              </a:rPr>
              <a:t>=&gt; ĐÁP ÁN C</a:t>
            </a:r>
            <a:endParaRPr lang="en-US" sz="4400" b="1" i="1" dirty="0">
              <a:solidFill>
                <a:srgbClr val="FF0000"/>
              </a:solidFill>
            </a:endParaRPr>
          </a:p>
        </p:txBody>
      </p:sp>
    </p:spTree>
    <p:extLst>
      <p:ext uri="{BB962C8B-B14F-4D97-AF65-F5344CB8AC3E}">
        <p14:creationId xmlns:p14="http://schemas.microsoft.com/office/powerpoint/2010/main" val="2372502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Effect transition="in" filter="fade">
                                      <p:cBhvr>
                                        <p:cTn id="89" dur="1000"/>
                                        <p:tgtEl>
                                          <p:spTgt spid="5">
                                            <p:txEl>
                                              <p:pRg st="0" end="0"/>
                                            </p:txEl>
                                          </p:spTgt>
                                        </p:tgtEl>
                                      </p:cBhvr>
                                    </p:animEffect>
                                    <p:anim calcmode="lin" valueType="num">
                                      <p:cBhvr>
                                        <p:cTn id="9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9207" y="1365161"/>
            <a:ext cx="9064043" cy="3600986"/>
          </a:xfrm>
          <a:prstGeom prst="rect">
            <a:avLst/>
          </a:prstGeom>
          <a:noFill/>
        </p:spPr>
        <p:txBody>
          <a:bodyPr wrap="square" rtlCol="0">
            <a:spAutoFit/>
          </a:bodyPr>
          <a:lstStyle/>
          <a:p>
            <a:r>
              <a:rPr lang="vi-VN" sz="3200" b="1" dirty="0">
                <a:solidFill>
                  <a:schemeClr val="accent1">
                    <a:lumMod val="50000"/>
                  </a:schemeClr>
                </a:solidFill>
              </a:rPr>
              <a:t>Câu 20:</a:t>
            </a:r>
            <a:r>
              <a:rPr lang="vi-VN" sz="3200" dirty="0">
                <a:solidFill>
                  <a:schemeClr val="accent1">
                    <a:lumMod val="50000"/>
                  </a:schemeClr>
                </a:solidFill>
              </a:rPr>
              <a:t> Câu tục ngữ đối nghĩa với câu "Đói cho sạch, rách cho thơm".</a:t>
            </a:r>
          </a:p>
          <a:p>
            <a:r>
              <a:rPr lang="vi-VN" sz="3200" dirty="0">
                <a:solidFill>
                  <a:schemeClr val="accent1">
                    <a:lumMod val="50000"/>
                  </a:schemeClr>
                </a:solidFill>
              </a:rPr>
              <a:t>A. Chết vinh còn hơn sống nhục</a:t>
            </a:r>
          </a:p>
          <a:p>
            <a:r>
              <a:rPr lang="vi-VN" sz="3200" dirty="0">
                <a:solidFill>
                  <a:schemeClr val="accent1">
                    <a:lumMod val="50000"/>
                  </a:schemeClr>
                </a:solidFill>
              </a:rPr>
              <a:t>B. Đói ăn vụng, túng làm càn</a:t>
            </a:r>
          </a:p>
          <a:p>
            <a:r>
              <a:rPr lang="vi-VN" sz="3200" dirty="0">
                <a:solidFill>
                  <a:schemeClr val="accent1">
                    <a:lumMod val="50000"/>
                  </a:schemeClr>
                </a:solidFill>
              </a:rPr>
              <a:t>C. Chết trong còn hơn sống ngoài</a:t>
            </a:r>
          </a:p>
          <a:p>
            <a:r>
              <a:rPr lang="vi-VN" sz="3200" dirty="0">
                <a:solidFill>
                  <a:schemeClr val="accent1">
                    <a:lumMod val="50000"/>
                  </a:schemeClr>
                </a:solidFill>
              </a:rPr>
              <a:t>D. Chết đứng còn hơn sống quỳ</a:t>
            </a:r>
          </a:p>
          <a:p>
            <a:r>
              <a:rPr lang="vi-VN" dirty="0"/>
              <a:t/>
            </a:r>
            <a:br>
              <a:rPr lang="vi-VN" dirty="0"/>
            </a:br>
            <a:endParaRPr lang="en-US" dirty="0"/>
          </a:p>
        </p:txBody>
      </p:sp>
      <p:sp>
        <p:nvSpPr>
          <p:cNvPr id="5" name="TextBox 4"/>
          <p:cNvSpPr txBox="1"/>
          <p:nvPr/>
        </p:nvSpPr>
        <p:spPr>
          <a:xfrm>
            <a:off x="5615189" y="4550648"/>
            <a:ext cx="4520485" cy="830997"/>
          </a:xfrm>
          <a:prstGeom prst="rect">
            <a:avLst/>
          </a:prstGeom>
          <a:noFill/>
        </p:spPr>
        <p:txBody>
          <a:bodyPr wrap="square" rtlCol="0">
            <a:spAutoFit/>
          </a:bodyPr>
          <a:lstStyle/>
          <a:p>
            <a:r>
              <a:rPr lang="vi-VN" sz="4800" b="1" i="1" dirty="0" smtClean="0">
                <a:solidFill>
                  <a:srgbClr val="FF0000"/>
                </a:solidFill>
              </a:rPr>
              <a:t>=&gt; ĐÁP ÁN B</a:t>
            </a:r>
            <a:endParaRPr lang="en-US" sz="4800" b="1" i="1" dirty="0">
              <a:solidFill>
                <a:srgbClr val="FF0000"/>
              </a:solidFill>
            </a:endParaRPr>
          </a:p>
        </p:txBody>
      </p:sp>
    </p:spTree>
    <p:extLst>
      <p:ext uri="{BB962C8B-B14F-4D97-AF65-F5344CB8AC3E}">
        <p14:creationId xmlns:p14="http://schemas.microsoft.com/office/powerpoint/2010/main" val="2091205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down)">
                                      <p:cBhvr>
                                        <p:cTn id="87" dur="580">
                                          <p:stCondLst>
                                            <p:cond delay="0"/>
                                          </p:stCondLst>
                                        </p:cTn>
                                        <p:tgtEl>
                                          <p:spTgt spid="4">
                                            <p:txEl>
                                              <p:pRg st="5" end="5"/>
                                            </p:txEl>
                                          </p:spTgt>
                                        </p:tgtEl>
                                      </p:cBhvr>
                                    </p:animEffect>
                                    <p:anim calcmode="lin" valueType="num">
                                      <p:cBhvr>
                                        <p:cTn id="8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5" end="5"/>
                                            </p:txEl>
                                          </p:spTgt>
                                        </p:tgtEl>
                                      </p:cBhvr>
                                      <p:to x="100000" y="60000"/>
                                    </p:animScale>
                                    <p:animScale>
                                      <p:cBhvr>
                                        <p:cTn id="94" dur="166" decel="50000">
                                          <p:stCondLst>
                                            <p:cond delay="676"/>
                                          </p:stCondLst>
                                        </p:cTn>
                                        <p:tgtEl>
                                          <p:spTgt spid="4">
                                            <p:txEl>
                                              <p:pRg st="5" end="5"/>
                                            </p:txEl>
                                          </p:spTgt>
                                        </p:tgtEl>
                                      </p:cBhvr>
                                      <p:to x="100000" y="100000"/>
                                    </p:animScale>
                                    <p:animScale>
                                      <p:cBhvr>
                                        <p:cTn id="95" dur="26">
                                          <p:stCondLst>
                                            <p:cond delay="1312"/>
                                          </p:stCondLst>
                                        </p:cTn>
                                        <p:tgtEl>
                                          <p:spTgt spid="4">
                                            <p:txEl>
                                              <p:pRg st="5" end="5"/>
                                            </p:txEl>
                                          </p:spTgt>
                                        </p:tgtEl>
                                      </p:cBhvr>
                                      <p:to x="100000" y="80000"/>
                                    </p:animScale>
                                    <p:animScale>
                                      <p:cBhvr>
                                        <p:cTn id="96" dur="166" decel="50000">
                                          <p:stCondLst>
                                            <p:cond delay="1338"/>
                                          </p:stCondLst>
                                        </p:cTn>
                                        <p:tgtEl>
                                          <p:spTgt spid="4">
                                            <p:txEl>
                                              <p:pRg st="5" end="5"/>
                                            </p:txEl>
                                          </p:spTgt>
                                        </p:tgtEl>
                                      </p:cBhvr>
                                      <p:to x="100000" y="100000"/>
                                    </p:animScale>
                                    <p:animScale>
                                      <p:cBhvr>
                                        <p:cTn id="97" dur="26">
                                          <p:stCondLst>
                                            <p:cond delay="1642"/>
                                          </p:stCondLst>
                                        </p:cTn>
                                        <p:tgtEl>
                                          <p:spTgt spid="4">
                                            <p:txEl>
                                              <p:pRg st="5" end="5"/>
                                            </p:txEl>
                                          </p:spTgt>
                                        </p:tgtEl>
                                      </p:cBhvr>
                                      <p:to x="100000" y="90000"/>
                                    </p:animScale>
                                    <p:animScale>
                                      <p:cBhvr>
                                        <p:cTn id="98" dur="166" decel="50000">
                                          <p:stCondLst>
                                            <p:cond delay="1668"/>
                                          </p:stCondLst>
                                        </p:cTn>
                                        <p:tgtEl>
                                          <p:spTgt spid="4">
                                            <p:txEl>
                                              <p:pRg st="5" end="5"/>
                                            </p:txEl>
                                          </p:spTgt>
                                        </p:tgtEl>
                                      </p:cBhvr>
                                      <p:to x="100000" y="100000"/>
                                    </p:animScale>
                                    <p:animScale>
                                      <p:cBhvr>
                                        <p:cTn id="99" dur="26">
                                          <p:stCondLst>
                                            <p:cond delay="1808"/>
                                          </p:stCondLst>
                                        </p:cTn>
                                        <p:tgtEl>
                                          <p:spTgt spid="4">
                                            <p:txEl>
                                              <p:pRg st="5" end="5"/>
                                            </p:txEl>
                                          </p:spTgt>
                                        </p:tgtEl>
                                      </p:cBhvr>
                                      <p:to x="100000" y="95000"/>
                                    </p:animScale>
                                    <p:animScale>
                                      <p:cBhvr>
                                        <p:cTn id="100" dur="166" decel="50000">
                                          <p:stCondLst>
                                            <p:cond delay="1834"/>
                                          </p:stCondLst>
                                        </p:cTn>
                                        <p:tgtEl>
                                          <p:spTgt spid="4">
                                            <p:txEl>
                                              <p:pRg st="5" end="5"/>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5">
                                            <p:txEl>
                                              <p:pRg st="0" end="0"/>
                                            </p:txEl>
                                          </p:spTgt>
                                        </p:tgtEl>
                                        <p:attrNameLst>
                                          <p:attrName>style.visibility</p:attrName>
                                        </p:attrNameLst>
                                      </p:cBhvr>
                                      <p:to>
                                        <p:strVal val="visible"/>
                                      </p:to>
                                    </p:set>
                                    <p:anim calcmode="lin" valueType="num">
                                      <p:cBhvr>
                                        <p:cTn id="10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Oval 5"/>
          <p:cNvSpPr>
            <a:spLocks noChangeArrowheads="1"/>
          </p:cNvSpPr>
          <p:nvPr/>
        </p:nvSpPr>
        <p:spPr bwMode="auto">
          <a:xfrm>
            <a:off x="1847851" y="3183468"/>
            <a:ext cx="8532283" cy="3240617"/>
          </a:xfrm>
          <a:prstGeom prst="ellipse">
            <a:avLst/>
          </a:prstGeom>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5400000" scaled="1"/>
          </a:gradFill>
          <a:ln w="57150" cmpd="thickThin">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5867">
              <a:solidFill>
                <a:srgbClr val="006600"/>
              </a:solidFill>
              <a:effectLst>
                <a:outerShdw blurRad="38100" dist="38100" dir="2700000" algn="tl">
                  <a:srgbClr val="000000"/>
                </a:outerShdw>
              </a:effectLst>
              <a:latin typeface=".VnBahamasBH" pitchFamily="34" charset="0"/>
            </a:endParaRPr>
          </a:p>
        </p:txBody>
      </p:sp>
      <p:sp>
        <p:nvSpPr>
          <p:cNvPr id="73736" name="WordArt 8"/>
          <p:cNvSpPr>
            <a:spLocks noChangeArrowheads="1" noChangeShapeType="1" noTextEdit="1"/>
          </p:cNvSpPr>
          <p:nvPr/>
        </p:nvSpPr>
        <p:spPr bwMode="auto">
          <a:xfrm>
            <a:off x="2694518" y="3888318"/>
            <a:ext cx="7114116" cy="1790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b="1" kern="10">
                <a:cs typeface="Arial" panose="020B0604020202020204" pitchFamily="34" charset="0"/>
              </a:rPr>
              <a:t>Trò chơi</a:t>
            </a:r>
          </a:p>
          <a:p>
            <a:pPr algn="ctr"/>
            <a:r>
              <a:rPr lang="vi-VN" sz="2400" b="1" kern="10">
                <a:cs typeface="Arial" panose="020B0604020202020204" pitchFamily="34" charset="0"/>
              </a:rPr>
              <a:t>Đuổi hình bắt chữ</a:t>
            </a:r>
            <a:endParaRPr lang="en-US" sz="2400" b="1" kern="10">
              <a:cs typeface="Arial" panose="020B0604020202020204" pitchFamily="34" charset="0"/>
            </a:endParaRPr>
          </a:p>
        </p:txBody>
      </p:sp>
    </p:spTree>
    <p:extLst>
      <p:ext uri="{BB962C8B-B14F-4D97-AF65-F5344CB8AC3E}">
        <p14:creationId xmlns:p14="http://schemas.microsoft.com/office/powerpoint/2010/main" val="2516777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checkerboard(across)">
                                      <p:cBhvr>
                                        <p:cTn id="7" dur="500"/>
                                        <p:tgtEl>
                                          <p:spTgt spid="73733"/>
                                        </p:tgtEl>
                                      </p:cBhvr>
                                    </p:animEffect>
                                  </p:childTnLst>
                                </p:cTn>
                              </p:par>
                              <p:par>
                                <p:cTn id="8" presetID="5" presetClass="entr" presetSubtype="10"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checkerboard(across)">
                                      <p:cBhvr>
                                        <p:cTn id="10"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318" y="899584"/>
            <a:ext cx="4025900"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784" y="899584"/>
            <a:ext cx="4140200"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19400" y="3481918"/>
            <a:ext cx="6104467" cy="666786"/>
          </a:xfrm>
          <a:prstGeom prst="rect">
            <a:avLst/>
          </a:prstGeom>
          <a:noFill/>
        </p:spPr>
        <p:txBody>
          <a:bodyPr>
            <a:spAutoFit/>
          </a:bodyPr>
          <a:lstStyle/>
          <a:p>
            <a:pPr algn="ctr">
              <a:defRPr/>
            </a:pPr>
            <a:r>
              <a:rPr lang="en-US" sz="3733" b="1" dirty="0" err="1">
                <a:solidFill>
                  <a:schemeClr val="accent4">
                    <a:lumMod val="50000"/>
                  </a:schemeClr>
                </a:solidFill>
                <a:latin typeface="Times New Roman" pitchFamily="18" charset="0"/>
                <a:cs typeface="Times New Roman" pitchFamily="18" charset="0"/>
              </a:rPr>
              <a:t>Nắng</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tốt</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dưa</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mưa</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tốt</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lúa</a:t>
            </a:r>
            <a:endParaRPr lang="en-US" sz="3733" b="1" dirty="0">
              <a:solidFill>
                <a:schemeClr val="accent4">
                  <a:lumMod val="50000"/>
                </a:schemeClr>
              </a:solidFill>
              <a:latin typeface="Times New Roman" pitchFamily="18" charset="0"/>
              <a:cs typeface="Times New Roman" pitchFamily="18" charset="0"/>
            </a:endParaRPr>
          </a:p>
        </p:txBody>
      </p:sp>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52" y="4269317"/>
            <a:ext cx="4220633"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7151" y="4235451"/>
            <a:ext cx="4222749"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72638" y="4811713"/>
            <a:ext cx="1861407" cy="10772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400" b="1">
                <a:ln w="11430"/>
                <a:solidFill>
                  <a:schemeClr val="accent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Mưa</a:t>
            </a:r>
          </a:p>
        </p:txBody>
      </p:sp>
    </p:spTree>
    <p:extLst>
      <p:ext uri="{BB962C8B-B14F-4D97-AF65-F5344CB8AC3E}">
        <p14:creationId xmlns:p14="http://schemas.microsoft.com/office/powerpoint/2010/main" val="34465246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981200" y="5410200"/>
            <a:ext cx="9296400" cy="1066800"/>
          </a:xfrm>
        </p:spPr>
        <p:txBody>
          <a:bodyPr/>
          <a:lstStyle/>
          <a:p>
            <a:pPr algn="ctr" eaLnBrk="1" hangingPunct="1">
              <a:lnSpc>
                <a:spcPct val="80000"/>
              </a:lnSpc>
              <a:buFontTx/>
              <a:buNone/>
            </a:pPr>
            <a:r>
              <a:rPr lang="en-US" altLang="en-US" smtClean="0"/>
              <a:t>Chuồn chuồn bay thấp thì mưa,</a:t>
            </a:r>
          </a:p>
          <a:p>
            <a:pPr algn="ctr" eaLnBrk="1" hangingPunct="1">
              <a:lnSpc>
                <a:spcPct val="80000"/>
              </a:lnSpc>
              <a:buFontTx/>
              <a:buNone/>
            </a:pPr>
            <a:r>
              <a:rPr lang="en-US" altLang="en-US" smtClean="0"/>
              <a:t>Bay cao thì nắng, bay vừa thì râm.</a:t>
            </a:r>
          </a:p>
        </p:txBody>
      </p:sp>
      <p:pic>
        <p:nvPicPr>
          <p:cNvPr id="30723" name="Picture 3" descr="chuon chuon 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218" y="2108200"/>
            <a:ext cx="550756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Oval 4"/>
          <p:cNvSpPr>
            <a:spLocks noChangeArrowheads="1"/>
          </p:cNvSpPr>
          <p:nvPr/>
        </p:nvSpPr>
        <p:spPr bwMode="auto">
          <a:xfrm>
            <a:off x="5181600" y="2362200"/>
            <a:ext cx="3505200" cy="2057400"/>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p>
        </p:txBody>
      </p:sp>
    </p:spTree>
    <p:extLst>
      <p:ext uri="{BB962C8B-B14F-4D97-AF65-F5344CB8AC3E}">
        <p14:creationId xmlns:p14="http://schemas.microsoft.com/office/powerpoint/2010/main" val="19518789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checkerboard(across)">
                                      <p:cBhvr>
                                        <p:cTn id="7" dur="500"/>
                                        <p:tgtEl>
                                          <p:spTgt spid="50178">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0178">
                                            <p:txEl>
                                              <p:pRg st="1" end="1"/>
                                            </p:txEl>
                                          </p:spTgt>
                                        </p:tgtEl>
                                        <p:attrNameLst>
                                          <p:attrName>style.visibility</p:attrName>
                                        </p:attrNameLst>
                                      </p:cBhvr>
                                      <p:to>
                                        <p:strVal val="visible"/>
                                      </p:to>
                                    </p:set>
                                    <p:animEffect transition="in" filter="checkerboard(across)">
                                      <p:cBhvr>
                                        <p:cTn id="11" dur="500"/>
                                        <p:tgtEl>
                                          <p:spTgt spid="50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717" y="1905000"/>
            <a:ext cx="8661400" cy="393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1524001" y="5943601"/>
            <a:ext cx="884343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733" b="1">
                <a:solidFill>
                  <a:srgbClr val="F83824"/>
                </a:solidFill>
                <a:latin typeface="Times New Roman" panose="02020603050405020304" pitchFamily="18" charset="0"/>
                <a:cs typeface="Times New Roman" panose="02020603050405020304" pitchFamily="18" charset="0"/>
                <a:sym typeface="Wingdings 3" panose="05040102010807070707" pitchFamily="18" charset="2"/>
              </a:rPr>
              <a:t>Ếch kêu uôm uôm ao chuôm ngập nước.</a:t>
            </a:r>
          </a:p>
        </p:txBody>
      </p:sp>
    </p:spTree>
    <p:extLst>
      <p:ext uri="{BB962C8B-B14F-4D97-AF65-F5344CB8AC3E}">
        <p14:creationId xmlns:p14="http://schemas.microsoft.com/office/powerpoint/2010/main" val="18072996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strips(downRight)">
                                      <p:cBhvr>
                                        <p:cTn id="7" dur="500"/>
                                        <p:tgtEl>
                                          <p:spTgt spid="75778"/>
                                        </p:tgtEl>
                                      </p:cBhvr>
                                    </p:animEffect>
                                  </p:childTnLst>
                                </p:cTn>
                              </p:par>
                              <p:par>
                                <p:cTn id="8" presetID="22" presetClass="entr" presetSubtype="1" fill="hold" nodeType="withEffect">
                                  <p:stCondLst>
                                    <p:cond delay="0"/>
                                  </p:stCondLst>
                                  <p:childTnLst>
                                    <p:set>
                                      <p:cBhvr>
                                        <p:cTn id="9" dur="1" fill="hold">
                                          <p:stCondLst>
                                            <p:cond delay="0"/>
                                          </p:stCondLst>
                                        </p:cTn>
                                        <p:tgtEl>
                                          <p:spTgt spid="75778"/>
                                        </p:tgtEl>
                                        <p:attrNameLst>
                                          <p:attrName>style.visibility</p:attrName>
                                        </p:attrNameLst>
                                      </p:cBhvr>
                                      <p:to>
                                        <p:strVal val="visible"/>
                                      </p:to>
                                    </p:set>
                                    <p:animEffect transition="in" filter="wipe(up)">
                                      <p:cBhvr>
                                        <p:cTn id="10" dur="500"/>
                                        <p:tgtEl>
                                          <p:spTgt spid="75778"/>
                                        </p:tgtEl>
                                      </p:cBhvr>
                                    </p:animEffect>
                                  </p:childTnLst>
                                  <p:subTnLst>
                                    <p:audio>
                                      <p:cMediaNode vol="100000">
                                        <p:cTn display="0" masterRel="sameClick">
                                          <p:stCondLst>
                                            <p:cond evt="begin" delay="0">
                                              <p:tn val="8"/>
                                            </p:cond>
                                          </p:stCondLst>
                                          <p:endCondLst>
                                            <p:cond evt="onStopAudio" delay="0">
                                              <p:tgtEl>
                                                <p:sldTgt/>
                                              </p:tgtEl>
                                            </p:cond>
                                          </p:endCondLst>
                                        </p:cTn>
                                        <p:tgtEl>
                                          <p:sndTgt r:embed="rId2" name="frog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5779"/>
                                        </p:tgtEl>
                                        <p:attrNameLst>
                                          <p:attrName>style.visibility</p:attrName>
                                        </p:attrNameLst>
                                      </p:cBhvr>
                                      <p:to>
                                        <p:strVal val="visible"/>
                                      </p:to>
                                    </p:set>
                                    <p:anim calcmode="discrete" valueType="clr">
                                      <p:cBhvr override="childStyle">
                                        <p:cTn id="15" dur="80"/>
                                        <p:tgtEl>
                                          <p:spTgt spid="7577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5779"/>
                                        </p:tgtEl>
                                        <p:attrNameLst>
                                          <p:attrName>fillcolor</p:attrName>
                                        </p:attrNameLst>
                                      </p:cBhvr>
                                      <p:tavLst>
                                        <p:tav tm="0">
                                          <p:val>
                                            <p:clrVal>
                                              <a:schemeClr val="accent2"/>
                                            </p:clrVal>
                                          </p:val>
                                        </p:tav>
                                        <p:tav tm="50000">
                                          <p:val>
                                            <p:clrVal>
                                              <a:schemeClr val="hlink"/>
                                            </p:clrVal>
                                          </p:val>
                                        </p:tav>
                                      </p:tavLst>
                                    </p:anim>
                                    <p:set>
                                      <p:cBhvr>
                                        <p:cTn id="17" dur="80"/>
                                        <p:tgtEl>
                                          <p:spTgt spid="757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2574BE9-AA3A-47E4-8848-C005E5D26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p:cNvSpPr/>
          <p:nvPr/>
        </p:nvSpPr>
        <p:spPr>
          <a:xfrm>
            <a:off x="2177139" y="285145"/>
            <a:ext cx="8128000" cy="707886"/>
          </a:xfrm>
          <a:prstGeom prst="rect">
            <a:avLst/>
          </a:prstGeom>
        </p:spPr>
        <p:txBody>
          <a:bodyPr wrap="square">
            <a:spAutoFit/>
          </a:bodyPr>
          <a:lstStyle/>
          <a:p>
            <a:pPr lvl="0" eaLnBrk="0" fontAlgn="base" hangingPunct="0">
              <a:spcBef>
                <a:spcPct val="0"/>
              </a:spcBef>
              <a:spcAft>
                <a:spcPct val="0"/>
              </a:spcAft>
            </a:pPr>
            <a:r>
              <a:rPr lang="en-US" sz="4000" b="1" i="1" dirty="0" err="1" smtClean="0">
                <a:solidFill>
                  <a:srgbClr val="FF0000"/>
                </a:solidFill>
                <a:latin typeface="Times New Roman" pitchFamily="18" charset="0"/>
                <a:cs typeface="Times New Roman" pitchFamily="18" charset="0"/>
              </a:rPr>
              <a:t>Đói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cho</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sạch</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rách</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cho</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thơm</a:t>
            </a:r>
            <a:r>
              <a:rPr lang="en-US" sz="4000" b="1" i="1" dirty="0" smtClean="0">
                <a:solidFill>
                  <a:srgbClr val="FF0000"/>
                </a:solidFill>
                <a:latin typeface="Times New Roman" pitchFamily="18" charset="0"/>
                <a:cs typeface="Times New Roman" pitchFamily="18" charset="0"/>
              </a:rPr>
              <a:t> </a:t>
            </a:r>
            <a:endParaRPr lang="en-US" b="1" i="1" dirty="0" smtClean="0">
              <a:solidFill>
                <a:srgbClr val="FF0000"/>
              </a:solidFill>
              <a:latin typeface="Times New Roman" pitchFamily="18" charset="0"/>
              <a:cs typeface="Times New Roman" pitchFamily="18" charset="0"/>
            </a:endParaRPr>
          </a:p>
        </p:txBody>
      </p:sp>
      <p:pic>
        <p:nvPicPr>
          <p:cNvPr id="27" name="Picture 2" descr="Kết quả hình ảnh cho nhà nghèo đói nhưng gọn gàng&quot;"/>
          <p:cNvPicPr>
            <a:picLocks noChangeAspect="1" noChangeArrowheads="1"/>
          </p:cNvPicPr>
          <p:nvPr/>
        </p:nvPicPr>
        <p:blipFill>
          <a:blip r:embed="rId4"/>
          <a:srcRect/>
          <a:stretch>
            <a:fillRect/>
          </a:stretch>
        </p:blipFill>
        <p:spPr bwMode="auto">
          <a:xfrm>
            <a:off x="1952171" y="1559831"/>
            <a:ext cx="8554560" cy="4811940"/>
          </a:xfrm>
          <a:prstGeom prst="rect">
            <a:avLst/>
          </a:prstGeom>
          <a:noFill/>
        </p:spPr>
      </p:pic>
    </p:spTree>
    <p:extLst>
      <p:ext uri="{BB962C8B-B14F-4D97-AF65-F5344CB8AC3E}">
        <p14:creationId xmlns:p14="http://schemas.microsoft.com/office/powerpoint/2010/main" val="24058966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83933"/>
            <a:ext cx="4529667" cy="417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0551" y="2061634"/>
            <a:ext cx="5204883" cy="47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7"/>
          <p:cNvSpPr>
            <a:spLocks noChangeArrowheads="1"/>
          </p:cNvSpPr>
          <p:nvPr/>
        </p:nvSpPr>
        <p:spPr bwMode="auto">
          <a:xfrm rot="10800000" flipV="1">
            <a:off x="1524000" y="2530388"/>
            <a:ext cx="8688917" cy="14056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tabLst>
                <a:tab pos="65088" algn="l"/>
                <a:tab pos="4591050" algn="l"/>
              </a:tabLst>
              <a:defRPr>
                <a:solidFill>
                  <a:schemeClr val="tx1"/>
                </a:solidFill>
                <a:latin typeface="Arial" panose="020B0604020202020204" pitchFamily="34" charset="0"/>
              </a:defRPr>
            </a:lvl1pPr>
            <a:lvl2pPr marL="742950" indent="-285750">
              <a:tabLst>
                <a:tab pos="65088" algn="l"/>
                <a:tab pos="4591050" algn="l"/>
              </a:tabLst>
              <a:defRPr>
                <a:solidFill>
                  <a:schemeClr val="tx1"/>
                </a:solidFill>
                <a:latin typeface="Arial" panose="020B0604020202020204" pitchFamily="34" charset="0"/>
              </a:defRPr>
            </a:lvl2pPr>
            <a:lvl3pPr marL="1143000" indent="-228600">
              <a:tabLst>
                <a:tab pos="65088" algn="l"/>
                <a:tab pos="4591050" algn="l"/>
              </a:tabLst>
              <a:defRPr>
                <a:solidFill>
                  <a:schemeClr val="tx1"/>
                </a:solidFill>
                <a:latin typeface="Arial" panose="020B0604020202020204" pitchFamily="34" charset="0"/>
              </a:defRPr>
            </a:lvl3pPr>
            <a:lvl4pPr marL="1600200" indent="-228600">
              <a:tabLst>
                <a:tab pos="65088" algn="l"/>
                <a:tab pos="4591050" algn="l"/>
              </a:tabLst>
              <a:defRPr>
                <a:solidFill>
                  <a:schemeClr val="tx1"/>
                </a:solidFill>
                <a:latin typeface="Arial" panose="020B0604020202020204" pitchFamily="34" charset="0"/>
              </a:defRPr>
            </a:lvl4pPr>
            <a:lvl5pPr marL="2057400" indent="-228600">
              <a:tabLst>
                <a:tab pos="65088" algn="l"/>
                <a:tab pos="45910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9pPr>
          </a:lstStyle>
          <a:p>
            <a:pPr algn="ctr"/>
            <a:r>
              <a:rPr lang="it-IT" altLang="en-US" sz="4267" b="1">
                <a:solidFill>
                  <a:srgbClr val="0000FF"/>
                </a:solidFill>
                <a:latin typeface="Times New Roman" panose="02020603050405020304" pitchFamily="18" charset="0"/>
                <a:cs typeface="Times New Roman" panose="02020603050405020304" pitchFamily="18" charset="0"/>
              </a:rPr>
              <a:t>Trình bày các câu tục ngữ về thiên nhiên  mà em sưu tầm được. </a:t>
            </a:r>
          </a:p>
        </p:txBody>
      </p:sp>
    </p:spTree>
    <p:extLst>
      <p:ext uri="{BB962C8B-B14F-4D97-AF65-F5344CB8AC3E}">
        <p14:creationId xmlns:p14="http://schemas.microsoft.com/office/powerpoint/2010/main" val="233988157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3890" y="2139246"/>
            <a:ext cx="9259910" cy="1862048"/>
          </a:xfrm>
          <a:prstGeom prst="rect">
            <a:avLst/>
          </a:prstGeom>
          <a:noFill/>
        </p:spPr>
        <p:txBody>
          <a:bodyPr wrap="square" rtlCol="0">
            <a:spAutoFit/>
          </a:bodyPr>
          <a:lstStyle/>
          <a:p>
            <a:r>
              <a:rPr lang="vi-VN" sz="11500" b="1" i="1" dirty="0" smtClean="0"/>
              <a:t>VẬN DỤNG</a:t>
            </a:r>
            <a:endParaRPr lang="en-US" sz="11500" b="1" i="1" dirty="0">
              <a:latin typeface="Arial Black" panose="020B0A04020102020204" pitchFamily="34" charset="0"/>
            </a:endParaRPr>
          </a:p>
        </p:txBody>
      </p:sp>
    </p:spTree>
    <p:extLst>
      <p:ext uri="{BB962C8B-B14F-4D97-AF65-F5344CB8AC3E}">
        <p14:creationId xmlns:p14="http://schemas.microsoft.com/office/powerpoint/2010/main" val="4198615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s://mega.com.vn/media/news/2707_hinh-nen-lam-slide-chuyen-nghi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804" y="1269088"/>
            <a:ext cx="11965547" cy="2554545"/>
          </a:xfrm>
          <a:prstGeom prst="rect">
            <a:avLst/>
          </a:prstGeom>
          <a:noFill/>
        </p:spPr>
        <p:txBody>
          <a:bodyPr wrap="square" rtlCol="0">
            <a:spAutoFit/>
          </a:bodyPr>
          <a:lstStyle/>
          <a:p>
            <a:r>
              <a:rPr lang="vi-VN" sz="4000" b="1" dirty="0" smtClean="0"/>
              <a:t>GHI LẠI MỘT CUỘC ĐỐI THOẠI </a:t>
            </a:r>
            <a:r>
              <a:rPr lang="vi-VN" sz="4000" b="1" dirty="0" smtClean="0"/>
              <a:t>GIỮA </a:t>
            </a:r>
            <a:r>
              <a:rPr lang="vi-VN" sz="4000" b="1" dirty="0" smtClean="0"/>
              <a:t>HAI NGƯỜI ( KHOẢNG 5-7 CÂU</a:t>
            </a:r>
            <a:r>
              <a:rPr lang="vi-VN" sz="4000" b="1" dirty="0" smtClean="0"/>
              <a:t>)</a:t>
            </a:r>
            <a:r>
              <a:rPr lang="en-US" sz="4000" b="1" dirty="0" smtClean="0"/>
              <a:t>.</a:t>
            </a:r>
            <a:r>
              <a:rPr lang="vi-VN" sz="4000" b="1" dirty="0" smtClean="0"/>
              <a:t> </a:t>
            </a:r>
            <a:r>
              <a:rPr lang="vi-VN" sz="4000" b="1" dirty="0" smtClean="0"/>
              <a:t>TRONG ĐÓ, MỘT NGƯỜI CÓ DÙNG CÂU TỤC NGỮ: </a:t>
            </a:r>
            <a:r>
              <a:rPr lang="vi-VN" sz="4000" b="1" i="1" dirty="0" smtClean="0"/>
              <a:t>MUỐN LÀNH NGHỀ, CHỚ NỀ HỌC HỎI.</a:t>
            </a:r>
            <a:endParaRPr lang="en-US" sz="4000" b="1" i="1" dirty="0"/>
          </a:p>
        </p:txBody>
      </p:sp>
    </p:spTree>
    <p:extLst>
      <p:ext uri="{BB962C8B-B14F-4D97-AF65-F5344CB8AC3E}">
        <p14:creationId xmlns:p14="http://schemas.microsoft.com/office/powerpoint/2010/main" val="1668572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7634" y="363812"/>
            <a:ext cx="4640239" cy="646331"/>
          </a:xfrm>
          <a:prstGeom prst="rect">
            <a:avLst/>
          </a:prstGeom>
          <a:noFill/>
        </p:spPr>
        <p:txBody>
          <a:bodyPr wrap="square" rtlCol="0">
            <a:spAutoFit/>
          </a:bodyPr>
          <a:lstStyle/>
          <a:p>
            <a:r>
              <a:rPr lang="vi-VN" sz="3600" b="1" dirty="0" smtClean="0">
                <a:solidFill>
                  <a:srgbClr val="FF0000"/>
                </a:solidFill>
                <a:latin typeface="+mj-lt"/>
              </a:rPr>
              <a:t>I. TÌM HIỂU CHUNG</a:t>
            </a:r>
            <a:endParaRPr lang="en-US" sz="3600" b="1" dirty="0">
              <a:solidFill>
                <a:srgbClr val="FF0000"/>
              </a:solidFill>
              <a:latin typeface="+mj-lt"/>
            </a:endParaRPr>
          </a:p>
        </p:txBody>
      </p:sp>
    </p:spTree>
    <p:extLst>
      <p:ext uri="{BB962C8B-B14F-4D97-AF65-F5344CB8AC3E}">
        <p14:creationId xmlns:p14="http://schemas.microsoft.com/office/powerpoint/2010/main" val="15418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4" y="139628"/>
            <a:ext cx="11534503" cy="6555641"/>
          </a:xfrm>
          <a:prstGeom prst="rect">
            <a:avLst/>
          </a:prstGeom>
          <a:noFill/>
        </p:spPr>
        <p:txBody>
          <a:bodyPr wrap="square" rtlCol="0">
            <a:spAutoFit/>
          </a:bodyPr>
          <a:lstStyle/>
          <a:p>
            <a:pPr algn="ctr"/>
            <a:r>
              <a:rPr lang="vi-VN" sz="2800" b="1" dirty="0"/>
              <a:t>Bài tham khảo </a:t>
            </a:r>
            <a:r>
              <a:rPr lang="vi-VN" sz="2800" b="1" dirty="0" smtClean="0"/>
              <a:t>1:</a:t>
            </a:r>
          </a:p>
          <a:p>
            <a:r>
              <a:rPr lang="en-US" sz="2800" dirty="0" smtClean="0"/>
              <a:t>	</a:t>
            </a:r>
            <a:r>
              <a:rPr lang="vi-VN" sz="2800" dirty="0" smtClean="0"/>
              <a:t>Đầu </a:t>
            </a:r>
            <a:r>
              <a:rPr lang="vi-VN" sz="2800" dirty="0"/>
              <a:t>xuân, em được bố mẹ dẫn đi chơi ở làng gốm Bát Tràng. Em đã được đi xem những sản phẩm làm từ gốm và được trải nghiệm việc làm gốm, từ công đoạn nặn đất sét, sử dụng bàn xoay để tạo hình đồ vật cho đến khi mang đi nung đốt để khô và tráng bóng. Em đã nặn một lọ hoa cho mẹ có thể cắm hoa hằng ngày.Bố hỏi em: </a:t>
            </a:r>
            <a:endParaRPr lang="vi-VN" sz="2800" dirty="0" smtClean="0"/>
          </a:p>
          <a:p>
            <a:r>
              <a:rPr lang="vi-VN" sz="2800" dirty="0"/>
              <a:t>      - Con định nặn đồ vật gì</a:t>
            </a:r>
            <a:r>
              <a:rPr lang="vi-VN" sz="2800" dirty="0" smtClean="0"/>
              <a:t>?</a:t>
            </a:r>
          </a:p>
          <a:p>
            <a:r>
              <a:rPr lang="vi-VN" sz="2800" dirty="0"/>
              <a:t>      - Con định nặn một lọ hoa, bố ạ. Con muốn làm lọ hoa để tặng mẹ.    </a:t>
            </a:r>
            <a:endParaRPr lang="vi-VN" sz="2800" dirty="0" smtClean="0"/>
          </a:p>
          <a:p>
            <a:r>
              <a:rPr lang="vi-VN" sz="2800" dirty="0"/>
              <a:t>  - Nghe có vẻ thú vị đấy nhỉ?!      </a:t>
            </a:r>
            <a:endParaRPr lang="vi-VN" sz="2800" dirty="0" smtClean="0"/>
          </a:p>
          <a:p>
            <a:pPr marL="342900" indent="-342900">
              <a:buFontTx/>
              <a:buChar char="-"/>
            </a:pPr>
            <a:r>
              <a:rPr lang="vi-VN" sz="2800" dirty="0" smtClean="0"/>
              <a:t>Vâng</a:t>
            </a:r>
            <a:r>
              <a:rPr lang="vi-VN" sz="2800" dirty="0"/>
              <a:t>, nhưng con sợ là con sẽ làm không được đẹp.     </a:t>
            </a:r>
          </a:p>
          <a:p>
            <a:r>
              <a:rPr lang="vi-VN" sz="2800" dirty="0"/>
              <a:t>-</a:t>
            </a:r>
            <a:r>
              <a:rPr lang="vi-VN" sz="2800" dirty="0" smtClean="0"/>
              <a:t> </a:t>
            </a:r>
            <a:r>
              <a:rPr lang="vi-VN" sz="2800" dirty="0"/>
              <a:t>Không sao, </a:t>
            </a:r>
            <a:r>
              <a:rPr lang="vi-VN" sz="2800" i="1" dirty="0"/>
              <a:t>muốn lành nghề, chớ nề học hỏi</a:t>
            </a:r>
            <a:r>
              <a:rPr lang="vi-VN" sz="2800" dirty="0"/>
              <a:t>. Con chỉ cần cố gắng học hỏi, luyện tập từ từ là sẽ có được một lọ hoa đẹp thôi.Nghe bố nói vậy, em cảm thấy tự tin hơn nhiều. Cuối cùng, em đã làm được một lọ hoa màu trắng để tặng mẹ.  </a:t>
            </a:r>
            <a:endParaRPr lang="en-US" sz="2800" dirty="0"/>
          </a:p>
        </p:txBody>
      </p:sp>
    </p:spTree>
    <p:extLst>
      <p:ext uri="{BB962C8B-B14F-4D97-AF65-F5344CB8AC3E}">
        <p14:creationId xmlns:p14="http://schemas.microsoft.com/office/powerpoint/2010/main" val="16713461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ircle(in)">
                                      <p:cBhvr>
                                        <p:cTn id="25"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613322"/>
            <a:ext cx="10515600" cy="1325563"/>
          </a:xfrm>
        </p:spPr>
        <p:txBody>
          <a:bodyPr>
            <a:normAutofit fontScale="90000"/>
          </a:bodyPr>
          <a:lstStyle/>
          <a:p>
            <a:pPr algn="ctr"/>
            <a:r>
              <a:rPr lang="vi-VN" b="1" dirty="0" smtClean="0"/>
              <a:t/>
            </a:r>
            <a:br>
              <a:rPr lang="vi-VN" b="1" dirty="0" smtClean="0"/>
            </a:br>
            <a:r>
              <a:rPr lang="vi-VN" b="1" dirty="0"/>
              <a:t/>
            </a:r>
            <a:br>
              <a:rPr lang="vi-VN" b="1" dirty="0"/>
            </a:br>
            <a:r>
              <a:rPr lang="vi-VN" b="1" dirty="0" smtClean="0"/>
              <a:t/>
            </a:r>
            <a:br>
              <a:rPr lang="vi-VN" b="1" dirty="0" smtClean="0"/>
            </a:br>
            <a:r>
              <a:rPr lang="vi-VN" b="1" dirty="0"/>
              <a:t/>
            </a:r>
            <a:br>
              <a:rPr lang="vi-VN" b="1" dirty="0"/>
            </a:br>
            <a:r>
              <a:rPr lang="vi-VN" b="1" dirty="0" smtClean="0"/>
              <a:t/>
            </a:r>
            <a:br>
              <a:rPr lang="vi-VN" b="1" dirty="0" smtClean="0"/>
            </a:br>
            <a:r>
              <a:rPr lang="vi-VN" b="1" dirty="0" smtClean="0"/>
              <a:t/>
            </a:r>
            <a:br>
              <a:rPr lang="vi-VN" b="1" dirty="0" smtClean="0"/>
            </a:br>
            <a:r>
              <a:rPr lang="vi-VN" b="1" dirty="0"/>
              <a:t/>
            </a:r>
            <a:br>
              <a:rPr lang="vi-VN" b="1" dirty="0"/>
            </a:br>
            <a:r>
              <a:rPr lang="vi-VN" b="1" dirty="0" smtClean="0"/>
              <a:t/>
            </a:r>
            <a:br>
              <a:rPr lang="vi-VN" b="1" dirty="0" smtClean="0"/>
            </a:br>
            <a:r>
              <a:rPr lang="vi-VN" b="1" dirty="0" smtClean="0"/>
              <a:t>Bài </a:t>
            </a:r>
            <a:r>
              <a:rPr lang="vi-VN" b="1" dirty="0"/>
              <a:t>tham khảo 2</a:t>
            </a:r>
            <a:r>
              <a:rPr lang="vi-VN" b="1" dirty="0" smtClean="0"/>
              <a:t>:</a:t>
            </a:r>
            <a:br>
              <a:rPr lang="vi-VN" b="1" dirty="0" smtClean="0"/>
            </a:br>
            <a:r>
              <a:rPr lang="vi-VN" sz="3600" dirty="0" smtClean="0"/>
              <a:t>Vào </a:t>
            </a:r>
            <a:r>
              <a:rPr lang="vi-VN" sz="3600" dirty="0"/>
              <a:t>dịp nghỉ hè vừa qua, em được bố hướng dẫn cách chụp ảnh bằng máy ảnh. Đó quả thực là một trải nghiệm thú vị. Em đã hiểu được các khái niệm về khẩu độ, tốc độ màn trập… cũng như đã biết xóa phông ảnh hay chọn bố cục cho bức ảnh của mình. Để được như thế, cả bố và em đã mất khoảng 2 tháng. Những ngày đầu tiên, bức ảnh em chụp thường mắc phải một số lỗi. Bố luôn động viên em</a:t>
            </a:r>
            <a:r>
              <a:rPr lang="vi-VN" sz="3600" dirty="0" smtClean="0"/>
              <a:t>:</a:t>
            </a:r>
            <a:br>
              <a:rPr lang="vi-VN" sz="3600" dirty="0" smtClean="0"/>
            </a:br>
            <a:r>
              <a:rPr lang="vi-VN" sz="3600" dirty="0" smtClean="0"/>
              <a:t>- </a:t>
            </a:r>
            <a:r>
              <a:rPr lang="vi-VN" sz="3600" dirty="0"/>
              <a:t>Muốn lành nghề, chớ nề học hỏi. Học từ những va vấp của mình, rồi con sẽ có được những bức ảnh đẹp</a:t>
            </a:r>
            <a:r>
              <a:rPr lang="vi-VN" sz="3600" dirty="0" smtClean="0"/>
              <a:t>.</a:t>
            </a:r>
            <a:r>
              <a:rPr lang="en-US" sz="3600" dirty="0" smtClean="0"/>
              <a:t/>
            </a:r>
            <a:br>
              <a:rPr lang="en-US" sz="3600" dirty="0" smtClean="0"/>
            </a:br>
            <a:r>
              <a:rPr lang="vi-VN" sz="3600" dirty="0" smtClean="0"/>
              <a:t>- </a:t>
            </a:r>
            <a:r>
              <a:rPr lang="vi-VN" sz="3600" dirty="0"/>
              <a:t>Vâng, con sẽ tiếp tục chụp ảnh</a:t>
            </a:r>
            <a:r>
              <a:rPr lang="vi-VN" sz="3600" dirty="0" smtClean="0"/>
              <a:t>.</a:t>
            </a:r>
            <a:br>
              <a:rPr lang="vi-VN" sz="3600" dirty="0" smtClean="0"/>
            </a:br>
            <a:r>
              <a:rPr lang="vi-VN" sz="3600" dirty="0" smtClean="0"/>
              <a:t>- </a:t>
            </a:r>
            <a:r>
              <a:rPr lang="vi-VN" sz="3600" dirty="0"/>
              <a:t>Tốt lắm, giờ bố con mình ra bãi biển chụp cảnh hoàng hôn nhé</a:t>
            </a:r>
            <a:r>
              <a:rPr lang="vi-VN" sz="3600" dirty="0" smtClean="0"/>
              <a:t>!</a:t>
            </a:r>
            <a:br>
              <a:rPr lang="vi-VN" sz="3600" dirty="0" smtClean="0"/>
            </a:br>
            <a:r>
              <a:rPr lang="vi-VN" sz="3600" dirty="0" smtClean="0"/>
              <a:t>- </a:t>
            </a:r>
            <a:r>
              <a:rPr lang="vi-VN" sz="3600" dirty="0"/>
              <a:t>Nhất trí ạ!</a:t>
            </a:r>
            <a:endParaRPr lang="en-US" sz="3600" dirty="0"/>
          </a:p>
        </p:txBody>
      </p:sp>
    </p:spTree>
    <p:extLst>
      <p:ext uri="{BB962C8B-B14F-4D97-AF65-F5344CB8AC3E}">
        <p14:creationId xmlns:p14="http://schemas.microsoft.com/office/powerpoint/2010/main" val="2215722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EDD0D6D-AF72-4859-A649-4F6629B77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8" y="0"/>
            <a:ext cx="12192000" cy="6858000"/>
          </a:xfrm>
          <a:prstGeom prst="rect">
            <a:avLst/>
          </a:prstGeom>
        </p:spPr>
      </p:pic>
      <p:pic>
        <p:nvPicPr>
          <p:cNvPr id="5" name="图片 4">
            <a:extLst>
              <a:ext uri="{FF2B5EF4-FFF2-40B4-BE49-F238E27FC236}">
                <a16:creationId xmlns:a16="http://schemas.microsoft.com/office/drawing/2014/main" id="{50009DF8-2A85-4669-B660-98C2D4E1D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8436" y="-156836"/>
            <a:ext cx="1283563" cy="2580722"/>
          </a:xfrm>
          <a:prstGeom prst="rect">
            <a:avLst/>
          </a:prstGeom>
        </p:spPr>
      </p:pic>
      <p:sp>
        <p:nvSpPr>
          <p:cNvPr id="20" name="Rectangle 19"/>
          <p:cNvSpPr/>
          <p:nvPr/>
        </p:nvSpPr>
        <p:spPr>
          <a:xfrm>
            <a:off x="957932" y="285145"/>
            <a:ext cx="9826182" cy="646331"/>
          </a:xfrm>
          <a:prstGeom prst="rect">
            <a:avLst/>
          </a:prstGeom>
        </p:spPr>
        <p:txBody>
          <a:bodyPr wrap="square">
            <a:spAutoFit/>
          </a:bodyPr>
          <a:lstStyle/>
          <a:p>
            <a:pPr lvl="0" algn="ctr" eaLnBrk="0" fontAlgn="base" hangingPunct="0">
              <a:spcBef>
                <a:spcPct val="0"/>
              </a:spcBef>
              <a:spcAft>
                <a:spcPct val="0"/>
              </a:spcAft>
            </a:pPr>
            <a:r>
              <a:rPr lang="en-US" sz="3600" i="1" dirty="0" err="1" smtClean="0">
                <a:solidFill>
                  <a:srgbClr val="FF0000"/>
                </a:solidFill>
                <a:latin typeface="Times New Roman" pitchFamily="18" charset="0"/>
                <a:cs typeface="Times New Roman" pitchFamily="18" charset="0"/>
              </a:rPr>
              <a:t>Xếp</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các</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câu</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tục</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ngữ</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trong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bài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theo</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nhóm</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phù</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hợp</a:t>
            </a:r>
            <a:endParaRPr lang="en-US" sz="1600" i="1" dirty="0" smtClean="0">
              <a:solidFill>
                <a:srgbClr val="FF0000"/>
              </a:solidFill>
              <a:latin typeface="Times New Roman" pitchFamily="18" charset="0"/>
              <a:cs typeface="Times New Roman" pitchFamily="18" charset="0"/>
            </a:endParaRPr>
          </a:p>
        </p:txBody>
      </p:sp>
      <p:sp>
        <p:nvSpPr>
          <p:cNvPr id="14" name="Rectangle 13"/>
          <p:cNvSpPr/>
          <p:nvPr/>
        </p:nvSpPr>
        <p:spPr>
          <a:xfrm>
            <a:off x="457188" y="2440516"/>
            <a:ext cx="11560639" cy="646331"/>
          </a:xfrm>
          <a:prstGeom prst="rect">
            <a:avLst/>
          </a:prstGeom>
        </p:spPr>
        <p:txBody>
          <a:bodyPr wrap="square">
            <a:spAutoFit/>
          </a:bodyPr>
          <a:lstStyle/>
          <a:p>
            <a:pPr algn="just" eaLnBrk="0" fontAlgn="base" hangingPunct="0">
              <a:spcBef>
                <a:spcPct val="0"/>
              </a:spcBef>
              <a:spcAft>
                <a:spcPct val="0"/>
              </a:spcAft>
            </a:pPr>
            <a:r>
              <a:rPr lang="en-US" sz="3600" i="1" dirty="0" smtClean="0">
                <a:latin typeface="Times New Roman" pitchFamily="18" charset="0"/>
                <a:cs typeface="Times New Roman" pitchFamily="18" charset="0"/>
              </a:rPr>
              <a:t>a/ </a:t>
            </a:r>
            <a:r>
              <a:rPr lang="en-US" sz="3600" i="1" dirty="0" err="1" smtClean="0">
                <a:latin typeface="Times New Roman" pitchFamily="18" charset="0"/>
                <a:cs typeface="Times New Roman" pitchFamily="18" charset="0"/>
              </a:rPr>
              <a:t>Tục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ngữ</a:t>
            </a:r>
            <a:r>
              <a:rPr lang="en-US" sz="3600" i="1" dirty="0" smtClean="0">
                <a:latin typeface="Times New Roman" pitchFamily="18" charset="0"/>
                <a:cs typeface="Times New Roman"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về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kinh</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nghiệm</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thời</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smtClean="0">
                <a:solidFill>
                  <a:srgbClr val="000000"/>
                </a:solidFill>
                <a:latin typeface="Times New Roman" panose="02020603050405020304" pitchFamily="18" charset="0"/>
                <a:cs typeface="Times New Roman" panose="02020603050405020304" pitchFamily="18" charset="0"/>
              </a:rPr>
              <a:t>tiết</a:t>
            </a:r>
            <a:r>
              <a:rPr lang="en-US" sz="3600" i="1" dirty="0" smtClean="0">
                <a:latin typeface="Times New Roman" pitchFamily="18" charset="0"/>
                <a:cs typeface="Times New Roman" pitchFamily="18" charset="0"/>
              </a:rPr>
              <a:t>: </a:t>
            </a:r>
            <a:endParaRPr lang="en-US" sz="1600" i="1" dirty="0" smtClean="0">
              <a:latin typeface="Times New Roman" pitchFamily="18" charset="0"/>
              <a:cs typeface="Times New Roman" pitchFamily="18" charset="0"/>
            </a:endParaRPr>
          </a:p>
        </p:txBody>
      </p:sp>
      <p:sp>
        <p:nvSpPr>
          <p:cNvPr id="15" name="Rectangle 14"/>
          <p:cNvSpPr/>
          <p:nvPr/>
        </p:nvSpPr>
        <p:spPr>
          <a:xfrm>
            <a:off x="464445" y="3652459"/>
            <a:ext cx="11560639" cy="646331"/>
          </a:xfrm>
          <a:prstGeom prst="rect">
            <a:avLst/>
          </a:prstGeom>
        </p:spPr>
        <p:txBody>
          <a:bodyPr wrap="square">
            <a:spAutoFit/>
          </a:bodyPr>
          <a:lstStyle/>
          <a:p>
            <a:pPr lvl="0" algn="just" eaLnBrk="0" fontAlgn="base" hangingPunct="0">
              <a:spcBef>
                <a:spcPct val="0"/>
              </a:spcBef>
              <a:spcAft>
                <a:spcPct val="0"/>
              </a:spcAft>
            </a:pPr>
            <a:r>
              <a:rPr lang="en-US" sz="3600" i="1" dirty="0" smtClean="0">
                <a:latin typeface="Times New Roman" pitchFamily="18" charset="0"/>
                <a:cs typeface="Times New Roman" pitchFamily="18" charset="0"/>
              </a:rPr>
              <a:t>b/ </a:t>
            </a:r>
            <a:r>
              <a:rPr lang="en-US" sz="3600" i="1" dirty="0" err="1" smtClean="0">
                <a:latin typeface="Times New Roman" pitchFamily="18" charset="0"/>
                <a:cs typeface="Times New Roman" pitchFamily="18" charset="0"/>
              </a:rPr>
              <a:t>Tục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ngữ</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về</a:t>
            </a:r>
            <a:r>
              <a:rPr lang="en-US" sz="3600" i="1" dirty="0" smtClean="0">
                <a:latin typeface="Times New Roman" pitchFamily="18" charset="0"/>
                <a:cs typeface="Times New Roman"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kinh</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nghiệm</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sản</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xuất</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smtClean="0">
                <a:latin typeface="Times New Roman" pitchFamily="18" charset="0"/>
                <a:cs typeface="Times New Roman" pitchFamily="18" charset="0"/>
              </a:rPr>
              <a:t>:</a:t>
            </a:r>
            <a:endParaRPr lang="en-US" sz="1600" i="1" dirty="0" smtClean="0">
              <a:latin typeface="Times New Roman" pitchFamily="18" charset="0"/>
              <a:cs typeface="Times New Roman" pitchFamily="18" charset="0"/>
            </a:endParaRPr>
          </a:p>
        </p:txBody>
      </p:sp>
      <p:sp>
        <p:nvSpPr>
          <p:cNvPr id="16" name="Rectangle 15"/>
          <p:cNvSpPr/>
          <p:nvPr/>
        </p:nvSpPr>
        <p:spPr>
          <a:xfrm>
            <a:off x="486217" y="4704747"/>
            <a:ext cx="10965556" cy="923330"/>
          </a:xfrm>
          <a:prstGeom prst="rect">
            <a:avLst/>
          </a:prstGeom>
        </p:spPr>
        <p:txBody>
          <a:bodyPr wrap="square">
            <a:spAutoFit/>
          </a:bodyPr>
          <a:lstStyle/>
          <a:p>
            <a:pPr lvl="0" algn="just" eaLnBrk="0" fontAlgn="base" hangingPunct="0">
              <a:lnSpc>
                <a:spcPct val="150000"/>
              </a:lnSpc>
              <a:spcBef>
                <a:spcPct val="0"/>
              </a:spcBef>
              <a:spcAft>
                <a:spcPct val="0"/>
              </a:spcAft>
            </a:pPr>
            <a:r>
              <a:rPr lang="en-US" sz="3600" i="1" dirty="0" smtClean="0">
                <a:latin typeface="Times New Roman" pitchFamily="18" charset="0"/>
                <a:cs typeface="Times New Roman" pitchFamily="18" charset="0"/>
              </a:rPr>
              <a:t>c/ </a:t>
            </a:r>
            <a:r>
              <a:rPr lang="en-US" sz="3600" i="1" dirty="0" err="1" smtClean="0">
                <a:latin typeface="Times New Roman" pitchFamily="18" charset="0"/>
                <a:cs typeface="Times New Roman" pitchFamily="18" charset="0"/>
              </a:rPr>
              <a:t>Tục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ngữ</a:t>
            </a:r>
            <a:r>
              <a:rPr lang="en-US" sz="3600" i="1" dirty="0" smtClean="0">
                <a:latin typeface="Times New Roman" pitchFamily="18" charset="0"/>
                <a:cs typeface="Times New Roman"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đời</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sống</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xã</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hội</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smtClean="0">
                <a:latin typeface="Times New Roman" pitchFamily="18" charset="0"/>
                <a:cs typeface="Times New Roman" pitchFamily="18" charset="0"/>
              </a:rPr>
              <a:t>:</a:t>
            </a:r>
            <a:endParaRPr lang="en-US" sz="1600" i="1" dirty="0" smtClean="0">
              <a:latin typeface="Times New Roman" pitchFamily="18" charset="0"/>
              <a:cs typeface="Times New Roman" pitchFamily="18" charset="0"/>
            </a:endParaRPr>
          </a:p>
        </p:txBody>
      </p:sp>
      <p:sp>
        <p:nvSpPr>
          <p:cNvPr id="8" name="Rectangle 7"/>
          <p:cNvSpPr/>
          <p:nvPr/>
        </p:nvSpPr>
        <p:spPr>
          <a:xfrm>
            <a:off x="7184570" y="2417291"/>
            <a:ext cx="2476137" cy="646331"/>
          </a:xfrm>
          <a:prstGeom prst="rect">
            <a:avLst/>
          </a:prstGeom>
        </p:spPr>
        <p:txBody>
          <a:bodyPr wrap="square">
            <a:spAutoFit/>
          </a:bodyPr>
          <a:lstStyle/>
          <a:p>
            <a:pPr lvl="0" algn="ctr" eaLnBrk="0" fontAlgn="base" hangingPunct="0">
              <a:spcBef>
                <a:spcPct val="0"/>
              </a:spcBef>
              <a:spcAft>
                <a:spcPct val="0"/>
              </a:spcAft>
            </a:pPr>
            <a:r>
              <a:rPr lang="en-US" sz="3600" i="1" dirty="0" smtClean="0">
                <a:solidFill>
                  <a:srgbClr val="FF0000"/>
                </a:solidFill>
                <a:latin typeface="Times New Roman" pitchFamily="18" charset="0"/>
                <a:cs typeface="Times New Roman" pitchFamily="18" charset="0"/>
              </a:rPr>
              <a:t>1; 2; 3, 4,5</a:t>
            </a:r>
            <a:endParaRPr lang="en-US" sz="1600" i="1" dirty="0" smtClean="0">
              <a:solidFill>
                <a:srgbClr val="FF0000"/>
              </a:solidFill>
              <a:latin typeface="Times New Roman" pitchFamily="18" charset="0"/>
              <a:cs typeface="Times New Roman" pitchFamily="18" charset="0"/>
            </a:endParaRPr>
          </a:p>
        </p:txBody>
      </p:sp>
      <p:sp>
        <p:nvSpPr>
          <p:cNvPr id="9" name="Rectangle 8"/>
          <p:cNvSpPr/>
          <p:nvPr/>
        </p:nvSpPr>
        <p:spPr>
          <a:xfrm>
            <a:off x="7382900" y="3669089"/>
            <a:ext cx="1487725" cy="646331"/>
          </a:xfrm>
          <a:prstGeom prst="rect">
            <a:avLst/>
          </a:prstGeom>
        </p:spPr>
        <p:txBody>
          <a:bodyPr wrap="square">
            <a:spAutoFit/>
          </a:bodyPr>
          <a:lstStyle/>
          <a:p>
            <a:pPr lvl="0" algn="ctr" eaLnBrk="0" fontAlgn="base" hangingPunct="0">
              <a:spcBef>
                <a:spcPct val="0"/>
              </a:spcBef>
              <a:spcAft>
                <a:spcPct val="0"/>
              </a:spcAft>
            </a:pPr>
            <a:r>
              <a:rPr lang="en-US" sz="3600" i="1" dirty="0">
                <a:solidFill>
                  <a:srgbClr val="FF0000"/>
                </a:solidFill>
                <a:latin typeface="Times New Roman" pitchFamily="18" charset="0"/>
                <a:cs typeface="Times New Roman" pitchFamily="18" charset="0"/>
              </a:rPr>
              <a:t>6</a:t>
            </a:r>
            <a:r>
              <a:rPr lang="en-US" sz="3600" i="1" dirty="0" smtClean="0">
                <a:solidFill>
                  <a:srgbClr val="FF0000"/>
                </a:solidFill>
                <a:latin typeface="Times New Roman" pitchFamily="18" charset="0"/>
                <a:cs typeface="Times New Roman" pitchFamily="18" charset="0"/>
              </a:rPr>
              <a:t>; </a:t>
            </a:r>
            <a:r>
              <a:rPr lang="en-US" sz="3600" i="1" dirty="0">
                <a:solidFill>
                  <a:srgbClr val="FF0000"/>
                </a:solidFill>
                <a:latin typeface="Times New Roman" pitchFamily="18" charset="0"/>
                <a:cs typeface="Times New Roman" pitchFamily="18" charset="0"/>
              </a:rPr>
              <a:t>7</a:t>
            </a:r>
            <a:r>
              <a:rPr lang="en-US" sz="3600" i="1" dirty="0" smtClean="0">
                <a:solidFill>
                  <a:srgbClr val="FF0000"/>
                </a:solidFill>
                <a:latin typeface="Times New Roman" pitchFamily="18" charset="0"/>
                <a:cs typeface="Times New Roman" pitchFamily="18" charset="0"/>
              </a:rPr>
              <a:t>; </a:t>
            </a:r>
            <a:r>
              <a:rPr lang="en-US" sz="3600" i="1" dirty="0">
                <a:solidFill>
                  <a:srgbClr val="FF0000"/>
                </a:solidFill>
                <a:latin typeface="Times New Roman" pitchFamily="18" charset="0"/>
                <a:cs typeface="Times New Roman" pitchFamily="18" charset="0"/>
              </a:rPr>
              <a:t>8</a:t>
            </a:r>
            <a:endParaRPr lang="en-US" sz="1600" i="1" dirty="0" smtClean="0">
              <a:solidFill>
                <a:srgbClr val="FF0000"/>
              </a:solidFill>
              <a:latin typeface="Times New Roman" pitchFamily="18" charset="0"/>
              <a:cs typeface="Times New Roman" pitchFamily="18" charset="0"/>
            </a:endParaRPr>
          </a:p>
        </p:txBody>
      </p:sp>
      <p:sp>
        <p:nvSpPr>
          <p:cNvPr id="10" name="Rectangle 9"/>
          <p:cNvSpPr/>
          <p:nvPr/>
        </p:nvSpPr>
        <p:spPr>
          <a:xfrm>
            <a:off x="5799909" y="4864402"/>
            <a:ext cx="6138081" cy="646331"/>
          </a:xfrm>
          <a:prstGeom prst="rect">
            <a:avLst/>
          </a:prstGeom>
        </p:spPr>
        <p:txBody>
          <a:bodyPr wrap="square">
            <a:spAutoFit/>
          </a:bodyPr>
          <a:lstStyle/>
          <a:p>
            <a:pPr lvl="0" algn="ctr" eaLnBrk="0" fontAlgn="base" hangingPunct="0">
              <a:spcBef>
                <a:spcPct val="0"/>
              </a:spcBef>
              <a:spcAft>
                <a:spcPct val="0"/>
              </a:spcAft>
            </a:pPr>
            <a:r>
              <a:rPr lang="en-US" sz="3600" i="1" dirty="0">
                <a:solidFill>
                  <a:srgbClr val="FF0000"/>
                </a:solidFill>
                <a:latin typeface="Times New Roman" pitchFamily="18" charset="0"/>
                <a:cs typeface="Times New Roman" pitchFamily="18" charset="0"/>
              </a:rPr>
              <a:t>9</a:t>
            </a:r>
            <a:r>
              <a:rPr lang="en-US" sz="3600" i="1" dirty="0" smtClean="0">
                <a:solidFill>
                  <a:srgbClr val="FF0000"/>
                </a:solidFill>
                <a:latin typeface="Times New Roman" pitchFamily="18" charset="0"/>
                <a:cs typeface="Times New Roman" pitchFamily="18" charset="0"/>
              </a:rPr>
              <a:t>; 10; 11, 13,14, 15, 16, 17, 18</a:t>
            </a:r>
            <a:endParaRPr lang="en-US" sz="1600"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602579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5" grpId="0"/>
      <p:bldP spid="1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7633" y="363812"/>
            <a:ext cx="5626777" cy="646331"/>
          </a:xfrm>
          <a:prstGeom prst="rect">
            <a:avLst/>
          </a:prstGeom>
          <a:noFill/>
        </p:spPr>
        <p:txBody>
          <a:bodyPr wrap="square" rtlCol="0">
            <a:spAutoFit/>
          </a:bodyPr>
          <a:lstStyle/>
          <a:p>
            <a:r>
              <a:rPr lang="vi-VN" sz="3600" b="1" dirty="0" smtClean="0">
                <a:solidFill>
                  <a:srgbClr val="FF0000"/>
                </a:solidFill>
                <a:latin typeface="+mj-lt"/>
              </a:rPr>
              <a:t>I. TÌM HIỂU </a:t>
            </a:r>
            <a:r>
              <a:rPr lang="en-US" sz="3600" b="1" dirty="0" smtClean="0">
                <a:solidFill>
                  <a:srgbClr val="FF0000"/>
                </a:solidFill>
                <a:latin typeface="Times New Roman" panose="02020603050405020304" pitchFamily="18" charset="0"/>
                <a:cs typeface="Times New Roman" panose="02020603050405020304" pitchFamily="18" charset="0"/>
              </a:rPr>
              <a:t>VĂN BẢN: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370217" y="1481602"/>
            <a:ext cx="3344091" cy="646331"/>
          </a:xfrm>
          <a:prstGeom prst="rect">
            <a:avLst/>
          </a:prstGeom>
          <a:noFill/>
        </p:spPr>
        <p:txBody>
          <a:bodyPr wrap="square" rtlCol="0">
            <a:spAutoFit/>
          </a:bodyPr>
          <a:lstStyle/>
          <a:p>
            <a:pPr algn="ctr"/>
            <a:r>
              <a:rPr lang="vi-VN" sz="3600" b="1" dirty="0" smtClean="0">
                <a:latin typeface="+mj-lt"/>
              </a:rPr>
              <a:t>Bố cục:</a:t>
            </a:r>
            <a:r>
              <a:rPr lang="en-US" sz="3600" b="1" dirty="0" smtClean="0">
                <a:latin typeface="+mj-lt"/>
              </a:rPr>
              <a:t> </a:t>
            </a:r>
            <a:r>
              <a:rPr lang="vi-VN" sz="3600" dirty="0" smtClean="0">
                <a:latin typeface="+mj-lt"/>
              </a:rPr>
              <a:t>3 phần</a:t>
            </a:r>
            <a:r>
              <a:rPr lang="vi-VN" sz="3600" dirty="0">
                <a:latin typeface="+mj-lt"/>
              </a:rPr>
              <a:t>: </a:t>
            </a:r>
          </a:p>
        </p:txBody>
      </p:sp>
      <p:sp>
        <p:nvSpPr>
          <p:cNvPr id="9" name="Rectangle 8"/>
          <p:cNvSpPr/>
          <p:nvPr/>
        </p:nvSpPr>
        <p:spPr>
          <a:xfrm>
            <a:off x="408264" y="2089378"/>
            <a:ext cx="11478937" cy="2308324"/>
          </a:xfrm>
          <a:prstGeom prst="rect">
            <a:avLst/>
          </a:prstGeom>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Câu</a:t>
            </a:r>
            <a:r>
              <a:rPr lang="en-US" sz="3600" dirty="0">
                <a:solidFill>
                  <a:srgbClr val="000000"/>
                </a:solidFill>
                <a:latin typeface="Times New Roman" panose="02020603050405020304" pitchFamily="18" charset="0"/>
                <a:cs typeface="Times New Roman" panose="02020603050405020304" pitchFamily="18" charset="0"/>
              </a:rPr>
              <a:t> 1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câu</a:t>
            </a:r>
            <a:r>
              <a:rPr lang="en-US" sz="3600" dirty="0">
                <a:solidFill>
                  <a:srgbClr val="000000"/>
                </a:solidFill>
                <a:latin typeface="Times New Roman" panose="02020603050405020304" pitchFamily="18" charset="0"/>
                <a:cs typeface="Times New Roman" panose="02020603050405020304" pitchFamily="18" charset="0"/>
              </a:rPr>
              <a:t> 5: </a:t>
            </a:r>
            <a:r>
              <a:rPr lang="en-US" sz="3600" i="1" dirty="0" err="1">
                <a:solidFill>
                  <a:srgbClr val="000000"/>
                </a:solidFill>
                <a:latin typeface="Times New Roman" panose="02020603050405020304" pitchFamily="18" charset="0"/>
                <a:cs typeface="Times New Roman" panose="02020603050405020304" pitchFamily="18" charset="0"/>
              </a:rPr>
              <a:t>chủ</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đề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về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kinh</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nghiệm</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thời</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tiết</a:t>
            </a:r>
            <a:endParaRPr lang="en-US" sz="3600" dirty="0">
              <a:solidFill>
                <a:srgbClr val="000000"/>
              </a:solidFill>
              <a:latin typeface="Times New Roman" panose="02020603050405020304" pitchFamily="18" charset="0"/>
              <a:cs typeface="Times New Roman" panose="02020603050405020304" pitchFamily="18" charset="0"/>
            </a:endParaRPr>
          </a:p>
          <a:p>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Câu</a:t>
            </a:r>
            <a:r>
              <a:rPr lang="en-US" sz="3600" dirty="0">
                <a:solidFill>
                  <a:srgbClr val="000000"/>
                </a:solidFill>
                <a:latin typeface="Times New Roman" panose="02020603050405020304" pitchFamily="18" charset="0"/>
                <a:cs typeface="Times New Roman" panose="02020603050405020304" pitchFamily="18" charset="0"/>
              </a:rPr>
              <a:t> 6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câu</a:t>
            </a:r>
            <a:r>
              <a:rPr lang="en-US" sz="3600" dirty="0">
                <a:solidFill>
                  <a:srgbClr val="000000"/>
                </a:solidFill>
                <a:latin typeface="Times New Roman" panose="02020603050405020304" pitchFamily="18" charset="0"/>
                <a:cs typeface="Times New Roman" panose="02020603050405020304" pitchFamily="18" charset="0"/>
              </a:rPr>
              <a:t> 8: </a:t>
            </a:r>
            <a:r>
              <a:rPr lang="en-US" sz="3600" i="1" dirty="0" err="1">
                <a:solidFill>
                  <a:srgbClr val="000000"/>
                </a:solidFill>
                <a:latin typeface="Times New Roman" panose="02020603050405020304" pitchFamily="18" charset="0"/>
                <a:cs typeface="Times New Roman" panose="02020603050405020304" pitchFamily="18" charset="0"/>
              </a:rPr>
              <a:t>chủ</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đề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về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kinh</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nghiệm</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sản</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xuất</a:t>
            </a:r>
            <a:endParaRPr lang="en-US" sz="3600" dirty="0">
              <a:solidFill>
                <a:srgbClr val="000000"/>
              </a:solidFill>
              <a:latin typeface="Times New Roman" panose="02020603050405020304" pitchFamily="18" charset="0"/>
              <a:cs typeface="Times New Roman" panose="02020603050405020304" pitchFamily="18" charset="0"/>
            </a:endParaRPr>
          </a:p>
          <a:p>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Câu</a:t>
            </a:r>
            <a:r>
              <a:rPr lang="en-US" sz="3600" dirty="0">
                <a:solidFill>
                  <a:srgbClr val="000000"/>
                </a:solidFill>
                <a:latin typeface="Times New Roman" panose="02020603050405020304" pitchFamily="18" charset="0"/>
                <a:cs typeface="Times New Roman" panose="02020603050405020304" pitchFamily="18" charset="0"/>
              </a:rPr>
              <a:t> 9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câu</a:t>
            </a:r>
            <a:r>
              <a:rPr lang="en-US" sz="3600" dirty="0">
                <a:solidFill>
                  <a:srgbClr val="000000"/>
                </a:solidFill>
                <a:latin typeface="Times New Roman" panose="02020603050405020304" pitchFamily="18" charset="0"/>
                <a:cs typeface="Times New Roman" panose="02020603050405020304" pitchFamily="18" charset="0"/>
              </a:rPr>
              <a:t> 15: </a:t>
            </a:r>
            <a:r>
              <a:rPr lang="en-US" sz="3600" i="1" dirty="0" err="1">
                <a:solidFill>
                  <a:srgbClr val="000000"/>
                </a:solidFill>
                <a:latin typeface="Times New Roman" panose="02020603050405020304" pitchFamily="18" charset="0"/>
                <a:cs typeface="Times New Roman" panose="02020603050405020304" pitchFamily="18" charset="0"/>
              </a:rPr>
              <a:t>chủ</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đề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kinh</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nghiệm</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về</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đời</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sống</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xã</a:t>
            </a:r>
            <a:r>
              <a:rPr lang="en-US" sz="3600" i="1"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cs typeface="Times New Roman" panose="02020603050405020304" pitchFamily="18" charset="0"/>
              </a:rPr>
              <a:t>hội</a:t>
            </a:r>
            <a:r>
              <a:rPr lang="en-US" sz="3600" i="1" dirty="0">
                <a:solidFill>
                  <a:srgbClr val="000000"/>
                </a:solidFill>
                <a:latin typeface="Times New Roman" panose="02020603050405020304" pitchFamily="18" charset="0"/>
                <a:cs typeface="Times New Roman" panose="02020603050405020304" pitchFamily="18" charset="0"/>
              </a:rPr>
              <a:t>.</a:t>
            </a:r>
            <a:endParaRPr lang="en-US" sz="3600" dirty="0">
              <a:solidFill>
                <a:srgbClr val="000000"/>
              </a:solidFill>
              <a:latin typeface="Times New Roman" panose="02020603050405020304" pitchFamily="18" charset="0"/>
              <a:cs typeface="Times New Roman" panose="02020603050405020304" pitchFamily="18" charset="0"/>
            </a:endParaRPr>
          </a:p>
          <a:p>
            <a:r>
              <a:rPr lang="en-US" sz="3600" b="1" dirty="0">
                <a:solidFill>
                  <a:srgbClr val="000000"/>
                </a:solidFill>
                <a:latin typeface="Times New Roman" panose="02020603050405020304" pitchFamily="18" charset="0"/>
                <a:cs typeface="Times New Roman" panose="02020603050405020304" pitchFamily="18" charset="0"/>
              </a:rPr>
              <a:t> </a:t>
            </a:r>
            <a:endParaRPr lang="en-US" sz="3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33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39" y="358804"/>
            <a:ext cx="11252701" cy="3416320"/>
          </a:xfrm>
          <a:prstGeom prst="rect">
            <a:avLst/>
          </a:prstGeom>
          <a:noFill/>
        </p:spPr>
        <p:txBody>
          <a:bodyPr wrap="square" rtlCol="0">
            <a:spAutoFit/>
          </a:bodyPr>
          <a:lstStyle/>
          <a:p>
            <a:r>
              <a:rPr lang="vi-VN" sz="3600" dirty="0" smtClean="0">
                <a:solidFill>
                  <a:srgbClr val="FF0000"/>
                </a:solidFill>
                <a:latin typeface="+mj-lt"/>
              </a:rPr>
              <a:t>Câu 1: </a:t>
            </a:r>
            <a:r>
              <a:rPr lang="vi-VN" sz="3600" dirty="0">
                <a:latin typeface="+mj-lt"/>
              </a:rPr>
              <a:t> </a:t>
            </a:r>
          </a:p>
          <a:p>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heo</a:t>
            </a:r>
            <a:r>
              <a:rPr lang="en-US" altLang="en-US" sz="3600" dirty="0">
                <a:latin typeface="Times New Roman" panose="02020603050405020304" pitchFamily="18" charset="0"/>
                <a:cs typeface="Times New Roman" panose="02020603050405020304" pitchFamily="18" charset="0"/>
              </a:rPr>
              <a:t> may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chuồn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chuồn</a:t>
            </a:r>
            <a:r>
              <a:rPr lang="en-US" altLang="en-US" sz="3600" dirty="0">
                <a:latin typeface="Times New Roman" panose="02020603050405020304" pitchFamily="18" charset="0"/>
                <a:cs typeface="Times New Roman" panose="02020603050405020304" pitchFamily="18" charset="0"/>
              </a:rPr>
              <a:t> bay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sắp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r>
              <a:rPr lang="vi-VN" sz="3600" dirty="0" smtClean="0">
                <a:solidFill>
                  <a:srgbClr val="FF0000"/>
                </a:solidFill>
                <a:latin typeface="+mj-lt"/>
              </a:rPr>
              <a:t>Câu </a:t>
            </a:r>
            <a:r>
              <a:rPr lang="vi-VN" sz="3600" dirty="0">
                <a:solidFill>
                  <a:srgbClr val="FF0000"/>
                </a:solidFill>
                <a:latin typeface="+mj-lt"/>
              </a:rPr>
              <a:t>2</a:t>
            </a:r>
          </a:p>
          <a:p>
            <a:r>
              <a:rPr lang="en-US" sz="3600" dirty="0" smtClean="0">
                <a:latin typeface="+mj-lt"/>
              </a:rPr>
              <a:t>N</a:t>
            </a:r>
            <a:r>
              <a:rPr lang="vi-VN" sz="3600" dirty="0" smtClean="0">
                <a:latin typeface="+mj-lt"/>
              </a:rPr>
              <a:t>ếu </a:t>
            </a:r>
            <a:r>
              <a:rPr lang="vi-VN" sz="3600" dirty="0">
                <a:latin typeface="+mj-lt"/>
              </a:rPr>
              <a:t>thấy từng đàn kiến cánh rời tổ bay ra, rất có thể những cơn mưa, bão lớn sắp tới</a:t>
            </a:r>
            <a:r>
              <a:rPr lang="vi-VN" sz="3600" dirty="0" smtClean="0">
                <a:latin typeface="+mj-lt"/>
              </a:rPr>
              <a:t>.</a:t>
            </a:r>
            <a:endParaRPr lang="vi-VN" sz="3600" dirty="0">
              <a:latin typeface="+mj-lt"/>
            </a:endParaRPr>
          </a:p>
        </p:txBody>
      </p:sp>
    </p:spTree>
    <p:extLst>
      <p:ext uri="{BB962C8B-B14F-4D97-AF65-F5344CB8AC3E}">
        <p14:creationId xmlns:p14="http://schemas.microsoft.com/office/powerpoint/2010/main" val="3956593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609" y="243512"/>
            <a:ext cx="9710670" cy="6370975"/>
          </a:xfrm>
          <a:prstGeom prst="rect">
            <a:avLst/>
          </a:prstGeom>
          <a:noFill/>
        </p:spPr>
        <p:txBody>
          <a:bodyPr wrap="square" rtlCol="0">
            <a:spAutoFit/>
          </a:bodyPr>
          <a:lstStyle/>
          <a:p>
            <a:r>
              <a:rPr lang="vi-VN" sz="1700" b="1" dirty="0">
                <a:solidFill>
                  <a:schemeClr val="bg1"/>
                </a:solidFill>
              </a:rPr>
              <a:t>3. Câu 3</a:t>
            </a:r>
            <a:endParaRPr lang="vi-VN" sz="1700" dirty="0">
              <a:solidFill>
                <a:schemeClr val="bg1"/>
              </a:solidFill>
            </a:endParaRPr>
          </a:p>
          <a:p>
            <a:r>
              <a:rPr lang="vi-VN" sz="1700" dirty="0">
                <a:solidFill>
                  <a:schemeClr val="bg1"/>
                </a:solidFill>
              </a:rPr>
              <a:t>- Nghệ thuật:</a:t>
            </a:r>
          </a:p>
          <a:p>
            <a:r>
              <a:rPr lang="vi-VN" sz="1700" dirty="0">
                <a:solidFill>
                  <a:schemeClr val="bg1"/>
                </a:solidFill>
              </a:rPr>
              <a:t>+ Hai vế câu đối nhau</a:t>
            </a:r>
          </a:p>
          <a:p>
            <a:r>
              <a:rPr lang="vi-VN" sz="1700" dirty="0">
                <a:solidFill>
                  <a:schemeClr val="bg1"/>
                </a:solidFill>
              </a:rPr>
              <a:t>+ Điệp ngữ: “Mây kéo”</a:t>
            </a:r>
          </a:p>
          <a:p>
            <a:r>
              <a:rPr lang="vi-VN" sz="1700" dirty="0">
                <a:solidFill>
                  <a:schemeClr val="bg1"/>
                </a:solidFill>
              </a:rPr>
              <a:t>+ Kết cấu: nhân – quả</a:t>
            </a:r>
          </a:p>
          <a:p>
            <a:r>
              <a:rPr lang="vi-VN" sz="1700" dirty="0">
                <a:solidFill>
                  <a:schemeClr val="bg1"/>
                </a:solidFill>
              </a:rPr>
              <a:t>- Bài học kinh nghiệm: </a:t>
            </a:r>
          </a:p>
          <a:p>
            <a:r>
              <a:rPr lang="vi-VN" sz="1700" dirty="0">
                <a:solidFill>
                  <a:schemeClr val="bg1"/>
                </a:solidFill>
              </a:rPr>
              <a:t>+ Vào mùa Đông có gió đồng bằng khi gió này thổi vào Bắc Trung Bộ hay đồng bằng sông Hồng, từ  biển vào đồng bằng sông Hồng hay vào Bắc Trung Bộ thì mang theo nhiều hơi nước hình thành những đám mây lớn cho mưa (mây kéo lên ngàn - tức là lên núi - vì BTB liền với Trường Sơn).</a:t>
            </a:r>
          </a:p>
          <a:p>
            <a:r>
              <a:rPr lang="vi-VN" sz="1700" dirty="0">
                <a:solidFill>
                  <a:schemeClr val="bg1"/>
                </a:solidFill>
              </a:rPr>
              <a:t>+ Còn vào mùa hè, gió TN khi từ Lào xuống sẽ  ra biển Đông và mang theo không khí khô (đã trút hết mưa bên Tây Trường Sơn) vì thế thấy mây kéo từ núi xuống ra bể (biển) thì sẽ nắng khô. </a:t>
            </a:r>
          </a:p>
          <a:p>
            <a:r>
              <a:rPr lang="vi-VN" sz="1700" dirty="0">
                <a:solidFill>
                  <a:schemeClr val="bg1"/>
                </a:solidFill>
              </a:rPr>
              <a:t>ad</a:t>
            </a:r>
          </a:p>
          <a:p>
            <a:r>
              <a:rPr lang="vi-VN" sz="1700" b="1" dirty="0">
                <a:solidFill>
                  <a:schemeClr val="bg1"/>
                </a:solidFill>
              </a:rPr>
              <a:t>4. Câu 4</a:t>
            </a:r>
            <a:endParaRPr lang="vi-VN" sz="1700" dirty="0">
              <a:solidFill>
                <a:schemeClr val="bg1"/>
              </a:solidFill>
            </a:endParaRPr>
          </a:p>
          <a:p>
            <a:r>
              <a:rPr lang="vi-VN" sz="1700" dirty="0">
                <a:solidFill>
                  <a:schemeClr val="bg1"/>
                </a:solidFill>
              </a:rPr>
              <a:t>- Nghệ thuật: cách nói thậm xưng, sử dụng phép đối</a:t>
            </a:r>
          </a:p>
          <a:p>
            <a:r>
              <a:rPr lang="vi-VN" sz="1700" dirty="0">
                <a:solidFill>
                  <a:schemeClr val="bg1"/>
                </a:solidFill>
              </a:rPr>
              <a:t>⇒ Phản ánh hiện tượng trong tự nhiên: tháng năm ngày dài, đêm ngắn còn tháng mười ngày ngắn, đêm dài</a:t>
            </a:r>
          </a:p>
          <a:p>
            <a:r>
              <a:rPr lang="vi-VN" sz="1700" dirty="0">
                <a:solidFill>
                  <a:schemeClr val="bg1"/>
                </a:solidFill>
              </a:rPr>
              <a:t>- Bài học kinh nghiệm: Đêm tháng năm và ngày tháng mười rất ngắn, vì vậy, phải chủ động sắp xếp công việc cho hợp lí</a:t>
            </a:r>
          </a:p>
          <a:p>
            <a:r>
              <a:rPr lang="vi-VN" sz="1700" b="1" dirty="0">
                <a:solidFill>
                  <a:schemeClr val="bg1"/>
                </a:solidFill>
              </a:rPr>
              <a:t>5. Câu 5</a:t>
            </a:r>
            <a:endParaRPr lang="vi-VN" sz="1700" dirty="0">
              <a:solidFill>
                <a:schemeClr val="bg1"/>
              </a:solidFill>
            </a:endParaRPr>
          </a:p>
          <a:p>
            <a:r>
              <a:rPr lang="vi-VN" sz="1700" dirty="0">
                <a:solidFill>
                  <a:schemeClr val="bg1"/>
                </a:solidFill>
              </a:rPr>
              <a:t>- Nghệ thuật: Phép đối, vần lưng</a:t>
            </a:r>
          </a:p>
          <a:p>
            <a:r>
              <a:rPr lang="vi-VN" sz="1700" dirty="0">
                <a:solidFill>
                  <a:schemeClr val="bg1"/>
                </a:solidFill>
              </a:rPr>
              <a:t>- Bài học kinh nghiệm: Ngày nắng thì cảm thấy buổi trưa đến sớm hơn vì thời tiết nóng bức, ngột ngạt. Ngày mưa trời âm u nên tối sớm. Đây là cách dùng câu nắng chóng trưa, mưa chóng tối.</a:t>
            </a:r>
          </a:p>
          <a:p>
            <a:endParaRPr lang="en-US" sz="1700" dirty="0">
              <a:solidFill>
                <a:schemeClr val="bg1"/>
              </a:solidFill>
            </a:endParaRPr>
          </a:p>
        </p:txBody>
      </p:sp>
      <p:sp>
        <p:nvSpPr>
          <p:cNvPr id="4" name="TextBox 3"/>
          <p:cNvSpPr txBox="1"/>
          <p:nvPr/>
        </p:nvSpPr>
        <p:spPr>
          <a:xfrm>
            <a:off x="222069" y="204323"/>
            <a:ext cx="11717382" cy="3970318"/>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Câu </a:t>
            </a:r>
            <a:r>
              <a:rPr lang="vi-VN" sz="3600" b="1" dirty="0">
                <a:solidFill>
                  <a:srgbClr val="FF0000"/>
                </a:solidFill>
                <a:latin typeface="Times New Roman" panose="02020603050405020304" pitchFamily="18" charset="0"/>
                <a:cs typeface="Times New Roman" panose="02020603050405020304" pitchFamily="18" charset="0"/>
              </a:rPr>
              <a:t>3</a:t>
            </a:r>
          </a:p>
          <a:p>
            <a:r>
              <a:rPr lang="vi-VN" sz="3600" dirty="0" smtClean="0">
                <a:latin typeface="Times New Roman" panose="02020603050405020304" pitchFamily="18" charset="0"/>
                <a:cs typeface="Times New Roman" panose="02020603050405020304" pitchFamily="18" charset="0"/>
              </a:rPr>
              <a:t>+ Vào mùa Đông có gió từ  biển vào thì mang theo nhiều hơi nước hình thành những đám mây lớn cho mưa</a:t>
            </a:r>
            <a:endParaRPr lang="vi-VN"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V</a:t>
            </a:r>
            <a:r>
              <a:rPr lang="vi-VN" sz="3600" dirty="0" smtClean="0">
                <a:latin typeface="Times New Roman" panose="02020603050405020304" pitchFamily="18" charset="0"/>
                <a:cs typeface="Times New Roman" panose="02020603050405020304" pitchFamily="18" charset="0"/>
              </a:rPr>
              <a:t>ào </a:t>
            </a:r>
            <a:r>
              <a:rPr lang="vi-VN" sz="3600" dirty="0">
                <a:latin typeface="Times New Roman" panose="02020603050405020304" pitchFamily="18" charset="0"/>
                <a:cs typeface="Times New Roman" panose="02020603050405020304" pitchFamily="18" charset="0"/>
              </a:rPr>
              <a:t>mùa hè, </a:t>
            </a:r>
            <a:r>
              <a:rPr lang="vi-VN" sz="3600" dirty="0" smtClean="0">
                <a:latin typeface="Times New Roman" panose="02020603050405020304" pitchFamily="18" charset="0"/>
                <a:cs typeface="Times New Roman" panose="02020603050405020304" pitchFamily="18" charset="0"/>
              </a:rPr>
              <a:t>gió từ </a:t>
            </a:r>
            <a:r>
              <a:rPr lang="vi-VN" sz="3600" dirty="0">
                <a:latin typeface="Times New Roman" panose="02020603050405020304" pitchFamily="18" charset="0"/>
                <a:cs typeface="Times New Roman" panose="02020603050405020304" pitchFamily="18" charset="0"/>
              </a:rPr>
              <a:t>Lào </a:t>
            </a:r>
            <a:r>
              <a:rPr lang="vi-VN" sz="3600" dirty="0" smtClean="0">
                <a:latin typeface="Times New Roman" panose="02020603050405020304" pitchFamily="18" charset="0"/>
                <a:cs typeface="Times New Roman" panose="02020603050405020304" pitchFamily="18" charset="0"/>
              </a:rPr>
              <a:t>sẽ </a:t>
            </a:r>
            <a:r>
              <a:rPr lang="vi-VN" sz="3600" dirty="0">
                <a:latin typeface="Times New Roman" panose="02020603050405020304" pitchFamily="18" charset="0"/>
                <a:cs typeface="Times New Roman" panose="02020603050405020304" pitchFamily="18" charset="0"/>
              </a:rPr>
              <a:t>mang theo không khí </a:t>
            </a:r>
            <a:r>
              <a:rPr lang="vi-VN" sz="3600" dirty="0" smtClean="0">
                <a:latin typeface="Times New Roman" panose="02020603050405020304" pitchFamily="18" charset="0"/>
                <a:cs typeface="Times New Roman" panose="02020603050405020304" pitchFamily="18" charset="0"/>
              </a:rPr>
              <a:t>khô  </a:t>
            </a:r>
          </a:p>
          <a:p>
            <a:r>
              <a:rPr lang="vi-VN" sz="3600" b="1" dirty="0" smtClean="0">
                <a:solidFill>
                  <a:srgbClr val="FF0000"/>
                </a:solidFill>
                <a:latin typeface="Times New Roman" panose="02020603050405020304" pitchFamily="18" charset="0"/>
                <a:cs typeface="Times New Roman" panose="02020603050405020304" pitchFamily="18" charset="0"/>
              </a:rPr>
              <a:t>Câu 4</a:t>
            </a:r>
          </a:p>
          <a:p>
            <a:r>
              <a:rPr lang="vi-VN" sz="3600" dirty="0" smtClean="0">
                <a:latin typeface="Times New Roman" panose="02020603050405020304" pitchFamily="18" charset="0"/>
                <a:cs typeface="Times New Roman" panose="02020603050405020304" pitchFamily="18" charset="0"/>
              </a:rPr>
              <a:t>Đêm </a:t>
            </a:r>
            <a:r>
              <a:rPr lang="vi-VN" sz="3600" dirty="0">
                <a:latin typeface="Times New Roman" panose="02020603050405020304" pitchFamily="18" charset="0"/>
                <a:cs typeface="Times New Roman" panose="02020603050405020304" pitchFamily="18" charset="0"/>
              </a:rPr>
              <a:t>tháng năm và ngày tháng mười rất ngắn, vì vậy, phải chủ động sắp xếp công việc cho hợp lí</a:t>
            </a:r>
          </a:p>
        </p:txBody>
      </p:sp>
    </p:spTree>
    <p:extLst>
      <p:ext uri="{BB962C8B-B14F-4D97-AF65-F5344CB8AC3E}">
        <p14:creationId xmlns:p14="http://schemas.microsoft.com/office/powerpoint/2010/main" val="148822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down)">
                                      <p:cBhvr>
                                        <p:cTn id="57" dur="580">
                                          <p:stCondLst>
                                            <p:cond delay="0"/>
                                          </p:stCondLst>
                                        </p:cTn>
                                        <p:tgtEl>
                                          <p:spTgt spid="4">
                                            <p:txEl>
                                              <p:pRg st="3" end="3"/>
                                            </p:txEl>
                                          </p:spTgt>
                                        </p:tgtEl>
                                      </p:cBhvr>
                                    </p:animEffect>
                                    <p:anim calcmode="lin" valueType="num">
                                      <p:cBhvr>
                                        <p:cTn id="5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3" end="3"/>
                                            </p:txEl>
                                          </p:spTgt>
                                        </p:tgtEl>
                                      </p:cBhvr>
                                      <p:to x="100000" y="60000"/>
                                    </p:animScale>
                                    <p:animScale>
                                      <p:cBhvr>
                                        <p:cTn id="64" dur="166" decel="50000">
                                          <p:stCondLst>
                                            <p:cond delay="676"/>
                                          </p:stCondLst>
                                        </p:cTn>
                                        <p:tgtEl>
                                          <p:spTgt spid="4">
                                            <p:txEl>
                                              <p:pRg st="3" end="3"/>
                                            </p:txEl>
                                          </p:spTgt>
                                        </p:tgtEl>
                                      </p:cBhvr>
                                      <p:to x="100000" y="100000"/>
                                    </p:animScale>
                                    <p:animScale>
                                      <p:cBhvr>
                                        <p:cTn id="65" dur="26">
                                          <p:stCondLst>
                                            <p:cond delay="1312"/>
                                          </p:stCondLst>
                                        </p:cTn>
                                        <p:tgtEl>
                                          <p:spTgt spid="4">
                                            <p:txEl>
                                              <p:pRg st="3" end="3"/>
                                            </p:txEl>
                                          </p:spTgt>
                                        </p:tgtEl>
                                      </p:cBhvr>
                                      <p:to x="100000" y="80000"/>
                                    </p:animScale>
                                    <p:animScale>
                                      <p:cBhvr>
                                        <p:cTn id="66" dur="166" decel="50000">
                                          <p:stCondLst>
                                            <p:cond delay="1338"/>
                                          </p:stCondLst>
                                        </p:cTn>
                                        <p:tgtEl>
                                          <p:spTgt spid="4">
                                            <p:txEl>
                                              <p:pRg st="3" end="3"/>
                                            </p:txEl>
                                          </p:spTgt>
                                        </p:tgtEl>
                                      </p:cBhvr>
                                      <p:to x="100000" y="100000"/>
                                    </p:animScale>
                                    <p:animScale>
                                      <p:cBhvr>
                                        <p:cTn id="67" dur="26">
                                          <p:stCondLst>
                                            <p:cond delay="1642"/>
                                          </p:stCondLst>
                                        </p:cTn>
                                        <p:tgtEl>
                                          <p:spTgt spid="4">
                                            <p:txEl>
                                              <p:pRg st="3" end="3"/>
                                            </p:txEl>
                                          </p:spTgt>
                                        </p:tgtEl>
                                      </p:cBhvr>
                                      <p:to x="100000" y="90000"/>
                                    </p:animScale>
                                    <p:animScale>
                                      <p:cBhvr>
                                        <p:cTn id="68" dur="166" decel="50000">
                                          <p:stCondLst>
                                            <p:cond delay="1668"/>
                                          </p:stCondLst>
                                        </p:cTn>
                                        <p:tgtEl>
                                          <p:spTgt spid="4">
                                            <p:txEl>
                                              <p:pRg st="3" end="3"/>
                                            </p:txEl>
                                          </p:spTgt>
                                        </p:tgtEl>
                                      </p:cBhvr>
                                      <p:to x="100000" y="100000"/>
                                    </p:animScale>
                                    <p:animScale>
                                      <p:cBhvr>
                                        <p:cTn id="69" dur="26">
                                          <p:stCondLst>
                                            <p:cond delay="1808"/>
                                          </p:stCondLst>
                                        </p:cTn>
                                        <p:tgtEl>
                                          <p:spTgt spid="4">
                                            <p:txEl>
                                              <p:pRg st="3" end="3"/>
                                            </p:txEl>
                                          </p:spTgt>
                                        </p:tgtEl>
                                      </p:cBhvr>
                                      <p:to x="100000" y="95000"/>
                                    </p:animScale>
                                    <p:animScale>
                                      <p:cBhvr>
                                        <p:cTn id="70" dur="166" decel="50000">
                                          <p:stCondLst>
                                            <p:cond delay="1834"/>
                                          </p:stCondLst>
                                        </p:cTn>
                                        <p:tgtEl>
                                          <p:spTgt spid="4">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Effect transition="in" filter="wipe(down)">
                                      <p:cBhvr>
                                        <p:cTn id="73" dur="580">
                                          <p:stCondLst>
                                            <p:cond delay="0"/>
                                          </p:stCondLst>
                                        </p:cTn>
                                        <p:tgtEl>
                                          <p:spTgt spid="4">
                                            <p:txEl>
                                              <p:pRg st="4" end="4"/>
                                            </p:txEl>
                                          </p:spTgt>
                                        </p:tgtEl>
                                      </p:cBhvr>
                                    </p:animEffect>
                                    <p:anim calcmode="lin" valueType="num">
                                      <p:cBhvr>
                                        <p:cTn id="7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xEl>
                                              <p:pRg st="4" end="4"/>
                                            </p:txEl>
                                          </p:spTgt>
                                        </p:tgtEl>
                                      </p:cBhvr>
                                      <p:to x="100000" y="60000"/>
                                    </p:animScale>
                                    <p:animScale>
                                      <p:cBhvr>
                                        <p:cTn id="80" dur="166" decel="50000">
                                          <p:stCondLst>
                                            <p:cond delay="676"/>
                                          </p:stCondLst>
                                        </p:cTn>
                                        <p:tgtEl>
                                          <p:spTgt spid="4">
                                            <p:txEl>
                                              <p:pRg st="4" end="4"/>
                                            </p:txEl>
                                          </p:spTgt>
                                        </p:tgtEl>
                                      </p:cBhvr>
                                      <p:to x="100000" y="100000"/>
                                    </p:animScale>
                                    <p:animScale>
                                      <p:cBhvr>
                                        <p:cTn id="81" dur="26">
                                          <p:stCondLst>
                                            <p:cond delay="1312"/>
                                          </p:stCondLst>
                                        </p:cTn>
                                        <p:tgtEl>
                                          <p:spTgt spid="4">
                                            <p:txEl>
                                              <p:pRg st="4" end="4"/>
                                            </p:txEl>
                                          </p:spTgt>
                                        </p:tgtEl>
                                      </p:cBhvr>
                                      <p:to x="100000" y="80000"/>
                                    </p:animScale>
                                    <p:animScale>
                                      <p:cBhvr>
                                        <p:cTn id="82" dur="166" decel="50000">
                                          <p:stCondLst>
                                            <p:cond delay="1338"/>
                                          </p:stCondLst>
                                        </p:cTn>
                                        <p:tgtEl>
                                          <p:spTgt spid="4">
                                            <p:txEl>
                                              <p:pRg st="4" end="4"/>
                                            </p:txEl>
                                          </p:spTgt>
                                        </p:tgtEl>
                                      </p:cBhvr>
                                      <p:to x="100000" y="100000"/>
                                    </p:animScale>
                                    <p:animScale>
                                      <p:cBhvr>
                                        <p:cTn id="83" dur="26">
                                          <p:stCondLst>
                                            <p:cond delay="1642"/>
                                          </p:stCondLst>
                                        </p:cTn>
                                        <p:tgtEl>
                                          <p:spTgt spid="4">
                                            <p:txEl>
                                              <p:pRg st="4" end="4"/>
                                            </p:txEl>
                                          </p:spTgt>
                                        </p:tgtEl>
                                      </p:cBhvr>
                                      <p:to x="100000" y="90000"/>
                                    </p:animScale>
                                    <p:animScale>
                                      <p:cBhvr>
                                        <p:cTn id="84" dur="166" decel="50000">
                                          <p:stCondLst>
                                            <p:cond delay="1668"/>
                                          </p:stCondLst>
                                        </p:cTn>
                                        <p:tgtEl>
                                          <p:spTgt spid="4">
                                            <p:txEl>
                                              <p:pRg st="4" end="4"/>
                                            </p:txEl>
                                          </p:spTgt>
                                        </p:tgtEl>
                                      </p:cBhvr>
                                      <p:to x="100000" y="100000"/>
                                    </p:animScale>
                                    <p:animScale>
                                      <p:cBhvr>
                                        <p:cTn id="85" dur="26">
                                          <p:stCondLst>
                                            <p:cond delay="1808"/>
                                          </p:stCondLst>
                                        </p:cTn>
                                        <p:tgtEl>
                                          <p:spTgt spid="4">
                                            <p:txEl>
                                              <p:pRg st="4" end="4"/>
                                            </p:txEl>
                                          </p:spTgt>
                                        </p:tgtEl>
                                      </p:cBhvr>
                                      <p:to x="100000" y="95000"/>
                                    </p:animScale>
                                    <p:animScale>
                                      <p:cBhvr>
                                        <p:cTn id="86"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53" y="210026"/>
            <a:ext cx="11529258" cy="6986528"/>
          </a:xfrm>
          <a:prstGeom prst="rect">
            <a:avLst/>
          </a:prstGeom>
          <a:noFill/>
        </p:spPr>
        <p:txBody>
          <a:bodyPr wrap="square" rtlCol="0">
            <a:spAutoFit/>
          </a:bodyPr>
          <a:lstStyle/>
          <a:p>
            <a:r>
              <a:rPr lang="vi-VN" sz="3200" b="1" i="1" dirty="0" smtClean="0">
                <a:solidFill>
                  <a:srgbClr val="FF0000"/>
                </a:solidFill>
                <a:latin typeface="+mj-lt"/>
              </a:rPr>
              <a:t>Câu </a:t>
            </a:r>
            <a:r>
              <a:rPr lang="vi-VN" sz="3200" b="1" i="1" dirty="0">
                <a:solidFill>
                  <a:srgbClr val="FF0000"/>
                </a:solidFill>
                <a:latin typeface="+mj-lt"/>
              </a:rPr>
              <a:t>5</a:t>
            </a:r>
          </a:p>
          <a:p>
            <a:r>
              <a:rPr lang="vi-VN" sz="3200" dirty="0" smtClean="0">
                <a:latin typeface="+mj-lt"/>
              </a:rPr>
              <a:t>Ngày </a:t>
            </a:r>
            <a:r>
              <a:rPr lang="vi-VN" sz="3200" dirty="0">
                <a:latin typeface="+mj-lt"/>
              </a:rPr>
              <a:t>nắng thì cảm thấy buổi trưa đến sớm hơn vì thời tiết nóng bức, ngột ngạt. Ngày mưa trời âm u nên tối sớm. </a:t>
            </a:r>
          </a:p>
          <a:p>
            <a:r>
              <a:rPr lang="vi-VN" sz="3200" b="1" i="1" dirty="0" smtClean="0">
                <a:solidFill>
                  <a:srgbClr val="FF0000"/>
                </a:solidFill>
                <a:latin typeface="+mj-lt"/>
              </a:rPr>
              <a:t>Câu </a:t>
            </a:r>
            <a:r>
              <a:rPr lang="vi-VN" sz="3200" b="1" i="1" dirty="0">
                <a:solidFill>
                  <a:srgbClr val="FF0000"/>
                </a:solidFill>
                <a:latin typeface="+mj-lt"/>
              </a:rPr>
              <a:t>6</a:t>
            </a:r>
            <a:endParaRPr lang="vi-VN" sz="3200" i="1" dirty="0">
              <a:solidFill>
                <a:srgbClr val="FF0000"/>
              </a:solidFill>
              <a:latin typeface="+mj-lt"/>
            </a:endParaRPr>
          </a:p>
          <a:p>
            <a:r>
              <a:rPr lang="vi-VN" sz="3200" dirty="0" smtClean="0">
                <a:latin typeface="+mj-lt"/>
              </a:rPr>
              <a:t>+ </a:t>
            </a:r>
            <a:r>
              <a:rPr lang="vi-VN" sz="3200" dirty="0">
                <a:latin typeface="+mj-lt"/>
              </a:rPr>
              <a:t>Trong sản xuất nông nghiệp, bốn yếu tố nước, phân, sự chăm chỉ, chịu khó và giống đều rất quan trọng, giữa chúng có mối quan hệ mật thiệt với nhau. Trong đó, nước là yếu tố quan trọng nhất, tiếp đó là phân, sự chăm chỉ và cuối cùng là giống</a:t>
            </a:r>
          </a:p>
          <a:p>
            <a:r>
              <a:rPr lang="vi-VN" sz="3200" dirty="0">
                <a:latin typeface="+mj-lt"/>
              </a:rPr>
              <a:t>+ Khuyên con người ta trong lao động sản xuất cần đảm bảo bốn yếu tố nếu trên để mùa màng bội thu</a:t>
            </a:r>
          </a:p>
          <a:p>
            <a:r>
              <a:rPr lang="vi-VN" sz="3200" b="1" dirty="0" smtClean="0">
                <a:solidFill>
                  <a:srgbClr val="FF0000"/>
                </a:solidFill>
                <a:latin typeface="+mj-lt"/>
              </a:rPr>
              <a:t>Câu </a:t>
            </a:r>
            <a:r>
              <a:rPr lang="vi-VN" sz="3200" b="1" dirty="0">
                <a:solidFill>
                  <a:srgbClr val="FF0000"/>
                </a:solidFill>
                <a:latin typeface="+mj-lt"/>
              </a:rPr>
              <a:t>7</a:t>
            </a:r>
            <a:endParaRPr lang="vi-VN" sz="3200" dirty="0">
              <a:solidFill>
                <a:srgbClr val="FF0000"/>
              </a:solidFill>
              <a:latin typeface="+mj-lt"/>
            </a:endParaRPr>
          </a:p>
          <a:p>
            <a:r>
              <a:rPr lang="vi-VN" sz="3200" dirty="0" smtClean="0">
                <a:latin typeface="+mj-lt"/>
              </a:rPr>
              <a:t>Khi </a:t>
            </a:r>
            <a:r>
              <a:rPr lang="vi-VN" sz="3200" dirty="0">
                <a:latin typeface="+mj-lt"/>
              </a:rPr>
              <a:t>thời tiết nắng nóng thì sẽ thích hợp để trồng dưa, còn khi thời tiết mưa nhiều đất ẩm thì sẽ thích hợp để trồng lúa nước</a:t>
            </a:r>
            <a:r>
              <a:rPr lang="vi-VN" sz="3200" dirty="0" smtClean="0">
                <a:latin typeface="+mj-lt"/>
              </a:rPr>
              <a:t>.</a:t>
            </a:r>
            <a:endParaRPr lang="vi-VN" sz="3200" dirty="0">
              <a:latin typeface="+mj-lt"/>
            </a:endParaRPr>
          </a:p>
          <a:p>
            <a:endParaRPr lang="en-US" sz="3200" dirty="0">
              <a:latin typeface="+mj-lt"/>
            </a:endParaRPr>
          </a:p>
        </p:txBody>
      </p:sp>
    </p:spTree>
    <p:extLst>
      <p:ext uri="{BB962C8B-B14F-4D97-AF65-F5344CB8AC3E}">
        <p14:creationId xmlns:p14="http://schemas.microsoft.com/office/powerpoint/2010/main" val="1176568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down)">
                                      <p:cBhvr>
                                        <p:cTn id="41" dur="580">
                                          <p:stCondLst>
                                            <p:cond delay="0"/>
                                          </p:stCondLst>
                                        </p:cTn>
                                        <p:tgtEl>
                                          <p:spTgt spid="5">
                                            <p:txEl>
                                              <p:pRg st="2" end="2"/>
                                            </p:txEl>
                                          </p:spTgt>
                                        </p:tgtEl>
                                      </p:cBhvr>
                                    </p:animEffect>
                                    <p:anim calcmode="lin" valueType="num">
                                      <p:cBhvr>
                                        <p:cTn id="4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2" end="2"/>
                                            </p:txEl>
                                          </p:spTgt>
                                        </p:tgtEl>
                                      </p:cBhvr>
                                      <p:to x="100000" y="60000"/>
                                    </p:animScale>
                                    <p:animScale>
                                      <p:cBhvr>
                                        <p:cTn id="48" dur="166" decel="50000">
                                          <p:stCondLst>
                                            <p:cond delay="676"/>
                                          </p:stCondLst>
                                        </p:cTn>
                                        <p:tgtEl>
                                          <p:spTgt spid="5">
                                            <p:txEl>
                                              <p:pRg st="2" end="2"/>
                                            </p:txEl>
                                          </p:spTgt>
                                        </p:tgtEl>
                                      </p:cBhvr>
                                      <p:to x="100000" y="100000"/>
                                    </p:animScale>
                                    <p:animScale>
                                      <p:cBhvr>
                                        <p:cTn id="49" dur="26">
                                          <p:stCondLst>
                                            <p:cond delay="1312"/>
                                          </p:stCondLst>
                                        </p:cTn>
                                        <p:tgtEl>
                                          <p:spTgt spid="5">
                                            <p:txEl>
                                              <p:pRg st="2" end="2"/>
                                            </p:txEl>
                                          </p:spTgt>
                                        </p:tgtEl>
                                      </p:cBhvr>
                                      <p:to x="100000" y="80000"/>
                                    </p:animScale>
                                    <p:animScale>
                                      <p:cBhvr>
                                        <p:cTn id="50" dur="166" decel="50000">
                                          <p:stCondLst>
                                            <p:cond delay="1338"/>
                                          </p:stCondLst>
                                        </p:cTn>
                                        <p:tgtEl>
                                          <p:spTgt spid="5">
                                            <p:txEl>
                                              <p:pRg st="2" end="2"/>
                                            </p:txEl>
                                          </p:spTgt>
                                        </p:tgtEl>
                                      </p:cBhvr>
                                      <p:to x="100000" y="100000"/>
                                    </p:animScale>
                                    <p:animScale>
                                      <p:cBhvr>
                                        <p:cTn id="51" dur="26">
                                          <p:stCondLst>
                                            <p:cond delay="1642"/>
                                          </p:stCondLst>
                                        </p:cTn>
                                        <p:tgtEl>
                                          <p:spTgt spid="5">
                                            <p:txEl>
                                              <p:pRg st="2" end="2"/>
                                            </p:txEl>
                                          </p:spTgt>
                                        </p:tgtEl>
                                      </p:cBhvr>
                                      <p:to x="100000" y="90000"/>
                                    </p:animScale>
                                    <p:animScale>
                                      <p:cBhvr>
                                        <p:cTn id="52" dur="166" decel="50000">
                                          <p:stCondLst>
                                            <p:cond delay="1668"/>
                                          </p:stCondLst>
                                        </p:cTn>
                                        <p:tgtEl>
                                          <p:spTgt spid="5">
                                            <p:txEl>
                                              <p:pRg st="2" end="2"/>
                                            </p:txEl>
                                          </p:spTgt>
                                        </p:tgtEl>
                                      </p:cBhvr>
                                      <p:to x="100000" y="100000"/>
                                    </p:animScale>
                                    <p:animScale>
                                      <p:cBhvr>
                                        <p:cTn id="53" dur="26">
                                          <p:stCondLst>
                                            <p:cond delay="1808"/>
                                          </p:stCondLst>
                                        </p:cTn>
                                        <p:tgtEl>
                                          <p:spTgt spid="5">
                                            <p:txEl>
                                              <p:pRg st="2" end="2"/>
                                            </p:txEl>
                                          </p:spTgt>
                                        </p:tgtEl>
                                      </p:cBhvr>
                                      <p:to x="100000" y="95000"/>
                                    </p:animScale>
                                    <p:animScale>
                                      <p:cBhvr>
                                        <p:cTn id="54" dur="166" decel="50000">
                                          <p:stCondLst>
                                            <p:cond delay="1834"/>
                                          </p:stCondLst>
                                        </p:cTn>
                                        <p:tgtEl>
                                          <p:spTgt spid="5">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down)">
                                      <p:cBhvr>
                                        <p:cTn id="57" dur="580">
                                          <p:stCondLst>
                                            <p:cond delay="0"/>
                                          </p:stCondLst>
                                        </p:cTn>
                                        <p:tgtEl>
                                          <p:spTgt spid="5">
                                            <p:txEl>
                                              <p:pRg st="3" end="3"/>
                                            </p:txEl>
                                          </p:spTgt>
                                        </p:tgtEl>
                                      </p:cBhvr>
                                    </p:animEffect>
                                    <p:anim calcmode="lin" valueType="num">
                                      <p:cBhvr>
                                        <p:cTn id="5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3" end="3"/>
                                            </p:txEl>
                                          </p:spTgt>
                                        </p:tgtEl>
                                      </p:cBhvr>
                                      <p:to x="100000" y="60000"/>
                                    </p:animScale>
                                    <p:animScale>
                                      <p:cBhvr>
                                        <p:cTn id="64" dur="166" decel="50000">
                                          <p:stCondLst>
                                            <p:cond delay="676"/>
                                          </p:stCondLst>
                                        </p:cTn>
                                        <p:tgtEl>
                                          <p:spTgt spid="5">
                                            <p:txEl>
                                              <p:pRg st="3" end="3"/>
                                            </p:txEl>
                                          </p:spTgt>
                                        </p:tgtEl>
                                      </p:cBhvr>
                                      <p:to x="100000" y="100000"/>
                                    </p:animScale>
                                    <p:animScale>
                                      <p:cBhvr>
                                        <p:cTn id="65" dur="26">
                                          <p:stCondLst>
                                            <p:cond delay="1312"/>
                                          </p:stCondLst>
                                        </p:cTn>
                                        <p:tgtEl>
                                          <p:spTgt spid="5">
                                            <p:txEl>
                                              <p:pRg st="3" end="3"/>
                                            </p:txEl>
                                          </p:spTgt>
                                        </p:tgtEl>
                                      </p:cBhvr>
                                      <p:to x="100000" y="80000"/>
                                    </p:animScale>
                                    <p:animScale>
                                      <p:cBhvr>
                                        <p:cTn id="66" dur="166" decel="50000">
                                          <p:stCondLst>
                                            <p:cond delay="1338"/>
                                          </p:stCondLst>
                                        </p:cTn>
                                        <p:tgtEl>
                                          <p:spTgt spid="5">
                                            <p:txEl>
                                              <p:pRg st="3" end="3"/>
                                            </p:txEl>
                                          </p:spTgt>
                                        </p:tgtEl>
                                      </p:cBhvr>
                                      <p:to x="100000" y="100000"/>
                                    </p:animScale>
                                    <p:animScale>
                                      <p:cBhvr>
                                        <p:cTn id="67" dur="26">
                                          <p:stCondLst>
                                            <p:cond delay="1642"/>
                                          </p:stCondLst>
                                        </p:cTn>
                                        <p:tgtEl>
                                          <p:spTgt spid="5">
                                            <p:txEl>
                                              <p:pRg st="3" end="3"/>
                                            </p:txEl>
                                          </p:spTgt>
                                        </p:tgtEl>
                                      </p:cBhvr>
                                      <p:to x="100000" y="90000"/>
                                    </p:animScale>
                                    <p:animScale>
                                      <p:cBhvr>
                                        <p:cTn id="68" dur="166" decel="50000">
                                          <p:stCondLst>
                                            <p:cond delay="1668"/>
                                          </p:stCondLst>
                                        </p:cTn>
                                        <p:tgtEl>
                                          <p:spTgt spid="5">
                                            <p:txEl>
                                              <p:pRg st="3" end="3"/>
                                            </p:txEl>
                                          </p:spTgt>
                                        </p:tgtEl>
                                      </p:cBhvr>
                                      <p:to x="100000" y="100000"/>
                                    </p:animScale>
                                    <p:animScale>
                                      <p:cBhvr>
                                        <p:cTn id="69" dur="26">
                                          <p:stCondLst>
                                            <p:cond delay="1808"/>
                                          </p:stCondLst>
                                        </p:cTn>
                                        <p:tgtEl>
                                          <p:spTgt spid="5">
                                            <p:txEl>
                                              <p:pRg st="3" end="3"/>
                                            </p:txEl>
                                          </p:spTgt>
                                        </p:tgtEl>
                                      </p:cBhvr>
                                      <p:to x="100000" y="95000"/>
                                    </p:animScale>
                                    <p:animScale>
                                      <p:cBhvr>
                                        <p:cTn id="70" dur="166" decel="50000">
                                          <p:stCondLst>
                                            <p:cond delay="1834"/>
                                          </p:stCondLst>
                                        </p:cTn>
                                        <p:tgtEl>
                                          <p:spTgt spid="5">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wipe(down)">
                                      <p:cBhvr>
                                        <p:cTn id="73" dur="580">
                                          <p:stCondLst>
                                            <p:cond delay="0"/>
                                          </p:stCondLst>
                                        </p:cTn>
                                        <p:tgtEl>
                                          <p:spTgt spid="5">
                                            <p:txEl>
                                              <p:pRg st="4" end="4"/>
                                            </p:txEl>
                                          </p:spTgt>
                                        </p:tgtEl>
                                      </p:cBhvr>
                                    </p:animEffect>
                                    <p:anim calcmode="lin" valueType="num">
                                      <p:cBhvr>
                                        <p:cTn id="7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4" end="4"/>
                                            </p:txEl>
                                          </p:spTgt>
                                        </p:tgtEl>
                                      </p:cBhvr>
                                      <p:to x="100000" y="60000"/>
                                    </p:animScale>
                                    <p:animScale>
                                      <p:cBhvr>
                                        <p:cTn id="80" dur="166" decel="50000">
                                          <p:stCondLst>
                                            <p:cond delay="676"/>
                                          </p:stCondLst>
                                        </p:cTn>
                                        <p:tgtEl>
                                          <p:spTgt spid="5">
                                            <p:txEl>
                                              <p:pRg st="4" end="4"/>
                                            </p:txEl>
                                          </p:spTgt>
                                        </p:tgtEl>
                                      </p:cBhvr>
                                      <p:to x="100000" y="100000"/>
                                    </p:animScale>
                                    <p:animScale>
                                      <p:cBhvr>
                                        <p:cTn id="81" dur="26">
                                          <p:stCondLst>
                                            <p:cond delay="1312"/>
                                          </p:stCondLst>
                                        </p:cTn>
                                        <p:tgtEl>
                                          <p:spTgt spid="5">
                                            <p:txEl>
                                              <p:pRg st="4" end="4"/>
                                            </p:txEl>
                                          </p:spTgt>
                                        </p:tgtEl>
                                      </p:cBhvr>
                                      <p:to x="100000" y="80000"/>
                                    </p:animScale>
                                    <p:animScale>
                                      <p:cBhvr>
                                        <p:cTn id="82" dur="166" decel="50000">
                                          <p:stCondLst>
                                            <p:cond delay="1338"/>
                                          </p:stCondLst>
                                        </p:cTn>
                                        <p:tgtEl>
                                          <p:spTgt spid="5">
                                            <p:txEl>
                                              <p:pRg st="4" end="4"/>
                                            </p:txEl>
                                          </p:spTgt>
                                        </p:tgtEl>
                                      </p:cBhvr>
                                      <p:to x="100000" y="100000"/>
                                    </p:animScale>
                                    <p:animScale>
                                      <p:cBhvr>
                                        <p:cTn id="83" dur="26">
                                          <p:stCondLst>
                                            <p:cond delay="1642"/>
                                          </p:stCondLst>
                                        </p:cTn>
                                        <p:tgtEl>
                                          <p:spTgt spid="5">
                                            <p:txEl>
                                              <p:pRg st="4" end="4"/>
                                            </p:txEl>
                                          </p:spTgt>
                                        </p:tgtEl>
                                      </p:cBhvr>
                                      <p:to x="100000" y="90000"/>
                                    </p:animScale>
                                    <p:animScale>
                                      <p:cBhvr>
                                        <p:cTn id="84" dur="166" decel="50000">
                                          <p:stCondLst>
                                            <p:cond delay="1668"/>
                                          </p:stCondLst>
                                        </p:cTn>
                                        <p:tgtEl>
                                          <p:spTgt spid="5">
                                            <p:txEl>
                                              <p:pRg st="4" end="4"/>
                                            </p:txEl>
                                          </p:spTgt>
                                        </p:tgtEl>
                                      </p:cBhvr>
                                      <p:to x="100000" y="100000"/>
                                    </p:animScale>
                                    <p:animScale>
                                      <p:cBhvr>
                                        <p:cTn id="85" dur="26">
                                          <p:stCondLst>
                                            <p:cond delay="1808"/>
                                          </p:stCondLst>
                                        </p:cTn>
                                        <p:tgtEl>
                                          <p:spTgt spid="5">
                                            <p:txEl>
                                              <p:pRg st="4" end="4"/>
                                            </p:txEl>
                                          </p:spTgt>
                                        </p:tgtEl>
                                      </p:cBhvr>
                                      <p:to x="100000" y="95000"/>
                                    </p:animScale>
                                    <p:animScale>
                                      <p:cBhvr>
                                        <p:cTn id="86" dur="166" decel="50000">
                                          <p:stCondLst>
                                            <p:cond delay="1834"/>
                                          </p:stCondLst>
                                        </p:cTn>
                                        <p:tgtEl>
                                          <p:spTgt spid="5">
                                            <p:txEl>
                                              <p:pRg st="4" end="4"/>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5">
                                            <p:txEl>
                                              <p:pRg st="5" end="5"/>
                                            </p:txEl>
                                          </p:spTgt>
                                        </p:tgtEl>
                                        <p:attrNameLst>
                                          <p:attrName>style.visibility</p:attrName>
                                        </p:attrNameLst>
                                      </p:cBhvr>
                                      <p:to>
                                        <p:strVal val="visible"/>
                                      </p:to>
                                    </p:set>
                                    <p:animEffect transition="in" filter="wipe(down)">
                                      <p:cBhvr>
                                        <p:cTn id="91" dur="580">
                                          <p:stCondLst>
                                            <p:cond delay="0"/>
                                          </p:stCondLst>
                                        </p:cTn>
                                        <p:tgtEl>
                                          <p:spTgt spid="5">
                                            <p:txEl>
                                              <p:pRg st="5" end="5"/>
                                            </p:txEl>
                                          </p:spTgt>
                                        </p:tgtEl>
                                      </p:cBhvr>
                                    </p:animEffect>
                                    <p:anim calcmode="lin" valueType="num">
                                      <p:cBhvr>
                                        <p:cTn id="9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xEl>
                                              <p:pRg st="5" end="5"/>
                                            </p:txEl>
                                          </p:spTgt>
                                        </p:tgtEl>
                                      </p:cBhvr>
                                      <p:to x="100000" y="60000"/>
                                    </p:animScale>
                                    <p:animScale>
                                      <p:cBhvr>
                                        <p:cTn id="98" dur="166" decel="50000">
                                          <p:stCondLst>
                                            <p:cond delay="676"/>
                                          </p:stCondLst>
                                        </p:cTn>
                                        <p:tgtEl>
                                          <p:spTgt spid="5">
                                            <p:txEl>
                                              <p:pRg st="5" end="5"/>
                                            </p:txEl>
                                          </p:spTgt>
                                        </p:tgtEl>
                                      </p:cBhvr>
                                      <p:to x="100000" y="100000"/>
                                    </p:animScale>
                                    <p:animScale>
                                      <p:cBhvr>
                                        <p:cTn id="99" dur="26">
                                          <p:stCondLst>
                                            <p:cond delay="1312"/>
                                          </p:stCondLst>
                                        </p:cTn>
                                        <p:tgtEl>
                                          <p:spTgt spid="5">
                                            <p:txEl>
                                              <p:pRg st="5" end="5"/>
                                            </p:txEl>
                                          </p:spTgt>
                                        </p:tgtEl>
                                      </p:cBhvr>
                                      <p:to x="100000" y="80000"/>
                                    </p:animScale>
                                    <p:animScale>
                                      <p:cBhvr>
                                        <p:cTn id="100" dur="166" decel="50000">
                                          <p:stCondLst>
                                            <p:cond delay="1338"/>
                                          </p:stCondLst>
                                        </p:cTn>
                                        <p:tgtEl>
                                          <p:spTgt spid="5">
                                            <p:txEl>
                                              <p:pRg st="5" end="5"/>
                                            </p:txEl>
                                          </p:spTgt>
                                        </p:tgtEl>
                                      </p:cBhvr>
                                      <p:to x="100000" y="100000"/>
                                    </p:animScale>
                                    <p:animScale>
                                      <p:cBhvr>
                                        <p:cTn id="101" dur="26">
                                          <p:stCondLst>
                                            <p:cond delay="1642"/>
                                          </p:stCondLst>
                                        </p:cTn>
                                        <p:tgtEl>
                                          <p:spTgt spid="5">
                                            <p:txEl>
                                              <p:pRg st="5" end="5"/>
                                            </p:txEl>
                                          </p:spTgt>
                                        </p:tgtEl>
                                      </p:cBhvr>
                                      <p:to x="100000" y="90000"/>
                                    </p:animScale>
                                    <p:animScale>
                                      <p:cBhvr>
                                        <p:cTn id="102" dur="166" decel="50000">
                                          <p:stCondLst>
                                            <p:cond delay="1668"/>
                                          </p:stCondLst>
                                        </p:cTn>
                                        <p:tgtEl>
                                          <p:spTgt spid="5">
                                            <p:txEl>
                                              <p:pRg st="5" end="5"/>
                                            </p:txEl>
                                          </p:spTgt>
                                        </p:tgtEl>
                                      </p:cBhvr>
                                      <p:to x="100000" y="100000"/>
                                    </p:animScale>
                                    <p:animScale>
                                      <p:cBhvr>
                                        <p:cTn id="103" dur="26">
                                          <p:stCondLst>
                                            <p:cond delay="1808"/>
                                          </p:stCondLst>
                                        </p:cTn>
                                        <p:tgtEl>
                                          <p:spTgt spid="5">
                                            <p:txEl>
                                              <p:pRg st="5" end="5"/>
                                            </p:txEl>
                                          </p:spTgt>
                                        </p:tgtEl>
                                      </p:cBhvr>
                                      <p:to x="100000" y="95000"/>
                                    </p:animScale>
                                    <p:animScale>
                                      <p:cBhvr>
                                        <p:cTn id="104" dur="166" decel="50000">
                                          <p:stCondLst>
                                            <p:cond delay="1834"/>
                                          </p:stCondLst>
                                        </p:cTn>
                                        <p:tgtEl>
                                          <p:spTgt spid="5">
                                            <p:txEl>
                                              <p:pRg st="5" end="5"/>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5">
                                            <p:txEl>
                                              <p:pRg st="6" end="6"/>
                                            </p:txEl>
                                          </p:spTgt>
                                        </p:tgtEl>
                                        <p:attrNameLst>
                                          <p:attrName>style.visibility</p:attrName>
                                        </p:attrNameLst>
                                      </p:cBhvr>
                                      <p:to>
                                        <p:strVal val="visible"/>
                                      </p:to>
                                    </p:set>
                                    <p:animEffect transition="in" filter="wipe(down)">
                                      <p:cBhvr>
                                        <p:cTn id="107" dur="580">
                                          <p:stCondLst>
                                            <p:cond delay="0"/>
                                          </p:stCondLst>
                                        </p:cTn>
                                        <p:tgtEl>
                                          <p:spTgt spid="5">
                                            <p:txEl>
                                              <p:pRg st="6" end="6"/>
                                            </p:txEl>
                                          </p:spTgt>
                                        </p:tgtEl>
                                      </p:cBhvr>
                                    </p:animEffect>
                                    <p:anim calcmode="lin" valueType="num">
                                      <p:cBhvr>
                                        <p:cTn id="10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5">
                                            <p:txEl>
                                              <p:pRg st="6" end="6"/>
                                            </p:txEl>
                                          </p:spTgt>
                                        </p:tgtEl>
                                      </p:cBhvr>
                                      <p:to x="100000" y="60000"/>
                                    </p:animScale>
                                    <p:animScale>
                                      <p:cBhvr>
                                        <p:cTn id="114" dur="166" decel="50000">
                                          <p:stCondLst>
                                            <p:cond delay="676"/>
                                          </p:stCondLst>
                                        </p:cTn>
                                        <p:tgtEl>
                                          <p:spTgt spid="5">
                                            <p:txEl>
                                              <p:pRg st="6" end="6"/>
                                            </p:txEl>
                                          </p:spTgt>
                                        </p:tgtEl>
                                      </p:cBhvr>
                                      <p:to x="100000" y="100000"/>
                                    </p:animScale>
                                    <p:animScale>
                                      <p:cBhvr>
                                        <p:cTn id="115" dur="26">
                                          <p:stCondLst>
                                            <p:cond delay="1312"/>
                                          </p:stCondLst>
                                        </p:cTn>
                                        <p:tgtEl>
                                          <p:spTgt spid="5">
                                            <p:txEl>
                                              <p:pRg st="6" end="6"/>
                                            </p:txEl>
                                          </p:spTgt>
                                        </p:tgtEl>
                                      </p:cBhvr>
                                      <p:to x="100000" y="80000"/>
                                    </p:animScale>
                                    <p:animScale>
                                      <p:cBhvr>
                                        <p:cTn id="116" dur="166" decel="50000">
                                          <p:stCondLst>
                                            <p:cond delay="1338"/>
                                          </p:stCondLst>
                                        </p:cTn>
                                        <p:tgtEl>
                                          <p:spTgt spid="5">
                                            <p:txEl>
                                              <p:pRg st="6" end="6"/>
                                            </p:txEl>
                                          </p:spTgt>
                                        </p:tgtEl>
                                      </p:cBhvr>
                                      <p:to x="100000" y="100000"/>
                                    </p:animScale>
                                    <p:animScale>
                                      <p:cBhvr>
                                        <p:cTn id="117" dur="26">
                                          <p:stCondLst>
                                            <p:cond delay="1642"/>
                                          </p:stCondLst>
                                        </p:cTn>
                                        <p:tgtEl>
                                          <p:spTgt spid="5">
                                            <p:txEl>
                                              <p:pRg st="6" end="6"/>
                                            </p:txEl>
                                          </p:spTgt>
                                        </p:tgtEl>
                                      </p:cBhvr>
                                      <p:to x="100000" y="90000"/>
                                    </p:animScale>
                                    <p:animScale>
                                      <p:cBhvr>
                                        <p:cTn id="118" dur="166" decel="50000">
                                          <p:stCondLst>
                                            <p:cond delay="1668"/>
                                          </p:stCondLst>
                                        </p:cTn>
                                        <p:tgtEl>
                                          <p:spTgt spid="5">
                                            <p:txEl>
                                              <p:pRg st="6" end="6"/>
                                            </p:txEl>
                                          </p:spTgt>
                                        </p:tgtEl>
                                      </p:cBhvr>
                                      <p:to x="100000" y="100000"/>
                                    </p:animScale>
                                    <p:animScale>
                                      <p:cBhvr>
                                        <p:cTn id="119" dur="26">
                                          <p:stCondLst>
                                            <p:cond delay="1808"/>
                                          </p:stCondLst>
                                        </p:cTn>
                                        <p:tgtEl>
                                          <p:spTgt spid="5">
                                            <p:txEl>
                                              <p:pRg st="6" end="6"/>
                                            </p:txEl>
                                          </p:spTgt>
                                        </p:tgtEl>
                                      </p:cBhvr>
                                      <p:to x="100000" y="95000"/>
                                    </p:animScale>
                                    <p:animScale>
                                      <p:cBhvr>
                                        <p:cTn id="120" dur="166" decel="50000">
                                          <p:stCondLst>
                                            <p:cond delay="1834"/>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216" y="289446"/>
            <a:ext cx="11088710" cy="563231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Câu </a:t>
            </a:r>
            <a:r>
              <a:rPr lang="vi-VN" sz="3600" b="1" dirty="0">
                <a:solidFill>
                  <a:srgbClr val="FF0000"/>
                </a:solidFill>
                <a:latin typeface="Times New Roman" panose="02020603050405020304" pitchFamily="18" charset="0"/>
                <a:cs typeface="Times New Roman" panose="02020603050405020304" pitchFamily="18" charset="0"/>
              </a:rPr>
              <a:t>8</a:t>
            </a:r>
          </a:p>
          <a:p>
            <a:r>
              <a:rPr lang="vi-VN"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Chăn </a:t>
            </a:r>
            <a:r>
              <a:rPr lang="vi-VN" sz="3600" dirty="0">
                <a:latin typeface="Times New Roman" panose="02020603050405020304" pitchFamily="18" charset="0"/>
                <a:cs typeface="Times New Roman" panose="02020603050405020304" pitchFamily="18" charset="0"/>
              </a:rPr>
              <a:t>tằm thu hoạch có lời hơn làm ruộng rất nhiều.</a:t>
            </a:r>
          </a:p>
          <a:p>
            <a:r>
              <a:rPr lang="vi-VN" sz="3600" b="1" dirty="0" smtClean="0">
                <a:solidFill>
                  <a:srgbClr val="FF0000"/>
                </a:solidFill>
                <a:latin typeface="Times New Roman" panose="02020603050405020304" pitchFamily="18" charset="0"/>
                <a:cs typeface="Times New Roman" panose="02020603050405020304" pitchFamily="18" charset="0"/>
              </a:rPr>
              <a:t>Câu 9</a:t>
            </a:r>
            <a:endParaRPr lang="vi-VN"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Con người chính là tài sản lớn nhất mà không có bất cứ của cải, tiền bạc nào có thể đổi được. </a:t>
            </a:r>
          </a:p>
          <a:p>
            <a:r>
              <a:rPr lang="vi-VN" sz="3600" b="1" dirty="0" smtClean="0">
                <a:solidFill>
                  <a:srgbClr val="FF0000"/>
                </a:solidFill>
                <a:latin typeface="Times New Roman" panose="02020603050405020304" pitchFamily="18" charset="0"/>
                <a:cs typeface="Times New Roman" panose="02020603050405020304" pitchFamily="18" charset="0"/>
              </a:rPr>
              <a:t>Câu </a:t>
            </a:r>
            <a:r>
              <a:rPr lang="vi-VN" sz="3600" b="1" dirty="0">
                <a:solidFill>
                  <a:srgbClr val="FF0000"/>
                </a:solidFill>
                <a:latin typeface="Times New Roman" panose="02020603050405020304" pitchFamily="18" charset="0"/>
                <a:cs typeface="Times New Roman" panose="02020603050405020304" pitchFamily="18" charset="0"/>
              </a:rPr>
              <a:t>10</a:t>
            </a:r>
            <a:endParaRPr lang="vi-VN" sz="3600" dirty="0">
              <a:solidFill>
                <a:srgbClr val="FF0000"/>
              </a:solidFill>
              <a:latin typeface="Times New Roman" panose="02020603050405020304" pitchFamily="18" charset="0"/>
              <a:cs typeface="Times New Roman" panose="02020603050405020304" pitchFamily="18" charset="0"/>
            </a:endParaRPr>
          </a:p>
          <a:p>
            <a:r>
              <a:rPr lang="vi-VN" sz="3600" dirty="0" smtClean="0">
                <a:latin typeface="Times New Roman" panose="02020603050405020304" pitchFamily="18" charset="0"/>
                <a:cs typeface="Times New Roman" panose="02020603050405020304" pitchFamily="18" charset="0"/>
              </a:rPr>
              <a:t>Câu </a:t>
            </a:r>
            <a:r>
              <a:rPr lang="vi-VN" sz="3600" dirty="0">
                <a:latin typeface="Times New Roman" panose="02020603050405020304" pitchFamily="18" charset="0"/>
                <a:cs typeface="Times New Roman" panose="02020603050405020304" pitchFamily="18" charset="0"/>
              </a:rPr>
              <a:t>tục ngữ khuyên con người dù khó khăn, vất vả, thiếu thốn vẫn phải sống cho </a:t>
            </a:r>
            <a:r>
              <a:rPr lang="vi-VN" sz="3600" dirty="0" smtClean="0">
                <a:latin typeface="Times New Roman" panose="02020603050405020304" pitchFamily="18" charset="0"/>
                <a:cs typeface="Times New Roman" panose="02020603050405020304" pitchFamily="18" charset="0"/>
              </a:rPr>
              <a:t>t</a:t>
            </a:r>
            <a:r>
              <a:rPr lang="en-US" sz="3600" dirty="0" err="1" smtClean="0">
                <a:latin typeface="Times New Roman" panose="02020603050405020304" pitchFamily="18" charset="0"/>
                <a:cs typeface="Times New Roman" panose="02020603050405020304" pitchFamily="18" charset="0"/>
              </a:rPr>
              <a:t>rong</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sạch, </a:t>
            </a:r>
            <a:r>
              <a:rPr lang="vi-VN" sz="3600" dirty="0" smtClean="0">
                <a:latin typeface="Times New Roman" panose="02020603050405020304" pitchFamily="18" charset="0"/>
                <a:cs typeface="Times New Roman" panose="02020603050405020304" pitchFamily="18" charset="0"/>
              </a:rPr>
              <a:t>luôn </a:t>
            </a:r>
            <a:r>
              <a:rPr lang="vi-VN" sz="3600" dirty="0">
                <a:latin typeface="Times New Roman" panose="02020603050405020304" pitchFamily="18" charset="0"/>
                <a:cs typeface="Times New Roman" panose="02020603050405020304" pitchFamily="18" charset="0"/>
              </a:rPr>
              <a:t>phải giữ gìn phẩm chất cao đẹp của mình.</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431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down)">
                                      <p:cBhvr>
                                        <p:cTn id="41" dur="580">
                                          <p:stCondLst>
                                            <p:cond delay="0"/>
                                          </p:stCondLst>
                                        </p:cTn>
                                        <p:tgtEl>
                                          <p:spTgt spid="5">
                                            <p:txEl>
                                              <p:pRg st="2" end="2"/>
                                            </p:txEl>
                                          </p:spTgt>
                                        </p:tgtEl>
                                      </p:cBhvr>
                                    </p:animEffect>
                                    <p:anim calcmode="lin" valueType="num">
                                      <p:cBhvr>
                                        <p:cTn id="4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2" end="2"/>
                                            </p:txEl>
                                          </p:spTgt>
                                        </p:tgtEl>
                                      </p:cBhvr>
                                      <p:to x="100000" y="60000"/>
                                    </p:animScale>
                                    <p:animScale>
                                      <p:cBhvr>
                                        <p:cTn id="48" dur="166" decel="50000">
                                          <p:stCondLst>
                                            <p:cond delay="676"/>
                                          </p:stCondLst>
                                        </p:cTn>
                                        <p:tgtEl>
                                          <p:spTgt spid="5">
                                            <p:txEl>
                                              <p:pRg st="2" end="2"/>
                                            </p:txEl>
                                          </p:spTgt>
                                        </p:tgtEl>
                                      </p:cBhvr>
                                      <p:to x="100000" y="100000"/>
                                    </p:animScale>
                                    <p:animScale>
                                      <p:cBhvr>
                                        <p:cTn id="49" dur="26">
                                          <p:stCondLst>
                                            <p:cond delay="1312"/>
                                          </p:stCondLst>
                                        </p:cTn>
                                        <p:tgtEl>
                                          <p:spTgt spid="5">
                                            <p:txEl>
                                              <p:pRg st="2" end="2"/>
                                            </p:txEl>
                                          </p:spTgt>
                                        </p:tgtEl>
                                      </p:cBhvr>
                                      <p:to x="100000" y="80000"/>
                                    </p:animScale>
                                    <p:animScale>
                                      <p:cBhvr>
                                        <p:cTn id="50" dur="166" decel="50000">
                                          <p:stCondLst>
                                            <p:cond delay="1338"/>
                                          </p:stCondLst>
                                        </p:cTn>
                                        <p:tgtEl>
                                          <p:spTgt spid="5">
                                            <p:txEl>
                                              <p:pRg st="2" end="2"/>
                                            </p:txEl>
                                          </p:spTgt>
                                        </p:tgtEl>
                                      </p:cBhvr>
                                      <p:to x="100000" y="100000"/>
                                    </p:animScale>
                                    <p:animScale>
                                      <p:cBhvr>
                                        <p:cTn id="51" dur="26">
                                          <p:stCondLst>
                                            <p:cond delay="1642"/>
                                          </p:stCondLst>
                                        </p:cTn>
                                        <p:tgtEl>
                                          <p:spTgt spid="5">
                                            <p:txEl>
                                              <p:pRg st="2" end="2"/>
                                            </p:txEl>
                                          </p:spTgt>
                                        </p:tgtEl>
                                      </p:cBhvr>
                                      <p:to x="100000" y="90000"/>
                                    </p:animScale>
                                    <p:animScale>
                                      <p:cBhvr>
                                        <p:cTn id="52" dur="166" decel="50000">
                                          <p:stCondLst>
                                            <p:cond delay="1668"/>
                                          </p:stCondLst>
                                        </p:cTn>
                                        <p:tgtEl>
                                          <p:spTgt spid="5">
                                            <p:txEl>
                                              <p:pRg st="2" end="2"/>
                                            </p:txEl>
                                          </p:spTgt>
                                        </p:tgtEl>
                                      </p:cBhvr>
                                      <p:to x="100000" y="100000"/>
                                    </p:animScale>
                                    <p:animScale>
                                      <p:cBhvr>
                                        <p:cTn id="53" dur="26">
                                          <p:stCondLst>
                                            <p:cond delay="1808"/>
                                          </p:stCondLst>
                                        </p:cTn>
                                        <p:tgtEl>
                                          <p:spTgt spid="5">
                                            <p:txEl>
                                              <p:pRg st="2" end="2"/>
                                            </p:txEl>
                                          </p:spTgt>
                                        </p:tgtEl>
                                      </p:cBhvr>
                                      <p:to x="100000" y="95000"/>
                                    </p:animScale>
                                    <p:animScale>
                                      <p:cBhvr>
                                        <p:cTn id="54" dur="166" decel="50000">
                                          <p:stCondLst>
                                            <p:cond delay="1834"/>
                                          </p:stCondLst>
                                        </p:cTn>
                                        <p:tgtEl>
                                          <p:spTgt spid="5">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down)">
                                      <p:cBhvr>
                                        <p:cTn id="57" dur="580">
                                          <p:stCondLst>
                                            <p:cond delay="0"/>
                                          </p:stCondLst>
                                        </p:cTn>
                                        <p:tgtEl>
                                          <p:spTgt spid="5">
                                            <p:txEl>
                                              <p:pRg st="3" end="3"/>
                                            </p:txEl>
                                          </p:spTgt>
                                        </p:tgtEl>
                                      </p:cBhvr>
                                    </p:animEffect>
                                    <p:anim calcmode="lin" valueType="num">
                                      <p:cBhvr>
                                        <p:cTn id="5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3" end="3"/>
                                            </p:txEl>
                                          </p:spTgt>
                                        </p:tgtEl>
                                      </p:cBhvr>
                                      <p:to x="100000" y="60000"/>
                                    </p:animScale>
                                    <p:animScale>
                                      <p:cBhvr>
                                        <p:cTn id="64" dur="166" decel="50000">
                                          <p:stCondLst>
                                            <p:cond delay="676"/>
                                          </p:stCondLst>
                                        </p:cTn>
                                        <p:tgtEl>
                                          <p:spTgt spid="5">
                                            <p:txEl>
                                              <p:pRg st="3" end="3"/>
                                            </p:txEl>
                                          </p:spTgt>
                                        </p:tgtEl>
                                      </p:cBhvr>
                                      <p:to x="100000" y="100000"/>
                                    </p:animScale>
                                    <p:animScale>
                                      <p:cBhvr>
                                        <p:cTn id="65" dur="26">
                                          <p:stCondLst>
                                            <p:cond delay="1312"/>
                                          </p:stCondLst>
                                        </p:cTn>
                                        <p:tgtEl>
                                          <p:spTgt spid="5">
                                            <p:txEl>
                                              <p:pRg st="3" end="3"/>
                                            </p:txEl>
                                          </p:spTgt>
                                        </p:tgtEl>
                                      </p:cBhvr>
                                      <p:to x="100000" y="80000"/>
                                    </p:animScale>
                                    <p:animScale>
                                      <p:cBhvr>
                                        <p:cTn id="66" dur="166" decel="50000">
                                          <p:stCondLst>
                                            <p:cond delay="1338"/>
                                          </p:stCondLst>
                                        </p:cTn>
                                        <p:tgtEl>
                                          <p:spTgt spid="5">
                                            <p:txEl>
                                              <p:pRg st="3" end="3"/>
                                            </p:txEl>
                                          </p:spTgt>
                                        </p:tgtEl>
                                      </p:cBhvr>
                                      <p:to x="100000" y="100000"/>
                                    </p:animScale>
                                    <p:animScale>
                                      <p:cBhvr>
                                        <p:cTn id="67" dur="26">
                                          <p:stCondLst>
                                            <p:cond delay="1642"/>
                                          </p:stCondLst>
                                        </p:cTn>
                                        <p:tgtEl>
                                          <p:spTgt spid="5">
                                            <p:txEl>
                                              <p:pRg st="3" end="3"/>
                                            </p:txEl>
                                          </p:spTgt>
                                        </p:tgtEl>
                                      </p:cBhvr>
                                      <p:to x="100000" y="90000"/>
                                    </p:animScale>
                                    <p:animScale>
                                      <p:cBhvr>
                                        <p:cTn id="68" dur="166" decel="50000">
                                          <p:stCondLst>
                                            <p:cond delay="1668"/>
                                          </p:stCondLst>
                                        </p:cTn>
                                        <p:tgtEl>
                                          <p:spTgt spid="5">
                                            <p:txEl>
                                              <p:pRg st="3" end="3"/>
                                            </p:txEl>
                                          </p:spTgt>
                                        </p:tgtEl>
                                      </p:cBhvr>
                                      <p:to x="100000" y="100000"/>
                                    </p:animScale>
                                    <p:animScale>
                                      <p:cBhvr>
                                        <p:cTn id="69" dur="26">
                                          <p:stCondLst>
                                            <p:cond delay="1808"/>
                                          </p:stCondLst>
                                        </p:cTn>
                                        <p:tgtEl>
                                          <p:spTgt spid="5">
                                            <p:txEl>
                                              <p:pRg st="3" end="3"/>
                                            </p:txEl>
                                          </p:spTgt>
                                        </p:tgtEl>
                                      </p:cBhvr>
                                      <p:to x="100000" y="95000"/>
                                    </p:animScale>
                                    <p:animScale>
                                      <p:cBhvr>
                                        <p:cTn id="70" dur="166" decel="50000">
                                          <p:stCondLst>
                                            <p:cond delay="1834"/>
                                          </p:stCondLst>
                                        </p:cTn>
                                        <p:tgtEl>
                                          <p:spTgt spid="5">
                                            <p:txEl>
                                              <p:pRg st="3" end="3"/>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wipe(down)">
                                      <p:cBhvr>
                                        <p:cTn id="75" dur="580">
                                          <p:stCondLst>
                                            <p:cond delay="0"/>
                                          </p:stCondLst>
                                        </p:cTn>
                                        <p:tgtEl>
                                          <p:spTgt spid="5">
                                            <p:txEl>
                                              <p:pRg st="4" end="4"/>
                                            </p:txEl>
                                          </p:spTgt>
                                        </p:tgtEl>
                                      </p:cBhvr>
                                    </p:animEffect>
                                    <p:anim calcmode="lin" valueType="num">
                                      <p:cBhvr>
                                        <p:cTn id="7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xEl>
                                              <p:pRg st="4" end="4"/>
                                            </p:txEl>
                                          </p:spTgt>
                                        </p:tgtEl>
                                      </p:cBhvr>
                                      <p:to x="100000" y="60000"/>
                                    </p:animScale>
                                    <p:animScale>
                                      <p:cBhvr>
                                        <p:cTn id="82" dur="166" decel="50000">
                                          <p:stCondLst>
                                            <p:cond delay="676"/>
                                          </p:stCondLst>
                                        </p:cTn>
                                        <p:tgtEl>
                                          <p:spTgt spid="5">
                                            <p:txEl>
                                              <p:pRg st="4" end="4"/>
                                            </p:txEl>
                                          </p:spTgt>
                                        </p:tgtEl>
                                      </p:cBhvr>
                                      <p:to x="100000" y="100000"/>
                                    </p:animScale>
                                    <p:animScale>
                                      <p:cBhvr>
                                        <p:cTn id="83" dur="26">
                                          <p:stCondLst>
                                            <p:cond delay="1312"/>
                                          </p:stCondLst>
                                        </p:cTn>
                                        <p:tgtEl>
                                          <p:spTgt spid="5">
                                            <p:txEl>
                                              <p:pRg st="4" end="4"/>
                                            </p:txEl>
                                          </p:spTgt>
                                        </p:tgtEl>
                                      </p:cBhvr>
                                      <p:to x="100000" y="80000"/>
                                    </p:animScale>
                                    <p:animScale>
                                      <p:cBhvr>
                                        <p:cTn id="84" dur="166" decel="50000">
                                          <p:stCondLst>
                                            <p:cond delay="1338"/>
                                          </p:stCondLst>
                                        </p:cTn>
                                        <p:tgtEl>
                                          <p:spTgt spid="5">
                                            <p:txEl>
                                              <p:pRg st="4" end="4"/>
                                            </p:txEl>
                                          </p:spTgt>
                                        </p:tgtEl>
                                      </p:cBhvr>
                                      <p:to x="100000" y="100000"/>
                                    </p:animScale>
                                    <p:animScale>
                                      <p:cBhvr>
                                        <p:cTn id="85" dur="26">
                                          <p:stCondLst>
                                            <p:cond delay="1642"/>
                                          </p:stCondLst>
                                        </p:cTn>
                                        <p:tgtEl>
                                          <p:spTgt spid="5">
                                            <p:txEl>
                                              <p:pRg st="4" end="4"/>
                                            </p:txEl>
                                          </p:spTgt>
                                        </p:tgtEl>
                                      </p:cBhvr>
                                      <p:to x="100000" y="90000"/>
                                    </p:animScale>
                                    <p:animScale>
                                      <p:cBhvr>
                                        <p:cTn id="86" dur="166" decel="50000">
                                          <p:stCondLst>
                                            <p:cond delay="1668"/>
                                          </p:stCondLst>
                                        </p:cTn>
                                        <p:tgtEl>
                                          <p:spTgt spid="5">
                                            <p:txEl>
                                              <p:pRg st="4" end="4"/>
                                            </p:txEl>
                                          </p:spTgt>
                                        </p:tgtEl>
                                      </p:cBhvr>
                                      <p:to x="100000" y="100000"/>
                                    </p:animScale>
                                    <p:animScale>
                                      <p:cBhvr>
                                        <p:cTn id="87" dur="26">
                                          <p:stCondLst>
                                            <p:cond delay="1808"/>
                                          </p:stCondLst>
                                        </p:cTn>
                                        <p:tgtEl>
                                          <p:spTgt spid="5">
                                            <p:txEl>
                                              <p:pRg st="4" end="4"/>
                                            </p:txEl>
                                          </p:spTgt>
                                        </p:tgtEl>
                                      </p:cBhvr>
                                      <p:to x="100000" y="95000"/>
                                    </p:animScale>
                                    <p:animScale>
                                      <p:cBhvr>
                                        <p:cTn id="88" dur="166" decel="50000">
                                          <p:stCondLst>
                                            <p:cond delay="1834"/>
                                          </p:stCondLst>
                                        </p:cTn>
                                        <p:tgtEl>
                                          <p:spTgt spid="5">
                                            <p:txEl>
                                              <p:pRg st="4" end="4"/>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5">
                                            <p:txEl>
                                              <p:pRg st="5" end="5"/>
                                            </p:txEl>
                                          </p:spTgt>
                                        </p:tgtEl>
                                        <p:attrNameLst>
                                          <p:attrName>style.visibility</p:attrName>
                                        </p:attrNameLst>
                                      </p:cBhvr>
                                      <p:to>
                                        <p:strVal val="visible"/>
                                      </p:to>
                                    </p:set>
                                    <p:animEffect transition="in" filter="wipe(down)">
                                      <p:cBhvr>
                                        <p:cTn id="91" dur="580">
                                          <p:stCondLst>
                                            <p:cond delay="0"/>
                                          </p:stCondLst>
                                        </p:cTn>
                                        <p:tgtEl>
                                          <p:spTgt spid="5">
                                            <p:txEl>
                                              <p:pRg st="5" end="5"/>
                                            </p:txEl>
                                          </p:spTgt>
                                        </p:tgtEl>
                                      </p:cBhvr>
                                    </p:animEffect>
                                    <p:anim calcmode="lin" valueType="num">
                                      <p:cBhvr>
                                        <p:cTn id="9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xEl>
                                              <p:pRg st="5" end="5"/>
                                            </p:txEl>
                                          </p:spTgt>
                                        </p:tgtEl>
                                      </p:cBhvr>
                                      <p:to x="100000" y="60000"/>
                                    </p:animScale>
                                    <p:animScale>
                                      <p:cBhvr>
                                        <p:cTn id="98" dur="166" decel="50000">
                                          <p:stCondLst>
                                            <p:cond delay="676"/>
                                          </p:stCondLst>
                                        </p:cTn>
                                        <p:tgtEl>
                                          <p:spTgt spid="5">
                                            <p:txEl>
                                              <p:pRg st="5" end="5"/>
                                            </p:txEl>
                                          </p:spTgt>
                                        </p:tgtEl>
                                      </p:cBhvr>
                                      <p:to x="100000" y="100000"/>
                                    </p:animScale>
                                    <p:animScale>
                                      <p:cBhvr>
                                        <p:cTn id="99" dur="26">
                                          <p:stCondLst>
                                            <p:cond delay="1312"/>
                                          </p:stCondLst>
                                        </p:cTn>
                                        <p:tgtEl>
                                          <p:spTgt spid="5">
                                            <p:txEl>
                                              <p:pRg st="5" end="5"/>
                                            </p:txEl>
                                          </p:spTgt>
                                        </p:tgtEl>
                                      </p:cBhvr>
                                      <p:to x="100000" y="80000"/>
                                    </p:animScale>
                                    <p:animScale>
                                      <p:cBhvr>
                                        <p:cTn id="100" dur="166" decel="50000">
                                          <p:stCondLst>
                                            <p:cond delay="1338"/>
                                          </p:stCondLst>
                                        </p:cTn>
                                        <p:tgtEl>
                                          <p:spTgt spid="5">
                                            <p:txEl>
                                              <p:pRg st="5" end="5"/>
                                            </p:txEl>
                                          </p:spTgt>
                                        </p:tgtEl>
                                      </p:cBhvr>
                                      <p:to x="100000" y="100000"/>
                                    </p:animScale>
                                    <p:animScale>
                                      <p:cBhvr>
                                        <p:cTn id="101" dur="26">
                                          <p:stCondLst>
                                            <p:cond delay="1642"/>
                                          </p:stCondLst>
                                        </p:cTn>
                                        <p:tgtEl>
                                          <p:spTgt spid="5">
                                            <p:txEl>
                                              <p:pRg st="5" end="5"/>
                                            </p:txEl>
                                          </p:spTgt>
                                        </p:tgtEl>
                                      </p:cBhvr>
                                      <p:to x="100000" y="90000"/>
                                    </p:animScale>
                                    <p:animScale>
                                      <p:cBhvr>
                                        <p:cTn id="102" dur="166" decel="50000">
                                          <p:stCondLst>
                                            <p:cond delay="1668"/>
                                          </p:stCondLst>
                                        </p:cTn>
                                        <p:tgtEl>
                                          <p:spTgt spid="5">
                                            <p:txEl>
                                              <p:pRg st="5" end="5"/>
                                            </p:txEl>
                                          </p:spTgt>
                                        </p:tgtEl>
                                      </p:cBhvr>
                                      <p:to x="100000" y="100000"/>
                                    </p:animScale>
                                    <p:animScale>
                                      <p:cBhvr>
                                        <p:cTn id="103" dur="26">
                                          <p:stCondLst>
                                            <p:cond delay="1808"/>
                                          </p:stCondLst>
                                        </p:cTn>
                                        <p:tgtEl>
                                          <p:spTgt spid="5">
                                            <p:txEl>
                                              <p:pRg st="5" end="5"/>
                                            </p:txEl>
                                          </p:spTgt>
                                        </p:tgtEl>
                                      </p:cBhvr>
                                      <p:to x="100000" y="95000"/>
                                    </p:animScale>
                                    <p:animScale>
                                      <p:cBhvr>
                                        <p:cTn id="104"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768</Words>
  <Application>Microsoft Office PowerPoint</Application>
  <PresentationFormat>Widescreen</PresentationFormat>
  <Paragraphs>179</Paragraphs>
  <Slides>31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宋体</vt:lpstr>
      <vt:lpstr>.VnBahamasBH</vt:lpstr>
      <vt:lpstr>Arial</vt:lpstr>
      <vt:lpstr>Arial Black</vt:lpstr>
      <vt:lpstr>Bahnschrift SemiBold</vt:lpstr>
      <vt:lpstr>Bahnschrift SemiBold Condensed</vt:lpstr>
      <vt:lpstr>Bahnschrift SemiLight Condensed</vt:lpstr>
      <vt:lpstr>Calibri</vt:lpstr>
      <vt:lpstr>Calibri Light</vt:lpstr>
      <vt:lpstr>等线</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tham khảo 2: Vào dịp nghỉ hè vừa qua, em được bố hướng dẫn cách chụp ảnh bằng máy ảnh. Đó quả thực là một trải nghiệm thú vị. Em đã hiểu được các khái niệm về khẩu độ, tốc độ màn trập… cũng như đã biết xóa phông ảnh hay chọn bố cục cho bức ảnh của mình. Để được như thế, cả bố và em đã mất khoảng 2 tháng. Những ngày đầu tiên, bức ảnh em chụp thường mắc phải một số lỗi. Bố luôn động viên em: - Muốn lành nghề, chớ nề học hỏi. Học từ những va vấp của mình, rồi con sẽ có được những bức ảnh đẹp. - Vâng, con sẽ tiếp tục chụp ảnh. - Tốt lắm, giờ bố con mình ra bãi biển chụp cảnh hoàng hôn nhé! - Nhất trí ạ!</vt:lpstr>
    </vt:vector>
  </TitlesOfParts>
  <Company>Tien Ich May Tinh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 Tien Duat</dc:creator>
  <cp:lastModifiedBy>Admin</cp:lastModifiedBy>
  <cp:revision>91</cp:revision>
  <dcterms:created xsi:type="dcterms:W3CDTF">2024-01-15T04:54:48Z</dcterms:created>
  <dcterms:modified xsi:type="dcterms:W3CDTF">2024-01-24T08:09:58Z</dcterms:modified>
</cp:coreProperties>
</file>