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7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6" r:id="rId3"/>
    <p:sldId id="259" r:id="rId4"/>
    <p:sldId id="260" r:id="rId5"/>
    <p:sldId id="263" r:id="rId6"/>
    <p:sldId id="276" r:id="rId7"/>
    <p:sldId id="273" r:id="rId8"/>
    <p:sldId id="262" r:id="rId9"/>
    <p:sldId id="278" r:id="rId10"/>
    <p:sldId id="279" r:id="rId11"/>
    <p:sldId id="280" r:id="rId12"/>
    <p:sldId id="264" r:id="rId13"/>
    <p:sldId id="271" r:id="rId14"/>
    <p:sldId id="268" r:id="rId15"/>
    <p:sldId id="269" r:id="rId16"/>
    <p:sldId id="277" r:id="rId17"/>
    <p:sldId id="272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39C1A-BBFF-4B23-AFDC-CC90A211178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88E36-A3C5-40C9-9AB4-FFAC4389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7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580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1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0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07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bg>
      <p:bgPr>
        <a:pattFill prst="shingle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21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4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4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6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1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5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6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361BE-6632-4A5E-B93D-9ABF2757D211}" type="datetimeFigureOut">
              <a:rPr lang="en-US" smtClean="0"/>
              <a:t>17/4/2024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79FFC-B3BD-4ACB-9E2B-B393AF794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4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4137" y="446676"/>
            <a:ext cx="11364686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SG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SG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122. THỰC HÀNH TIẾNG </a:t>
            </a:r>
            <a:r>
              <a:rPr lang="en-SG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SG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 CỦA MỘT SỐ YẾU TỐ HÁN VIỆT THÔNG DỤNG </a:t>
            </a:r>
            <a:r>
              <a:rPr lang="en-S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 </a:t>
            </a:r>
            <a:r>
              <a:rPr lang="en-SG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NHỮNG TỪ CÓ YẾU TỐ HÁN VIỆT ĐÓ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5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4138" y="605468"/>
            <a:ext cx="111687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8000"/>
                </a:solidFill>
                <a:latin typeface="Open Sans"/>
              </a:rPr>
              <a:t>Y</a:t>
            </a:r>
            <a:r>
              <a:rPr lang="vi-VN" sz="3600" b="1" dirty="0" smtClean="0">
                <a:solidFill>
                  <a:srgbClr val="008000"/>
                </a:solidFill>
                <a:latin typeface="Open Sans"/>
              </a:rPr>
              <a:t>ếu </a:t>
            </a:r>
            <a:r>
              <a:rPr lang="vi-VN" sz="3600" b="1" dirty="0">
                <a:solidFill>
                  <a:srgbClr val="008000"/>
                </a:solidFill>
                <a:latin typeface="Open Sans"/>
              </a:rPr>
              <a:t>tố “gia” </a:t>
            </a:r>
            <a:r>
              <a:rPr lang="en-US" sz="3600" b="1" dirty="0" err="1" smtClean="0">
                <a:solidFill>
                  <a:srgbClr val="008000"/>
                </a:solidFill>
                <a:latin typeface="Open Sans"/>
              </a:rPr>
              <a:t>nào</a:t>
            </a:r>
            <a:r>
              <a:rPr lang="en-US" sz="3600" b="1" dirty="0" smtClean="0">
                <a:solidFill>
                  <a:srgbClr val="008000"/>
                </a:solidFill>
                <a:latin typeface="Open Sans"/>
              </a:rPr>
              <a:t> </a:t>
            </a:r>
            <a:r>
              <a:rPr lang="vi-VN" sz="3600" b="1" dirty="0" smtClean="0">
                <a:solidFill>
                  <a:srgbClr val="008000"/>
                </a:solidFill>
                <a:latin typeface="Open Sans"/>
              </a:rPr>
              <a:t>cùng </a:t>
            </a:r>
            <a:r>
              <a:rPr lang="vi-VN" sz="3600" b="1" dirty="0">
                <a:solidFill>
                  <a:srgbClr val="008000"/>
                </a:solidFill>
                <a:latin typeface="Open Sans"/>
              </a:rPr>
              <a:t>nghĩa với từ </a:t>
            </a:r>
            <a:r>
              <a:rPr lang="vi-VN" sz="3600" b="1" dirty="0" smtClean="0">
                <a:solidFill>
                  <a:srgbClr val="008000"/>
                </a:solidFill>
                <a:latin typeface="Open Sans"/>
              </a:rPr>
              <a:t>gia </a:t>
            </a:r>
            <a:r>
              <a:rPr lang="vi-VN" sz="3600" b="1" dirty="0">
                <a:solidFill>
                  <a:srgbClr val="008000"/>
                </a:solidFill>
                <a:latin typeface="Open Sans"/>
              </a:rPr>
              <a:t>đình?</a:t>
            </a:r>
            <a:endParaRPr lang="vi-VN" sz="3600" dirty="0">
              <a:solidFill>
                <a:srgbClr val="000000"/>
              </a:solidFill>
              <a:latin typeface="Open Sans"/>
            </a:endParaRPr>
          </a:p>
          <a:p>
            <a:pPr algn="just"/>
            <a:endParaRPr lang="en-US" sz="36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vi-VN" sz="3600" dirty="0" smtClean="0">
                <a:solidFill>
                  <a:srgbClr val="000000"/>
                </a:solidFill>
                <a:latin typeface="Open Sans"/>
              </a:rPr>
              <a:t>A</a:t>
            </a:r>
            <a:r>
              <a:rPr lang="vi-VN" sz="3600" dirty="0">
                <a:solidFill>
                  <a:srgbClr val="000000"/>
                </a:solidFill>
                <a:latin typeface="Open Sans"/>
              </a:rPr>
              <a:t>. Gia vị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B. Gia tăng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C. Gia sản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D. Tham gia</a:t>
            </a:r>
            <a:endParaRPr lang="vi-VN" sz="36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8268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9086" y="670785"/>
            <a:ext cx="107376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ra các từ Hán Việt có trong các câu sau:</a:t>
            </a:r>
            <a:endParaRPr lang="vi-VN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Phụ nữ Việt Nam giỏi việc nước, đảm việc nhà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Hoàng đế đã băng hà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Các vị bô lão vào yết kiến nhà </a:t>
            </a:r>
            <a:r>
              <a:rPr lang="vi-VN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Chiến sĩ hải quân rất anh hùng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Hoa Lư là cố đô của nước ta</a:t>
            </a:r>
            <a:endParaRPr lang="vi-VN" sz="4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64676" y="2520145"/>
            <a:ext cx="142177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64675" y="3122023"/>
            <a:ext cx="1679416" cy="2513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29499" y="3147162"/>
            <a:ext cx="142177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506539" y="4321231"/>
            <a:ext cx="153384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88482" y="4321231"/>
            <a:ext cx="159728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741671" y="4937760"/>
            <a:ext cx="1065460" cy="120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30782" y="3732608"/>
            <a:ext cx="111014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59787" y="3732608"/>
            <a:ext cx="142177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66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74" y="1115788"/>
            <a:ext cx="5519601" cy="45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/>
          </a:p>
        </p:txBody>
      </p:sp>
      <p:pic>
        <p:nvPicPr>
          <p:cNvPr id="3074" name="Picture 2" descr="C:\Users\Administrator.VUKYL679MSFRLCR\Desktop\anh-dep-ve-tinh-me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9" y="1893026"/>
            <a:ext cx="5081451" cy="471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1"/>
          <p:cNvSpPr txBox="1">
            <a:spLocks/>
          </p:cNvSpPr>
          <p:nvPr/>
        </p:nvSpPr>
        <p:spPr>
          <a:xfrm>
            <a:off x="6714308" y="2439493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714308" y="3127469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6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74" y="1115788"/>
            <a:ext cx="5519601" cy="45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889966" y="2387241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889966" y="3009903"/>
            <a:ext cx="201168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 con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7" name="Picture 2" descr="C:\Users\Administrator.VUKYL679MSFRLCR\Desktop\ngay-cua-cha-2-14976926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41863"/>
            <a:ext cx="5493475" cy="465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4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74" y="1115788"/>
            <a:ext cx="5519601" cy="45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889966" y="2387241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889966" y="3075217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7" name="Picture 3" descr="C:\Users\Administrator.VUKYL679MSFRLC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7" y="1912227"/>
            <a:ext cx="6061165" cy="4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13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74" y="1115788"/>
            <a:ext cx="5519601" cy="45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889966" y="2387241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889965" y="3075217"/>
            <a:ext cx="325265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8" name="Picture 7" descr="ngu c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61" y="2261953"/>
            <a:ext cx="5352408" cy="4217224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99147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4" y="509452"/>
            <a:ext cx="4762500" cy="6244045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7889966" y="2387241"/>
            <a:ext cx="188377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7889965" y="3075217"/>
            <a:ext cx="3252652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1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74" y="1115788"/>
            <a:ext cx="5519601" cy="45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889965" y="2387241"/>
            <a:ext cx="224681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889965" y="3009903"/>
            <a:ext cx="2664823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8" name="Hình ảnh 2" descr="Ảnh có chứa cỏ, ngoài trời, cây, bầu trời&#10;&#10;Mô tả được tạo tự động">
            <a:extLst>
              <a:ext uri="{FF2B5EF4-FFF2-40B4-BE49-F238E27FC236}">
                <a16:creationId xmlns:a16="http://schemas.microsoft.com/office/drawing/2014/main" id="{39CCACD7-54F1-40E6-8CF9-A7FBE046F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" y="1828800"/>
            <a:ext cx="6858000" cy="454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5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2650" y="300450"/>
            <a:ext cx="7886700" cy="9525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*TRÒ CHƠI ĐUỔI HÌNH BẮT CHỮ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544285" y="3243404"/>
            <a:ext cx="9644744" cy="727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nhị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tam,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lục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cửu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109728" indent="0">
              <a:buFont typeface="Arial" panose="020B0604020202020204" pitchFamily="34" charset="0"/>
              <a:buNone/>
            </a:pPr>
            <a:endParaRPr lang="en-US" sz="3200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544285" y="2043254"/>
            <a:ext cx="5804263" cy="10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buNone/>
            </a:pPr>
            <a:r>
              <a:rPr lang="en-US" sz="50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1,2,3,4,5,6</a:t>
            </a:r>
            <a:r>
              <a:rPr lang="en-US" sz="50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0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7,8,9,10</a:t>
            </a:r>
            <a:endParaRPr lang="en-US" sz="5000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0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006" y="327095"/>
            <a:ext cx="11573691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Hán</a:t>
            </a:r>
            <a:r>
              <a: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44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1.Ví </a:t>
            </a:r>
            <a:r>
              <a:rPr lang="en-US" sz="4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4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4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4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4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endParaRPr lang="en-US" sz="4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endParaRPr lang="en-US" sz="4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Nhận</a:t>
            </a:r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xét</a:t>
            </a:r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Hán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Việt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mượn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tiếng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Hán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(</a:t>
            </a:r>
            <a:r>
              <a:rPr lang="en-US" sz="4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Quốc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). </a:t>
            </a:r>
            <a:r>
              <a:rPr lang="vi-VN" sz="4400" dirty="0">
                <a:solidFill>
                  <a:srgbClr val="0070C0"/>
                </a:solidFill>
                <a:latin typeface="+mj-lt"/>
              </a:rPr>
              <a:t>chiếm số lượng lớn trong ngôn ngữ tiếng Việt.</a:t>
            </a:r>
            <a:endParaRPr lang="en-US" sz="4400" dirty="0" smtClean="0">
              <a:solidFill>
                <a:srgbClr val="0070C0"/>
              </a:solidFill>
              <a:effectLst/>
              <a:latin typeface="+mj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6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7383" y="243264"/>
            <a:ext cx="11573691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15000"/>
              </a:lnSpc>
              <a:tabLst>
                <a:tab pos="1386840" algn="l"/>
              </a:tabLs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</a:t>
            </a:r>
            <a:endParaRPr lang="en-US" sz="36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+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hủ</a:t>
            </a:r>
            <a:endParaRPr lang="en-US" sz="36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xét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endParaRPr lang="en-US" sz="36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1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7829" y="900724"/>
            <a:ext cx="110903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Hán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Hán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tiếng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tạo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Cả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B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đều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Cả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B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đều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61701" y="4781005"/>
            <a:ext cx="627017" cy="6400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3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9705" y="3949083"/>
            <a:ext cx="11103365" cy="1077218"/>
          </a:xfrm>
          <a:prstGeom prst="rect">
            <a:avLst/>
          </a:prstGeom>
          <a:noFill/>
          <a:ln w="9525">
            <a:solidFill>
              <a:srgbClr val="FC726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Hãy dùng các từ thuần Việt </a:t>
            </a:r>
            <a:r>
              <a:rPr lang="en-US" altLang="vi-VN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vi-V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vi-VN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từ Hán </a:t>
            </a:r>
            <a:r>
              <a:rPr lang="en-US" altLang="vi-VN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vi-VN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phù hợp với hoàn cảnh giao tiếp bình thường?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70647" y="978339"/>
            <a:ext cx="9012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a. Em đi xa nhớ </a:t>
            </a:r>
            <a:r>
              <a:rPr lang="en-US" altLang="vi-VN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bảo vệ</a:t>
            </a:r>
            <a:r>
              <a:rPr lang="en-US" altLang="vi-VN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sức khỏe nhé.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9706" y="1864555"/>
            <a:ext cx="1110336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b. Đồ vật làm bằng gỗ tốt thì sử dụng được lâu dài, còn những đồ làm bằng gỗ xấu dù rất cầu kì, </a:t>
            </a:r>
            <a:r>
              <a:rPr lang="en-US" altLang="vi-VN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mĩ lệ</a:t>
            </a:r>
            <a:r>
              <a:rPr lang="en-US" altLang="vi-VN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thì cũng chỉ dành được trong một thời gian ngắn.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719901" y="951639"/>
            <a:ext cx="24200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-&gt; giữ gìn.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239000" y="2971801"/>
            <a:ext cx="22446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đẹp đẽ.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010150" y="5541169"/>
            <a:ext cx="2171700" cy="35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 sz="105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76202" y="351063"/>
            <a:ext cx="4000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LUYỆN 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endParaRPr lang="en-US" alt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628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6" grpId="1" animBg="1"/>
      <p:bldP spid="13319" grpId="0"/>
      <p:bldP spid="133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620" y="1272253"/>
            <a:ext cx="9525488" cy="1035896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066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Kỳ thi này con đạt loại giỏi. Con đề nghị mẹ thưởng cho con một phần thưởng xứng đáng!</a:t>
            </a:r>
            <a:endParaRPr lang="en-US" sz="3066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219"/>
          <p:cNvSpPr>
            <a:spLocks noEditPoints="1"/>
          </p:cNvSpPr>
          <p:nvPr/>
        </p:nvSpPr>
        <p:spPr bwMode="auto">
          <a:xfrm>
            <a:off x="439840" y="1346884"/>
            <a:ext cx="606806" cy="581660"/>
          </a:xfrm>
          <a:custGeom>
            <a:avLst/>
            <a:gdLst>
              <a:gd name="T0" fmla="*/ 32 w 128"/>
              <a:gd name="T1" fmla="*/ 40 h 128"/>
              <a:gd name="T2" fmla="*/ 40 w 128"/>
              <a:gd name="T3" fmla="*/ 32 h 128"/>
              <a:gd name="T4" fmla="*/ 32 w 128"/>
              <a:gd name="T5" fmla="*/ 24 h 128"/>
              <a:gd name="T6" fmla="*/ 24 w 128"/>
              <a:gd name="T7" fmla="*/ 32 h 128"/>
              <a:gd name="T8" fmla="*/ 32 w 128"/>
              <a:gd name="T9" fmla="*/ 40 h 128"/>
              <a:gd name="T10" fmla="*/ 112 w 128"/>
              <a:gd name="T11" fmla="*/ 0 h 128"/>
              <a:gd name="T12" fmla="*/ 16 w 128"/>
              <a:gd name="T13" fmla="*/ 0 h 128"/>
              <a:gd name="T14" fmla="*/ 0 w 128"/>
              <a:gd name="T15" fmla="*/ 16 h 128"/>
              <a:gd name="T16" fmla="*/ 0 w 128"/>
              <a:gd name="T17" fmla="*/ 112 h 128"/>
              <a:gd name="T18" fmla="*/ 16 w 128"/>
              <a:gd name="T19" fmla="*/ 128 h 128"/>
              <a:gd name="T20" fmla="*/ 112 w 128"/>
              <a:gd name="T21" fmla="*/ 128 h 128"/>
              <a:gd name="T22" fmla="*/ 128 w 128"/>
              <a:gd name="T23" fmla="*/ 112 h 128"/>
              <a:gd name="T24" fmla="*/ 128 w 128"/>
              <a:gd name="T25" fmla="*/ 16 h 128"/>
              <a:gd name="T26" fmla="*/ 112 w 128"/>
              <a:gd name="T27" fmla="*/ 0 h 128"/>
              <a:gd name="T28" fmla="*/ 32 w 128"/>
              <a:gd name="T29" fmla="*/ 16 h 128"/>
              <a:gd name="T30" fmla="*/ 48 w 128"/>
              <a:gd name="T31" fmla="*/ 32 h 128"/>
              <a:gd name="T32" fmla="*/ 32 w 128"/>
              <a:gd name="T33" fmla="*/ 48 h 128"/>
              <a:gd name="T34" fmla="*/ 16 w 128"/>
              <a:gd name="T35" fmla="*/ 32 h 128"/>
              <a:gd name="T36" fmla="*/ 32 w 128"/>
              <a:gd name="T37" fmla="*/ 16 h 128"/>
              <a:gd name="T38" fmla="*/ 16 w 128"/>
              <a:gd name="T39" fmla="*/ 120 h 128"/>
              <a:gd name="T40" fmla="*/ 8 w 128"/>
              <a:gd name="T41" fmla="*/ 112 h 128"/>
              <a:gd name="T42" fmla="*/ 8 w 128"/>
              <a:gd name="T43" fmla="*/ 108 h 128"/>
              <a:gd name="T44" fmla="*/ 40 w 128"/>
              <a:gd name="T45" fmla="*/ 80 h 128"/>
              <a:gd name="T46" fmla="*/ 80 w 128"/>
              <a:gd name="T47" fmla="*/ 120 h 128"/>
              <a:gd name="T48" fmla="*/ 16 w 128"/>
              <a:gd name="T49" fmla="*/ 120 h 128"/>
              <a:gd name="T50" fmla="*/ 120 w 128"/>
              <a:gd name="T51" fmla="*/ 112 h 128"/>
              <a:gd name="T52" fmla="*/ 112 w 128"/>
              <a:gd name="T53" fmla="*/ 120 h 128"/>
              <a:gd name="T54" fmla="*/ 91 w 128"/>
              <a:gd name="T55" fmla="*/ 120 h 128"/>
              <a:gd name="T56" fmla="*/ 62 w 128"/>
              <a:gd name="T57" fmla="*/ 90 h 128"/>
              <a:gd name="T58" fmla="*/ 96 w 128"/>
              <a:gd name="T59" fmla="*/ 56 h 128"/>
              <a:gd name="T60" fmla="*/ 120 w 128"/>
              <a:gd name="T61" fmla="*/ 80 h 128"/>
              <a:gd name="T62" fmla="*/ 120 w 128"/>
              <a:gd name="T63" fmla="*/ 11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" h="128">
                <a:moveTo>
                  <a:pt x="32" y="40"/>
                </a:moveTo>
                <a:cubicBezTo>
                  <a:pt x="36" y="40"/>
                  <a:pt x="40" y="36"/>
                  <a:pt x="40" y="32"/>
                </a:cubicBezTo>
                <a:cubicBezTo>
                  <a:pt x="40" y="28"/>
                  <a:pt x="36" y="24"/>
                  <a:pt x="32" y="24"/>
                </a:cubicBezTo>
                <a:cubicBezTo>
                  <a:pt x="28" y="24"/>
                  <a:pt x="24" y="28"/>
                  <a:pt x="24" y="32"/>
                </a:cubicBezTo>
                <a:cubicBezTo>
                  <a:pt x="24" y="36"/>
                  <a:pt x="28" y="40"/>
                  <a:pt x="32" y="40"/>
                </a:cubicBezTo>
                <a:close/>
                <a:moveTo>
                  <a:pt x="112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1"/>
                  <a:pt x="7" y="128"/>
                  <a:pt x="16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close/>
                <a:moveTo>
                  <a:pt x="32" y="16"/>
                </a:moveTo>
                <a:cubicBezTo>
                  <a:pt x="41" y="16"/>
                  <a:pt x="48" y="23"/>
                  <a:pt x="48" y="32"/>
                </a:cubicBezTo>
                <a:cubicBezTo>
                  <a:pt x="48" y="41"/>
                  <a:pt x="41" y="48"/>
                  <a:pt x="32" y="48"/>
                </a:cubicBezTo>
                <a:cubicBezTo>
                  <a:pt x="23" y="48"/>
                  <a:pt x="16" y="41"/>
                  <a:pt x="16" y="32"/>
                </a:cubicBezTo>
                <a:cubicBezTo>
                  <a:pt x="16" y="23"/>
                  <a:pt x="23" y="16"/>
                  <a:pt x="32" y="16"/>
                </a:cubicBezTo>
                <a:close/>
                <a:moveTo>
                  <a:pt x="16" y="120"/>
                </a:moveTo>
                <a:cubicBezTo>
                  <a:pt x="12" y="120"/>
                  <a:pt x="8" y="116"/>
                  <a:pt x="8" y="112"/>
                </a:cubicBezTo>
                <a:cubicBezTo>
                  <a:pt x="8" y="108"/>
                  <a:pt x="8" y="108"/>
                  <a:pt x="8" y="108"/>
                </a:cubicBezTo>
                <a:cubicBezTo>
                  <a:pt x="40" y="80"/>
                  <a:pt x="40" y="80"/>
                  <a:pt x="40" y="80"/>
                </a:cubicBezTo>
                <a:cubicBezTo>
                  <a:pt x="80" y="120"/>
                  <a:pt x="80" y="120"/>
                  <a:pt x="80" y="120"/>
                </a:cubicBezTo>
                <a:lnTo>
                  <a:pt x="16" y="120"/>
                </a:lnTo>
                <a:close/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91" y="120"/>
                  <a:pt x="91" y="120"/>
                  <a:pt x="91" y="120"/>
                </a:cubicBezTo>
                <a:cubicBezTo>
                  <a:pt x="62" y="90"/>
                  <a:pt x="62" y="90"/>
                  <a:pt x="62" y="90"/>
                </a:cubicBezTo>
                <a:cubicBezTo>
                  <a:pt x="96" y="56"/>
                  <a:pt x="96" y="56"/>
                  <a:pt x="96" y="56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112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68559" tIns="34280" rIns="68559" bIns="3428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2399"/>
          </a:p>
        </p:txBody>
      </p:sp>
      <p:sp>
        <p:nvSpPr>
          <p:cNvPr id="5" name="Freeform 219"/>
          <p:cNvSpPr>
            <a:spLocks noEditPoints="1"/>
          </p:cNvSpPr>
          <p:nvPr/>
        </p:nvSpPr>
        <p:spPr bwMode="auto">
          <a:xfrm>
            <a:off x="449735" y="2824384"/>
            <a:ext cx="606806" cy="581660"/>
          </a:xfrm>
          <a:custGeom>
            <a:avLst/>
            <a:gdLst>
              <a:gd name="T0" fmla="*/ 32 w 128"/>
              <a:gd name="T1" fmla="*/ 40 h 128"/>
              <a:gd name="T2" fmla="*/ 40 w 128"/>
              <a:gd name="T3" fmla="*/ 32 h 128"/>
              <a:gd name="T4" fmla="*/ 32 w 128"/>
              <a:gd name="T5" fmla="*/ 24 h 128"/>
              <a:gd name="T6" fmla="*/ 24 w 128"/>
              <a:gd name="T7" fmla="*/ 32 h 128"/>
              <a:gd name="T8" fmla="*/ 32 w 128"/>
              <a:gd name="T9" fmla="*/ 40 h 128"/>
              <a:gd name="T10" fmla="*/ 112 w 128"/>
              <a:gd name="T11" fmla="*/ 0 h 128"/>
              <a:gd name="T12" fmla="*/ 16 w 128"/>
              <a:gd name="T13" fmla="*/ 0 h 128"/>
              <a:gd name="T14" fmla="*/ 0 w 128"/>
              <a:gd name="T15" fmla="*/ 16 h 128"/>
              <a:gd name="T16" fmla="*/ 0 w 128"/>
              <a:gd name="T17" fmla="*/ 112 h 128"/>
              <a:gd name="T18" fmla="*/ 16 w 128"/>
              <a:gd name="T19" fmla="*/ 128 h 128"/>
              <a:gd name="T20" fmla="*/ 112 w 128"/>
              <a:gd name="T21" fmla="*/ 128 h 128"/>
              <a:gd name="T22" fmla="*/ 128 w 128"/>
              <a:gd name="T23" fmla="*/ 112 h 128"/>
              <a:gd name="T24" fmla="*/ 128 w 128"/>
              <a:gd name="T25" fmla="*/ 16 h 128"/>
              <a:gd name="T26" fmla="*/ 112 w 128"/>
              <a:gd name="T27" fmla="*/ 0 h 128"/>
              <a:gd name="T28" fmla="*/ 32 w 128"/>
              <a:gd name="T29" fmla="*/ 16 h 128"/>
              <a:gd name="T30" fmla="*/ 48 w 128"/>
              <a:gd name="T31" fmla="*/ 32 h 128"/>
              <a:gd name="T32" fmla="*/ 32 w 128"/>
              <a:gd name="T33" fmla="*/ 48 h 128"/>
              <a:gd name="T34" fmla="*/ 16 w 128"/>
              <a:gd name="T35" fmla="*/ 32 h 128"/>
              <a:gd name="T36" fmla="*/ 32 w 128"/>
              <a:gd name="T37" fmla="*/ 16 h 128"/>
              <a:gd name="T38" fmla="*/ 16 w 128"/>
              <a:gd name="T39" fmla="*/ 120 h 128"/>
              <a:gd name="T40" fmla="*/ 8 w 128"/>
              <a:gd name="T41" fmla="*/ 112 h 128"/>
              <a:gd name="T42" fmla="*/ 8 w 128"/>
              <a:gd name="T43" fmla="*/ 108 h 128"/>
              <a:gd name="T44" fmla="*/ 40 w 128"/>
              <a:gd name="T45" fmla="*/ 80 h 128"/>
              <a:gd name="T46" fmla="*/ 80 w 128"/>
              <a:gd name="T47" fmla="*/ 120 h 128"/>
              <a:gd name="T48" fmla="*/ 16 w 128"/>
              <a:gd name="T49" fmla="*/ 120 h 128"/>
              <a:gd name="T50" fmla="*/ 120 w 128"/>
              <a:gd name="T51" fmla="*/ 112 h 128"/>
              <a:gd name="T52" fmla="*/ 112 w 128"/>
              <a:gd name="T53" fmla="*/ 120 h 128"/>
              <a:gd name="T54" fmla="*/ 91 w 128"/>
              <a:gd name="T55" fmla="*/ 120 h 128"/>
              <a:gd name="T56" fmla="*/ 62 w 128"/>
              <a:gd name="T57" fmla="*/ 90 h 128"/>
              <a:gd name="T58" fmla="*/ 96 w 128"/>
              <a:gd name="T59" fmla="*/ 56 h 128"/>
              <a:gd name="T60" fmla="*/ 120 w 128"/>
              <a:gd name="T61" fmla="*/ 80 h 128"/>
              <a:gd name="T62" fmla="*/ 120 w 128"/>
              <a:gd name="T63" fmla="*/ 11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" h="128">
                <a:moveTo>
                  <a:pt x="32" y="40"/>
                </a:moveTo>
                <a:cubicBezTo>
                  <a:pt x="36" y="40"/>
                  <a:pt x="40" y="36"/>
                  <a:pt x="40" y="32"/>
                </a:cubicBezTo>
                <a:cubicBezTo>
                  <a:pt x="40" y="28"/>
                  <a:pt x="36" y="24"/>
                  <a:pt x="32" y="24"/>
                </a:cubicBezTo>
                <a:cubicBezTo>
                  <a:pt x="28" y="24"/>
                  <a:pt x="24" y="28"/>
                  <a:pt x="24" y="32"/>
                </a:cubicBezTo>
                <a:cubicBezTo>
                  <a:pt x="24" y="36"/>
                  <a:pt x="28" y="40"/>
                  <a:pt x="32" y="40"/>
                </a:cubicBezTo>
                <a:close/>
                <a:moveTo>
                  <a:pt x="112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1"/>
                  <a:pt x="7" y="128"/>
                  <a:pt x="16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close/>
                <a:moveTo>
                  <a:pt x="32" y="16"/>
                </a:moveTo>
                <a:cubicBezTo>
                  <a:pt x="41" y="16"/>
                  <a:pt x="48" y="23"/>
                  <a:pt x="48" y="32"/>
                </a:cubicBezTo>
                <a:cubicBezTo>
                  <a:pt x="48" y="41"/>
                  <a:pt x="41" y="48"/>
                  <a:pt x="32" y="48"/>
                </a:cubicBezTo>
                <a:cubicBezTo>
                  <a:pt x="23" y="48"/>
                  <a:pt x="16" y="41"/>
                  <a:pt x="16" y="32"/>
                </a:cubicBezTo>
                <a:cubicBezTo>
                  <a:pt x="16" y="23"/>
                  <a:pt x="23" y="16"/>
                  <a:pt x="32" y="16"/>
                </a:cubicBezTo>
                <a:close/>
                <a:moveTo>
                  <a:pt x="16" y="120"/>
                </a:moveTo>
                <a:cubicBezTo>
                  <a:pt x="12" y="120"/>
                  <a:pt x="8" y="116"/>
                  <a:pt x="8" y="112"/>
                </a:cubicBezTo>
                <a:cubicBezTo>
                  <a:pt x="8" y="108"/>
                  <a:pt x="8" y="108"/>
                  <a:pt x="8" y="108"/>
                </a:cubicBezTo>
                <a:cubicBezTo>
                  <a:pt x="40" y="80"/>
                  <a:pt x="40" y="80"/>
                  <a:pt x="40" y="80"/>
                </a:cubicBezTo>
                <a:cubicBezTo>
                  <a:pt x="80" y="120"/>
                  <a:pt x="80" y="120"/>
                  <a:pt x="80" y="120"/>
                </a:cubicBezTo>
                <a:lnTo>
                  <a:pt x="16" y="120"/>
                </a:lnTo>
                <a:close/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91" y="120"/>
                  <a:pt x="91" y="120"/>
                  <a:pt x="91" y="120"/>
                </a:cubicBezTo>
                <a:cubicBezTo>
                  <a:pt x="62" y="90"/>
                  <a:pt x="62" y="90"/>
                  <a:pt x="62" y="90"/>
                </a:cubicBezTo>
                <a:cubicBezTo>
                  <a:pt x="96" y="56"/>
                  <a:pt x="96" y="56"/>
                  <a:pt x="96" y="56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112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68559" tIns="34280" rIns="68559" bIns="3428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2399"/>
          </a:p>
        </p:txBody>
      </p:sp>
      <p:sp>
        <p:nvSpPr>
          <p:cNvPr id="6" name="Freeform 219"/>
          <p:cNvSpPr>
            <a:spLocks noEditPoints="1"/>
          </p:cNvSpPr>
          <p:nvPr/>
        </p:nvSpPr>
        <p:spPr bwMode="auto">
          <a:xfrm>
            <a:off x="485346" y="4279568"/>
            <a:ext cx="606806" cy="581660"/>
          </a:xfrm>
          <a:custGeom>
            <a:avLst/>
            <a:gdLst>
              <a:gd name="T0" fmla="*/ 32 w 128"/>
              <a:gd name="T1" fmla="*/ 40 h 128"/>
              <a:gd name="T2" fmla="*/ 40 w 128"/>
              <a:gd name="T3" fmla="*/ 32 h 128"/>
              <a:gd name="T4" fmla="*/ 32 w 128"/>
              <a:gd name="T5" fmla="*/ 24 h 128"/>
              <a:gd name="T6" fmla="*/ 24 w 128"/>
              <a:gd name="T7" fmla="*/ 32 h 128"/>
              <a:gd name="T8" fmla="*/ 32 w 128"/>
              <a:gd name="T9" fmla="*/ 40 h 128"/>
              <a:gd name="T10" fmla="*/ 112 w 128"/>
              <a:gd name="T11" fmla="*/ 0 h 128"/>
              <a:gd name="T12" fmla="*/ 16 w 128"/>
              <a:gd name="T13" fmla="*/ 0 h 128"/>
              <a:gd name="T14" fmla="*/ 0 w 128"/>
              <a:gd name="T15" fmla="*/ 16 h 128"/>
              <a:gd name="T16" fmla="*/ 0 w 128"/>
              <a:gd name="T17" fmla="*/ 112 h 128"/>
              <a:gd name="T18" fmla="*/ 16 w 128"/>
              <a:gd name="T19" fmla="*/ 128 h 128"/>
              <a:gd name="T20" fmla="*/ 112 w 128"/>
              <a:gd name="T21" fmla="*/ 128 h 128"/>
              <a:gd name="T22" fmla="*/ 128 w 128"/>
              <a:gd name="T23" fmla="*/ 112 h 128"/>
              <a:gd name="T24" fmla="*/ 128 w 128"/>
              <a:gd name="T25" fmla="*/ 16 h 128"/>
              <a:gd name="T26" fmla="*/ 112 w 128"/>
              <a:gd name="T27" fmla="*/ 0 h 128"/>
              <a:gd name="T28" fmla="*/ 32 w 128"/>
              <a:gd name="T29" fmla="*/ 16 h 128"/>
              <a:gd name="T30" fmla="*/ 48 w 128"/>
              <a:gd name="T31" fmla="*/ 32 h 128"/>
              <a:gd name="T32" fmla="*/ 32 w 128"/>
              <a:gd name="T33" fmla="*/ 48 h 128"/>
              <a:gd name="T34" fmla="*/ 16 w 128"/>
              <a:gd name="T35" fmla="*/ 32 h 128"/>
              <a:gd name="T36" fmla="*/ 32 w 128"/>
              <a:gd name="T37" fmla="*/ 16 h 128"/>
              <a:gd name="T38" fmla="*/ 16 w 128"/>
              <a:gd name="T39" fmla="*/ 120 h 128"/>
              <a:gd name="T40" fmla="*/ 8 w 128"/>
              <a:gd name="T41" fmla="*/ 112 h 128"/>
              <a:gd name="T42" fmla="*/ 8 w 128"/>
              <a:gd name="T43" fmla="*/ 108 h 128"/>
              <a:gd name="T44" fmla="*/ 40 w 128"/>
              <a:gd name="T45" fmla="*/ 80 h 128"/>
              <a:gd name="T46" fmla="*/ 80 w 128"/>
              <a:gd name="T47" fmla="*/ 120 h 128"/>
              <a:gd name="T48" fmla="*/ 16 w 128"/>
              <a:gd name="T49" fmla="*/ 120 h 128"/>
              <a:gd name="T50" fmla="*/ 120 w 128"/>
              <a:gd name="T51" fmla="*/ 112 h 128"/>
              <a:gd name="T52" fmla="*/ 112 w 128"/>
              <a:gd name="T53" fmla="*/ 120 h 128"/>
              <a:gd name="T54" fmla="*/ 91 w 128"/>
              <a:gd name="T55" fmla="*/ 120 h 128"/>
              <a:gd name="T56" fmla="*/ 62 w 128"/>
              <a:gd name="T57" fmla="*/ 90 h 128"/>
              <a:gd name="T58" fmla="*/ 96 w 128"/>
              <a:gd name="T59" fmla="*/ 56 h 128"/>
              <a:gd name="T60" fmla="*/ 120 w 128"/>
              <a:gd name="T61" fmla="*/ 80 h 128"/>
              <a:gd name="T62" fmla="*/ 120 w 128"/>
              <a:gd name="T63" fmla="*/ 11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" h="128">
                <a:moveTo>
                  <a:pt x="32" y="40"/>
                </a:moveTo>
                <a:cubicBezTo>
                  <a:pt x="36" y="40"/>
                  <a:pt x="40" y="36"/>
                  <a:pt x="40" y="32"/>
                </a:cubicBezTo>
                <a:cubicBezTo>
                  <a:pt x="40" y="28"/>
                  <a:pt x="36" y="24"/>
                  <a:pt x="32" y="24"/>
                </a:cubicBezTo>
                <a:cubicBezTo>
                  <a:pt x="28" y="24"/>
                  <a:pt x="24" y="28"/>
                  <a:pt x="24" y="32"/>
                </a:cubicBezTo>
                <a:cubicBezTo>
                  <a:pt x="24" y="36"/>
                  <a:pt x="28" y="40"/>
                  <a:pt x="32" y="40"/>
                </a:cubicBezTo>
                <a:close/>
                <a:moveTo>
                  <a:pt x="112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1"/>
                  <a:pt x="7" y="128"/>
                  <a:pt x="16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close/>
                <a:moveTo>
                  <a:pt x="32" y="16"/>
                </a:moveTo>
                <a:cubicBezTo>
                  <a:pt x="41" y="16"/>
                  <a:pt x="48" y="23"/>
                  <a:pt x="48" y="32"/>
                </a:cubicBezTo>
                <a:cubicBezTo>
                  <a:pt x="48" y="41"/>
                  <a:pt x="41" y="48"/>
                  <a:pt x="32" y="48"/>
                </a:cubicBezTo>
                <a:cubicBezTo>
                  <a:pt x="23" y="48"/>
                  <a:pt x="16" y="41"/>
                  <a:pt x="16" y="32"/>
                </a:cubicBezTo>
                <a:cubicBezTo>
                  <a:pt x="16" y="23"/>
                  <a:pt x="23" y="16"/>
                  <a:pt x="32" y="16"/>
                </a:cubicBezTo>
                <a:close/>
                <a:moveTo>
                  <a:pt x="16" y="120"/>
                </a:moveTo>
                <a:cubicBezTo>
                  <a:pt x="12" y="120"/>
                  <a:pt x="8" y="116"/>
                  <a:pt x="8" y="112"/>
                </a:cubicBezTo>
                <a:cubicBezTo>
                  <a:pt x="8" y="108"/>
                  <a:pt x="8" y="108"/>
                  <a:pt x="8" y="108"/>
                </a:cubicBezTo>
                <a:cubicBezTo>
                  <a:pt x="40" y="80"/>
                  <a:pt x="40" y="80"/>
                  <a:pt x="40" y="80"/>
                </a:cubicBezTo>
                <a:cubicBezTo>
                  <a:pt x="80" y="120"/>
                  <a:pt x="80" y="120"/>
                  <a:pt x="80" y="120"/>
                </a:cubicBezTo>
                <a:lnTo>
                  <a:pt x="16" y="120"/>
                </a:lnTo>
                <a:close/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91" y="120"/>
                  <a:pt x="91" y="120"/>
                  <a:pt x="91" y="120"/>
                </a:cubicBezTo>
                <a:cubicBezTo>
                  <a:pt x="62" y="90"/>
                  <a:pt x="62" y="90"/>
                  <a:pt x="62" y="90"/>
                </a:cubicBezTo>
                <a:cubicBezTo>
                  <a:pt x="96" y="56"/>
                  <a:pt x="96" y="56"/>
                  <a:pt x="96" y="56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112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68559" tIns="34280" rIns="68559" bIns="3428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2399"/>
          </a:p>
        </p:txBody>
      </p:sp>
      <p:sp>
        <p:nvSpPr>
          <p:cNvPr id="7" name="Freeform 219"/>
          <p:cNvSpPr>
            <a:spLocks noEditPoints="1"/>
          </p:cNvSpPr>
          <p:nvPr/>
        </p:nvSpPr>
        <p:spPr bwMode="auto">
          <a:xfrm>
            <a:off x="509085" y="5677412"/>
            <a:ext cx="606806" cy="581660"/>
          </a:xfrm>
          <a:custGeom>
            <a:avLst/>
            <a:gdLst>
              <a:gd name="T0" fmla="*/ 32 w 128"/>
              <a:gd name="T1" fmla="*/ 40 h 128"/>
              <a:gd name="T2" fmla="*/ 40 w 128"/>
              <a:gd name="T3" fmla="*/ 32 h 128"/>
              <a:gd name="T4" fmla="*/ 32 w 128"/>
              <a:gd name="T5" fmla="*/ 24 h 128"/>
              <a:gd name="T6" fmla="*/ 24 w 128"/>
              <a:gd name="T7" fmla="*/ 32 h 128"/>
              <a:gd name="T8" fmla="*/ 32 w 128"/>
              <a:gd name="T9" fmla="*/ 40 h 128"/>
              <a:gd name="T10" fmla="*/ 112 w 128"/>
              <a:gd name="T11" fmla="*/ 0 h 128"/>
              <a:gd name="T12" fmla="*/ 16 w 128"/>
              <a:gd name="T13" fmla="*/ 0 h 128"/>
              <a:gd name="T14" fmla="*/ 0 w 128"/>
              <a:gd name="T15" fmla="*/ 16 h 128"/>
              <a:gd name="T16" fmla="*/ 0 w 128"/>
              <a:gd name="T17" fmla="*/ 112 h 128"/>
              <a:gd name="T18" fmla="*/ 16 w 128"/>
              <a:gd name="T19" fmla="*/ 128 h 128"/>
              <a:gd name="T20" fmla="*/ 112 w 128"/>
              <a:gd name="T21" fmla="*/ 128 h 128"/>
              <a:gd name="T22" fmla="*/ 128 w 128"/>
              <a:gd name="T23" fmla="*/ 112 h 128"/>
              <a:gd name="T24" fmla="*/ 128 w 128"/>
              <a:gd name="T25" fmla="*/ 16 h 128"/>
              <a:gd name="T26" fmla="*/ 112 w 128"/>
              <a:gd name="T27" fmla="*/ 0 h 128"/>
              <a:gd name="T28" fmla="*/ 32 w 128"/>
              <a:gd name="T29" fmla="*/ 16 h 128"/>
              <a:gd name="T30" fmla="*/ 48 w 128"/>
              <a:gd name="T31" fmla="*/ 32 h 128"/>
              <a:gd name="T32" fmla="*/ 32 w 128"/>
              <a:gd name="T33" fmla="*/ 48 h 128"/>
              <a:gd name="T34" fmla="*/ 16 w 128"/>
              <a:gd name="T35" fmla="*/ 32 h 128"/>
              <a:gd name="T36" fmla="*/ 32 w 128"/>
              <a:gd name="T37" fmla="*/ 16 h 128"/>
              <a:gd name="T38" fmla="*/ 16 w 128"/>
              <a:gd name="T39" fmla="*/ 120 h 128"/>
              <a:gd name="T40" fmla="*/ 8 w 128"/>
              <a:gd name="T41" fmla="*/ 112 h 128"/>
              <a:gd name="T42" fmla="*/ 8 w 128"/>
              <a:gd name="T43" fmla="*/ 108 h 128"/>
              <a:gd name="T44" fmla="*/ 40 w 128"/>
              <a:gd name="T45" fmla="*/ 80 h 128"/>
              <a:gd name="T46" fmla="*/ 80 w 128"/>
              <a:gd name="T47" fmla="*/ 120 h 128"/>
              <a:gd name="T48" fmla="*/ 16 w 128"/>
              <a:gd name="T49" fmla="*/ 120 h 128"/>
              <a:gd name="T50" fmla="*/ 120 w 128"/>
              <a:gd name="T51" fmla="*/ 112 h 128"/>
              <a:gd name="T52" fmla="*/ 112 w 128"/>
              <a:gd name="T53" fmla="*/ 120 h 128"/>
              <a:gd name="T54" fmla="*/ 91 w 128"/>
              <a:gd name="T55" fmla="*/ 120 h 128"/>
              <a:gd name="T56" fmla="*/ 62 w 128"/>
              <a:gd name="T57" fmla="*/ 90 h 128"/>
              <a:gd name="T58" fmla="*/ 96 w 128"/>
              <a:gd name="T59" fmla="*/ 56 h 128"/>
              <a:gd name="T60" fmla="*/ 120 w 128"/>
              <a:gd name="T61" fmla="*/ 80 h 128"/>
              <a:gd name="T62" fmla="*/ 120 w 128"/>
              <a:gd name="T63" fmla="*/ 11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" h="128">
                <a:moveTo>
                  <a:pt x="32" y="40"/>
                </a:moveTo>
                <a:cubicBezTo>
                  <a:pt x="36" y="40"/>
                  <a:pt x="40" y="36"/>
                  <a:pt x="40" y="32"/>
                </a:cubicBezTo>
                <a:cubicBezTo>
                  <a:pt x="40" y="28"/>
                  <a:pt x="36" y="24"/>
                  <a:pt x="32" y="24"/>
                </a:cubicBezTo>
                <a:cubicBezTo>
                  <a:pt x="28" y="24"/>
                  <a:pt x="24" y="28"/>
                  <a:pt x="24" y="32"/>
                </a:cubicBezTo>
                <a:cubicBezTo>
                  <a:pt x="24" y="36"/>
                  <a:pt x="28" y="40"/>
                  <a:pt x="32" y="40"/>
                </a:cubicBezTo>
                <a:close/>
                <a:moveTo>
                  <a:pt x="112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1"/>
                  <a:pt x="7" y="128"/>
                  <a:pt x="16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close/>
                <a:moveTo>
                  <a:pt x="32" y="16"/>
                </a:moveTo>
                <a:cubicBezTo>
                  <a:pt x="41" y="16"/>
                  <a:pt x="48" y="23"/>
                  <a:pt x="48" y="32"/>
                </a:cubicBezTo>
                <a:cubicBezTo>
                  <a:pt x="48" y="41"/>
                  <a:pt x="41" y="48"/>
                  <a:pt x="32" y="48"/>
                </a:cubicBezTo>
                <a:cubicBezTo>
                  <a:pt x="23" y="48"/>
                  <a:pt x="16" y="41"/>
                  <a:pt x="16" y="32"/>
                </a:cubicBezTo>
                <a:cubicBezTo>
                  <a:pt x="16" y="23"/>
                  <a:pt x="23" y="16"/>
                  <a:pt x="32" y="16"/>
                </a:cubicBezTo>
                <a:close/>
                <a:moveTo>
                  <a:pt x="16" y="120"/>
                </a:moveTo>
                <a:cubicBezTo>
                  <a:pt x="12" y="120"/>
                  <a:pt x="8" y="116"/>
                  <a:pt x="8" y="112"/>
                </a:cubicBezTo>
                <a:cubicBezTo>
                  <a:pt x="8" y="108"/>
                  <a:pt x="8" y="108"/>
                  <a:pt x="8" y="108"/>
                </a:cubicBezTo>
                <a:cubicBezTo>
                  <a:pt x="40" y="80"/>
                  <a:pt x="40" y="80"/>
                  <a:pt x="40" y="80"/>
                </a:cubicBezTo>
                <a:cubicBezTo>
                  <a:pt x="80" y="120"/>
                  <a:pt x="80" y="120"/>
                  <a:pt x="80" y="120"/>
                </a:cubicBezTo>
                <a:lnTo>
                  <a:pt x="16" y="120"/>
                </a:lnTo>
                <a:close/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91" y="120"/>
                  <a:pt x="91" y="120"/>
                  <a:pt x="91" y="120"/>
                </a:cubicBezTo>
                <a:cubicBezTo>
                  <a:pt x="62" y="90"/>
                  <a:pt x="62" y="90"/>
                  <a:pt x="62" y="90"/>
                </a:cubicBezTo>
                <a:cubicBezTo>
                  <a:pt x="96" y="56"/>
                  <a:pt x="96" y="56"/>
                  <a:pt x="96" y="56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112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68559" tIns="34280" rIns="68559" bIns="3428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2399"/>
          </a:p>
        </p:txBody>
      </p:sp>
      <p:sp>
        <p:nvSpPr>
          <p:cNvPr id="9" name="Rectangle 8"/>
          <p:cNvSpPr/>
          <p:nvPr/>
        </p:nvSpPr>
        <p:spPr>
          <a:xfrm>
            <a:off x="1428620" y="2704251"/>
            <a:ext cx="9525488" cy="1035896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066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 Kỳ thi này con đạt loại giỏi, mẹ thưởng cho con một phần thưởng xứng đáng nhé!</a:t>
            </a:r>
            <a:endParaRPr lang="en-US" sz="3066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91656" y="4295334"/>
            <a:ext cx="9525488" cy="564101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066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 Ngoài sân, nhi đồng đang vui đùa.</a:t>
            </a:r>
            <a:endParaRPr lang="en-US" sz="3066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07415" y="5630113"/>
            <a:ext cx="5995560" cy="564101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066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3066" dirty="0">
                <a:latin typeface="Times New Roman" pitchFamily="18" charset="0"/>
                <a:cs typeface="Times New Roman" pitchFamily="18" charset="0"/>
              </a:rPr>
              <a:t>Ngoài sân, trẻ em đang vui đùa.</a:t>
            </a:r>
            <a:endParaRPr lang="en-US" sz="3066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 descr="—Pngtree—read little mouse_277728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3966" y="2081225"/>
            <a:ext cx="3529715" cy="50111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63070" y="326865"/>
            <a:ext cx="114703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dưới đây, câu nào có cách diễn đạt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hơn? Vì sao?</a:t>
            </a:r>
            <a:endParaRPr kumimoji="1"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76575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 animBg="1"/>
      <p:bldP spid="6" grpId="0" animBg="1"/>
      <p:bldP spid="6" grpId="1" animBg="1"/>
      <p:bldP spid="7" grpId="0" animBg="1"/>
      <p:bldP spid="9" grpId="0"/>
      <p:bldP spid="10" grpId="0"/>
      <p:bldP spid="10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1517493" y="1523016"/>
            <a:ext cx="9267254" cy="953823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………..(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Phụ nữ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Đàn bà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 V</a:t>
            </a:r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iệt Nam anh hùng, bất khuất, trung hậu, đảm đang.</a:t>
            </a:r>
            <a:endParaRPr lang="en-US" sz="2799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517495" y="3156469"/>
            <a:ext cx="10039136" cy="953823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Cụ là nhà cách mạng lão thành. Sau khi cụ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……</a:t>
            </a:r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chết 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từ trần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….. (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mai táng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799" b="1" dirty="0" err="1">
                <a:latin typeface="Times New Roman" pitchFamily="18" charset="0"/>
                <a:cs typeface="Times New Roman" pitchFamily="18" charset="0"/>
              </a:rPr>
              <a:t>chôn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99" dirty="0" err="1"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656327" y="5081145"/>
            <a:ext cx="10533793" cy="523064"/>
          </a:xfrm>
          <a:prstGeom prst="rect">
            <a:avLst/>
          </a:prstGeom>
        </p:spPr>
        <p:txBody>
          <a:bodyPr wrap="square" lIns="91412" tIns="45706" rIns="91412" bIns="45706">
            <a:spAutoFit/>
          </a:bodyPr>
          <a:lstStyle/>
          <a:p>
            <a:r>
              <a:rPr lang="vi-VN" sz="2799" dirty="0">
                <a:latin typeface="Times New Roman" pitchFamily="18" charset="0"/>
                <a:cs typeface="Times New Roman" pitchFamily="18" charset="0"/>
              </a:rPr>
              <a:t>Bác sĩ đang khám </a:t>
            </a:r>
            <a:r>
              <a:rPr lang="en-US" sz="2799" dirty="0">
                <a:latin typeface="Times New Roman" pitchFamily="18" charset="0"/>
                <a:cs typeface="Times New Roman" pitchFamily="18" charset="0"/>
              </a:rPr>
              <a:t>………(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tử thi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xác chết</a:t>
            </a:r>
            <a:r>
              <a:rPr lang="en-US" sz="2799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799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99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003408" y="1966426"/>
            <a:ext cx="111711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531164" y="3612445"/>
            <a:ext cx="111711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92539" y="4074625"/>
            <a:ext cx="142177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519723" y="5522166"/>
            <a:ext cx="90271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63070" y="245664"/>
            <a:ext cx="114972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1"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63751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52484" y="1806948"/>
            <a:ext cx="16212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396740"/>
              </p:ext>
            </p:extLst>
          </p:nvPr>
        </p:nvGraphicFramePr>
        <p:xfrm>
          <a:off x="686526" y="671091"/>
          <a:ext cx="8128000" cy="5625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83006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79464503"/>
                    </a:ext>
                  </a:extLst>
                </a:gridCol>
              </a:tblGrid>
              <a:tr h="87033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Hán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9936"/>
                  </a:ext>
                </a:extLst>
              </a:tr>
              <a:tr h="91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95057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66528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cẩu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439803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giang</a:t>
                      </a:r>
                      <a:endParaRPr lang="en-US" sz="36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341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85279" y="1784252"/>
            <a:ext cx="2448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5279" y="2937807"/>
            <a:ext cx="2345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5279" y="4085368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4807" y="5153023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52484" y="1806948"/>
            <a:ext cx="16212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12096"/>
              </p:ext>
            </p:extLst>
          </p:nvPr>
        </p:nvGraphicFramePr>
        <p:xfrm>
          <a:off x="686526" y="671091"/>
          <a:ext cx="8128000" cy="5625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83006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79464503"/>
                    </a:ext>
                  </a:extLst>
                </a:gridCol>
              </a:tblGrid>
              <a:tr h="87033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Hán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9936"/>
                  </a:ext>
                </a:extLst>
              </a:tr>
              <a:tr h="9193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binh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95057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Tiều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phu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66528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3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439803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36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341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85279" y="1784252"/>
            <a:ext cx="201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5279" y="2937807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đốn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5279" y="4085368"/>
            <a:ext cx="2136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4807" y="5153023"/>
            <a:ext cx="1888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1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682</Words>
  <Application>Microsoft Office PowerPoint</Application>
  <PresentationFormat>Widescreen</PresentationFormat>
  <Paragraphs>103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等线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*TRÒ CHƠI ĐUỔI HÌNH BẮT CHỮ</vt:lpstr>
      <vt:lpstr>*TRÒ CHƠI ĐUỔI HÌNH BẮT CHỮ</vt:lpstr>
      <vt:lpstr>*TRÒ CHƠI ĐUỔI HÌNH BẮT CHỮ</vt:lpstr>
      <vt:lpstr>*TRÒ CHƠI ĐUỔI HÌNH BẮT CHỮ</vt:lpstr>
      <vt:lpstr>PowerPoint Presentation</vt:lpstr>
      <vt:lpstr>*TRÒ CHƠI ĐUỔI HÌNH BẮT CHỮ</vt:lpstr>
      <vt:lpstr>*TRÒ CHƠI ĐUỔI HÌNH BẮT CHỮ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98</cp:revision>
  <dcterms:created xsi:type="dcterms:W3CDTF">2023-04-24T06:48:55Z</dcterms:created>
  <dcterms:modified xsi:type="dcterms:W3CDTF">2024-04-17T08:21:53Z</dcterms:modified>
</cp:coreProperties>
</file>