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Lst>
  <p:sldIdLst>
    <p:sldId id="257" r:id="rId11"/>
    <p:sldId id="258" r:id="rId12"/>
    <p:sldId id="259" r:id="rId13"/>
    <p:sldId id="260" r:id="rId14"/>
    <p:sldId id="261" r:id="rId15"/>
    <p:sldId id="262" r:id="rId16"/>
    <p:sldId id="263" r:id="rId17"/>
    <p:sldId id="264" r:id="rId18"/>
    <p:sldId id="265" r:id="rId19"/>
    <p:sldId id="26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229450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217152999"/>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106329740"/>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14490202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18826290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92875409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107058958"/>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199290289"/>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91541923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66569268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705214654"/>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706817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39952789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954941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206290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674700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8933218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4549462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9931038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167789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283933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995264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3496366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7059699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5660832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6122517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7241699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6436807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4323487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900897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3853813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2504107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717797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5896929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366848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27477176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2987582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6609052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25870133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38995481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3958637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64129232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1790731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054418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9511653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78236112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08941530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73283213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28717178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92358884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68584883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86334193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82629165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99164447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720190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32359368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62416829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20780620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20679830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077202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61203777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53263186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74033094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6080878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22336050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448612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18729473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31674793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46426554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02889292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48802806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19044046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58171481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17742998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23018115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24909730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770314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12941087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66594898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04176685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63812928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40900580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09973170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60598890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13601990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6612318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26932312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836715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49756174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13764331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71195493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46169966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37413896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06740848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14108759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53792381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61877120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65616334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812952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106470842"/>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72971346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55716149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18593696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97064875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4" name="Footer Placeholder 3"/>
          <p:cNvSpPr>
            <a:spLocks noGrp="1"/>
          </p:cNvSpPr>
          <p:nvPr>
            <p:ph type="ftr" sz="quarter" idx="11"/>
          </p:nvPr>
        </p:nvSpPr>
        <p:spPr/>
        <p:txBody>
          <a:bodyPr/>
          <a:lstStyle/>
          <a:p>
            <a:endParaRPr lang="vi-VN">
              <a:solidFill>
                <a:prstClr val="black">
                  <a:tint val="75000"/>
                </a:prstClr>
              </a:solidFill>
            </a:endParaRPr>
          </a:p>
        </p:txBody>
      </p:sp>
      <p:sp>
        <p:nvSpPr>
          <p:cNvPr id="5" name="Slide Number Placeholder 4"/>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99131712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46631856"/>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17735488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6" name="Footer Placeholder 5"/>
          <p:cNvSpPr>
            <a:spLocks noGrp="1"/>
          </p:cNvSpPr>
          <p:nvPr>
            <p:ph type="ftr" sz="quarter" idx="11"/>
          </p:nvPr>
        </p:nvSpPr>
        <p:spPr/>
        <p:txBody>
          <a:bodyPr/>
          <a:lstStyle/>
          <a:p>
            <a:endParaRPr lang="vi-VN">
              <a:solidFill>
                <a:prstClr val="black">
                  <a:tint val="75000"/>
                </a:prstClr>
              </a:solidFill>
            </a:endParaRPr>
          </a:p>
        </p:txBody>
      </p:sp>
      <p:sp>
        <p:nvSpPr>
          <p:cNvPr id="7" name="Slide Number Placeholder 6"/>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96741336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265497883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62431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8723175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157431590"/>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3328673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92365163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358117726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99709386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95198521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14861423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62761414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CFB25-9E9F-4010-A155-F00F62F35B2E}" type="datetimeFigureOut">
              <a:rPr lang="vi-VN" smtClean="0">
                <a:solidFill>
                  <a:prstClr val="black">
                    <a:tint val="75000"/>
                  </a:prstClr>
                </a:solidFill>
              </a:rPr>
              <a:pPr/>
              <a:t>07/05/2024</a:t>
            </a:fld>
            <a:endParaRPr lang="vi-V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AE155-784E-423A-A0FA-D80D72F1DD57}" type="slidenum">
              <a:rPr lang="vi-VN" smtClean="0">
                <a:solidFill>
                  <a:prstClr val="black">
                    <a:tint val="75000"/>
                  </a:prstClr>
                </a:solidFill>
              </a:rPr>
              <a:pPr/>
              <a:t>‹#›</a:t>
            </a:fld>
            <a:endParaRPr lang="vi-VN">
              <a:solidFill>
                <a:prstClr val="black">
                  <a:tint val="75000"/>
                </a:prstClr>
              </a:solidFill>
            </a:endParaRPr>
          </a:p>
        </p:txBody>
      </p:sp>
    </p:spTree>
    <p:extLst>
      <p:ext uri="{BB962C8B-B14F-4D97-AF65-F5344CB8AC3E}">
        <p14:creationId xmlns:p14="http://schemas.microsoft.com/office/powerpoint/2010/main" val="68164429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60648"/>
            <a:ext cx="8424936" cy="1470025"/>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b="1" smtClean="0"/>
              <a:t/>
            </a:r>
            <a:br>
              <a:rPr lang="en-US" b="1" smtClean="0"/>
            </a:br>
            <a:r>
              <a:rPr lang="vi-VN" b="1" smtClean="0"/>
              <a:t>BÀI </a:t>
            </a:r>
            <a:r>
              <a:rPr lang="en-US" b="1" smtClean="0"/>
              <a:t>30</a:t>
            </a:r>
            <a:r>
              <a:rPr lang="en-US" b="1" smtClean="0"/>
              <a:t>-TIẾT 59:</a:t>
            </a:r>
            <a:r>
              <a:rPr lang="vi-VN" b="1" smtClean="0"/>
              <a:t> </a:t>
            </a:r>
            <a:r>
              <a:rPr lang="en-US" b="1" dirty="0"/>
              <a:t>KẾT QUẢ CÓ THỂ VÀ KẾT QUẢ THUẬN LỢI</a:t>
            </a:r>
            <a:r>
              <a:rPr lang="vi-VN" dirty="0"/>
              <a:t/>
            </a:r>
            <a:br>
              <a:rPr lang="vi-VN" dirty="0"/>
            </a:br>
            <a:endParaRPr lang="vi-VN" dirty="0"/>
          </a:p>
        </p:txBody>
      </p:sp>
      <p:sp>
        <p:nvSpPr>
          <p:cNvPr id="3" name="Subtitle 2"/>
          <p:cNvSpPr>
            <a:spLocks noGrp="1"/>
          </p:cNvSpPr>
          <p:nvPr>
            <p:ph type="subTitle" idx="1"/>
          </p:nvPr>
        </p:nvSpPr>
        <p:spPr>
          <a:xfrm>
            <a:off x="323528" y="1844824"/>
            <a:ext cx="8712968" cy="4824536"/>
          </a:xfrm>
        </p:spPr>
        <p:txBody>
          <a:bodyPr>
            <a:normAutofit fontScale="92500" lnSpcReduction="20000"/>
          </a:bodyPr>
          <a:lstStyle/>
          <a:p>
            <a:pPr algn="l"/>
            <a:r>
              <a:rPr lang="vi-VN" b="1" dirty="0">
                <a:solidFill>
                  <a:srgbClr val="0070C0"/>
                </a:solidFill>
                <a:latin typeface="Arial" pitchFamily="34" charset="0"/>
                <a:cs typeface="Arial" pitchFamily="34" charset="0"/>
              </a:rPr>
              <a:t>Nội dung</a:t>
            </a:r>
            <a:r>
              <a:rPr lang="vi-VN" b="1" dirty="0" smtClean="0">
                <a:solidFill>
                  <a:srgbClr val="0070C0"/>
                </a:solidFill>
                <a:latin typeface="Arial" pitchFamily="34" charset="0"/>
                <a:cs typeface="Arial" pitchFamily="34" charset="0"/>
              </a:rPr>
              <a:t>:</a:t>
            </a:r>
            <a:r>
              <a:rPr lang="en-US" b="1" dirty="0" smtClean="0">
                <a:solidFill>
                  <a:srgbClr val="0070C0"/>
                </a:solidFill>
                <a:latin typeface="Arial" pitchFamily="34" charset="0"/>
                <a:cs typeface="Arial" pitchFamily="34" charset="0"/>
              </a:rPr>
              <a:t> </a:t>
            </a:r>
            <a:r>
              <a:rPr lang="nl-NL" dirty="0" smtClean="0">
                <a:solidFill>
                  <a:srgbClr val="0070C0"/>
                </a:solidFill>
                <a:latin typeface="Arial" pitchFamily="34" charset="0"/>
                <a:cs typeface="Arial" pitchFamily="34" charset="0"/>
              </a:rPr>
              <a:t>Tại </a:t>
            </a:r>
            <a:r>
              <a:rPr lang="nl-NL" dirty="0">
                <a:solidFill>
                  <a:srgbClr val="0070C0"/>
                </a:solidFill>
                <a:latin typeface="Arial" pitchFamily="34" charset="0"/>
                <a:cs typeface="Arial" pitchFamily="34" charset="0"/>
              </a:rPr>
              <a:t>vòng chung kết cuộc thi Chinh phục tri thức, ban tổ chức soạn 20 câu hỏi thuộc các lĩnh vực khác nhau, mỗi câu được viết trong một phiếu và đánh số thứ tự từ 1 đến 20. Các câu từ 1 đến 4 thuộc lĩnh vực Lịch sử - Địa lí, từ số 5 đến số 12 thuộc lĩnh vực Khoa học tự nhiên, từ số 13 đến 18 thuộc lĩnh vực Văn học, từ số 19 đến 20 thuộc lĩnh vực Toán học. </a:t>
            </a:r>
            <a:endParaRPr lang="vi-VN" dirty="0">
              <a:solidFill>
                <a:srgbClr val="0070C0"/>
              </a:solidFill>
              <a:latin typeface="Arial" pitchFamily="34" charset="0"/>
              <a:cs typeface="Arial" pitchFamily="34" charset="0"/>
            </a:endParaRPr>
          </a:p>
          <a:p>
            <a:pPr algn="l"/>
            <a:r>
              <a:rPr lang="nl-NL" dirty="0">
                <a:solidFill>
                  <a:srgbClr val="0070C0"/>
                </a:solidFill>
                <a:latin typeface="Arial" pitchFamily="34" charset="0"/>
                <a:cs typeface="Arial" pitchFamily="34" charset="0"/>
              </a:rPr>
              <a:t>Bạn Sơn rút 1 phiếu ngẫu nhiên. Sơn học giỏi lĩnh vực Lịch sử  - Địa lí nên mong rút được câu hỏi thuộc lĩnh vực Lịch sử  - Địa lí. Liệu Sơn có rút được phiếu mình mong muốn không ?</a:t>
            </a:r>
            <a:endParaRPr lang="vi-VN" dirty="0">
              <a:solidFill>
                <a:srgbClr val="0070C0"/>
              </a:solidFill>
              <a:latin typeface="Arial" pitchFamily="34" charset="0"/>
              <a:cs typeface="Arial" pitchFamily="34" charset="0"/>
            </a:endParaRPr>
          </a:p>
          <a:p>
            <a:endParaRPr lang="vi-VN"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160985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44562"/>
          </a:xfrm>
        </p:spPr>
        <p:style>
          <a:lnRef idx="1">
            <a:schemeClr val="accent6"/>
          </a:lnRef>
          <a:fillRef idx="2">
            <a:schemeClr val="accent6"/>
          </a:fillRef>
          <a:effectRef idx="1">
            <a:schemeClr val="accent6"/>
          </a:effectRef>
          <a:fontRef idx="minor">
            <a:schemeClr val="dk1"/>
          </a:fontRef>
        </p:style>
        <p:txBody>
          <a:bodyPr>
            <a:normAutofit fontScale="90000"/>
          </a:bodyPr>
          <a:lstStyle/>
          <a:p>
            <a:pPr lvl="0"/>
            <a:r>
              <a:rPr lang="en-US" b="1" smtClean="0"/>
              <a:t/>
            </a:r>
            <a:br>
              <a:rPr lang="en-US" b="1" smtClean="0"/>
            </a:br>
            <a:r>
              <a:rPr lang="vi-VN" b="1" smtClean="0"/>
              <a:t>HƯỚNG </a:t>
            </a:r>
            <a:r>
              <a:rPr lang="vi-VN" b="1" dirty="0"/>
              <a:t>DẪN VỀ NHÀ</a:t>
            </a:r>
            <a:r>
              <a:rPr lang="vi-VN" dirty="0"/>
              <a:t/>
            </a:r>
            <a:br>
              <a:rPr lang="vi-VN" dirty="0"/>
            </a:br>
            <a:endParaRPr lang="vi-VN" dirty="0"/>
          </a:p>
        </p:txBody>
      </p:sp>
      <p:sp>
        <p:nvSpPr>
          <p:cNvPr id="3" name="Content Placeholder 2"/>
          <p:cNvSpPr>
            <a:spLocks noGrp="1"/>
          </p:cNvSpPr>
          <p:nvPr>
            <p:ph idx="1"/>
          </p:nvPr>
        </p:nvSpPr>
        <p:spPr>
          <a:xfrm>
            <a:off x="609600" y="1828800"/>
            <a:ext cx="8229600" cy="3246975"/>
          </a:xfrm>
        </p:spPr>
        <p:style>
          <a:lnRef idx="1">
            <a:schemeClr val="accent5"/>
          </a:lnRef>
          <a:fillRef idx="2">
            <a:schemeClr val="accent5"/>
          </a:fillRef>
          <a:effectRef idx="1">
            <a:schemeClr val="accent5"/>
          </a:effectRef>
          <a:fontRef idx="minor">
            <a:schemeClr val="dk1"/>
          </a:fontRef>
        </p:style>
        <p:txBody>
          <a:bodyPr/>
          <a:lstStyle/>
          <a:p>
            <a:pPr marL="0" indent="0">
              <a:buNone/>
            </a:pPr>
            <a:r>
              <a:rPr lang="vi-VN" dirty="0"/>
              <a:t>- Học bài.</a:t>
            </a:r>
          </a:p>
          <a:p>
            <a:pPr marL="0" indent="0">
              <a:buNone/>
            </a:pPr>
            <a:r>
              <a:rPr lang="vi-VN" dirty="0"/>
              <a:t>- Làm các bài tập trong SGK, SBT.</a:t>
            </a:r>
          </a:p>
          <a:p>
            <a:pPr marL="0" indent="0">
              <a:buNone/>
            </a:pPr>
            <a:r>
              <a:rPr lang="vi-VN" dirty="0"/>
              <a:t>- Chuẩn bị đọc trước bài:  Bài 31: </a:t>
            </a:r>
            <a:r>
              <a:rPr lang="vi-VN" b="1" dirty="0"/>
              <a:t>Cách tính xác suất của biến cố bằng tỉ số.</a:t>
            </a:r>
            <a:endParaRPr lang="vi-VN" dirty="0"/>
          </a:p>
        </p:txBody>
      </p:sp>
    </p:spTree>
    <p:extLst>
      <p:ext uri="{BB962C8B-B14F-4D97-AF65-F5344CB8AC3E}">
        <p14:creationId xmlns:p14="http://schemas.microsoft.com/office/powerpoint/2010/main" val="301111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5" y="1196752"/>
            <a:ext cx="9144000" cy="1143000"/>
          </a:xfrm>
        </p:spPr>
        <p:txBody>
          <a:bodyPr>
            <a:normAutofit fontScale="90000"/>
          </a:bodyPr>
          <a:lstStyle/>
          <a:p>
            <a:pPr algn="l"/>
            <a:r>
              <a:rPr lang="en-US" smtClean="0">
                <a:solidFill>
                  <a:srgbClr val="002060"/>
                </a:solidFill>
              </a:rPr>
              <a:t/>
            </a:r>
            <a:br>
              <a:rPr lang="en-US" smtClean="0">
                <a:solidFill>
                  <a:srgbClr val="002060"/>
                </a:solidFill>
              </a:rPr>
            </a:br>
            <a:r>
              <a:rPr lang="en-US">
                <a:solidFill>
                  <a:srgbClr val="002060"/>
                </a:solidFill>
              </a:rPr>
              <a:t/>
            </a:r>
            <a:br>
              <a:rPr lang="en-US">
                <a:solidFill>
                  <a:srgbClr val="002060"/>
                </a:solidFill>
              </a:rPr>
            </a:br>
            <a:r>
              <a:rPr lang="en-US" smtClean="0">
                <a:solidFill>
                  <a:srgbClr val="002060"/>
                </a:solidFill>
              </a:rPr>
              <a:t/>
            </a:r>
            <a:br>
              <a:rPr lang="en-US" smtClean="0">
                <a:solidFill>
                  <a:srgbClr val="002060"/>
                </a:solidFill>
              </a:rPr>
            </a:br>
            <a:r>
              <a:rPr lang="en-US">
                <a:solidFill>
                  <a:srgbClr val="002060"/>
                </a:solidFill>
              </a:rPr>
              <a:t/>
            </a:r>
            <a:br>
              <a:rPr lang="en-US">
                <a:solidFill>
                  <a:srgbClr val="002060"/>
                </a:solidFill>
              </a:rPr>
            </a:br>
            <a:r>
              <a:rPr lang="en-US" smtClean="0">
                <a:solidFill>
                  <a:srgbClr val="002060"/>
                </a:solidFill>
              </a:rPr>
              <a:t>HĐ1</a:t>
            </a:r>
            <a:r>
              <a:rPr lang="en-US" dirty="0" smtClean="0">
                <a:solidFill>
                  <a:srgbClr val="002060"/>
                </a:solidFill>
              </a:rPr>
              <a:t>. </a:t>
            </a:r>
            <a:r>
              <a:rPr lang="vi-VN" dirty="0" smtClean="0">
                <a:solidFill>
                  <a:srgbClr val="002060"/>
                </a:solidFill>
              </a:rPr>
              <a:t>câu </a:t>
            </a:r>
            <a:r>
              <a:rPr lang="vi-VN" dirty="0">
                <a:solidFill>
                  <a:srgbClr val="002060"/>
                </a:solidFill>
              </a:rPr>
              <a:t>hỏi trong tình huống mở </a:t>
            </a:r>
            <a:r>
              <a:rPr lang="vi-VN" dirty="0" smtClean="0">
                <a:solidFill>
                  <a:srgbClr val="002060"/>
                </a:solidFill>
              </a:rPr>
              <a:t>đầu</a:t>
            </a:r>
            <a:r>
              <a:rPr lang="en-US" dirty="0" smtClean="0">
                <a:solidFill>
                  <a:srgbClr val="002060"/>
                </a:solidFill>
              </a:rPr>
              <a:t/>
            </a:r>
            <a:br>
              <a:rPr lang="en-US" dirty="0" smtClean="0">
                <a:solidFill>
                  <a:srgbClr val="002060"/>
                </a:solidFill>
              </a:rPr>
            </a:br>
            <a:r>
              <a:rPr lang="vi-VN" dirty="0" smtClean="0">
                <a:solidFill>
                  <a:srgbClr val="002060"/>
                </a:solidFill>
              </a:rPr>
              <a:t>a</a:t>
            </a:r>
            <a:r>
              <a:rPr lang="vi-VN" dirty="0">
                <a:solidFill>
                  <a:srgbClr val="002060"/>
                </a:solidFill>
              </a:rPr>
              <a:t>) Bạn Sơn có chắc rút được phiếu câu hỏi số 2 hay không ?</a:t>
            </a:r>
            <a:br>
              <a:rPr lang="vi-VN" dirty="0">
                <a:solidFill>
                  <a:srgbClr val="002060"/>
                </a:solidFill>
              </a:rPr>
            </a:br>
            <a:r>
              <a:rPr lang="vi-VN" dirty="0">
                <a:solidFill>
                  <a:srgbClr val="002060"/>
                </a:solidFill>
              </a:rPr>
              <a:t>b) Khi bạn Sơn rút một phiếu bất kì thì có bao nhiêu kết quả có thể xảy ra ?</a:t>
            </a:r>
            <a:br>
              <a:rPr lang="vi-VN" dirty="0">
                <a:solidFill>
                  <a:srgbClr val="002060"/>
                </a:solidFill>
              </a:rPr>
            </a:br>
            <a:endParaRPr lang="vi-VN" dirty="0">
              <a:solidFill>
                <a:srgbClr val="002060"/>
              </a:solidFill>
            </a:endParaRPr>
          </a:p>
        </p:txBody>
      </p:sp>
    </p:spTree>
    <p:extLst>
      <p:ext uri="{BB962C8B-B14F-4D97-AF65-F5344CB8AC3E}">
        <p14:creationId xmlns:p14="http://schemas.microsoft.com/office/powerpoint/2010/main" val="880783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608" y="-5858"/>
            <a:ext cx="9649072" cy="1143000"/>
          </a:xfrm>
        </p:spPr>
        <p:txBody>
          <a:bodyPr>
            <a:normAutofit/>
          </a:bodyPr>
          <a:lstStyle/>
          <a:p>
            <a:r>
              <a:rPr lang="vi-VN" sz="3200" b="1" dirty="0"/>
              <a:t>1. </a:t>
            </a:r>
            <a:r>
              <a:rPr lang="nl-NL" sz="3200" b="1" dirty="0"/>
              <a:t>Kết quả có thể của hành động, thực nghiệm</a:t>
            </a:r>
            <a:r>
              <a:rPr lang="vi-VN" sz="3200" dirty="0"/>
              <a:t/>
            </a:r>
            <a:br>
              <a:rPr lang="vi-VN" sz="3200" dirty="0"/>
            </a:br>
            <a:endParaRPr lang="vi-VN" sz="3200" dirty="0"/>
          </a:p>
        </p:txBody>
      </p:sp>
      <p:sp>
        <p:nvSpPr>
          <p:cNvPr id="3" name="Content Placeholder 2"/>
          <p:cNvSpPr>
            <a:spLocks noGrp="1"/>
          </p:cNvSpPr>
          <p:nvPr>
            <p:ph idx="1"/>
          </p:nvPr>
        </p:nvSpPr>
        <p:spPr>
          <a:xfrm>
            <a:off x="28778" y="692697"/>
            <a:ext cx="8229600" cy="2016224"/>
          </a:xfrm>
        </p:spPr>
        <p:txBody>
          <a:bodyPr/>
          <a:lstStyle/>
          <a:p>
            <a:pPr marL="0" indent="0">
              <a:buNone/>
            </a:pPr>
            <a:r>
              <a:rPr lang="nl-NL" dirty="0"/>
              <a:t>HĐ1: </a:t>
            </a:r>
            <a:endParaRPr lang="vi-VN" dirty="0"/>
          </a:p>
          <a:p>
            <a:pPr marL="0" indent="0">
              <a:buNone/>
            </a:pPr>
            <a:r>
              <a:rPr lang="vi-VN" dirty="0"/>
              <a:t>a) Không chắc</a:t>
            </a:r>
          </a:p>
          <a:p>
            <a:pPr marL="0" indent="0">
              <a:buNone/>
            </a:pPr>
            <a:r>
              <a:rPr lang="vi-VN" dirty="0"/>
              <a:t>b) Có 20 kết quả có thể xảy ra.</a:t>
            </a:r>
          </a:p>
          <a:p>
            <a:pPr marL="0" indent="0">
              <a:buNone/>
            </a:pPr>
            <a:endParaRPr lang="vi-VN" dirty="0"/>
          </a:p>
        </p:txBody>
      </p:sp>
      <p:graphicFrame>
        <p:nvGraphicFramePr>
          <p:cNvPr id="5" name="Table 4"/>
          <p:cNvGraphicFramePr>
            <a:graphicFrameLocks noGrp="1"/>
          </p:cNvGraphicFramePr>
          <p:nvPr>
            <p:extLst>
              <p:ext uri="{D42A27DB-BD31-4B8C-83A1-F6EECF244321}">
                <p14:modId xmlns:p14="http://schemas.microsoft.com/office/powerpoint/2010/main" val="2493043496"/>
              </p:ext>
            </p:extLst>
          </p:nvPr>
        </p:nvGraphicFramePr>
        <p:xfrm>
          <a:off x="-36512" y="3117792"/>
          <a:ext cx="9036496" cy="3364992"/>
        </p:xfrm>
        <a:graphic>
          <a:graphicData uri="http://schemas.openxmlformats.org/drawingml/2006/table">
            <a:tbl>
              <a:tblPr firstRow="1" firstCol="1" bandRow="1">
                <a:tableStyleId>{5C22544A-7EE6-4342-B048-85BDC9FD1C3A}</a:tableStyleId>
              </a:tblPr>
              <a:tblGrid>
                <a:gridCol w="9036496"/>
              </a:tblGrid>
              <a:tr h="0">
                <a:tc>
                  <a:txBody>
                    <a:bodyPr/>
                    <a:lstStyle/>
                    <a:p>
                      <a:pPr algn="just">
                        <a:lnSpc>
                          <a:spcPct val="115000"/>
                        </a:lnSpc>
                        <a:spcBef>
                          <a:spcPts val="600"/>
                        </a:spcBef>
                        <a:spcAft>
                          <a:spcPts val="600"/>
                        </a:spcAft>
                      </a:pPr>
                      <a:r>
                        <a:rPr lang="vi-VN" sz="3200" dirty="0">
                          <a:effectLst/>
                        </a:rPr>
                        <a:t>Trong thực tế ta thường gặp các hành động, thực nghiệm mà kết quả của chúng không thể biết trước khi thực hiện. Tuy nhiên, trong nhiều trường hợp ta có thể xác định được tất cả các kết quả có thể xảy ra của hành động biến cố.</a:t>
                      </a:r>
                      <a:endParaRPr lang="vi-VN" sz="3200" dirty="0">
                        <a:effectLst/>
                        <a:latin typeface="Times New Roman"/>
                        <a:ea typeface="Calibri"/>
                        <a:cs typeface="Times New Roman"/>
                      </a:endParaRPr>
                    </a:p>
                  </a:txBody>
                  <a:tcPr marL="68580" marR="68580" marT="0" marB="0"/>
                </a:tc>
              </a:tr>
            </a:tbl>
          </a:graphicData>
        </a:graphic>
      </p:graphicFrame>
      <p:sp>
        <p:nvSpPr>
          <p:cNvPr id="6" name="Rectangle 1"/>
          <p:cNvSpPr>
            <a:spLocks noChangeArrowheads="1"/>
          </p:cNvSpPr>
          <p:nvPr/>
        </p:nvSpPr>
        <p:spPr bwMode="auto">
          <a:xfrm>
            <a:off x="179512" y="2501116"/>
            <a:ext cx="583264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vi-VN" sz="3200" b="1" i="1" dirty="0">
                <a:solidFill>
                  <a:prstClr val="black"/>
                </a:solidFill>
                <a:ea typeface="Calibri" pitchFamily="34" charset="0"/>
                <a:cs typeface="Times New Roman" pitchFamily="18" charset="0"/>
              </a:rPr>
              <a:t>* Tổng quát:</a:t>
            </a:r>
            <a:endParaRPr lang="vi-VN" sz="3200" dirty="0">
              <a:solidFill>
                <a:prstClr val="black"/>
              </a:solidFill>
              <a:cs typeface="Arial" pitchFamily="34" charset="0"/>
            </a:endParaRPr>
          </a:p>
        </p:txBody>
      </p:sp>
    </p:spTree>
    <p:extLst>
      <p:ext uri="{BB962C8B-B14F-4D97-AF65-F5344CB8AC3E}">
        <p14:creationId xmlns:p14="http://schemas.microsoft.com/office/powerpoint/2010/main" val="2771815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24" y="136376"/>
            <a:ext cx="9011344" cy="1844824"/>
          </a:xfrm>
        </p:spPr>
        <p:style>
          <a:lnRef idx="1">
            <a:schemeClr val="accent5"/>
          </a:lnRef>
          <a:fillRef idx="2">
            <a:schemeClr val="accent5"/>
          </a:fillRef>
          <a:effectRef idx="1">
            <a:schemeClr val="accent5"/>
          </a:effectRef>
          <a:fontRef idx="minor">
            <a:schemeClr val="dk1"/>
          </a:fontRef>
        </p:style>
        <p:txBody>
          <a:bodyPr>
            <a:noAutofit/>
          </a:bodyPr>
          <a:lstStyle/>
          <a:p>
            <a:pPr algn="l"/>
            <a:r>
              <a:rPr lang="vi-VN" sz="2800" dirty="0"/>
              <a:t> </a:t>
            </a:r>
            <a:br>
              <a:rPr lang="vi-VN" sz="2800" dirty="0"/>
            </a:br>
            <a:r>
              <a:rPr lang="vi-VN" sz="2800" b="1" u="sng" dirty="0"/>
              <a:t>Ví dụ 1</a:t>
            </a:r>
            <a:r>
              <a:rPr lang="vi-VN" sz="2800" dirty="0" smtClean="0"/>
              <a:t>:</a:t>
            </a:r>
            <a:r>
              <a:rPr lang="en-US" sz="2800" dirty="0" smtClean="0"/>
              <a:t>  </a:t>
            </a:r>
            <a:r>
              <a:rPr lang="vi-VN" sz="2800" dirty="0" smtClean="0"/>
              <a:t>Một </a:t>
            </a:r>
            <a:r>
              <a:rPr lang="vi-VN" sz="2800" dirty="0"/>
              <a:t>hộp đựng 5 quả cầu màu xanh được đánh số 1; 2; 3; 4; 5 và 4 quả cầu màu đỏ được đánh số 1; 2; 3; 4. Lấy ngẫu nhiên một quả </a:t>
            </a:r>
            <a:r>
              <a:rPr lang="vi-VN" sz="2800" dirty="0" smtClean="0"/>
              <a:t>cầu</a:t>
            </a:r>
            <a:r>
              <a:rPr lang="en-US" sz="2800" dirty="0" smtClean="0"/>
              <a:t> </a:t>
            </a:r>
            <a:r>
              <a:rPr lang="en-US" sz="2800" dirty="0" err="1" smtClean="0"/>
              <a:t>trong</a:t>
            </a:r>
            <a:r>
              <a:rPr lang="en-US" sz="2800" dirty="0" smtClean="0"/>
              <a:t> </a:t>
            </a:r>
            <a:r>
              <a:rPr lang="en-US" sz="2800" dirty="0" err="1" smtClean="0"/>
              <a:t>hộp</a:t>
            </a:r>
            <a:r>
              <a:rPr lang="vi-VN" sz="2800" dirty="0" smtClean="0"/>
              <a:t>.</a:t>
            </a:r>
            <a:r>
              <a:rPr lang="en-US" sz="2800" dirty="0" smtClean="0"/>
              <a:t> </a:t>
            </a:r>
            <a:r>
              <a:rPr lang="en-US" sz="2800" dirty="0" err="1" smtClean="0"/>
              <a:t>Liệt</a:t>
            </a:r>
            <a:r>
              <a:rPr lang="en-US" sz="2800" dirty="0" smtClean="0"/>
              <a:t> </a:t>
            </a:r>
            <a:r>
              <a:rPr lang="en-US" sz="2800" dirty="0" err="1" smtClean="0"/>
              <a:t>kê</a:t>
            </a:r>
            <a:r>
              <a:rPr lang="en-US" sz="2800" dirty="0" smtClean="0"/>
              <a:t> </a:t>
            </a:r>
            <a:r>
              <a:rPr lang="en-US" sz="2800" dirty="0" err="1" smtClean="0"/>
              <a:t>tất</a:t>
            </a:r>
            <a:r>
              <a:rPr lang="en-US" sz="2800" dirty="0" smtClean="0"/>
              <a:t> </a:t>
            </a:r>
            <a:r>
              <a:rPr lang="en-US" sz="2800" dirty="0" err="1" smtClean="0"/>
              <a:t>cả</a:t>
            </a:r>
            <a:r>
              <a:rPr lang="en-US" sz="2800" dirty="0" smtClean="0"/>
              <a:t> </a:t>
            </a:r>
            <a:r>
              <a:rPr lang="en-US" sz="2800" dirty="0" err="1" smtClean="0"/>
              <a:t>các</a:t>
            </a:r>
            <a:r>
              <a:rPr lang="en-US" sz="2800" dirty="0" smtClean="0"/>
              <a:t> </a:t>
            </a:r>
            <a:r>
              <a:rPr lang="en-US" sz="2800" dirty="0" err="1" smtClean="0"/>
              <a:t>kết</a:t>
            </a:r>
            <a:r>
              <a:rPr lang="en-US" sz="2800" dirty="0" smtClean="0"/>
              <a:t> </a:t>
            </a:r>
            <a:r>
              <a:rPr lang="en-US" sz="2800" dirty="0" err="1" smtClean="0"/>
              <a:t>quả</a:t>
            </a:r>
            <a:r>
              <a:rPr lang="en-US" sz="2800" dirty="0" smtClean="0"/>
              <a:t> </a:t>
            </a:r>
            <a:r>
              <a:rPr lang="en-US" sz="2800" dirty="0" err="1" smtClean="0"/>
              <a:t>có</a:t>
            </a:r>
            <a:r>
              <a:rPr lang="en-US" sz="2800" dirty="0" smtClean="0"/>
              <a:t> </a:t>
            </a:r>
            <a:r>
              <a:rPr lang="en-US" sz="2800" dirty="0" err="1" smtClean="0"/>
              <a:t>thể</a:t>
            </a:r>
            <a:r>
              <a:rPr lang="en-US" sz="2800" dirty="0" smtClean="0"/>
              <a:t> </a:t>
            </a:r>
            <a:r>
              <a:rPr lang="en-US" sz="2800" dirty="0" err="1" smtClean="0"/>
              <a:t>của</a:t>
            </a:r>
            <a:r>
              <a:rPr lang="en-US" sz="2800" dirty="0" smtClean="0"/>
              <a:t> </a:t>
            </a:r>
            <a:r>
              <a:rPr lang="en-US" sz="2800" dirty="0" err="1" smtClean="0"/>
              <a:t>hành</a:t>
            </a:r>
            <a:r>
              <a:rPr lang="en-US" sz="2800" dirty="0" smtClean="0"/>
              <a:t> </a:t>
            </a:r>
            <a:r>
              <a:rPr lang="en-US" sz="2800" dirty="0" err="1" smtClean="0"/>
              <a:t>ộng</a:t>
            </a:r>
            <a:r>
              <a:rPr lang="en-US" sz="2800" dirty="0" smtClean="0"/>
              <a:t> </a:t>
            </a:r>
            <a:r>
              <a:rPr lang="en-US" sz="2800" dirty="0" err="1" smtClean="0"/>
              <a:t>này</a:t>
            </a:r>
            <a:r>
              <a:rPr lang="en-US" sz="2800" dirty="0" smtClean="0"/>
              <a:t>. </a:t>
            </a:r>
            <a:r>
              <a:rPr lang="en-US" sz="2800" dirty="0" err="1" smtClean="0"/>
              <a:t>Có</a:t>
            </a:r>
            <a:r>
              <a:rPr lang="en-US" sz="2800" dirty="0" smtClean="0"/>
              <a:t> </a:t>
            </a:r>
            <a:r>
              <a:rPr lang="en-US" sz="2800" dirty="0" err="1" smtClean="0"/>
              <a:t>bao</a:t>
            </a:r>
            <a:r>
              <a:rPr lang="en-US" sz="2800" dirty="0" smtClean="0"/>
              <a:t> </a:t>
            </a:r>
            <a:r>
              <a:rPr lang="en-US" sz="2800" dirty="0" err="1" smtClean="0"/>
              <a:t>nhiêu</a:t>
            </a:r>
            <a:r>
              <a:rPr lang="en-US" sz="2800" dirty="0" smtClean="0"/>
              <a:t> </a:t>
            </a:r>
            <a:r>
              <a:rPr lang="en-US" sz="2800" dirty="0" err="1" smtClean="0"/>
              <a:t>kết</a:t>
            </a:r>
            <a:r>
              <a:rPr lang="en-US" sz="2800" dirty="0" smtClean="0"/>
              <a:t> </a:t>
            </a:r>
            <a:r>
              <a:rPr lang="en-US" sz="2800" dirty="0" err="1" smtClean="0"/>
              <a:t>quả</a:t>
            </a:r>
            <a:r>
              <a:rPr lang="en-US" sz="2800" dirty="0" smtClean="0"/>
              <a:t> </a:t>
            </a:r>
            <a:r>
              <a:rPr lang="en-US" sz="2800" dirty="0" err="1" smtClean="0"/>
              <a:t>có</a:t>
            </a:r>
            <a:r>
              <a:rPr lang="en-US" sz="2800" dirty="0" smtClean="0"/>
              <a:t> </a:t>
            </a:r>
            <a:r>
              <a:rPr lang="en-US" sz="2800" dirty="0" err="1" smtClean="0"/>
              <a:t>thể</a:t>
            </a:r>
            <a:r>
              <a:rPr lang="en-US" sz="2800" dirty="0" smtClean="0"/>
              <a:t>?</a:t>
            </a:r>
            <a:r>
              <a:rPr lang="vi-VN" sz="2800" dirty="0"/>
              <a:t/>
            </a:r>
            <a:br>
              <a:rPr lang="vi-VN" sz="2800" dirty="0"/>
            </a:br>
            <a:endParaRPr lang="vi-VN" sz="2800" dirty="0"/>
          </a:p>
        </p:txBody>
      </p:sp>
      <p:sp>
        <p:nvSpPr>
          <p:cNvPr id="4" name="Title 1"/>
          <p:cNvSpPr txBox="1">
            <a:spLocks/>
          </p:cNvSpPr>
          <p:nvPr/>
        </p:nvSpPr>
        <p:spPr>
          <a:xfrm>
            <a:off x="132656" y="2430016"/>
            <a:ext cx="9011344" cy="11430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vi-VN" sz="2800" dirty="0" smtClean="0">
                <a:solidFill>
                  <a:prstClr val="black"/>
                </a:solidFill>
              </a:rPr>
              <a:t> </a:t>
            </a:r>
            <a:br>
              <a:rPr lang="vi-VN" sz="2800" dirty="0" smtClean="0">
                <a:solidFill>
                  <a:prstClr val="black"/>
                </a:solidFill>
              </a:rPr>
            </a:br>
            <a:r>
              <a:rPr lang="en-US" sz="2800" b="1" u="sng" dirty="0" err="1" smtClean="0">
                <a:solidFill>
                  <a:prstClr val="black"/>
                </a:solidFill>
              </a:rPr>
              <a:t>Giải</a:t>
            </a:r>
            <a:r>
              <a:rPr lang="vi-VN" sz="2800" dirty="0" smtClean="0">
                <a:solidFill>
                  <a:prstClr val="black"/>
                </a:solidFill>
              </a:rPr>
              <a:t>:</a:t>
            </a:r>
            <a:r>
              <a:rPr lang="en-US" sz="2800" dirty="0" smtClean="0">
                <a:solidFill>
                  <a:prstClr val="black"/>
                </a:solidFill>
              </a:rPr>
              <a:t>  </a:t>
            </a:r>
            <a:br>
              <a:rPr lang="en-US" sz="2800" dirty="0" smtClean="0">
                <a:solidFill>
                  <a:prstClr val="black"/>
                </a:solidFill>
              </a:rPr>
            </a:br>
            <a:r>
              <a:rPr lang="vi-VN" sz="2800" dirty="0" smtClean="0">
                <a:solidFill>
                  <a:prstClr val="black"/>
                </a:solidFill>
              </a:rPr>
              <a:t>- Kí hiệu 5 quả cầu màu xanh là X1; X2; X3; X4; X5 và 4 quả cầu màu đỏ là D1; D2; D3; D4. Các kết quả có thể của hành động này là: X1; X2; X3; X4; X5; D1; D2; D3; D4.</a:t>
            </a:r>
            <a:br>
              <a:rPr lang="vi-VN" sz="2800" dirty="0" smtClean="0">
                <a:solidFill>
                  <a:prstClr val="black"/>
                </a:solidFill>
              </a:rPr>
            </a:br>
            <a:r>
              <a:rPr lang="vi-VN" sz="2800" dirty="0" smtClean="0">
                <a:solidFill>
                  <a:prstClr val="black"/>
                </a:solidFill>
              </a:rPr>
              <a:t>- Có tất cả 9 kết quả có thể.</a:t>
            </a:r>
            <a:br>
              <a:rPr lang="vi-VN" sz="2800" dirty="0" smtClean="0">
                <a:solidFill>
                  <a:prstClr val="black"/>
                </a:solidFill>
              </a:rPr>
            </a:br>
            <a:endParaRPr lang="vi-VN" sz="2800" dirty="0">
              <a:solidFill>
                <a:prstClr val="black"/>
              </a:solidFill>
            </a:endParaRPr>
          </a:p>
        </p:txBody>
      </p:sp>
      <p:sp>
        <p:nvSpPr>
          <p:cNvPr id="5" name="Rectangle 4"/>
          <p:cNvSpPr/>
          <p:nvPr/>
        </p:nvSpPr>
        <p:spPr>
          <a:xfrm>
            <a:off x="117670" y="4057908"/>
            <a:ext cx="2403222" cy="523220"/>
          </a:xfrm>
          <a:prstGeom prst="rect">
            <a:avLst/>
          </a:prstGeom>
        </p:spPr>
        <p:txBody>
          <a:bodyPr wrap="none">
            <a:spAutoFit/>
          </a:bodyPr>
          <a:lstStyle/>
          <a:p>
            <a:r>
              <a:rPr lang="vi-VN" sz="2800" b="1" dirty="0">
                <a:solidFill>
                  <a:prstClr val="black"/>
                </a:solidFill>
              </a:rPr>
              <a:t>Luyện tập 1: </a:t>
            </a:r>
          </a:p>
        </p:txBody>
      </p:sp>
      <p:sp>
        <p:nvSpPr>
          <p:cNvPr id="6" name="Title 1"/>
          <p:cNvSpPr txBox="1">
            <a:spLocks/>
          </p:cNvSpPr>
          <p:nvPr/>
        </p:nvSpPr>
        <p:spPr>
          <a:xfrm>
            <a:off x="117670" y="4581128"/>
            <a:ext cx="2150074" cy="3914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u="sng" dirty="0" err="1" smtClean="0">
                <a:solidFill>
                  <a:prstClr val="black"/>
                </a:solidFill>
              </a:rPr>
              <a:t>Giải</a:t>
            </a:r>
            <a:r>
              <a:rPr lang="vi-VN" sz="2800" dirty="0" smtClean="0">
                <a:solidFill>
                  <a:prstClr val="black"/>
                </a:solidFill>
              </a:rPr>
              <a:t>:</a:t>
            </a:r>
            <a:r>
              <a:rPr lang="en-US" sz="2800" dirty="0" smtClean="0">
                <a:solidFill>
                  <a:prstClr val="black"/>
                </a:solidFill>
              </a:rPr>
              <a:t>  </a:t>
            </a:r>
            <a:endParaRPr lang="vi-VN" sz="2800" dirty="0">
              <a:solidFill>
                <a:prstClr val="black"/>
              </a:solidFill>
            </a:endParaRPr>
          </a:p>
        </p:txBody>
      </p:sp>
      <p:sp>
        <p:nvSpPr>
          <p:cNvPr id="7" name="Rectangle 6"/>
          <p:cNvSpPr/>
          <p:nvPr/>
        </p:nvSpPr>
        <p:spPr>
          <a:xfrm>
            <a:off x="971601" y="4581128"/>
            <a:ext cx="8064896" cy="1384995"/>
          </a:xfrm>
          <a:prstGeom prst="rect">
            <a:avLst/>
          </a:prstGeom>
        </p:spPr>
        <p:txBody>
          <a:bodyPr wrap="square">
            <a:spAutoFit/>
          </a:bodyPr>
          <a:lstStyle/>
          <a:p>
            <a:r>
              <a:rPr lang="vi-VN" sz="2800" dirty="0">
                <a:solidFill>
                  <a:prstClr val="black"/>
                </a:solidFill>
              </a:rPr>
              <a:t>- Tập hợp các kết quả có thể là: {T; O; Ô; A; N; H; C; V; U; I; R; E}</a:t>
            </a:r>
          </a:p>
          <a:p>
            <a:r>
              <a:rPr lang="vi-VN" sz="2800" dirty="0">
                <a:solidFill>
                  <a:prstClr val="black"/>
                </a:solidFill>
              </a:rPr>
              <a:t>- Có 12 kết quả có thể xảy ra.</a:t>
            </a:r>
          </a:p>
        </p:txBody>
      </p:sp>
      <p:sp>
        <p:nvSpPr>
          <p:cNvPr id="8" name="Rectangle 7"/>
          <p:cNvSpPr/>
          <p:nvPr/>
        </p:nvSpPr>
        <p:spPr>
          <a:xfrm>
            <a:off x="0" y="6073485"/>
            <a:ext cx="2353016" cy="523220"/>
          </a:xfrm>
          <a:prstGeom prst="rect">
            <a:avLst/>
          </a:prstGeom>
        </p:spPr>
        <p:txBody>
          <a:bodyPr wrap="none">
            <a:spAutoFit/>
          </a:bodyPr>
          <a:lstStyle/>
          <a:p>
            <a:r>
              <a:rPr lang="en-US" sz="2800" dirty="0">
                <a:solidFill>
                  <a:prstClr val="black"/>
                </a:solidFill>
              </a:rPr>
              <a:t>* </a:t>
            </a:r>
            <a:r>
              <a:rPr lang="vi-VN" sz="2800" dirty="0">
                <a:solidFill>
                  <a:prstClr val="black"/>
                </a:solidFill>
              </a:rPr>
              <a:t>Tranh </a:t>
            </a:r>
            <a:r>
              <a:rPr lang="vi-VN" sz="2800" dirty="0">
                <a:solidFill>
                  <a:prstClr val="black"/>
                </a:solidFill>
              </a:rPr>
              <a:t>luận: </a:t>
            </a:r>
          </a:p>
        </p:txBody>
      </p:sp>
      <p:sp>
        <p:nvSpPr>
          <p:cNvPr id="9" name="Rectangle 8"/>
          <p:cNvSpPr/>
          <p:nvPr/>
        </p:nvSpPr>
        <p:spPr>
          <a:xfrm>
            <a:off x="2267744" y="6053365"/>
            <a:ext cx="2484206" cy="523220"/>
          </a:xfrm>
          <a:prstGeom prst="rect">
            <a:avLst/>
          </a:prstGeom>
        </p:spPr>
        <p:txBody>
          <a:bodyPr wrap="none">
            <a:spAutoFit/>
          </a:bodyPr>
          <a:lstStyle/>
          <a:p>
            <a:r>
              <a:rPr lang="en-US" sz="2800" dirty="0" err="1">
                <a:solidFill>
                  <a:prstClr val="black"/>
                </a:solidFill>
              </a:rPr>
              <a:t>Vuông</a:t>
            </a:r>
            <a:r>
              <a:rPr lang="en-US" sz="2800" dirty="0">
                <a:solidFill>
                  <a:prstClr val="black"/>
                </a:solidFill>
              </a:rPr>
              <a:t> </a:t>
            </a:r>
            <a:r>
              <a:rPr lang="en-US" sz="2800" dirty="0" err="1">
                <a:solidFill>
                  <a:prstClr val="black"/>
                </a:solidFill>
              </a:rPr>
              <a:t>nói</a:t>
            </a:r>
            <a:r>
              <a:rPr lang="en-US" sz="2800" dirty="0">
                <a:solidFill>
                  <a:prstClr val="black"/>
                </a:solidFill>
              </a:rPr>
              <a:t> </a:t>
            </a:r>
            <a:r>
              <a:rPr lang="en-US" sz="2800" dirty="0" err="1">
                <a:solidFill>
                  <a:prstClr val="black"/>
                </a:solidFill>
              </a:rPr>
              <a:t>đúng</a:t>
            </a:r>
            <a:endParaRPr lang="vi-VN" sz="2800" dirty="0">
              <a:solidFill>
                <a:prstClr val="black"/>
              </a:solidFill>
            </a:endParaRPr>
          </a:p>
        </p:txBody>
      </p:sp>
    </p:spTree>
    <p:extLst>
      <p:ext uri="{BB962C8B-B14F-4D97-AF65-F5344CB8AC3E}">
        <p14:creationId xmlns:p14="http://schemas.microsoft.com/office/powerpoint/2010/main" val="2186443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66"/>
            <a:ext cx="9083352" cy="1143000"/>
          </a:xfrm>
        </p:spPr>
        <p:txBody>
          <a:bodyPr>
            <a:normAutofit fontScale="90000"/>
          </a:bodyPr>
          <a:lstStyle/>
          <a:p>
            <a:r>
              <a:rPr lang="vi-VN" dirty="0"/>
              <a:t>yêu cầu </a:t>
            </a:r>
            <a:r>
              <a:rPr lang="vi-VN" dirty="0" smtClean="0"/>
              <a:t>trở </a:t>
            </a:r>
            <a:r>
              <a:rPr lang="vi-VN" dirty="0"/>
              <a:t>lại trong tình huống mở đầu</a:t>
            </a:r>
            <a:br>
              <a:rPr lang="vi-VN" dirty="0"/>
            </a:br>
            <a:endParaRPr lang="vi-VN" dirty="0"/>
          </a:p>
        </p:txBody>
      </p:sp>
      <p:sp>
        <p:nvSpPr>
          <p:cNvPr id="3" name="Content Placeholder 2"/>
          <p:cNvSpPr>
            <a:spLocks noGrp="1"/>
          </p:cNvSpPr>
          <p:nvPr>
            <p:ph idx="1"/>
          </p:nvPr>
        </p:nvSpPr>
        <p:spPr>
          <a:xfrm>
            <a:off x="293796" y="692697"/>
            <a:ext cx="7878604" cy="504056"/>
          </a:xfrm>
        </p:spPr>
        <p:txBody>
          <a:bodyPr>
            <a:normAutofit fontScale="92500" lnSpcReduction="10000"/>
          </a:bodyPr>
          <a:lstStyle/>
          <a:p>
            <a:r>
              <a:rPr lang="nl-NL" dirty="0"/>
              <a:t>HĐ</a:t>
            </a:r>
            <a:r>
              <a:rPr lang="vi-VN" dirty="0"/>
              <a:t> 2</a:t>
            </a:r>
            <a:r>
              <a:rPr lang="vi-VN" dirty="0" smtClean="0"/>
              <a:t>:</a:t>
            </a:r>
            <a:endParaRPr lang="vi-VN" dirty="0"/>
          </a:p>
        </p:txBody>
      </p:sp>
      <p:sp>
        <p:nvSpPr>
          <p:cNvPr id="4" name="Content Placeholder 2"/>
          <p:cNvSpPr txBox="1">
            <a:spLocks/>
          </p:cNvSpPr>
          <p:nvPr/>
        </p:nvSpPr>
        <p:spPr>
          <a:xfrm>
            <a:off x="107504" y="1196752"/>
            <a:ext cx="8867328" cy="1008112"/>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nl-NL" dirty="0" smtClean="0">
                <a:solidFill>
                  <a:prstClr val="black"/>
                </a:solidFill>
              </a:rPr>
              <a:t>Các kết quả có thể để biến cố E xảy ra là: Phiếu số 1; phiếu số 2; phiếu số 3; phiếu số 4.</a:t>
            </a:r>
            <a:endParaRPr lang="vi-VN" dirty="0" smtClean="0">
              <a:solidFill>
                <a:prstClr val="black"/>
              </a:solidFill>
            </a:endParaRPr>
          </a:p>
        </p:txBody>
      </p:sp>
      <p:sp>
        <p:nvSpPr>
          <p:cNvPr id="5" name="Rectangle 4"/>
          <p:cNvSpPr/>
          <p:nvPr/>
        </p:nvSpPr>
        <p:spPr>
          <a:xfrm>
            <a:off x="107504" y="2420888"/>
            <a:ext cx="5637056" cy="52322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vi-VN" sz="2800" b="1" dirty="0">
                <a:solidFill>
                  <a:prstClr val="black"/>
                </a:solidFill>
              </a:rPr>
              <a:t>2. </a:t>
            </a:r>
            <a:r>
              <a:rPr lang="nl-NL" sz="2800" b="1" dirty="0">
                <a:solidFill>
                  <a:prstClr val="black"/>
                </a:solidFill>
              </a:rPr>
              <a:t>Kết quả thuận lợi cho một biến cố</a:t>
            </a:r>
            <a:endParaRPr lang="vi-VN" sz="2800" dirty="0">
              <a:solidFill>
                <a:prstClr val="black"/>
              </a:solidFill>
            </a:endParaRPr>
          </a:p>
        </p:txBody>
      </p:sp>
      <p:sp>
        <p:nvSpPr>
          <p:cNvPr id="6" name="Rectangle 5"/>
          <p:cNvSpPr/>
          <p:nvPr/>
        </p:nvSpPr>
        <p:spPr>
          <a:xfrm>
            <a:off x="124272" y="3015734"/>
            <a:ext cx="2782749" cy="523220"/>
          </a:xfrm>
          <a:prstGeom prst="rect">
            <a:avLst/>
          </a:prstGeom>
        </p:spPr>
        <p:txBody>
          <a:bodyPr wrap="none">
            <a:spAutoFit/>
          </a:bodyPr>
          <a:lstStyle/>
          <a:p>
            <a:r>
              <a:rPr lang="en-US" sz="2800" dirty="0" err="1">
                <a:solidFill>
                  <a:prstClr val="black"/>
                </a:solidFill>
              </a:rPr>
              <a:t>Kết</a:t>
            </a:r>
            <a:r>
              <a:rPr lang="en-US" sz="2800" dirty="0">
                <a:solidFill>
                  <a:prstClr val="black"/>
                </a:solidFill>
              </a:rPr>
              <a:t> </a:t>
            </a:r>
            <a:r>
              <a:rPr lang="en-US" sz="2800" dirty="0" err="1">
                <a:solidFill>
                  <a:prstClr val="black"/>
                </a:solidFill>
              </a:rPr>
              <a:t>quả</a:t>
            </a:r>
            <a:r>
              <a:rPr lang="en-US" sz="2800" dirty="0">
                <a:solidFill>
                  <a:prstClr val="black"/>
                </a:solidFill>
              </a:rPr>
              <a:t> </a:t>
            </a:r>
            <a:r>
              <a:rPr lang="en-US" sz="2800" dirty="0" err="1">
                <a:solidFill>
                  <a:prstClr val="black"/>
                </a:solidFill>
              </a:rPr>
              <a:t>thuận</a:t>
            </a:r>
            <a:r>
              <a:rPr lang="en-US" sz="2800" dirty="0">
                <a:solidFill>
                  <a:prstClr val="black"/>
                </a:solidFill>
              </a:rPr>
              <a:t> </a:t>
            </a:r>
            <a:r>
              <a:rPr lang="en-US" sz="2800" dirty="0" err="1">
                <a:solidFill>
                  <a:prstClr val="black"/>
                </a:solidFill>
              </a:rPr>
              <a:t>lợi</a:t>
            </a:r>
            <a:r>
              <a:rPr lang="en-US" sz="2800" dirty="0">
                <a:solidFill>
                  <a:prstClr val="black"/>
                </a:solidFill>
              </a:rPr>
              <a:t>:</a:t>
            </a:r>
            <a:endParaRPr lang="vi-VN" sz="2800" dirty="0">
              <a:solidFill>
                <a:prstClr val="black"/>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293150451"/>
              </p:ext>
            </p:extLst>
          </p:nvPr>
        </p:nvGraphicFramePr>
        <p:xfrm>
          <a:off x="124272" y="3645024"/>
          <a:ext cx="8651303" cy="2115312"/>
        </p:xfrm>
        <a:graphic>
          <a:graphicData uri="http://schemas.openxmlformats.org/drawingml/2006/table">
            <a:tbl>
              <a:tblPr firstRow="1" firstCol="1" bandRow="1">
                <a:tableStyleId>{5C22544A-7EE6-4342-B048-85BDC9FD1C3A}</a:tableStyleId>
              </a:tblPr>
              <a:tblGrid>
                <a:gridCol w="8651303"/>
              </a:tblGrid>
              <a:tr h="0">
                <a:tc>
                  <a:txBody>
                    <a:bodyPr/>
                    <a:lstStyle/>
                    <a:p>
                      <a:pPr algn="just">
                        <a:lnSpc>
                          <a:spcPct val="115000"/>
                        </a:lnSpc>
                        <a:spcBef>
                          <a:spcPts val="600"/>
                        </a:spcBef>
                        <a:spcAft>
                          <a:spcPts val="600"/>
                        </a:spcAft>
                      </a:pPr>
                      <a:r>
                        <a:rPr lang="en-US" sz="2800" dirty="0" err="1">
                          <a:effectLst/>
                        </a:rPr>
                        <a:t>Một</a:t>
                      </a:r>
                      <a:r>
                        <a:rPr lang="en-US" sz="2800" dirty="0">
                          <a:effectLst/>
                        </a:rPr>
                        <a:t> </a:t>
                      </a:r>
                      <a:r>
                        <a:rPr lang="en-US" sz="2800" dirty="0" err="1">
                          <a:effectLst/>
                        </a:rPr>
                        <a:t>biến</a:t>
                      </a:r>
                      <a:r>
                        <a:rPr lang="en-US" sz="2800" dirty="0">
                          <a:effectLst/>
                        </a:rPr>
                        <a:t> </a:t>
                      </a:r>
                      <a:r>
                        <a:rPr lang="en-US" sz="2800" dirty="0" err="1">
                          <a:effectLst/>
                        </a:rPr>
                        <a:t>cố</a:t>
                      </a:r>
                      <a:r>
                        <a:rPr lang="en-US" sz="2800" dirty="0">
                          <a:effectLst/>
                        </a:rPr>
                        <a:t> E, </a:t>
                      </a:r>
                      <a:r>
                        <a:rPr lang="en-US" sz="2800" dirty="0" err="1">
                          <a:effectLst/>
                        </a:rPr>
                        <a:t>mà</a:t>
                      </a:r>
                      <a:r>
                        <a:rPr lang="en-US" sz="2800" dirty="0">
                          <a:effectLst/>
                        </a:rPr>
                        <a:t> E </a:t>
                      </a:r>
                      <a:r>
                        <a:rPr lang="en-US" sz="2800" dirty="0" err="1">
                          <a:effectLst/>
                        </a:rPr>
                        <a:t>có</a:t>
                      </a:r>
                      <a:r>
                        <a:rPr lang="en-US" sz="2800" dirty="0">
                          <a:effectLst/>
                        </a:rPr>
                        <a:t> </a:t>
                      </a:r>
                      <a:r>
                        <a:rPr lang="en-US" sz="2800" dirty="0" err="1">
                          <a:effectLst/>
                        </a:rPr>
                        <a:t>thể</a:t>
                      </a:r>
                      <a:r>
                        <a:rPr lang="en-US" sz="2800" dirty="0">
                          <a:effectLst/>
                        </a:rPr>
                        <a:t> </a:t>
                      </a:r>
                      <a:r>
                        <a:rPr lang="en-US" sz="2800" dirty="0" err="1">
                          <a:effectLst/>
                        </a:rPr>
                        <a:t>xảy</a:t>
                      </a:r>
                      <a:r>
                        <a:rPr lang="en-US" sz="2800" dirty="0">
                          <a:effectLst/>
                        </a:rPr>
                        <a:t> </a:t>
                      </a:r>
                      <a:r>
                        <a:rPr lang="en-US" sz="2800" dirty="0" err="1">
                          <a:effectLst/>
                        </a:rPr>
                        <a:t>ra</a:t>
                      </a:r>
                      <a:r>
                        <a:rPr lang="en-US" sz="2800" dirty="0">
                          <a:effectLst/>
                        </a:rPr>
                        <a:t> hay </a:t>
                      </a:r>
                      <a:r>
                        <a:rPr lang="en-US" sz="2800" dirty="0" err="1">
                          <a:effectLst/>
                        </a:rPr>
                        <a:t>không</a:t>
                      </a:r>
                      <a:r>
                        <a:rPr lang="en-US" sz="2800" dirty="0">
                          <a:effectLst/>
                        </a:rPr>
                        <a:t> </a:t>
                      </a:r>
                      <a:r>
                        <a:rPr lang="en-US" sz="2800" dirty="0" err="1">
                          <a:effectLst/>
                        </a:rPr>
                        <a:t>xảy</a:t>
                      </a:r>
                      <a:r>
                        <a:rPr lang="en-US" sz="2800" dirty="0">
                          <a:effectLst/>
                        </a:rPr>
                        <a:t> </a:t>
                      </a:r>
                      <a:r>
                        <a:rPr lang="en-US" sz="2800" dirty="0" err="1">
                          <a:effectLst/>
                        </a:rPr>
                        <a:t>ra</a:t>
                      </a:r>
                      <a:r>
                        <a:rPr lang="en-US" sz="2800" dirty="0">
                          <a:effectLst/>
                        </a:rPr>
                        <a:t> </a:t>
                      </a:r>
                      <a:r>
                        <a:rPr lang="en-US" sz="2800" dirty="0" err="1">
                          <a:effectLst/>
                        </a:rPr>
                        <a:t>tuỳ</a:t>
                      </a:r>
                      <a:r>
                        <a:rPr lang="en-US" sz="2800" dirty="0">
                          <a:effectLst/>
                        </a:rPr>
                        <a:t> </a:t>
                      </a:r>
                      <a:r>
                        <a:rPr lang="en-US" sz="2800" dirty="0" err="1">
                          <a:effectLst/>
                        </a:rPr>
                        <a:t>thuộc</a:t>
                      </a:r>
                      <a:r>
                        <a:rPr lang="en-US" sz="2800" dirty="0">
                          <a:effectLst/>
                        </a:rPr>
                        <a:t> </a:t>
                      </a:r>
                      <a:r>
                        <a:rPr lang="en-US" sz="2800" dirty="0" err="1">
                          <a:effectLst/>
                        </a:rPr>
                        <a:t>vào</a:t>
                      </a:r>
                      <a:r>
                        <a:rPr lang="en-US" sz="2800" dirty="0">
                          <a:effectLst/>
                        </a:rPr>
                        <a:t> </a:t>
                      </a:r>
                      <a:r>
                        <a:rPr lang="en-US" sz="2800" dirty="0" err="1">
                          <a:effectLst/>
                        </a:rPr>
                        <a:t>kết</a:t>
                      </a:r>
                      <a:r>
                        <a:rPr lang="en-US" sz="2800" dirty="0">
                          <a:effectLst/>
                        </a:rPr>
                        <a:t> </a:t>
                      </a:r>
                      <a:r>
                        <a:rPr lang="en-US" sz="2800" dirty="0" err="1">
                          <a:effectLst/>
                        </a:rPr>
                        <a:t>quả</a:t>
                      </a:r>
                      <a:r>
                        <a:rPr lang="en-US" sz="2800" dirty="0">
                          <a:effectLst/>
                        </a:rPr>
                        <a:t> </a:t>
                      </a:r>
                      <a:r>
                        <a:rPr lang="en-US" sz="2800" dirty="0" err="1">
                          <a:effectLst/>
                        </a:rPr>
                        <a:t>của</a:t>
                      </a:r>
                      <a:r>
                        <a:rPr lang="en-US" sz="2800" dirty="0">
                          <a:effectLst/>
                        </a:rPr>
                        <a:t> </a:t>
                      </a:r>
                      <a:r>
                        <a:rPr lang="en-US" sz="2800" dirty="0" err="1">
                          <a:effectLst/>
                        </a:rPr>
                        <a:t>hành</a:t>
                      </a:r>
                      <a:r>
                        <a:rPr lang="en-US" sz="2800" dirty="0">
                          <a:effectLst/>
                        </a:rPr>
                        <a:t> </a:t>
                      </a:r>
                      <a:r>
                        <a:rPr lang="en-US" sz="2800" dirty="0" err="1">
                          <a:effectLst/>
                        </a:rPr>
                        <a:t>động</a:t>
                      </a:r>
                      <a:r>
                        <a:rPr lang="en-US" sz="2800" dirty="0">
                          <a:effectLst/>
                        </a:rPr>
                        <a:t> </a:t>
                      </a:r>
                      <a:r>
                        <a:rPr lang="en-US" sz="2800" dirty="0" err="1">
                          <a:effectLst/>
                        </a:rPr>
                        <a:t>thực</a:t>
                      </a:r>
                      <a:r>
                        <a:rPr lang="en-US" sz="2800" dirty="0">
                          <a:effectLst/>
                        </a:rPr>
                        <a:t> </a:t>
                      </a:r>
                      <a:r>
                        <a:rPr lang="en-US" sz="2800" dirty="0" err="1">
                          <a:effectLst/>
                        </a:rPr>
                        <a:t>nghiệm</a:t>
                      </a:r>
                      <a:r>
                        <a:rPr lang="en-US" sz="2800" dirty="0">
                          <a:effectLst/>
                        </a:rPr>
                        <a:t> T.</a:t>
                      </a:r>
                      <a:endParaRPr lang="vi-VN" sz="2800" dirty="0">
                        <a:effectLst/>
                      </a:endParaRPr>
                    </a:p>
                    <a:p>
                      <a:pPr algn="just">
                        <a:lnSpc>
                          <a:spcPct val="115000"/>
                        </a:lnSpc>
                        <a:spcBef>
                          <a:spcPts val="600"/>
                        </a:spcBef>
                        <a:spcAft>
                          <a:spcPts val="600"/>
                        </a:spcAft>
                      </a:pPr>
                      <a:r>
                        <a:rPr lang="en-US" sz="2800" dirty="0" err="1">
                          <a:effectLst/>
                        </a:rPr>
                        <a:t>Một</a:t>
                      </a:r>
                      <a:r>
                        <a:rPr lang="en-US" sz="2800" dirty="0">
                          <a:effectLst/>
                        </a:rPr>
                        <a:t> </a:t>
                      </a:r>
                      <a:r>
                        <a:rPr lang="en-US" sz="2800" dirty="0" err="1">
                          <a:effectLst/>
                        </a:rPr>
                        <a:t>kết</a:t>
                      </a:r>
                      <a:r>
                        <a:rPr lang="en-US" sz="2800" dirty="0">
                          <a:effectLst/>
                        </a:rPr>
                        <a:t> </a:t>
                      </a:r>
                      <a:r>
                        <a:rPr lang="en-US" sz="2800" dirty="0" err="1">
                          <a:effectLst/>
                        </a:rPr>
                        <a:t>quả</a:t>
                      </a:r>
                      <a:r>
                        <a:rPr lang="en-US" sz="2800" dirty="0">
                          <a:effectLst/>
                        </a:rPr>
                        <a:t> </a:t>
                      </a:r>
                      <a:r>
                        <a:rPr lang="en-US" sz="2800" dirty="0" err="1">
                          <a:effectLst/>
                        </a:rPr>
                        <a:t>có</a:t>
                      </a:r>
                      <a:r>
                        <a:rPr lang="en-US" sz="2800" dirty="0">
                          <a:effectLst/>
                        </a:rPr>
                        <a:t> </a:t>
                      </a:r>
                      <a:r>
                        <a:rPr lang="en-US" sz="2800" dirty="0" err="1">
                          <a:effectLst/>
                        </a:rPr>
                        <a:t>thể</a:t>
                      </a:r>
                      <a:r>
                        <a:rPr lang="en-US" sz="2800" dirty="0">
                          <a:effectLst/>
                        </a:rPr>
                        <a:t> </a:t>
                      </a:r>
                      <a:r>
                        <a:rPr lang="en-US" sz="2800" dirty="0" err="1">
                          <a:effectLst/>
                        </a:rPr>
                        <a:t>của</a:t>
                      </a:r>
                      <a:r>
                        <a:rPr lang="en-US" sz="2800" dirty="0">
                          <a:effectLst/>
                        </a:rPr>
                        <a:t> T </a:t>
                      </a:r>
                      <a:r>
                        <a:rPr lang="en-US" sz="2800" dirty="0" err="1">
                          <a:effectLst/>
                        </a:rPr>
                        <a:t>để</a:t>
                      </a:r>
                      <a:r>
                        <a:rPr lang="en-US" sz="2800" dirty="0">
                          <a:effectLst/>
                        </a:rPr>
                        <a:t> </a:t>
                      </a:r>
                      <a:r>
                        <a:rPr lang="en-US" sz="2800" dirty="0" err="1">
                          <a:effectLst/>
                        </a:rPr>
                        <a:t>biến</a:t>
                      </a:r>
                      <a:r>
                        <a:rPr lang="en-US" sz="2800" dirty="0">
                          <a:effectLst/>
                        </a:rPr>
                        <a:t> </a:t>
                      </a:r>
                      <a:r>
                        <a:rPr lang="en-US" sz="2800" dirty="0" err="1">
                          <a:effectLst/>
                        </a:rPr>
                        <a:t>cố</a:t>
                      </a:r>
                      <a:r>
                        <a:rPr lang="en-US" sz="2800" dirty="0">
                          <a:effectLst/>
                        </a:rPr>
                        <a:t> E </a:t>
                      </a:r>
                      <a:r>
                        <a:rPr lang="en-US" sz="2800" dirty="0" err="1">
                          <a:effectLst/>
                        </a:rPr>
                        <a:t>xảy</a:t>
                      </a:r>
                      <a:r>
                        <a:rPr lang="en-US" sz="2800" dirty="0">
                          <a:effectLst/>
                        </a:rPr>
                        <a:t> </a:t>
                      </a:r>
                      <a:r>
                        <a:rPr lang="en-US" sz="2800" dirty="0" err="1">
                          <a:effectLst/>
                        </a:rPr>
                        <a:t>ra</a:t>
                      </a:r>
                      <a:r>
                        <a:rPr lang="en-US" sz="2800" dirty="0">
                          <a:effectLst/>
                        </a:rPr>
                        <a:t> </a:t>
                      </a:r>
                      <a:r>
                        <a:rPr lang="en-US" sz="2800" dirty="0" err="1">
                          <a:effectLst/>
                        </a:rPr>
                        <a:t>được</a:t>
                      </a:r>
                      <a:r>
                        <a:rPr lang="en-US" sz="2800" dirty="0">
                          <a:effectLst/>
                        </a:rPr>
                        <a:t> </a:t>
                      </a:r>
                      <a:r>
                        <a:rPr lang="en-US" sz="2800" dirty="0" err="1">
                          <a:effectLst/>
                        </a:rPr>
                        <a:t>gọi</a:t>
                      </a:r>
                      <a:r>
                        <a:rPr lang="en-US" sz="2800" dirty="0">
                          <a:effectLst/>
                        </a:rPr>
                        <a:t> </a:t>
                      </a:r>
                      <a:r>
                        <a:rPr lang="en-US" sz="2800" dirty="0" err="1">
                          <a:effectLst/>
                        </a:rPr>
                        <a:t>là</a:t>
                      </a:r>
                      <a:r>
                        <a:rPr lang="en-US" sz="2800" dirty="0">
                          <a:effectLst/>
                        </a:rPr>
                        <a:t> </a:t>
                      </a:r>
                      <a:r>
                        <a:rPr lang="en-US" sz="2800" dirty="0" err="1">
                          <a:effectLst/>
                        </a:rPr>
                        <a:t>kết</a:t>
                      </a:r>
                      <a:r>
                        <a:rPr lang="en-US" sz="2800" dirty="0">
                          <a:effectLst/>
                        </a:rPr>
                        <a:t> </a:t>
                      </a:r>
                      <a:r>
                        <a:rPr lang="en-US" sz="2800" dirty="0" err="1">
                          <a:effectLst/>
                        </a:rPr>
                        <a:t>quả</a:t>
                      </a:r>
                      <a:r>
                        <a:rPr lang="en-US" sz="2800" dirty="0">
                          <a:effectLst/>
                        </a:rPr>
                        <a:t> </a:t>
                      </a:r>
                      <a:r>
                        <a:rPr lang="en-US" sz="2800" dirty="0" err="1">
                          <a:effectLst/>
                        </a:rPr>
                        <a:t>thuận</a:t>
                      </a:r>
                      <a:r>
                        <a:rPr lang="en-US" sz="2800" dirty="0">
                          <a:effectLst/>
                        </a:rPr>
                        <a:t> </a:t>
                      </a:r>
                      <a:r>
                        <a:rPr lang="en-US" sz="2800" dirty="0" err="1">
                          <a:effectLst/>
                        </a:rPr>
                        <a:t>lợi</a:t>
                      </a:r>
                      <a:r>
                        <a:rPr lang="en-US" sz="2800" dirty="0">
                          <a:effectLst/>
                        </a:rPr>
                        <a:t> </a:t>
                      </a:r>
                      <a:r>
                        <a:rPr lang="en-US" sz="2800" dirty="0" err="1">
                          <a:effectLst/>
                        </a:rPr>
                        <a:t>cho</a:t>
                      </a:r>
                      <a:r>
                        <a:rPr lang="en-US" sz="2800" dirty="0">
                          <a:effectLst/>
                        </a:rPr>
                        <a:t> </a:t>
                      </a:r>
                      <a:r>
                        <a:rPr lang="en-US" sz="2800" dirty="0" err="1">
                          <a:effectLst/>
                        </a:rPr>
                        <a:t>biến</a:t>
                      </a:r>
                      <a:r>
                        <a:rPr lang="en-US" sz="2800" dirty="0">
                          <a:effectLst/>
                        </a:rPr>
                        <a:t> </a:t>
                      </a:r>
                      <a:r>
                        <a:rPr lang="en-US" sz="2800" dirty="0" err="1">
                          <a:effectLst/>
                        </a:rPr>
                        <a:t>cố</a:t>
                      </a:r>
                      <a:r>
                        <a:rPr lang="en-US" sz="2800" dirty="0">
                          <a:effectLst/>
                        </a:rPr>
                        <a:t> E.</a:t>
                      </a:r>
                      <a:endParaRPr lang="vi-VN" sz="2800" dirty="0">
                        <a:effectLst/>
                        <a:latin typeface="Times New Roman"/>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14258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200"/>
            <a:ext cx="4402832" cy="643880"/>
          </a:xfrm>
        </p:spPr>
        <p:style>
          <a:lnRef idx="1">
            <a:schemeClr val="accent3"/>
          </a:lnRef>
          <a:fillRef idx="2">
            <a:schemeClr val="accent3"/>
          </a:fillRef>
          <a:effectRef idx="1">
            <a:schemeClr val="accent3"/>
          </a:effectRef>
          <a:fontRef idx="minor">
            <a:schemeClr val="dk1"/>
          </a:fontRef>
        </p:style>
        <p:txBody>
          <a:bodyPr>
            <a:normAutofit/>
          </a:bodyPr>
          <a:lstStyle/>
          <a:p>
            <a:pPr algn="l"/>
            <a:r>
              <a:rPr lang="vi-VN" sz="2800" dirty="0"/>
              <a:t>Ví dụ 2</a:t>
            </a:r>
            <a:r>
              <a:rPr lang="vi-VN" sz="2800" dirty="0" smtClean="0"/>
              <a:t>:</a:t>
            </a:r>
            <a:r>
              <a:rPr lang="en-US" sz="2800" dirty="0" smtClean="0"/>
              <a:t> (SGK/61)</a:t>
            </a:r>
            <a:endParaRPr lang="vi-VN" sz="2800" dirty="0"/>
          </a:p>
        </p:txBody>
      </p:sp>
      <p:sp>
        <p:nvSpPr>
          <p:cNvPr id="3" name="Content Placeholder 2"/>
          <p:cNvSpPr>
            <a:spLocks noGrp="1"/>
          </p:cNvSpPr>
          <p:nvPr>
            <p:ph idx="1"/>
          </p:nvPr>
        </p:nvSpPr>
        <p:spPr>
          <a:xfrm>
            <a:off x="179512" y="692696"/>
            <a:ext cx="8888288" cy="5403304"/>
          </a:xfrm>
        </p:spPr>
        <p:style>
          <a:lnRef idx="1">
            <a:schemeClr val="accent5"/>
          </a:lnRef>
          <a:fillRef idx="2">
            <a:schemeClr val="accent5"/>
          </a:fillRef>
          <a:effectRef idx="1">
            <a:schemeClr val="accent5"/>
          </a:effectRef>
          <a:fontRef idx="minor">
            <a:schemeClr val="dk1"/>
          </a:fontRef>
        </p:style>
        <p:txBody>
          <a:bodyPr>
            <a:noAutofit/>
          </a:bodyPr>
          <a:lstStyle/>
          <a:p>
            <a:pPr marL="0" indent="0">
              <a:buNone/>
            </a:pPr>
            <a:r>
              <a:rPr lang="en-US" sz="2400" b="1" u="sng" dirty="0" err="1" smtClean="0">
                <a:latin typeface="Arial" pitchFamily="34" charset="0"/>
                <a:cs typeface="Arial" pitchFamily="34" charset="0"/>
              </a:rPr>
              <a:t>Giải</a:t>
            </a:r>
            <a:r>
              <a:rPr lang="en-US" sz="2400" b="1" u="sng" dirty="0" smtClean="0">
                <a:latin typeface="Arial" pitchFamily="34" charset="0"/>
                <a:cs typeface="Arial" pitchFamily="34" charset="0"/>
              </a:rPr>
              <a:t>:</a:t>
            </a:r>
          </a:p>
          <a:p>
            <a:pPr marL="0" indent="0">
              <a:buNone/>
            </a:pPr>
            <a:r>
              <a:rPr lang="en-US" sz="2400" dirty="0" err="1">
                <a:latin typeface="Arial" pitchFamily="34" charset="0"/>
                <a:cs typeface="Arial" pitchFamily="34" charset="0"/>
              </a:rPr>
              <a:t>Kí</a:t>
            </a:r>
            <a:r>
              <a:rPr lang="en-US" sz="2400" dirty="0">
                <a:latin typeface="Arial" pitchFamily="34" charset="0"/>
                <a:cs typeface="Arial" pitchFamily="34" charset="0"/>
              </a:rPr>
              <a:t> </a:t>
            </a:r>
            <a:r>
              <a:rPr lang="en-US" sz="2400" dirty="0" err="1">
                <a:latin typeface="Arial" pitchFamily="34" charset="0"/>
                <a:cs typeface="Arial" pitchFamily="34" charset="0"/>
              </a:rPr>
              <a:t>hiệu</a:t>
            </a:r>
            <a:r>
              <a:rPr lang="en-US" sz="2400" dirty="0">
                <a:latin typeface="Arial" pitchFamily="34" charset="0"/>
                <a:cs typeface="Arial" pitchFamily="34" charset="0"/>
              </a:rPr>
              <a:t> 4 </a:t>
            </a:r>
            <a:r>
              <a:rPr lang="en-US" sz="2400" dirty="0" err="1">
                <a:latin typeface="Arial" pitchFamily="34" charset="0"/>
                <a:cs typeface="Arial" pitchFamily="34" charset="0"/>
              </a:rPr>
              <a:t>bạn</a:t>
            </a:r>
            <a:r>
              <a:rPr lang="en-US" sz="2400" dirty="0">
                <a:latin typeface="Arial" pitchFamily="34" charset="0"/>
                <a:cs typeface="Arial" pitchFamily="34" charset="0"/>
              </a:rPr>
              <a:t> </a:t>
            </a:r>
            <a:r>
              <a:rPr lang="en-US" sz="2400" dirty="0" err="1">
                <a:latin typeface="Arial" pitchFamily="34" charset="0"/>
                <a:cs typeface="Arial" pitchFamily="34" charset="0"/>
              </a:rPr>
              <a:t>nam</a:t>
            </a:r>
            <a:r>
              <a:rPr lang="en-US" sz="2400" dirty="0">
                <a:latin typeface="Arial" pitchFamily="34" charset="0"/>
                <a:cs typeface="Arial" pitchFamily="34" charset="0"/>
              </a:rPr>
              <a:t> </a:t>
            </a:r>
            <a:r>
              <a:rPr lang="en-US" sz="2400" dirty="0" err="1">
                <a:latin typeface="Arial" pitchFamily="34" charset="0"/>
                <a:cs typeface="Arial" pitchFamily="34" charset="0"/>
              </a:rPr>
              <a:t>lớp</a:t>
            </a:r>
            <a:r>
              <a:rPr lang="en-US" sz="2400" dirty="0">
                <a:latin typeface="Arial" pitchFamily="34" charset="0"/>
                <a:cs typeface="Arial" pitchFamily="34" charset="0"/>
              </a:rPr>
              <a:t> 8A </a:t>
            </a:r>
            <a:r>
              <a:rPr lang="en-US" sz="2400" dirty="0" err="1">
                <a:latin typeface="Arial" pitchFamily="34" charset="0"/>
                <a:cs typeface="Arial" pitchFamily="34" charset="0"/>
              </a:rPr>
              <a:t>là</a:t>
            </a:r>
            <a:r>
              <a:rPr lang="en-US" sz="2400" dirty="0">
                <a:latin typeface="Arial" pitchFamily="34" charset="0"/>
                <a:cs typeface="Arial" pitchFamily="34" charset="0"/>
              </a:rPr>
              <a:t>: </a:t>
            </a:r>
            <a:r>
              <a:rPr lang="en-US" sz="2400" b="1" dirty="0">
                <a:solidFill>
                  <a:srgbClr val="0070C0"/>
                </a:solidFill>
                <a:latin typeface="Arial" pitchFamily="34" charset="0"/>
                <a:cs typeface="Arial" pitchFamily="34" charset="0"/>
              </a:rPr>
              <a:t>A1; A2; A3; A4</a:t>
            </a:r>
            <a:endParaRPr lang="vi-VN" sz="2400" b="1" dirty="0">
              <a:solidFill>
                <a:srgbClr val="0070C0"/>
              </a:solidFill>
              <a:latin typeface="Arial" pitchFamily="34" charset="0"/>
              <a:cs typeface="Arial" pitchFamily="34" charset="0"/>
            </a:endParaRPr>
          </a:p>
          <a:p>
            <a:pPr marL="0" indent="0">
              <a:buNone/>
            </a:pPr>
            <a:r>
              <a:rPr lang="en-US" sz="2400" dirty="0">
                <a:latin typeface="Arial" pitchFamily="34" charset="0"/>
                <a:cs typeface="Arial" pitchFamily="34" charset="0"/>
              </a:rPr>
              <a:t>5 </a:t>
            </a:r>
            <a:r>
              <a:rPr lang="en-US" sz="2400" dirty="0" err="1">
                <a:latin typeface="Arial" pitchFamily="34" charset="0"/>
                <a:cs typeface="Arial" pitchFamily="34" charset="0"/>
              </a:rPr>
              <a:t>bạn</a:t>
            </a:r>
            <a:r>
              <a:rPr lang="en-US" sz="2400" dirty="0">
                <a:latin typeface="Arial" pitchFamily="34" charset="0"/>
                <a:cs typeface="Arial" pitchFamily="34" charset="0"/>
              </a:rPr>
              <a:t> </a:t>
            </a:r>
            <a:r>
              <a:rPr lang="en-US" sz="2400" dirty="0" err="1">
                <a:latin typeface="Arial" pitchFamily="34" charset="0"/>
                <a:cs typeface="Arial" pitchFamily="34" charset="0"/>
              </a:rPr>
              <a:t>nữ</a:t>
            </a:r>
            <a:r>
              <a:rPr lang="en-US" sz="2400" dirty="0">
                <a:latin typeface="Arial" pitchFamily="34" charset="0"/>
                <a:cs typeface="Arial" pitchFamily="34" charset="0"/>
              </a:rPr>
              <a:t> </a:t>
            </a:r>
            <a:r>
              <a:rPr lang="en-US" sz="2400" dirty="0" err="1">
                <a:latin typeface="Arial" pitchFamily="34" charset="0"/>
                <a:cs typeface="Arial" pitchFamily="34" charset="0"/>
              </a:rPr>
              <a:t>lớp</a:t>
            </a:r>
            <a:r>
              <a:rPr lang="en-US" sz="2400" dirty="0">
                <a:latin typeface="Arial" pitchFamily="34" charset="0"/>
                <a:cs typeface="Arial" pitchFamily="34" charset="0"/>
              </a:rPr>
              <a:t> 8B </a:t>
            </a:r>
            <a:r>
              <a:rPr lang="en-US" sz="2400" dirty="0" err="1">
                <a:latin typeface="Arial" pitchFamily="34" charset="0"/>
                <a:cs typeface="Arial" pitchFamily="34" charset="0"/>
              </a:rPr>
              <a:t>là</a:t>
            </a:r>
            <a:r>
              <a:rPr lang="en-US" sz="2400" dirty="0">
                <a:latin typeface="Arial" pitchFamily="34" charset="0"/>
                <a:cs typeface="Arial" pitchFamily="34" charset="0"/>
              </a:rPr>
              <a:t>: </a:t>
            </a:r>
            <a:r>
              <a:rPr lang="en-US" sz="2400" b="1" dirty="0">
                <a:solidFill>
                  <a:srgbClr val="FF0000"/>
                </a:solidFill>
                <a:latin typeface="Arial" pitchFamily="34" charset="0"/>
                <a:cs typeface="Arial" pitchFamily="34" charset="0"/>
              </a:rPr>
              <a:t>B1; B2; B3; B4; B5</a:t>
            </a:r>
            <a:endParaRPr lang="vi-VN" sz="2400" b="1" dirty="0">
              <a:solidFill>
                <a:srgbClr val="FF0000"/>
              </a:solidFill>
              <a:latin typeface="Arial" pitchFamily="34" charset="0"/>
              <a:cs typeface="Arial" pitchFamily="34" charset="0"/>
            </a:endParaRPr>
          </a:p>
          <a:p>
            <a:pPr marL="0" indent="0">
              <a:buNone/>
            </a:pPr>
            <a:r>
              <a:rPr lang="fr-FR" sz="2400" dirty="0">
                <a:latin typeface="Arial" pitchFamily="34" charset="0"/>
                <a:cs typeface="Arial" pitchFamily="34" charset="0"/>
              </a:rPr>
              <a:t>3 </a:t>
            </a:r>
            <a:r>
              <a:rPr lang="fr-FR" sz="2400" dirty="0" err="1">
                <a:latin typeface="Arial" pitchFamily="34" charset="0"/>
                <a:cs typeface="Arial" pitchFamily="34" charset="0"/>
              </a:rPr>
              <a:t>bạn</a:t>
            </a:r>
            <a:r>
              <a:rPr lang="fr-FR" sz="2400" dirty="0">
                <a:latin typeface="Arial" pitchFamily="34" charset="0"/>
                <a:cs typeface="Arial" pitchFamily="34" charset="0"/>
              </a:rPr>
              <a:t> </a:t>
            </a:r>
            <a:r>
              <a:rPr lang="fr-FR" sz="2400" dirty="0" err="1">
                <a:latin typeface="Arial" pitchFamily="34" charset="0"/>
                <a:cs typeface="Arial" pitchFamily="34" charset="0"/>
              </a:rPr>
              <a:t>nam</a:t>
            </a:r>
            <a:r>
              <a:rPr lang="fr-FR" sz="2400" dirty="0">
                <a:latin typeface="Arial" pitchFamily="34" charset="0"/>
                <a:cs typeface="Arial" pitchFamily="34" charset="0"/>
              </a:rPr>
              <a:t> </a:t>
            </a:r>
            <a:r>
              <a:rPr lang="fr-FR" sz="2400" dirty="0" err="1">
                <a:latin typeface="Arial" pitchFamily="34" charset="0"/>
                <a:cs typeface="Arial" pitchFamily="34" charset="0"/>
              </a:rPr>
              <a:t>lớp</a:t>
            </a:r>
            <a:r>
              <a:rPr lang="fr-FR" sz="2400" dirty="0">
                <a:latin typeface="Arial" pitchFamily="34" charset="0"/>
                <a:cs typeface="Arial" pitchFamily="34" charset="0"/>
              </a:rPr>
              <a:t> 8C là: </a:t>
            </a:r>
            <a:r>
              <a:rPr lang="fr-FR" sz="2400" b="1" dirty="0">
                <a:solidFill>
                  <a:srgbClr val="0070C0"/>
                </a:solidFill>
                <a:latin typeface="Arial" pitchFamily="34" charset="0"/>
                <a:cs typeface="Arial" pitchFamily="34" charset="0"/>
              </a:rPr>
              <a:t>C1; C2; C3 </a:t>
            </a:r>
            <a:endParaRPr lang="vi-VN" sz="2400" b="1" dirty="0">
              <a:solidFill>
                <a:srgbClr val="0070C0"/>
              </a:solidFill>
              <a:latin typeface="Arial" pitchFamily="34" charset="0"/>
              <a:cs typeface="Arial" pitchFamily="34" charset="0"/>
            </a:endParaRPr>
          </a:p>
          <a:p>
            <a:pPr marL="0" indent="0">
              <a:buNone/>
            </a:pPr>
            <a:r>
              <a:rPr lang="fr-FR" sz="2400" dirty="0">
                <a:latin typeface="Arial" pitchFamily="34" charset="0"/>
                <a:cs typeface="Arial" pitchFamily="34" charset="0"/>
              </a:rPr>
              <a:t>2 </a:t>
            </a:r>
            <a:r>
              <a:rPr lang="fr-FR" sz="2400" dirty="0" err="1">
                <a:latin typeface="Arial" pitchFamily="34" charset="0"/>
                <a:cs typeface="Arial" pitchFamily="34" charset="0"/>
              </a:rPr>
              <a:t>bạn</a:t>
            </a:r>
            <a:r>
              <a:rPr lang="fr-FR" sz="2400" dirty="0">
                <a:latin typeface="Arial" pitchFamily="34" charset="0"/>
                <a:cs typeface="Arial" pitchFamily="34" charset="0"/>
              </a:rPr>
              <a:t> </a:t>
            </a:r>
            <a:r>
              <a:rPr lang="fr-FR" sz="2400" dirty="0" err="1">
                <a:latin typeface="Arial" pitchFamily="34" charset="0"/>
                <a:cs typeface="Arial" pitchFamily="34" charset="0"/>
              </a:rPr>
              <a:t>nữ</a:t>
            </a:r>
            <a:r>
              <a:rPr lang="fr-FR" sz="2400" dirty="0">
                <a:latin typeface="Arial" pitchFamily="34" charset="0"/>
                <a:cs typeface="Arial" pitchFamily="34" charset="0"/>
              </a:rPr>
              <a:t> </a:t>
            </a:r>
            <a:r>
              <a:rPr lang="fr-FR" sz="2400" dirty="0" err="1">
                <a:latin typeface="Arial" pitchFamily="34" charset="0"/>
                <a:cs typeface="Arial" pitchFamily="34" charset="0"/>
              </a:rPr>
              <a:t>lớp</a:t>
            </a:r>
            <a:r>
              <a:rPr lang="fr-FR" sz="2400" dirty="0">
                <a:latin typeface="Arial" pitchFamily="34" charset="0"/>
                <a:cs typeface="Arial" pitchFamily="34" charset="0"/>
              </a:rPr>
              <a:t> 8D là: </a:t>
            </a:r>
            <a:r>
              <a:rPr lang="fr-FR" sz="2400" b="1" dirty="0">
                <a:solidFill>
                  <a:srgbClr val="FF0000"/>
                </a:solidFill>
                <a:latin typeface="Arial" pitchFamily="34" charset="0"/>
                <a:cs typeface="Arial" pitchFamily="34" charset="0"/>
              </a:rPr>
              <a:t>D1; D2</a:t>
            </a:r>
            <a:endParaRPr lang="vi-VN" sz="2400" b="1" dirty="0">
              <a:solidFill>
                <a:srgbClr val="FF0000"/>
              </a:solidFill>
              <a:latin typeface="Arial" pitchFamily="34" charset="0"/>
              <a:cs typeface="Arial" pitchFamily="34" charset="0"/>
            </a:endParaRPr>
          </a:p>
          <a:p>
            <a:pPr marL="0" indent="0">
              <a:buNone/>
            </a:pPr>
            <a:r>
              <a:rPr lang="fr-FR" sz="2400" dirty="0">
                <a:latin typeface="Arial" pitchFamily="34" charset="0"/>
                <a:cs typeface="Arial" pitchFamily="34" charset="0"/>
              </a:rPr>
              <a:t>a) </a:t>
            </a:r>
            <a:r>
              <a:rPr lang="fr-FR" sz="2400" dirty="0" err="1">
                <a:latin typeface="Arial" pitchFamily="34" charset="0"/>
                <a:cs typeface="Arial" pitchFamily="34" charset="0"/>
              </a:rPr>
              <a:t>Các</a:t>
            </a:r>
            <a:r>
              <a:rPr lang="fr-FR" sz="2400" dirty="0">
                <a:latin typeface="Arial" pitchFamily="34" charset="0"/>
                <a:cs typeface="Arial" pitchFamily="34" charset="0"/>
              </a:rPr>
              <a:t> </a:t>
            </a:r>
            <a:r>
              <a:rPr lang="fr-FR" sz="2400" dirty="0" err="1">
                <a:latin typeface="Arial" pitchFamily="34" charset="0"/>
                <a:cs typeface="Arial" pitchFamily="34" charset="0"/>
              </a:rPr>
              <a:t>kết</a:t>
            </a:r>
            <a:r>
              <a:rPr lang="fr-FR" sz="2400" dirty="0">
                <a:latin typeface="Arial" pitchFamily="34" charset="0"/>
                <a:cs typeface="Arial" pitchFamily="34" charset="0"/>
              </a:rPr>
              <a:t> </a:t>
            </a:r>
            <a:r>
              <a:rPr lang="fr-FR" sz="2400" dirty="0" err="1">
                <a:latin typeface="Arial" pitchFamily="34" charset="0"/>
                <a:cs typeface="Arial" pitchFamily="34" charset="0"/>
              </a:rPr>
              <a:t>quả</a:t>
            </a:r>
            <a:r>
              <a:rPr lang="fr-FR" sz="2400" dirty="0">
                <a:latin typeface="Arial" pitchFamily="34" charset="0"/>
                <a:cs typeface="Arial" pitchFamily="34" charset="0"/>
              </a:rPr>
              <a:t> </a:t>
            </a:r>
            <a:r>
              <a:rPr lang="fr-FR" sz="2400" dirty="0" err="1">
                <a:latin typeface="Arial" pitchFamily="34" charset="0"/>
                <a:cs typeface="Arial" pitchFamily="34" charset="0"/>
              </a:rPr>
              <a:t>có</a:t>
            </a:r>
            <a:r>
              <a:rPr lang="fr-FR" sz="2400" dirty="0">
                <a:latin typeface="Arial" pitchFamily="34" charset="0"/>
                <a:cs typeface="Arial" pitchFamily="34" charset="0"/>
              </a:rPr>
              <a:t> </a:t>
            </a:r>
            <a:r>
              <a:rPr lang="fr-FR" sz="2400" dirty="0" err="1">
                <a:latin typeface="Arial" pitchFamily="34" charset="0"/>
                <a:cs typeface="Arial" pitchFamily="34" charset="0"/>
              </a:rPr>
              <a:t>thể</a:t>
            </a:r>
            <a:r>
              <a:rPr lang="fr-FR" sz="2400" dirty="0">
                <a:latin typeface="Arial" pitchFamily="34" charset="0"/>
                <a:cs typeface="Arial" pitchFamily="34" charset="0"/>
              </a:rPr>
              <a:t> </a:t>
            </a:r>
            <a:r>
              <a:rPr lang="fr-FR" sz="2400" dirty="0" err="1">
                <a:latin typeface="Arial" pitchFamily="34" charset="0"/>
                <a:cs typeface="Arial" pitchFamily="34" charset="0"/>
              </a:rPr>
              <a:t>của</a:t>
            </a:r>
            <a:r>
              <a:rPr lang="fr-FR" sz="2400" dirty="0">
                <a:latin typeface="Arial" pitchFamily="34" charset="0"/>
                <a:cs typeface="Arial" pitchFamily="34" charset="0"/>
              </a:rPr>
              <a:t> </a:t>
            </a:r>
            <a:r>
              <a:rPr lang="fr-FR" sz="2400" dirty="0" err="1">
                <a:latin typeface="Arial" pitchFamily="34" charset="0"/>
                <a:cs typeface="Arial" pitchFamily="34" charset="0"/>
              </a:rPr>
              <a:t>hành</a:t>
            </a:r>
            <a:r>
              <a:rPr lang="fr-FR" sz="2400" dirty="0">
                <a:latin typeface="Arial" pitchFamily="34" charset="0"/>
                <a:cs typeface="Arial" pitchFamily="34" charset="0"/>
              </a:rPr>
              <a:t> </a:t>
            </a:r>
            <a:r>
              <a:rPr lang="fr-FR" sz="2400" dirty="0" err="1">
                <a:latin typeface="Arial" pitchFamily="34" charset="0"/>
                <a:cs typeface="Arial" pitchFamily="34" charset="0"/>
              </a:rPr>
              <a:t>động</a:t>
            </a:r>
            <a:r>
              <a:rPr lang="fr-FR" sz="2400" dirty="0">
                <a:latin typeface="Arial" pitchFamily="34" charset="0"/>
                <a:cs typeface="Arial" pitchFamily="34" charset="0"/>
              </a:rPr>
              <a:t> </a:t>
            </a:r>
            <a:r>
              <a:rPr lang="fr-FR" sz="2400" dirty="0" err="1">
                <a:latin typeface="Arial" pitchFamily="34" charset="0"/>
                <a:cs typeface="Arial" pitchFamily="34" charset="0"/>
              </a:rPr>
              <a:t>trên</a:t>
            </a:r>
            <a:r>
              <a:rPr lang="fr-FR" sz="2400" dirty="0">
                <a:latin typeface="Arial" pitchFamily="34" charset="0"/>
                <a:cs typeface="Arial" pitchFamily="34" charset="0"/>
              </a:rPr>
              <a:t> là: </a:t>
            </a:r>
            <a:r>
              <a:rPr lang="fr-FR" sz="2400" b="1" dirty="0">
                <a:solidFill>
                  <a:srgbClr val="7030A0"/>
                </a:solidFill>
                <a:latin typeface="Arial" pitchFamily="34" charset="0"/>
                <a:cs typeface="Arial" pitchFamily="34" charset="0"/>
              </a:rPr>
              <a:t>A1; A2; A3; A4; B1; B2; B3; B4; B5; C1; C2; C3; D1; D2</a:t>
            </a:r>
            <a:r>
              <a:rPr lang="fr-FR" sz="2400" dirty="0">
                <a:latin typeface="Arial" pitchFamily="34" charset="0"/>
                <a:cs typeface="Arial" pitchFamily="34" charset="0"/>
              </a:rPr>
              <a:t>. </a:t>
            </a:r>
            <a:r>
              <a:rPr lang="fr-FR" sz="2400" dirty="0" err="1">
                <a:latin typeface="Arial" pitchFamily="34" charset="0"/>
                <a:cs typeface="Arial" pitchFamily="34" charset="0"/>
              </a:rPr>
              <a:t>Có</a:t>
            </a:r>
            <a:r>
              <a:rPr lang="fr-FR" sz="2400" dirty="0">
                <a:latin typeface="Arial" pitchFamily="34" charset="0"/>
                <a:cs typeface="Arial" pitchFamily="34" charset="0"/>
              </a:rPr>
              <a:t> 14 </a:t>
            </a:r>
            <a:r>
              <a:rPr lang="fr-FR" sz="2400" dirty="0" err="1">
                <a:latin typeface="Arial" pitchFamily="34" charset="0"/>
                <a:cs typeface="Arial" pitchFamily="34" charset="0"/>
              </a:rPr>
              <a:t>kết</a:t>
            </a:r>
            <a:r>
              <a:rPr lang="fr-FR" sz="2400" dirty="0">
                <a:latin typeface="Arial" pitchFamily="34" charset="0"/>
                <a:cs typeface="Arial" pitchFamily="34" charset="0"/>
              </a:rPr>
              <a:t> </a:t>
            </a:r>
            <a:r>
              <a:rPr lang="fr-FR" sz="2400" dirty="0" err="1">
                <a:latin typeface="Arial" pitchFamily="34" charset="0"/>
                <a:cs typeface="Arial" pitchFamily="34" charset="0"/>
              </a:rPr>
              <a:t>quả</a:t>
            </a:r>
            <a:r>
              <a:rPr lang="fr-FR" sz="2400" dirty="0">
                <a:latin typeface="Arial" pitchFamily="34" charset="0"/>
                <a:cs typeface="Arial" pitchFamily="34" charset="0"/>
              </a:rPr>
              <a:t> </a:t>
            </a:r>
            <a:r>
              <a:rPr lang="fr-FR" sz="2400" dirty="0" err="1">
                <a:latin typeface="Arial" pitchFamily="34" charset="0"/>
                <a:cs typeface="Arial" pitchFamily="34" charset="0"/>
              </a:rPr>
              <a:t>có</a:t>
            </a:r>
            <a:r>
              <a:rPr lang="fr-FR" sz="2400" dirty="0">
                <a:latin typeface="Arial" pitchFamily="34" charset="0"/>
                <a:cs typeface="Arial" pitchFamily="34" charset="0"/>
              </a:rPr>
              <a:t> </a:t>
            </a:r>
            <a:r>
              <a:rPr lang="fr-FR" sz="2400" dirty="0" err="1">
                <a:latin typeface="Arial" pitchFamily="34" charset="0"/>
                <a:cs typeface="Arial" pitchFamily="34" charset="0"/>
              </a:rPr>
              <a:t>thể</a:t>
            </a:r>
            <a:r>
              <a:rPr lang="fr-FR" sz="2400" dirty="0">
                <a:latin typeface="Arial" pitchFamily="34" charset="0"/>
                <a:cs typeface="Arial" pitchFamily="34" charset="0"/>
              </a:rPr>
              <a:t>.</a:t>
            </a:r>
            <a:endParaRPr lang="vi-VN" sz="2400" dirty="0">
              <a:latin typeface="Arial" pitchFamily="34" charset="0"/>
              <a:cs typeface="Arial" pitchFamily="34" charset="0"/>
            </a:endParaRPr>
          </a:p>
          <a:p>
            <a:pPr marL="0" indent="0">
              <a:buNone/>
            </a:pPr>
            <a:r>
              <a:rPr lang="fr-FR" sz="2400" dirty="0">
                <a:latin typeface="Arial" pitchFamily="34" charset="0"/>
                <a:cs typeface="Arial" pitchFamily="34" charset="0"/>
              </a:rPr>
              <a:t>b) </a:t>
            </a:r>
            <a:r>
              <a:rPr lang="fr-FR" sz="2400" dirty="0" err="1">
                <a:latin typeface="Arial" pitchFamily="34" charset="0"/>
                <a:cs typeface="Arial" pitchFamily="34" charset="0"/>
              </a:rPr>
              <a:t>Biến</a:t>
            </a:r>
            <a:r>
              <a:rPr lang="fr-FR" sz="2400" dirty="0">
                <a:latin typeface="Arial" pitchFamily="34" charset="0"/>
                <a:cs typeface="Arial" pitchFamily="34" charset="0"/>
              </a:rPr>
              <a:t> </a:t>
            </a:r>
            <a:r>
              <a:rPr lang="fr-FR" sz="2400" dirty="0" err="1">
                <a:latin typeface="Arial" pitchFamily="34" charset="0"/>
                <a:cs typeface="Arial" pitchFamily="34" charset="0"/>
              </a:rPr>
              <a:t>cố</a:t>
            </a:r>
            <a:r>
              <a:rPr lang="fr-FR" sz="2400" dirty="0">
                <a:latin typeface="Arial" pitchFamily="34" charset="0"/>
                <a:cs typeface="Arial" pitchFamily="34" charset="0"/>
              </a:rPr>
              <a:t> E </a:t>
            </a:r>
            <a:r>
              <a:rPr lang="fr-FR" sz="2400" dirty="0" err="1">
                <a:latin typeface="Arial" pitchFamily="34" charset="0"/>
                <a:cs typeface="Arial" pitchFamily="34" charset="0"/>
              </a:rPr>
              <a:t>xảy</a:t>
            </a:r>
            <a:r>
              <a:rPr lang="fr-FR" sz="2400" dirty="0">
                <a:latin typeface="Arial" pitchFamily="34" charset="0"/>
                <a:cs typeface="Arial" pitchFamily="34" charset="0"/>
              </a:rPr>
              <a:t> ra khi ta </a:t>
            </a:r>
            <a:r>
              <a:rPr lang="fr-FR" sz="2400" dirty="0" err="1">
                <a:latin typeface="Arial" pitchFamily="34" charset="0"/>
                <a:cs typeface="Arial" pitchFamily="34" charset="0"/>
              </a:rPr>
              <a:t>chọn</a:t>
            </a:r>
            <a:r>
              <a:rPr lang="fr-FR" sz="2400" dirty="0">
                <a:latin typeface="Arial" pitchFamily="34" charset="0"/>
                <a:cs typeface="Arial" pitchFamily="34" charset="0"/>
              </a:rPr>
              <a:t> </a:t>
            </a:r>
            <a:r>
              <a:rPr lang="fr-FR" sz="2400" dirty="0" err="1">
                <a:latin typeface="Arial" pitchFamily="34" charset="0"/>
                <a:cs typeface="Arial" pitchFamily="34" charset="0"/>
              </a:rPr>
              <a:t>được</a:t>
            </a:r>
            <a:r>
              <a:rPr lang="fr-FR" sz="2400" dirty="0">
                <a:latin typeface="Arial" pitchFamily="34" charset="0"/>
                <a:cs typeface="Arial" pitchFamily="34" charset="0"/>
              </a:rPr>
              <a:t> </a:t>
            </a:r>
            <a:r>
              <a:rPr lang="fr-FR" sz="2400" dirty="0" err="1">
                <a:latin typeface="Arial" pitchFamily="34" charset="0"/>
                <a:cs typeface="Arial" pitchFamily="34" charset="0"/>
              </a:rPr>
              <a:t>một</a:t>
            </a:r>
            <a:r>
              <a:rPr lang="fr-FR" sz="2400" dirty="0">
                <a:latin typeface="Arial" pitchFamily="34" charset="0"/>
                <a:cs typeface="Arial" pitchFamily="34" charset="0"/>
              </a:rPr>
              <a:t> </a:t>
            </a:r>
            <a:r>
              <a:rPr lang="fr-FR" sz="2400" dirty="0" err="1">
                <a:latin typeface="Arial" pitchFamily="34" charset="0"/>
                <a:cs typeface="Arial" pitchFamily="34" charset="0"/>
              </a:rPr>
              <a:t>bạn</a:t>
            </a:r>
            <a:r>
              <a:rPr lang="fr-FR" sz="2400" dirty="0">
                <a:latin typeface="Arial" pitchFamily="34" charset="0"/>
                <a:cs typeface="Arial" pitchFamily="34" charset="0"/>
              </a:rPr>
              <a:t> </a:t>
            </a:r>
            <a:r>
              <a:rPr lang="fr-FR" sz="2400" dirty="0" err="1">
                <a:latin typeface="Arial" pitchFamily="34" charset="0"/>
                <a:cs typeface="Arial" pitchFamily="34" charset="0"/>
              </a:rPr>
              <a:t>nam</a:t>
            </a:r>
            <a:r>
              <a:rPr lang="fr-FR" sz="2400" dirty="0">
                <a:latin typeface="Arial" pitchFamily="34" charset="0"/>
                <a:cs typeface="Arial" pitchFamily="34" charset="0"/>
              </a:rPr>
              <a:t> </a:t>
            </a:r>
            <a:r>
              <a:rPr lang="fr-FR" sz="2400" dirty="0" err="1">
                <a:latin typeface="Arial" pitchFamily="34" charset="0"/>
                <a:cs typeface="Arial" pitchFamily="34" charset="0"/>
              </a:rPr>
              <a:t>lớp</a:t>
            </a:r>
            <a:r>
              <a:rPr lang="fr-FR" sz="2400" dirty="0">
                <a:latin typeface="Arial" pitchFamily="34" charset="0"/>
                <a:cs typeface="Arial" pitchFamily="34" charset="0"/>
              </a:rPr>
              <a:t> 8A. Do </a:t>
            </a:r>
            <a:r>
              <a:rPr lang="fr-FR" sz="2400" dirty="0" err="1">
                <a:latin typeface="Arial" pitchFamily="34" charset="0"/>
                <a:cs typeface="Arial" pitchFamily="34" charset="0"/>
              </a:rPr>
              <a:t>đó</a:t>
            </a:r>
            <a:r>
              <a:rPr lang="fr-FR" sz="2400" dirty="0">
                <a:latin typeface="Arial" pitchFamily="34" charset="0"/>
                <a:cs typeface="Arial" pitchFamily="34" charset="0"/>
              </a:rPr>
              <a:t> </a:t>
            </a:r>
            <a:r>
              <a:rPr lang="fr-FR" sz="2400" dirty="0" err="1">
                <a:latin typeface="Arial" pitchFamily="34" charset="0"/>
                <a:cs typeface="Arial" pitchFamily="34" charset="0"/>
              </a:rPr>
              <a:t>các</a:t>
            </a:r>
            <a:r>
              <a:rPr lang="fr-FR" sz="2400" dirty="0">
                <a:latin typeface="Arial" pitchFamily="34" charset="0"/>
                <a:cs typeface="Arial" pitchFamily="34" charset="0"/>
              </a:rPr>
              <a:t> </a:t>
            </a:r>
            <a:r>
              <a:rPr lang="fr-FR" sz="2400" dirty="0" err="1">
                <a:latin typeface="Arial" pitchFamily="34" charset="0"/>
                <a:cs typeface="Arial" pitchFamily="34" charset="0"/>
              </a:rPr>
              <a:t>kết</a:t>
            </a:r>
            <a:r>
              <a:rPr lang="fr-FR" sz="2400" dirty="0">
                <a:latin typeface="Arial" pitchFamily="34" charset="0"/>
                <a:cs typeface="Arial" pitchFamily="34" charset="0"/>
              </a:rPr>
              <a:t> </a:t>
            </a:r>
            <a:r>
              <a:rPr lang="fr-FR" sz="2400" dirty="0" err="1">
                <a:latin typeface="Arial" pitchFamily="34" charset="0"/>
                <a:cs typeface="Arial" pitchFamily="34" charset="0"/>
              </a:rPr>
              <a:t>quả</a:t>
            </a:r>
            <a:r>
              <a:rPr lang="fr-FR" sz="2400" dirty="0">
                <a:latin typeface="Arial" pitchFamily="34" charset="0"/>
                <a:cs typeface="Arial" pitchFamily="34" charset="0"/>
              </a:rPr>
              <a:t> </a:t>
            </a:r>
            <a:r>
              <a:rPr lang="fr-FR" sz="2400" dirty="0" err="1">
                <a:latin typeface="Arial" pitchFamily="34" charset="0"/>
                <a:cs typeface="Arial" pitchFamily="34" charset="0"/>
              </a:rPr>
              <a:t>thuận</a:t>
            </a:r>
            <a:r>
              <a:rPr lang="fr-FR" sz="2400" dirty="0">
                <a:latin typeface="Arial" pitchFamily="34" charset="0"/>
                <a:cs typeface="Arial" pitchFamily="34" charset="0"/>
              </a:rPr>
              <a:t> </a:t>
            </a:r>
            <a:r>
              <a:rPr lang="fr-FR" sz="2400" dirty="0" err="1">
                <a:latin typeface="Arial" pitchFamily="34" charset="0"/>
                <a:cs typeface="Arial" pitchFamily="34" charset="0"/>
              </a:rPr>
              <a:t>lợi</a:t>
            </a:r>
            <a:r>
              <a:rPr lang="fr-FR" sz="2400" dirty="0">
                <a:latin typeface="Arial" pitchFamily="34" charset="0"/>
                <a:cs typeface="Arial" pitchFamily="34" charset="0"/>
              </a:rPr>
              <a:t> </a:t>
            </a:r>
            <a:r>
              <a:rPr lang="fr-FR" sz="2400" dirty="0" err="1">
                <a:latin typeface="Arial" pitchFamily="34" charset="0"/>
                <a:cs typeface="Arial" pitchFamily="34" charset="0"/>
              </a:rPr>
              <a:t>cho</a:t>
            </a:r>
            <a:r>
              <a:rPr lang="fr-FR" sz="2400" dirty="0">
                <a:latin typeface="Arial" pitchFamily="34" charset="0"/>
                <a:cs typeface="Arial" pitchFamily="34" charset="0"/>
              </a:rPr>
              <a:t> </a:t>
            </a:r>
            <a:r>
              <a:rPr lang="fr-FR" sz="2400" dirty="0" err="1">
                <a:latin typeface="Arial" pitchFamily="34" charset="0"/>
                <a:cs typeface="Arial" pitchFamily="34" charset="0"/>
              </a:rPr>
              <a:t>biến</a:t>
            </a:r>
            <a:r>
              <a:rPr lang="fr-FR" sz="2400" dirty="0">
                <a:latin typeface="Arial" pitchFamily="34" charset="0"/>
                <a:cs typeface="Arial" pitchFamily="34" charset="0"/>
              </a:rPr>
              <a:t> </a:t>
            </a:r>
            <a:r>
              <a:rPr lang="fr-FR" sz="2400" dirty="0" err="1">
                <a:latin typeface="Arial" pitchFamily="34" charset="0"/>
                <a:cs typeface="Arial" pitchFamily="34" charset="0"/>
              </a:rPr>
              <a:t>cố</a:t>
            </a:r>
            <a:r>
              <a:rPr lang="fr-FR" sz="2400" dirty="0">
                <a:latin typeface="Arial" pitchFamily="34" charset="0"/>
                <a:cs typeface="Arial" pitchFamily="34" charset="0"/>
              </a:rPr>
              <a:t> E là: </a:t>
            </a:r>
            <a:r>
              <a:rPr lang="fr-FR" sz="2400" b="1" dirty="0">
                <a:solidFill>
                  <a:srgbClr val="0070C0"/>
                </a:solidFill>
                <a:latin typeface="Arial" pitchFamily="34" charset="0"/>
                <a:cs typeface="Arial" pitchFamily="34" charset="0"/>
              </a:rPr>
              <a:t>A1; A2; A3; A4</a:t>
            </a:r>
            <a:r>
              <a:rPr lang="fr-FR" sz="2400" dirty="0">
                <a:latin typeface="Arial" pitchFamily="34" charset="0"/>
                <a:cs typeface="Arial" pitchFamily="34" charset="0"/>
              </a:rPr>
              <a:t>.</a:t>
            </a:r>
            <a:endParaRPr lang="vi-VN" sz="2400" dirty="0">
              <a:latin typeface="Arial" pitchFamily="34" charset="0"/>
              <a:cs typeface="Arial" pitchFamily="34" charset="0"/>
            </a:endParaRPr>
          </a:p>
          <a:p>
            <a:pPr marL="0" indent="0">
              <a:buNone/>
            </a:pPr>
            <a:r>
              <a:rPr lang="fr-FR" sz="2400" dirty="0" err="1">
                <a:latin typeface="Arial" pitchFamily="34" charset="0"/>
                <a:cs typeface="Arial" pitchFamily="34" charset="0"/>
              </a:rPr>
              <a:t>Biến</a:t>
            </a:r>
            <a:r>
              <a:rPr lang="fr-FR" sz="2400" dirty="0">
                <a:latin typeface="Arial" pitchFamily="34" charset="0"/>
                <a:cs typeface="Arial" pitchFamily="34" charset="0"/>
              </a:rPr>
              <a:t> </a:t>
            </a:r>
            <a:r>
              <a:rPr lang="fr-FR" sz="2400" dirty="0" err="1">
                <a:latin typeface="Arial" pitchFamily="34" charset="0"/>
                <a:cs typeface="Arial" pitchFamily="34" charset="0"/>
              </a:rPr>
              <a:t>cố</a:t>
            </a:r>
            <a:r>
              <a:rPr lang="fr-FR" sz="2400" dirty="0">
                <a:latin typeface="Arial" pitchFamily="34" charset="0"/>
                <a:cs typeface="Arial" pitchFamily="34" charset="0"/>
              </a:rPr>
              <a:t> F </a:t>
            </a:r>
            <a:r>
              <a:rPr lang="fr-FR" sz="2400" dirty="0" err="1">
                <a:latin typeface="Arial" pitchFamily="34" charset="0"/>
                <a:cs typeface="Arial" pitchFamily="34" charset="0"/>
              </a:rPr>
              <a:t>xảy</a:t>
            </a:r>
            <a:r>
              <a:rPr lang="fr-FR" sz="2400" dirty="0">
                <a:latin typeface="Arial" pitchFamily="34" charset="0"/>
                <a:cs typeface="Arial" pitchFamily="34" charset="0"/>
              </a:rPr>
              <a:t> ra khi ta </a:t>
            </a:r>
            <a:r>
              <a:rPr lang="fr-FR" sz="2400" dirty="0" err="1">
                <a:latin typeface="Arial" pitchFamily="34" charset="0"/>
                <a:cs typeface="Arial" pitchFamily="34" charset="0"/>
              </a:rPr>
              <a:t>chọn</a:t>
            </a:r>
            <a:r>
              <a:rPr lang="fr-FR" sz="2400" dirty="0">
                <a:latin typeface="Arial" pitchFamily="34" charset="0"/>
                <a:cs typeface="Arial" pitchFamily="34" charset="0"/>
              </a:rPr>
              <a:t> </a:t>
            </a:r>
            <a:r>
              <a:rPr lang="fr-FR" sz="2400" dirty="0" err="1">
                <a:latin typeface="Arial" pitchFamily="34" charset="0"/>
                <a:cs typeface="Arial" pitchFamily="34" charset="0"/>
              </a:rPr>
              <a:t>được</a:t>
            </a:r>
            <a:r>
              <a:rPr lang="fr-FR" sz="2400" dirty="0">
                <a:latin typeface="Arial" pitchFamily="34" charset="0"/>
                <a:cs typeface="Arial" pitchFamily="34" charset="0"/>
              </a:rPr>
              <a:t> </a:t>
            </a:r>
            <a:r>
              <a:rPr lang="fr-FR" sz="2400" dirty="0" err="1">
                <a:latin typeface="Arial" pitchFamily="34" charset="0"/>
                <a:cs typeface="Arial" pitchFamily="34" charset="0"/>
              </a:rPr>
              <a:t>một</a:t>
            </a:r>
            <a:r>
              <a:rPr lang="fr-FR" sz="2400" dirty="0">
                <a:latin typeface="Arial" pitchFamily="34" charset="0"/>
                <a:cs typeface="Arial" pitchFamily="34" charset="0"/>
              </a:rPr>
              <a:t> </a:t>
            </a:r>
            <a:r>
              <a:rPr lang="fr-FR" sz="2400" dirty="0" err="1">
                <a:latin typeface="Arial" pitchFamily="34" charset="0"/>
                <a:cs typeface="Arial" pitchFamily="34" charset="0"/>
              </a:rPr>
              <a:t>bạn</a:t>
            </a:r>
            <a:r>
              <a:rPr lang="fr-FR" sz="2400" dirty="0">
                <a:latin typeface="Arial" pitchFamily="34" charset="0"/>
                <a:cs typeface="Arial" pitchFamily="34" charset="0"/>
              </a:rPr>
              <a:t> </a:t>
            </a:r>
            <a:r>
              <a:rPr lang="fr-FR" sz="2400" dirty="0" err="1">
                <a:latin typeface="Arial" pitchFamily="34" charset="0"/>
                <a:cs typeface="Arial" pitchFamily="34" charset="0"/>
              </a:rPr>
              <a:t>nữ</a:t>
            </a:r>
            <a:r>
              <a:rPr lang="fr-FR" sz="2400" dirty="0">
                <a:latin typeface="Arial" pitchFamily="34" charset="0"/>
                <a:cs typeface="Arial" pitchFamily="34" charset="0"/>
              </a:rPr>
              <a:t>. Do </a:t>
            </a:r>
            <a:r>
              <a:rPr lang="fr-FR" sz="2400" dirty="0" err="1">
                <a:latin typeface="Arial" pitchFamily="34" charset="0"/>
                <a:cs typeface="Arial" pitchFamily="34" charset="0"/>
              </a:rPr>
              <a:t>đó</a:t>
            </a:r>
            <a:r>
              <a:rPr lang="fr-FR" sz="2400" dirty="0">
                <a:latin typeface="Arial" pitchFamily="34" charset="0"/>
                <a:cs typeface="Arial" pitchFamily="34" charset="0"/>
              </a:rPr>
              <a:t> </a:t>
            </a:r>
            <a:r>
              <a:rPr lang="fr-FR" sz="2400" dirty="0" err="1">
                <a:latin typeface="Arial" pitchFamily="34" charset="0"/>
                <a:cs typeface="Arial" pitchFamily="34" charset="0"/>
              </a:rPr>
              <a:t>các</a:t>
            </a:r>
            <a:r>
              <a:rPr lang="fr-FR" sz="2400" dirty="0">
                <a:latin typeface="Arial" pitchFamily="34" charset="0"/>
                <a:cs typeface="Arial" pitchFamily="34" charset="0"/>
              </a:rPr>
              <a:t> </a:t>
            </a:r>
            <a:r>
              <a:rPr lang="fr-FR" sz="2400" dirty="0" err="1">
                <a:latin typeface="Arial" pitchFamily="34" charset="0"/>
                <a:cs typeface="Arial" pitchFamily="34" charset="0"/>
              </a:rPr>
              <a:t>kết</a:t>
            </a:r>
            <a:r>
              <a:rPr lang="fr-FR" sz="2400" dirty="0">
                <a:latin typeface="Arial" pitchFamily="34" charset="0"/>
                <a:cs typeface="Arial" pitchFamily="34" charset="0"/>
              </a:rPr>
              <a:t> </a:t>
            </a:r>
            <a:r>
              <a:rPr lang="fr-FR" sz="2400" dirty="0" err="1">
                <a:latin typeface="Arial" pitchFamily="34" charset="0"/>
                <a:cs typeface="Arial" pitchFamily="34" charset="0"/>
              </a:rPr>
              <a:t>quả</a:t>
            </a:r>
            <a:r>
              <a:rPr lang="fr-FR" sz="2400" dirty="0">
                <a:latin typeface="Arial" pitchFamily="34" charset="0"/>
                <a:cs typeface="Arial" pitchFamily="34" charset="0"/>
              </a:rPr>
              <a:t> </a:t>
            </a:r>
            <a:r>
              <a:rPr lang="fr-FR" sz="2400" dirty="0" err="1">
                <a:latin typeface="Arial" pitchFamily="34" charset="0"/>
                <a:cs typeface="Arial" pitchFamily="34" charset="0"/>
              </a:rPr>
              <a:t>thuận</a:t>
            </a:r>
            <a:r>
              <a:rPr lang="fr-FR" sz="2400" dirty="0">
                <a:latin typeface="Arial" pitchFamily="34" charset="0"/>
                <a:cs typeface="Arial" pitchFamily="34" charset="0"/>
              </a:rPr>
              <a:t> </a:t>
            </a:r>
            <a:r>
              <a:rPr lang="fr-FR" sz="2400" dirty="0" err="1">
                <a:latin typeface="Arial" pitchFamily="34" charset="0"/>
                <a:cs typeface="Arial" pitchFamily="34" charset="0"/>
              </a:rPr>
              <a:t>lợi</a:t>
            </a:r>
            <a:r>
              <a:rPr lang="fr-FR" sz="2400" dirty="0">
                <a:latin typeface="Arial" pitchFamily="34" charset="0"/>
                <a:cs typeface="Arial" pitchFamily="34" charset="0"/>
              </a:rPr>
              <a:t> </a:t>
            </a:r>
            <a:r>
              <a:rPr lang="fr-FR" sz="2400" dirty="0" err="1">
                <a:latin typeface="Arial" pitchFamily="34" charset="0"/>
                <a:cs typeface="Arial" pitchFamily="34" charset="0"/>
              </a:rPr>
              <a:t>cho</a:t>
            </a:r>
            <a:r>
              <a:rPr lang="fr-FR" sz="2400" dirty="0">
                <a:latin typeface="Arial" pitchFamily="34" charset="0"/>
                <a:cs typeface="Arial" pitchFamily="34" charset="0"/>
              </a:rPr>
              <a:t> </a:t>
            </a:r>
            <a:r>
              <a:rPr lang="fr-FR" sz="2400" dirty="0" err="1">
                <a:latin typeface="Arial" pitchFamily="34" charset="0"/>
                <a:cs typeface="Arial" pitchFamily="34" charset="0"/>
              </a:rPr>
              <a:t>biến</a:t>
            </a:r>
            <a:r>
              <a:rPr lang="fr-FR" sz="2400" dirty="0">
                <a:latin typeface="Arial" pitchFamily="34" charset="0"/>
                <a:cs typeface="Arial" pitchFamily="34" charset="0"/>
              </a:rPr>
              <a:t> </a:t>
            </a:r>
            <a:r>
              <a:rPr lang="fr-FR" sz="2400" dirty="0" err="1">
                <a:latin typeface="Arial" pitchFamily="34" charset="0"/>
                <a:cs typeface="Arial" pitchFamily="34" charset="0"/>
              </a:rPr>
              <a:t>cố</a:t>
            </a:r>
            <a:r>
              <a:rPr lang="fr-FR" sz="2400" dirty="0">
                <a:latin typeface="Arial" pitchFamily="34" charset="0"/>
                <a:cs typeface="Arial" pitchFamily="34" charset="0"/>
              </a:rPr>
              <a:t> F là: B1; B2; B3; B4; B5; D1; D2.</a:t>
            </a:r>
            <a:endParaRPr lang="vi-VN" sz="2400" dirty="0">
              <a:latin typeface="Arial" pitchFamily="34" charset="0"/>
              <a:cs typeface="Arial" pitchFamily="34" charset="0"/>
            </a:endParaRPr>
          </a:p>
          <a:p>
            <a:pPr marL="0" indent="0">
              <a:buNone/>
            </a:pPr>
            <a:endParaRPr lang="vi-VN" sz="2400" b="1" u="sng" dirty="0">
              <a:latin typeface="Arial" pitchFamily="34" charset="0"/>
              <a:cs typeface="Arial" pitchFamily="34" charset="0"/>
            </a:endParaRPr>
          </a:p>
        </p:txBody>
      </p:sp>
    </p:spTree>
    <p:extLst>
      <p:ext uri="{BB962C8B-B14F-4D97-AF65-F5344CB8AC3E}">
        <p14:creationId xmlns:p14="http://schemas.microsoft.com/office/powerpoint/2010/main" val="2549356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6200"/>
            <a:ext cx="3682752" cy="490066"/>
          </a:xfrm>
        </p:spPr>
        <p:style>
          <a:lnRef idx="1">
            <a:schemeClr val="accent3"/>
          </a:lnRef>
          <a:fillRef idx="2">
            <a:schemeClr val="accent3"/>
          </a:fillRef>
          <a:effectRef idx="1">
            <a:schemeClr val="accent3"/>
          </a:effectRef>
          <a:fontRef idx="minor">
            <a:schemeClr val="dk1"/>
          </a:fontRef>
        </p:style>
        <p:txBody>
          <a:bodyPr>
            <a:noAutofit/>
          </a:bodyPr>
          <a:lstStyle/>
          <a:p>
            <a:pPr algn="l"/>
            <a:r>
              <a:rPr lang="vi-VN" sz="2800" dirty="0"/>
              <a:t>Luyện tập 2</a:t>
            </a:r>
            <a:r>
              <a:rPr lang="vi-VN" sz="2800" dirty="0" smtClean="0"/>
              <a:t>:</a:t>
            </a:r>
            <a:endParaRPr lang="vi-VN" sz="2800" dirty="0"/>
          </a:p>
        </p:txBody>
      </p:sp>
      <p:sp>
        <p:nvSpPr>
          <p:cNvPr id="3" name="Content Placeholder 2"/>
          <p:cNvSpPr>
            <a:spLocks noGrp="1"/>
          </p:cNvSpPr>
          <p:nvPr>
            <p:ph idx="1"/>
          </p:nvPr>
        </p:nvSpPr>
        <p:spPr>
          <a:xfrm>
            <a:off x="395536" y="685800"/>
            <a:ext cx="8229600" cy="2736303"/>
          </a:xfrm>
        </p:spPr>
        <p:style>
          <a:lnRef idx="1">
            <a:schemeClr val="accent5"/>
          </a:lnRef>
          <a:fillRef idx="2">
            <a:schemeClr val="accent5"/>
          </a:fillRef>
          <a:effectRef idx="1">
            <a:schemeClr val="accent5"/>
          </a:effectRef>
          <a:fontRef idx="minor">
            <a:schemeClr val="dk1"/>
          </a:fontRef>
        </p:style>
        <p:txBody>
          <a:bodyPr/>
          <a:lstStyle/>
          <a:p>
            <a:pPr marL="0" indent="0">
              <a:buNone/>
            </a:pPr>
            <a:r>
              <a:rPr lang="en-US" b="1" u="sng" dirty="0" err="1" smtClean="0"/>
              <a:t>Giải</a:t>
            </a:r>
            <a:r>
              <a:rPr lang="en-US" b="1" u="sng" dirty="0" smtClean="0"/>
              <a:t>:</a:t>
            </a:r>
          </a:p>
          <a:p>
            <a:pPr marL="0" indent="0">
              <a:buNone/>
            </a:pPr>
            <a:r>
              <a:rPr lang="fr-FR" dirty="0"/>
              <a:t>- </a:t>
            </a:r>
            <a:r>
              <a:rPr lang="fr-FR" dirty="0" err="1"/>
              <a:t>Tập</a:t>
            </a:r>
            <a:r>
              <a:rPr lang="fr-FR" dirty="0"/>
              <a:t> </a:t>
            </a:r>
            <a:r>
              <a:rPr lang="fr-FR" dirty="0" err="1"/>
              <a:t>hợp</a:t>
            </a:r>
            <a:r>
              <a:rPr lang="fr-FR" dirty="0"/>
              <a:t> </a:t>
            </a:r>
            <a:r>
              <a:rPr lang="fr-FR" dirty="0" err="1"/>
              <a:t>các</a:t>
            </a:r>
            <a:r>
              <a:rPr lang="fr-FR" dirty="0"/>
              <a:t> </a:t>
            </a:r>
            <a:r>
              <a:rPr lang="fr-FR" dirty="0" err="1"/>
              <a:t>kết</a:t>
            </a:r>
            <a:r>
              <a:rPr lang="fr-FR" dirty="0"/>
              <a:t> </a:t>
            </a:r>
            <a:r>
              <a:rPr lang="fr-FR" dirty="0" err="1"/>
              <a:t>quả</a:t>
            </a:r>
            <a:r>
              <a:rPr lang="fr-FR" dirty="0"/>
              <a:t> </a:t>
            </a:r>
            <a:r>
              <a:rPr lang="fr-FR" dirty="0" err="1"/>
              <a:t>thuận</a:t>
            </a:r>
            <a:r>
              <a:rPr lang="fr-FR" dirty="0"/>
              <a:t> </a:t>
            </a:r>
            <a:r>
              <a:rPr lang="fr-FR" dirty="0" err="1"/>
              <a:t>lợi</a:t>
            </a:r>
            <a:r>
              <a:rPr lang="fr-FR" dirty="0"/>
              <a:t> </a:t>
            </a:r>
            <a:r>
              <a:rPr lang="fr-FR" dirty="0" err="1"/>
              <a:t>cho</a:t>
            </a:r>
            <a:r>
              <a:rPr lang="fr-FR" dirty="0"/>
              <a:t> </a:t>
            </a:r>
            <a:r>
              <a:rPr lang="fr-FR" dirty="0" err="1"/>
              <a:t>biến</a:t>
            </a:r>
            <a:r>
              <a:rPr lang="fr-FR" dirty="0"/>
              <a:t> </a:t>
            </a:r>
            <a:r>
              <a:rPr lang="fr-FR" dirty="0" err="1"/>
              <a:t>cố</a:t>
            </a:r>
            <a:r>
              <a:rPr lang="fr-FR" dirty="0"/>
              <a:t> G là: {A1; A2; A3; A4; C1; C2; C3}.</a:t>
            </a:r>
            <a:endParaRPr lang="vi-VN" dirty="0"/>
          </a:p>
          <a:p>
            <a:pPr marL="0" indent="0">
              <a:buNone/>
            </a:pPr>
            <a:r>
              <a:rPr lang="fr-FR" dirty="0"/>
              <a:t>- </a:t>
            </a:r>
            <a:r>
              <a:rPr lang="fr-FR" dirty="0" err="1"/>
              <a:t>Tập</a:t>
            </a:r>
            <a:r>
              <a:rPr lang="fr-FR" dirty="0"/>
              <a:t> </a:t>
            </a:r>
            <a:r>
              <a:rPr lang="fr-FR" dirty="0" err="1"/>
              <a:t>hợp</a:t>
            </a:r>
            <a:r>
              <a:rPr lang="fr-FR" dirty="0"/>
              <a:t> </a:t>
            </a:r>
            <a:r>
              <a:rPr lang="fr-FR" dirty="0" err="1"/>
              <a:t>các</a:t>
            </a:r>
            <a:r>
              <a:rPr lang="fr-FR" dirty="0"/>
              <a:t> </a:t>
            </a:r>
            <a:r>
              <a:rPr lang="fr-FR" dirty="0" err="1"/>
              <a:t>kết</a:t>
            </a:r>
            <a:r>
              <a:rPr lang="fr-FR" dirty="0"/>
              <a:t> </a:t>
            </a:r>
            <a:r>
              <a:rPr lang="fr-FR" dirty="0" err="1"/>
              <a:t>quả</a:t>
            </a:r>
            <a:r>
              <a:rPr lang="fr-FR" dirty="0"/>
              <a:t> </a:t>
            </a:r>
            <a:r>
              <a:rPr lang="fr-FR" dirty="0" err="1"/>
              <a:t>thuận</a:t>
            </a:r>
            <a:r>
              <a:rPr lang="fr-FR" dirty="0"/>
              <a:t> </a:t>
            </a:r>
            <a:r>
              <a:rPr lang="fr-FR" dirty="0" err="1"/>
              <a:t>lợi</a:t>
            </a:r>
            <a:r>
              <a:rPr lang="fr-FR" dirty="0"/>
              <a:t> </a:t>
            </a:r>
            <a:r>
              <a:rPr lang="fr-FR" dirty="0" err="1"/>
              <a:t>cho</a:t>
            </a:r>
            <a:r>
              <a:rPr lang="fr-FR" dirty="0"/>
              <a:t> </a:t>
            </a:r>
            <a:r>
              <a:rPr lang="fr-FR" dirty="0" err="1"/>
              <a:t>biến</a:t>
            </a:r>
            <a:r>
              <a:rPr lang="fr-FR" dirty="0"/>
              <a:t> </a:t>
            </a:r>
            <a:r>
              <a:rPr lang="fr-FR" dirty="0" err="1"/>
              <a:t>cố</a:t>
            </a:r>
            <a:r>
              <a:rPr lang="fr-FR" dirty="0"/>
              <a:t> H là: C1; C2; C3; D1; D2</a:t>
            </a:r>
            <a:r>
              <a:rPr lang="fr-FR" dirty="0" smtClean="0"/>
              <a:t>}.</a:t>
            </a:r>
            <a:endParaRPr lang="vi-VN" dirty="0"/>
          </a:p>
        </p:txBody>
      </p:sp>
      <p:sp>
        <p:nvSpPr>
          <p:cNvPr id="4" name="Title 1"/>
          <p:cNvSpPr txBox="1">
            <a:spLocks/>
          </p:cNvSpPr>
          <p:nvPr/>
        </p:nvSpPr>
        <p:spPr>
          <a:xfrm>
            <a:off x="89636" y="3505200"/>
            <a:ext cx="4939564" cy="49006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NL" sz="2800" dirty="0" smtClean="0">
                <a:solidFill>
                  <a:prstClr val="black"/>
                </a:solidFill>
              </a:rPr>
              <a:t>Bài </a:t>
            </a:r>
            <a:r>
              <a:rPr lang="nl-NL" sz="2800" dirty="0">
                <a:solidFill>
                  <a:prstClr val="black"/>
                </a:solidFill>
              </a:rPr>
              <a:t>tập </a:t>
            </a:r>
            <a:r>
              <a:rPr lang="nl-NL" sz="2800" dirty="0" smtClean="0">
                <a:solidFill>
                  <a:prstClr val="black"/>
                </a:solidFill>
              </a:rPr>
              <a:t>8.1: </a:t>
            </a:r>
            <a:r>
              <a:rPr lang="nl-NL" sz="2800" dirty="0">
                <a:solidFill>
                  <a:prstClr val="black"/>
                </a:solidFill>
              </a:rPr>
              <a:t>SGK-tr62.</a:t>
            </a:r>
            <a:endParaRPr lang="vi-VN" sz="2800" dirty="0">
              <a:solidFill>
                <a:prstClr val="black"/>
              </a:solidFill>
            </a:endParaRPr>
          </a:p>
        </p:txBody>
      </p:sp>
      <p:sp>
        <p:nvSpPr>
          <p:cNvPr id="5" name="Content Placeholder 2"/>
          <p:cNvSpPr txBox="1">
            <a:spLocks/>
          </p:cNvSpPr>
          <p:nvPr/>
        </p:nvSpPr>
        <p:spPr>
          <a:xfrm>
            <a:off x="251520" y="4038600"/>
            <a:ext cx="8229600" cy="2736303"/>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b="1" u="sng" dirty="0" err="1" smtClean="0">
                <a:solidFill>
                  <a:prstClr val="black"/>
                </a:solidFill>
              </a:rPr>
              <a:t>Giải</a:t>
            </a:r>
            <a:r>
              <a:rPr lang="en-US" b="1" u="sng" dirty="0" smtClean="0">
                <a:solidFill>
                  <a:prstClr val="black"/>
                </a:solidFill>
              </a:rPr>
              <a:t>:</a:t>
            </a:r>
          </a:p>
          <a:p>
            <a:pPr marL="0" indent="0">
              <a:buFont typeface="Arial" pitchFamily="34" charset="0"/>
              <a:buNone/>
            </a:pPr>
            <a:r>
              <a:rPr lang="nl-NL" dirty="0" smtClean="0">
                <a:solidFill>
                  <a:prstClr val="black"/>
                </a:solidFill>
              </a:rPr>
              <a:t>a</a:t>
            </a:r>
            <a:r>
              <a:rPr lang="nl-NL" dirty="0">
                <a:solidFill>
                  <a:prstClr val="black"/>
                </a:solidFill>
              </a:rPr>
              <a:t>) Các kết quả có thể của thực nghiệm là: 1; 2 ;3; 4; 5; 6</a:t>
            </a:r>
            <a:endParaRPr lang="vi-VN" dirty="0">
              <a:solidFill>
                <a:prstClr val="black"/>
              </a:solidFill>
            </a:endParaRPr>
          </a:p>
          <a:p>
            <a:pPr marL="0" indent="0">
              <a:buFont typeface="Arial" pitchFamily="34" charset="0"/>
              <a:buNone/>
            </a:pPr>
            <a:r>
              <a:rPr lang="nl-NL" dirty="0">
                <a:solidFill>
                  <a:prstClr val="black"/>
                </a:solidFill>
              </a:rPr>
              <a:t>b) </a:t>
            </a:r>
            <a:r>
              <a:rPr lang="nl-NL" dirty="0" smtClean="0">
                <a:solidFill>
                  <a:prstClr val="black"/>
                </a:solidFill>
              </a:rPr>
              <a:t>- </a:t>
            </a:r>
            <a:r>
              <a:rPr lang="nl-NL" dirty="0">
                <a:solidFill>
                  <a:prstClr val="black"/>
                </a:solidFill>
              </a:rPr>
              <a:t>Các kết quả thuận lợi cho biến cố A là: {4; 6}</a:t>
            </a:r>
            <a:endParaRPr lang="vi-VN" dirty="0">
              <a:solidFill>
                <a:prstClr val="black"/>
              </a:solidFill>
            </a:endParaRPr>
          </a:p>
          <a:p>
            <a:pPr marL="0" indent="0">
              <a:buFont typeface="Arial" pitchFamily="34" charset="0"/>
              <a:buNone/>
            </a:pPr>
            <a:r>
              <a:rPr lang="nl-NL" dirty="0" smtClean="0">
                <a:solidFill>
                  <a:prstClr val="black"/>
                </a:solidFill>
              </a:rPr>
              <a:t>    - </a:t>
            </a:r>
            <a:r>
              <a:rPr lang="nl-NL" dirty="0">
                <a:solidFill>
                  <a:prstClr val="black"/>
                </a:solidFill>
              </a:rPr>
              <a:t>Các kết quả thuận lợi cho biến cố B là: {1; 2; 3; 4}</a:t>
            </a:r>
            <a:endParaRPr lang="vi-VN" dirty="0">
              <a:solidFill>
                <a:prstClr val="black"/>
              </a:solidFill>
            </a:endParaRPr>
          </a:p>
          <a:p>
            <a:pPr marL="0" indent="0">
              <a:buFont typeface="Arial" pitchFamily="34" charset="0"/>
              <a:buNone/>
            </a:pPr>
            <a:r>
              <a:rPr lang="nl-NL" dirty="0" smtClean="0">
                <a:solidFill>
                  <a:prstClr val="black"/>
                </a:solidFill>
              </a:rPr>
              <a:t>     - </a:t>
            </a:r>
            <a:r>
              <a:rPr lang="nl-NL" dirty="0">
                <a:solidFill>
                  <a:prstClr val="black"/>
                </a:solidFill>
              </a:rPr>
              <a:t>Các kết quả thuận lợi cho biến cố C là: {1; 3; 5}</a:t>
            </a:r>
            <a:endParaRPr lang="vi-VN" dirty="0">
              <a:solidFill>
                <a:prstClr val="black"/>
              </a:solidFill>
            </a:endParaRPr>
          </a:p>
          <a:p>
            <a:pPr marL="0" indent="0">
              <a:buFont typeface="Arial" pitchFamily="34" charset="0"/>
              <a:buNone/>
            </a:pPr>
            <a:endParaRPr lang="en-US" b="1" u="sng" dirty="0" smtClean="0">
              <a:solidFill>
                <a:prstClr val="black"/>
              </a:solidFill>
            </a:endParaRPr>
          </a:p>
        </p:txBody>
      </p:sp>
    </p:spTree>
    <p:extLst>
      <p:ext uri="{BB962C8B-B14F-4D97-AF65-F5344CB8AC3E}">
        <p14:creationId xmlns:p14="http://schemas.microsoft.com/office/powerpoint/2010/main" val="262228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bg/>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5"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52069"/>
            <a:ext cx="4939564" cy="49006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nl-NL" sz="2800" dirty="0" smtClean="0">
                <a:solidFill>
                  <a:prstClr val="black"/>
                </a:solidFill>
              </a:rPr>
              <a:t>Bài </a:t>
            </a:r>
            <a:r>
              <a:rPr lang="nl-NL" sz="2800" dirty="0">
                <a:solidFill>
                  <a:prstClr val="black"/>
                </a:solidFill>
              </a:rPr>
              <a:t>tập </a:t>
            </a:r>
            <a:r>
              <a:rPr lang="nl-NL" sz="2800" dirty="0" smtClean="0">
                <a:solidFill>
                  <a:prstClr val="black"/>
                </a:solidFill>
              </a:rPr>
              <a:t>8.2</a:t>
            </a:r>
            <a:r>
              <a:rPr lang="nl-NL" sz="2800" dirty="0">
                <a:solidFill>
                  <a:prstClr val="black"/>
                </a:solidFill>
              </a:rPr>
              <a:t>: SGK-tr62.</a:t>
            </a:r>
            <a:endParaRPr lang="vi-VN" sz="2800" dirty="0">
              <a:solidFill>
                <a:prstClr val="black"/>
              </a:solidFill>
            </a:endParaRPr>
          </a:p>
        </p:txBody>
      </p:sp>
      <p:sp>
        <p:nvSpPr>
          <p:cNvPr id="5" name="Content Placeholder 2"/>
          <p:cNvSpPr txBox="1">
            <a:spLocks/>
          </p:cNvSpPr>
          <p:nvPr/>
        </p:nvSpPr>
        <p:spPr>
          <a:xfrm>
            <a:off x="107504" y="768897"/>
            <a:ext cx="8892480" cy="4412703"/>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800" b="1" u="sng" dirty="0" err="1" smtClean="0">
                <a:solidFill>
                  <a:prstClr val="black"/>
                </a:solidFill>
                <a:latin typeface="Arial" pitchFamily="34" charset="0"/>
                <a:cs typeface="Arial" pitchFamily="34" charset="0"/>
              </a:rPr>
              <a:t>Giải</a:t>
            </a:r>
            <a:r>
              <a:rPr lang="en-US" sz="2800" b="1" u="sng" dirty="0" smtClean="0">
                <a:solidFill>
                  <a:prstClr val="black"/>
                </a:solidFill>
                <a:latin typeface="Arial" pitchFamily="34" charset="0"/>
                <a:cs typeface="Arial" pitchFamily="34" charset="0"/>
              </a:rPr>
              <a:t>:</a:t>
            </a:r>
          </a:p>
          <a:p>
            <a:pPr marL="0" indent="0">
              <a:buFont typeface="Arial" pitchFamily="34" charset="0"/>
              <a:buNone/>
            </a:pPr>
            <a:r>
              <a:rPr lang="nl-NL" sz="2800" dirty="0">
                <a:solidFill>
                  <a:prstClr val="black"/>
                </a:solidFill>
                <a:latin typeface="Arial" pitchFamily="34" charset="0"/>
                <a:cs typeface="Arial" pitchFamily="34" charset="0"/>
              </a:rPr>
              <a:t>a) Các kết quả có thể là tấm thẻ ghi một trong các số: 1; 2; ....; 12.</a:t>
            </a:r>
            <a:endParaRPr lang="vi-VN" sz="2800" dirty="0">
              <a:solidFill>
                <a:prstClr val="black"/>
              </a:solidFill>
              <a:latin typeface="Arial" pitchFamily="34" charset="0"/>
              <a:cs typeface="Arial" pitchFamily="34" charset="0"/>
            </a:endParaRPr>
          </a:p>
          <a:p>
            <a:pPr marL="0" indent="0">
              <a:buFont typeface="Arial" pitchFamily="34" charset="0"/>
              <a:buNone/>
            </a:pPr>
            <a:r>
              <a:rPr lang="nl-NL" sz="2800" dirty="0">
                <a:solidFill>
                  <a:prstClr val="black"/>
                </a:solidFill>
                <a:latin typeface="Arial" pitchFamily="34" charset="0"/>
                <a:cs typeface="Arial" pitchFamily="34" charset="0"/>
              </a:rPr>
              <a:t>b) </a:t>
            </a:r>
            <a:r>
              <a:rPr lang="nl-NL" sz="2800" dirty="0" smtClean="0">
                <a:solidFill>
                  <a:prstClr val="black"/>
                </a:solidFill>
                <a:latin typeface="Arial" pitchFamily="34" charset="0"/>
                <a:cs typeface="Arial" pitchFamily="34" charset="0"/>
              </a:rPr>
              <a:t>- </a:t>
            </a:r>
            <a:r>
              <a:rPr lang="nl-NL" sz="2800" dirty="0">
                <a:solidFill>
                  <a:prstClr val="black"/>
                </a:solidFill>
                <a:latin typeface="Arial" pitchFamily="34" charset="0"/>
                <a:cs typeface="Arial" pitchFamily="34" charset="0"/>
              </a:rPr>
              <a:t>Các kết quả thuận lợi cho biến cố A là tấm thẻ ghi một trong các số: 2; 4; 6; 8; 10; 12.</a:t>
            </a:r>
            <a:endParaRPr lang="vi-VN" sz="2800" dirty="0">
              <a:solidFill>
                <a:prstClr val="black"/>
              </a:solidFill>
              <a:latin typeface="Arial" pitchFamily="34" charset="0"/>
              <a:cs typeface="Arial" pitchFamily="34" charset="0"/>
            </a:endParaRPr>
          </a:p>
          <a:p>
            <a:pPr marL="0" indent="0">
              <a:buFont typeface="Arial" pitchFamily="34" charset="0"/>
              <a:buNone/>
            </a:pPr>
            <a:r>
              <a:rPr lang="nl-NL" sz="2800" dirty="0">
                <a:solidFill>
                  <a:prstClr val="black"/>
                </a:solidFill>
                <a:latin typeface="Arial" pitchFamily="34" charset="0"/>
                <a:cs typeface="Arial" pitchFamily="34" charset="0"/>
              </a:rPr>
              <a:t>- Các kết quả thuận lợi cho biến cố B là tấm thẻ ghi một trong các số: 2; 3; 5; 7; 11.</a:t>
            </a:r>
            <a:endParaRPr lang="vi-VN" sz="2800" dirty="0">
              <a:solidFill>
                <a:prstClr val="black"/>
              </a:solidFill>
              <a:latin typeface="Arial" pitchFamily="34" charset="0"/>
              <a:cs typeface="Arial" pitchFamily="34" charset="0"/>
            </a:endParaRPr>
          </a:p>
          <a:p>
            <a:pPr marL="0" indent="0">
              <a:buFont typeface="Arial" pitchFamily="34" charset="0"/>
              <a:buNone/>
            </a:pPr>
            <a:r>
              <a:rPr lang="nl-NL" sz="2800" dirty="0">
                <a:solidFill>
                  <a:prstClr val="black"/>
                </a:solidFill>
                <a:latin typeface="Arial" pitchFamily="34" charset="0"/>
                <a:cs typeface="Arial" pitchFamily="34" charset="0"/>
              </a:rPr>
              <a:t>- Các kết quả thuận lợi cho biến cố C là tấm thẻ ghi số 4 hoặc 9.</a:t>
            </a:r>
            <a:endParaRPr lang="en-US" sz="2800" b="1" u="sng"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066890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514600" y="52069"/>
            <a:ext cx="3581400" cy="49006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nl-NL" sz="2800" dirty="0" smtClean="0">
                <a:solidFill>
                  <a:prstClr val="black"/>
                </a:solidFill>
              </a:rPr>
              <a:t>Bài </a:t>
            </a:r>
            <a:r>
              <a:rPr lang="nl-NL" sz="2800" dirty="0">
                <a:solidFill>
                  <a:prstClr val="black"/>
                </a:solidFill>
              </a:rPr>
              <a:t>tập </a:t>
            </a:r>
            <a:r>
              <a:rPr lang="nl-NL" sz="2800" dirty="0" smtClean="0">
                <a:solidFill>
                  <a:prstClr val="black"/>
                </a:solidFill>
              </a:rPr>
              <a:t>8.3: </a:t>
            </a:r>
            <a:r>
              <a:rPr lang="nl-NL" sz="2800" dirty="0">
                <a:solidFill>
                  <a:prstClr val="black"/>
                </a:solidFill>
              </a:rPr>
              <a:t>SGK-tr62.</a:t>
            </a:r>
            <a:endParaRPr lang="vi-VN" sz="2800" dirty="0">
              <a:solidFill>
                <a:prstClr val="black"/>
              </a:solidFill>
            </a:endParaRPr>
          </a:p>
        </p:txBody>
      </p:sp>
      <p:sp>
        <p:nvSpPr>
          <p:cNvPr id="5" name="Content Placeholder 2"/>
          <p:cNvSpPr txBox="1">
            <a:spLocks/>
          </p:cNvSpPr>
          <p:nvPr/>
        </p:nvSpPr>
        <p:spPr>
          <a:xfrm>
            <a:off x="107504" y="567687"/>
            <a:ext cx="8892480" cy="485049"/>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800" b="1" u="sng" dirty="0" err="1" smtClean="0">
                <a:solidFill>
                  <a:prstClr val="black"/>
                </a:solidFill>
              </a:rPr>
              <a:t>Giải</a:t>
            </a:r>
            <a:r>
              <a:rPr lang="en-US" sz="2800" b="1" u="sng" dirty="0" smtClean="0">
                <a:solidFill>
                  <a:prstClr val="black"/>
                </a:solidFill>
              </a:rPr>
              <a:t>:</a:t>
            </a:r>
          </a:p>
          <a:p>
            <a:pPr marL="0" indent="0">
              <a:buFont typeface="Arial" pitchFamily="34" charset="0"/>
              <a:buNone/>
            </a:pPr>
            <a:r>
              <a:rPr lang="nl-NL" sz="2800" dirty="0">
                <a:solidFill>
                  <a:prstClr val="black"/>
                </a:solidFill>
              </a:rPr>
              <a:t>Kí hiệu 4 cuốn sách tiểu thuyết là: A1; A2; A3; A4</a:t>
            </a:r>
            <a:endParaRPr lang="vi-VN" sz="2800" dirty="0">
              <a:solidFill>
                <a:prstClr val="black"/>
              </a:solidFill>
            </a:endParaRPr>
          </a:p>
          <a:p>
            <a:pPr marL="0" indent="0">
              <a:buFont typeface="Arial" pitchFamily="34" charset="0"/>
              <a:buNone/>
            </a:pPr>
            <a:r>
              <a:rPr lang="nl-NL" sz="2800" dirty="0">
                <a:solidFill>
                  <a:prstClr val="black"/>
                </a:solidFill>
              </a:rPr>
              <a:t>5 cuốn sách Lịch sử là: B1; B2; B3; B4; B5</a:t>
            </a:r>
            <a:endParaRPr lang="vi-VN" sz="2800" dirty="0">
              <a:solidFill>
                <a:prstClr val="black"/>
              </a:solidFill>
            </a:endParaRPr>
          </a:p>
          <a:p>
            <a:pPr marL="0" indent="0">
              <a:buFont typeface="Arial" pitchFamily="34" charset="0"/>
              <a:buNone/>
            </a:pPr>
            <a:r>
              <a:rPr lang="nl-NL" sz="2800" dirty="0">
                <a:solidFill>
                  <a:prstClr val="black"/>
                </a:solidFill>
              </a:rPr>
              <a:t>3 cuốn sách Khoa học tự nhiên là: C1; C2; C3</a:t>
            </a:r>
            <a:endParaRPr lang="vi-VN" sz="2800" dirty="0">
              <a:solidFill>
                <a:prstClr val="black"/>
              </a:solidFill>
            </a:endParaRPr>
          </a:p>
          <a:p>
            <a:pPr marL="0" indent="0">
              <a:buFont typeface="Arial" pitchFamily="34" charset="0"/>
              <a:buNone/>
            </a:pPr>
            <a:r>
              <a:rPr lang="nl-NL" sz="2800" dirty="0">
                <a:solidFill>
                  <a:prstClr val="black"/>
                </a:solidFill>
              </a:rPr>
              <a:t>4 cuốn sách Toán là: D1; D2; D3; D4</a:t>
            </a:r>
            <a:endParaRPr lang="vi-VN" sz="2800" dirty="0">
              <a:solidFill>
                <a:prstClr val="black"/>
              </a:solidFill>
            </a:endParaRPr>
          </a:p>
          <a:p>
            <a:pPr marL="0" indent="0">
              <a:buFont typeface="Arial" pitchFamily="34" charset="0"/>
              <a:buNone/>
            </a:pPr>
            <a:r>
              <a:rPr lang="nl-NL" sz="2800" dirty="0">
                <a:solidFill>
                  <a:prstClr val="black"/>
                </a:solidFill>
              </a:rPr>
              <a:t>a) Các kết quả có thể là: A1; A2; A3; A4; B1; B2; B3; B4; B5; C1; C2; C3; D1; D2; D3; D4</a:t>
            </a:r>
            <a:endParaRPr lang="vi-VN" sz="2800" dirty="0">
              <a:solidFill>
                <a:prstClr val="black"/>
              </a:solidFill>
            </a:endParaRPr>
          </a:p>
          <a:p>
            <a:pPr marL="0" indent="0">
              <a:buFont typeface="Arial" pitchFamily="34" charset="0"/>
              <a:buNone/>
            </a:pPr>
            <a:r>
              <a:rPr lang="nl-NL" sz="2800" dirty="0">
                <a:solidFill>
                  <a:prstClr val="black"/>
                </a:solidFill>
              </a:rPr>
              <a:t>b) - Các kết quả thuận lợi cho biến cố E là: A1; A2; A3; A4.</a:t>
            </a:r>
            <a:endParaRPr lang="vi-VN" sz="2800" dirty="0">
              <a:solidFill>
                <a:prstClr val="black"/>
              </a:solidFill>
            </a:endParaRPr>
          </a:p>
          <a:p>
            <a:pPr marL="0" indent="0">
              <a:buFont typeface="Arial" pitchFamily="34" charset="0"/>
              <a:buNone/>
            </a:pPr>
            <a:r>
              <a:rPr lang="nl-NL" sz="2800" dirty="0">
                <a:solidFill>
                  <a:prstClr val="black"/>
                </a:solidFill>
              </a:rPr>
              <a:t>- Các kết quả thuận lợi cho biến cố F là: C1; C2; C3; D1; D2; D3; D4.</a:t>
            </a:r>
            <a:endParaRPr lang="vi-VN" sz="2800" dirty="0">
              <a:solidFill>
                <a:prstClr val="black"/>
              </a:solidFill>
            </a:endParaRPr>
          </a:p>
          <a:p>
            <a:pPr marL="0" indent="0">
              <a:buFont typeface="Arial" pitchFamily="34" charset="0"/>
              <a:buNone/>
            </a:pPr>
            <a:r>
              <a:rPr lang="nl-NL" sz="2800" dirty="0">
                <a:solidFill>
                  <a:prstClr val="black"/>
                </a:solidFill>
              </a:rPr>
              <a:t>- Các kết quả thuận lợi cho biến cố g là: A1; A2; A3; A4; C1; C2; C3; D1; D2; D3; D4.</a:t>
            </a:r>
            <a:endParaRPr lang="en-US" sz="2800" b="1" u="sng" dirty="0" smtClean="0">
              <a:solidFill>
                <a:prstClr val="black"/>
              </a:solidFill>
            </a:endParaRPr>
          </a:p>
        </p:txBody>
      </p:sp>
    </p:spTree>
    <p:extLst>
      <p:ext uri="{BB962C8B-B14F-4D97-AF65-F5344CB8AC3E}">
        <p14:creationId xmlns:p14="http://schemas.microsoft.com/office/powerpoint/2010/main" val="147081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1068</Words>
  <Application>Microsoft Office PowerPoint</Application>
  <PresentationFormat>On-screen Show (4:3)</PresentationFormat>
  <Paragraphs>64</Paragraphs>
  <Slides>10</Slides>
  <Notes>0</Notes>
  <HiddenSlides>0</HiddenSlides>
  <MMClips>0</MMClips>
  <ScaleCrop>false</ScaleCrop>
  <HeadingPairs>
    <vt:vector size="4" baseType="variant">
      <vt:variant>
        <vt:lpstr>Theme</vt:lpstr>
      </vt:variant>
      <vt:variant>
        <vt:i4>10</vt:i4>
      </vt:variant>
      <vt:variant>
        <vt:lpstr>Slide Titles</vt:lpstr>
      </vt:variant>
      <vt:variant>
        <vt:i4>10</vt:i4>
      </vt:variant>
    </vt:vector>
  </HeadingPairs>
  <TitlesOfParts>
    <vt:vector size="20" baseType="lpstr">
      <vt:lpstr>1_Office Theme</vt:lpstr>
      <vt:lpstr>2_Office Theme</vt:lpstr>
      <vt:lpstr>3_Office Theme</vt:lpstr>
      <vt:lpstr>4_Office Theme</vt:lpstr>
      <vt:lpstr>5_Office Theme</vt:lpstr>
      <vt:lpstr>6_Office Theme</vt:lpstr>
      <vt:lpstr>7_Office Theme</vt:lpstr>
      <vt:lpstr>8_Office Theme</vt:lpstr>
      <vt:lpstr>9_Office Theme</vt:lpstr>
      <vt:lpstr>10_Office Theme</vt:lpstr>
      <vt:lpstr> BÀI 30-TIẾT 59: KẾT QUẢ CÓ THỂ VÀ KẾT QUẢ THUẬN LỢI </vt:lpstr>
      <vt:lpstr>    HĐ1. câu hỏi trong tình huống mở đầu a) Bạn Sơn có chắc rút được phiếu câu hỏi số 2 hay không ? b) Khi bạn Sơn rút một phiếu bất kì thì có bao nhiêu kết quả có thể xảy ra ? </vt:lpstr>
      <vt:lpstr>1. Kết quả có thể của hành động, thực nghiệm </vt:lpstr>
      <vt:lpstr>  Ví dụ 1:  Một hộp đựng 5 quả cầu màu xanh được đánh số 1; 2; 3; 4; 5 và 4 quả cầu màu đỏ được đánh số 1; 2; 3; 4. Lấy ngẫu nhiên một quả cầu trong hộp. Liệt kê tất cả các kết quả có thể của hành ộng này. Có bao nhiêu kết quả có thể? </vt:lpstr>
      <vt:lpstr>yêu cầu trở lại trong tình huống mở đầu </vt:lpstr>
      <vt:lpstr>Ví dụ 2: (SGK/61)</vt:lpstr>
      <vt:lpstr>Luyện tập 2:</vt:lpstr>
      <vt:lpstr>PowerPoint Presentation</vt:lpstr>
      <vt:lpstr>PowerPoint Presentation</vt:lpstr>
      <vt:lpstr> HƯỚNG DẪN VỀ NHÀ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30: KẾT QUẢ CÓ THỂ VÀ KẾT QUẢ THUẬN LỢI</dc:title>
  <dc:creator>DELL</dc:creator>
  <cp:lastModifiedBy>DELL</cp:lastModifiedBy>
  <cp:revision>3</cp:revision>
  <dcterms:created xsi:type="dcterms:W3CDTF">2024-05-07T12:31:54Z</dcterms:created>
  <dcterms:modified xsi:type="dcterms:W3CDTF">2024-05-07T12:52:58Z</dcterms:modified>
</cp:coreProperties>
</file>