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sldIdLst>
    <p:sldId id="256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2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2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97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70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111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20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8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3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44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6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6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41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06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572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3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7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809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421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2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2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054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8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8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56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6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165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30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86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87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8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8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18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3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316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1803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162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1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1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26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6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564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80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541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652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4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4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836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719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159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2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4361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6265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277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1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1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199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009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72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1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651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97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6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6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68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305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825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1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723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806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9067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0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294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60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131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985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8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396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202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1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1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903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45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19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315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76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224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8906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6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94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251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4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35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294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3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9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9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98769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63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3099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72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5421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0011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7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7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9413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7647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1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3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2048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235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902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7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7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867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322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5150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559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9935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5257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3789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8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91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3828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329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21778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9059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88950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323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54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3860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26923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4379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8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9E97A-0D90-45C4-A995-3FD49C034C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29A5-0AA4-404B-9B43-D94290B5B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8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6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63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6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0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6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61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6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7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5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5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55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5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5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5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47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5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53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5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7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9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4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4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8018-621B-4F0E-9228-B2DE9D26CA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05FAC-7A53-4E66-BFF2-0B498BE3C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7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image" Target="../media/image9.e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3.w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8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5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990688"/>
            <a:ext cx="449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Aarial"/>
              </a:rPr>
              <a:t>HOẠT ĐỘNG KHỞI ĐỘNG</a:t>
            </a:r>
            <a:endParaRPr lang="en-US" sz="2400" b="1">
              <a:solidFill>
                <a:srgbClr val="FF0000"/>
              </a:solidFill>
              <a:latin typeface="A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1752600"/>
            <a:ext cx="57912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32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Nêu tên các quyển sách  của bộ môn toán 6 mà em có?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" y="3429000"/>
            <a:ext cx="6019800" cy="2743200"/>
            <a:chOff x="2286000" y="1690255"/>
            <a:chExt cx="5334000" cy="2743200"/>
          </a:xfrm>
        </p:grpSpPr>
        <p:sp>
          <p:nvSpPr>
            <p:cNvPr id="8" name="Oval 7"/>
            <p:cNvSpPr/>
            <p:nvPr/>
          </p:nvSpPr>
          <p:spPr>
            <a:xfrm>
              <a:off x="2286000" y="1690255"/>
              <a:ext cx="4343400" cy="2743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prstClr val="white"/>
                  </a:solidFill>
                </a:rPr>
                <a:t>S</a:t>
              </a: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9681012">
              <a:off x="2314001" y="1953202"/>
              <a:ext cx="31676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Sách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giáo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khoa</a:t>
              </a:r>
              <a:endPara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38600" y="2362200"/>
              <a:ext cx="32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Sách</a:t>
              </a:r>
              <a:r>
                <a:rPr lang="en-US" sz="24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endPara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58532" y="3082637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Sách</a:t>
              </a:r>
              <a:r>
                <a:rPr lang="en-US" sz="2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2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endPara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5878" y="3551229"/>
              <a:ext cx="41941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…………….</a:t>
              </a:r>
              <a:endPara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51401"/>
            <a:ext cx="106680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457" y="3925975"/>
            <a:ext cx="2338387" cy="6461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165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6862" y="1600200"/>
            <a:ext cx="8077200" cy="484440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pt-BR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*) -Biết lấy ví dụ về tập hợp</a:t>
            </a:r>
          </a:p>
          <a:p>
            <a:pPr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pt-BR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Nắm được hai cách viết tập hợp.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2400" b="1" dirty="0">
                <a:solidFill>
                  <a:srgbClr val="000000"/>
                </a:solidFill>
                <a:latin typeface="Times New Roman"/>
                <a:ea typeface="Calibri"/>
              </a:rPr>
              <a:t>Vận dụng hoàn thành các bài tập: 1.31-SGK-tr20; </a:t>
            </a:r>
            <a:r>
              <a:rPr lang="pt-BR" sz="2400" b="1" dirty="0">
                <a:solidFill>
                  <a:srgbClr val="000000"/>
                </a:solidFill>
                <a:latin typeface="Times New Roman"/>
                <a:ea typeface="Calibri"/>
              </a:rPr>
              <a:t>bài </a:t>
            </a:r>
            <a:r>
              <a:rPr lang="pt-BR" sz="2400" b="1" dirty="0">
                <a:solidFill>
                  <a:srgbClr val="000000"/>
                </a:solidFill>
                <a:latin typeface="Times New Roman"/>
                <a:ea typeface="Calibri"/>
              </a:rPr>
              <a:t>1.4 và 1.5- SGKtr8. </a:t>
            </a:r>
            <a:endParaRPr lang="en-US" sz="24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vi-VN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Xem trước 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“§ 2: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1. Cho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32 567</a:t>
            </a:r>
          </a:p>
          <a:p>
            <a:pPr marL="514350" indent="-51435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AutoNum type="alphaLcParenR"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buFont typeface="Arial" charset="0"/>
              <a:buAutoNum type="alphaLcParenR"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pt-BR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90C226"/>
              </a:buClr>
              <a:buSzPct val="115000"/>
              <a:tabLst>
                <a:tab pos="457200" algn="l"/>
                <a:tab pos="914400" algn="l"/>
                <a:tab pos="1371600" algn="l"/>
                <a:tab pos="1828800" algn="l"/>
                <a:tab pos="5781675" algn="l"/>
              </a:tabLst>
            </a:pPr>
            <a:r>
              <a:rPr lang="pt-BR" altLang="en-US" sz="24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2. Viết các số 18, 24 bằng số La Mã.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167054" y="304800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</p:txBody>
      </p:sp>
    </p:spTree>
    <p:extLst>
      <p:ext uri="{BB962C8B-B14F-4D97-AF65-F5344CB8AC3E}">
        <p14:creationId xmlns:p14="http://schemas.microsoft.com/office/powerpoint/2010/main" val="135559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304891"/>
            <a:ext cx="70866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1- Bài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TẬP HỢP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219200" y="1709936"/>
            <a:ext cx="6934200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2728" y="3143071"/>
            <a:ext cx="73152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6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218" y="-152400"/>
            <a:ext cx="4419600" cy="291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767415"/>
            <a:ext cx="3668650" cy="19246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68441" y="4743967"/>
            <a:ext cx="461697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3200" b="1" dirty="0" err="1">
                <a:solidFill>
                  <a:prstClr val="black"/>
                </a:solidFill>
                <a:latin typeface="Times New Roman"/>
                <a:ea typeface="Calibri"/>
              </a:rPr>
              <a:t>Tập</a:t>
            </a:r>
            <a:r>
              <a:rPr lang="fr-FR" sz="32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3200" b="1" dirty="0" err="1">
                <a:solidFill>
                  <a:prstClr val="black"/>
                </a:solidFill>
                <a:latin typeface="Times New Roman"/>
                <a:ea typeface="Calibri"/>
              </a:rPr>
              <a:t>hợp</a:t>
            </a:r>
            <a:r>
              <a:rPr lang="fr-FR" sz="32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3200" b="1" dirty="0" err="1">
                <a:solidFill>
                  <a:prstClr val="black"/>
                </a:solidFill>
                <a:latin typeface="Times New Roman"/>
                <a:ea typeface="Calibri"/>
              </a:rPr>
              <a:t>học</a:t>
            </a:r>
            <a:r>
              <a:rPr lang="fr-FR" sz="32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3200" b="1" dirty="0" err="1">
                <a:solidFill>
                  <a:prstClr val="black"/>
                </a:solidFill>
                <a:latin typeface="Times New Roman"/>
                <a:ea typeface="Calibri"/>
              </a:rPr>
              <a:t>sinh</a:t>
            </a:r>
            <a:r>
              <a:rPr lang="fr-FR" sz="32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fr-FR" sz="3200" b="1" dirty="0" err="1">
                <a:solidFill>
                  <a:prstClr val="black"/>
                </a:solidFill>
                <a:latin typeface="Times New Roman"/>
                <a:ea typeface="Calibri"/>
              </a:rPr>
              <a:t>lớp</a:t>
            </a:r>
            <a:r>
              <a:rPr lang="fr-FR" sz="3200" b="1" dirty="0">
                <a:solidFill>
                  <a:prstClr val="black"/>
                </a:solidFill>
                <a:latin typeface="Times New Roman"/>
                <a:ea typeface="Calibri"/>
              </a:rPr>
              <a:t> 6a2</a:t>
            </a:r>
            <a:endParaRPr lang="en-US" sz="3200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1"/>
            <a:ext cx="4430650" cy="2919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022" y="5638990"/>
            <a:ext cx="6303817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nl-NL" sz="3200" dirty="0">
                <a:solidFill>
                  <a:prstClr val="black"/>
                </a:solidFill>
                <a:latin typeface="Times New Roman"/>
              </a:rPr>
              <a:t>T</a:t>
            </a:r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ìm các ví dụ tương tự về tập hợp trong đời sống?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38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20782"/>
            <a:ext cx="4648200" cy="279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236" y="55418"/>
            <a:ext cx="3775364" cy="207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61" y="1981200"/>
            <a:ext cx="389466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380996"/>
              </p:ext>
            </p:extLst>
          </p:nvPr>
        </p:nvGraphicFramePr>
        <p:xfrm>
          <a:off x="5715000" y="4037441"/>
          <a:ext cx="330756" cy="330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6" imgW="127055" imgH="127055" progId="Equation.DSMT4">
                  <p:embed/>
                </p:oleObj>
              </mc:Choice>
              <mc:Fallback>
                <p:oleObj name="Equation" r:id="rId6" imgW="127055" imgH="12705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037441"/>
                        <a:ext cx="330756" cy="3307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583519"/>
              </p:ext>
            </p:extLst>
          </p:nvPr>
        </p:nvGraphicFramePr>
        <p:xfrm>
          <a:off x="6684818" y="4493959"/>
          <a:ext cx="419100" cy="493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8" imgW="126720" imgH="152280" progId="Equation.DSMT4">
                  <p:embed/>
                </p:oleObj>
              </mc:Choice>
              <mc:Fallback>
                <p:oleObj name="Equation" r:id="rId8" imgW="1267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4818" y="4493959"/>
                        <a:ext cx="419100" cy="4930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1969" y="3834831"/>
            <a:ext cx="67098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lang="en-US" sz="3200" i="1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kí</a:t>
            </a:r>
            <a:r>
              <a:rPr lang="en-US" sz="3200" i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i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 </a:t>
            </a:r>
            <a:r>
              <a:rPr lang="en-US" sz="32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     A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5229" y="4368295"/>
            <a:ext cx="78595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nl-NL" sz="3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không là phần tử của tập A kí hiệu là </a:t>
            </a:r>
            <a:r>
              <a:rPr lang="nl-NL" sz="3200" i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  </a:t>
            </a:r>
            <a:r>
              <a:rPr lang="nl-NL" sz="3200" i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endParaRPr lang="nl-NL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-24825" y="4895741"/>
            <a:ext cx="7010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nl-NL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Kí hiệu tập hợp bằng chữ cái in hoa như : A,B,C,...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nl-NL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A={   ;   ;   } (với các số)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nl-NL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A={   ;   ;  } ( với các chữ,từ,dấu...)</a:t>
            </a:r>
            <a:endParaRPr lang="nl-NL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81" y="6015836"/>
            <a:ext cx="883920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“ x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A” , hay “ 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x”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3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295400" y="112753"/>
            <a:ext cx="4419600" cy="954107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Phiếu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609600" y="903982"/>
                <a:ext cx="5410200" cy="1077218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indent="45085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smtClean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Điền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kí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hiệu</a:t>
                </a:r>
                <a14:m>
                  <m:oMath xmlns:m="http://schemas.openxmlformats.org/officeDocument/2006/math">
                    <m:r>
                      <a:rPr lang="en-US" sz="320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∉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320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vào </a:t>
                </a:r>
                <a:r>
                  <a:rPr lang="en-US" sz="3200" smtClean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    chỗ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trống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thích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:</a:t>
                </a: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903982"/>
                <a:ext cx="5410200" cy="10772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41593" y="2079308"/>
            <a:ext cx="73498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r>
              <a:rPr lang="nl-NL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.... A;      7.... A ;        5.... A;      6 ....A</a:t>
            </a:r>
            <a:r>
              <a:rPr lang="nl-NL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1589" y="2882206"/>
            <a:ext cx="9331037" cy="156966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r>
              <a:rPr lang="nl-NL" sz="3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nl-NL" sz="3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 phần tử nằm trong A gồm các </a:t>
            </a:r>
            <a:r>
              <a:rPr lang="nl-NL" sz="3200" b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nl-NL" sz="3200" b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:................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r>
              <a:rPr lang="nl-NL" sz="3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A không chứa các phần </a:t>
            </a:r>
            <a:r>
              <a:rPr lang="nl-NL" sz="3200" b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  </a:t>
            </a:r>
            <a:r>
              <a:rPr lang="nl-NL" sz="3200" b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3086100" algn="l"/>
                <a:tab pos="5486400" algn="r"/>
              </a:tabLst>
            </a:pPr>
            <a:r>
              <a:rPr lang="nl-NL" sz="3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Người ta đặt tên tập hợp </a:t>
            </a:r>
            <a:r>
              <a:rPr lang="nl-NL" sz="3200" b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 </a:t>
            </a:r>
            <a:r>
              <a:rPr lang="nl-NL" sz="3200" b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</a:t>
            </a:r>
            <a:endParaRPr lang="nl-NL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6508"/>
            <a:ext cx="31242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178911"/>
              </p:ext>
            </p:extLst>
          </p:nvPr>
        </p:nvGraphicFramePr>
        <p:xfrm>
          <a:off x="4627844" y="2079308"/>
          <a:ext cx="439737" cy="5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126720" imgH="126720" progId="Equation.DSMT4">
                  <p:embed/>
                </p:oleObj>
              </mc:Choice>
              <mc:Fallback>
                <p:oleObj name="Equation" r:id="rId5" imgW="1267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844" y="2079308"/>
                        <a:ext cx="439737" cy="530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41218"/>
              </p:ext>
            </p:extLst>
          </p:nvPr>
        </p:nvGraphicFramePr>
        <p:xfrm>
          <a:off x="6362700" y="2044612"/>
          <a:ext cx="800100" cy="62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62700" y="2044612"/>
                        <a:ext cx="800100" cy="624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060193"/>
              </p:ext>
            </p:extLst>
          </p:nvPr>
        </p:nvGraphicFramePr>
        <p:xfrm>
          <a:off x="762000" y="2058526"/>
          <a:ext cx="4397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9" imgW="126720" imgH="126720" progId="Equation.DSMT4">
                  <p:embed/>
                </p:oleObj>
              </mc:Choice>
              <mc:Fallback>
                <p:oleObj name="Equation" r:id="rId9" imgW="1267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8526"/>
                        <a:ext cx="4397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38656"/>
              </p:ext>
            </p:extLst>
          </p:nvPr>
        </p:nvGraphicFramePr>
        <p:xfrm>
          <a:off x="2590800" y="2079248"/>
          <a:ext cx="800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1" imgW="126720" imgH="152280" progId="Equation.DSMT4">
                  <p:embed/>
                </p:oleObj>
              </mc:Choice>
              <mc:Fallback>
                <p:oleObj name="Equation" r:id="rId11" imgW="1267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079248"/>
                        <a:ext cx="8001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91400" y="284428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2; 4; 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49309" y="3352807"/>
            <a:ext cx="1337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6; 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81989" y="3834831"/>
            <a:ext cx="27334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chữ cái in hoa.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2400" y="4648230"/>
            <a:ext cx="8520546" cy="2062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1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Shap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91" y="-29029"/>
            <a:ext cx="364026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ape 33"/>
          <p:cNvSpPr txBox="1">
            <a:spLocks noChangeArrowheads="1"/>
          </p:cNvSpPr>
          <p:nvPr/>
        </p:nvSpPr>
        <p:spPr bwMode="auto">
          <a:xfrm>
            <a:off x="5486400" y="1571171"/>
            <a:ext cx="2956936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1.4. </a:t>
            </a:r>
            <a:r>
              <a:rPr lang="en-US" sz="24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629" y="2351550"/>
            <a:ext cx="8839200" cy="267765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Liệt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kê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tức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 }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tuỳ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i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0: 1: 2; 3: 4; 5 ở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1.4, ta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09600" y="4114848"/>
            <a:ext cx="25571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P={0; 1;2; 3; 4; 5}.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648" y="4886980"/>
            <a:ext cx="9292769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045" y="5611404"/>
            <a:ext cx="7422357" cy="10833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P (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xem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H.1.4)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= {n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|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nhiên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6}.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63917" y="540144"/>
                <a:ext cx="8763000" cy="4031873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*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Chú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ý: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N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nhiên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0; 1; 2; 3;...</a:t>
                </a: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  Ta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: N = {0; 1; 2; 3;...}.</a:t>
                </a: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2. Ta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n  </a:t>
                </a:r>
                <a14:m>
                  <m:oMath xmlns:m="http://schemas.openxmlformats.org/officeDocument/2006/math">
                    <m:r>
                      <a:rPr lang="en-US" sz="3200" b="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N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nghĩa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i="1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nhiên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Chẳng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hạn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P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nhiên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hơn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6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thể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:    P</a:t>
                </a:r>
                <a:r>
                  <a:rPr lang="en-US" sz="3200" i="1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= {n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| n </a:t>
                </a:r>
                <a:r>
                  <a:rPr lang="nl-NL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 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|n&lt;6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}. </a:t>
                </a:r>
                <a:r>
                  <a:rPr lang="en-US" sz="3200" dirty="0" err="1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hoặc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P 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 {n </a:t>
                </a:r>
                <a14:m>
                  <m:oMath xmlns:m="http://schemas.openxmlformats.org/officeDocument/2006/math">
                    <m:r>
                      <a:rPr lang="en-US" sz="3200" b="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3200" b="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𝑁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n &lt; 6}</a:t>
                </a: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17" y="540144"/>
                <a:ext cx="8763000" cy="40318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14400" y="4831140"/>
            <a:ext cx="7848600" cy="156966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897438" algn="l"/>
              </a:tabLst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Ta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N*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897438" algn="l"/>
              </a:tabLst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N* = {1; 2; 3;...}.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1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437" y="184921"/>
            <a:ext cx="8686800" cy="36250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500"/>
              </a:spcAft>
              <a:tabLst>
                <a:tab pos="502920" algn="l"/>
                <a:tab pos="4996815" algn="l"/>
              </a:tabLst>
            </a:pP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Phiếu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học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tập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số</a:t>
            </a:r>
            <a:r>
              <a:rPr lang="en-US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2: 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1 -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mô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L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cái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từ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NHA TRANG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cách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liệt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kê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tử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Nam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viêt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   L = {N; H; A; T; R; A; N; G}.	</a:t>
            </a: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Theo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Nam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?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hãy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sửa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err="1">
                <a:solidFill>
                  <a:prstClr val="black"/>
                </a:solidFill>
                <a:latin typeface="Times New Roman"/>
                <a:ea typeface="Times New Roman"/>
              </a:rPr>
              <a:t>đúng</a:t>
            </a:r>
            <a:r>
              <a:rPr lang="en-US" sz="280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2 -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K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nhiên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nhỏ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7 (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theo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err="1">
                <a:solidFill>
                  <a:prstClr val="black"/>
                </a:solidFill>
                <a:latin typeface="Times New Roman"/>
                <a:ea typeface="Times New Roman"/>
              </a:rPr>
              <a:t>cách</a:t>
            </a:r>
            <a:r>
              <a:rPr lang="en-US" sz="2800" smtClean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" y="4458849"/>
            <a:ext cx="922323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1 -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lặp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L= {N; H; A; T; R; G}.	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 (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 ={0; 1;2; 3; 4; 5; 6}.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 = {n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455287"/>
              </p:ext>
            </p:extLst>
          </p:nvPr>
        </p:nvGraphicFramePr>
        <p:xfrm>
          <a:off x="1600200" y="6352029"/>
          <a:ext cx="3048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27055" imgH="127055" progId="Equation.DSMT4">
                  <p:embed/>
                </p:oleObj>
              </mc:Choice>
              <mc:Fallback>
                <p:oleObj name="Equation" r:id="rId3" imgW="127055" imgH="12705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6352029"/>
                        <a:ext cx="304800" cy="385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9" y="6248418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| n&lt; 7}.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2356" y="3962400"/>
            <a:ext cx="186545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56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1000" y="228600"/>
                <a:ext cx="8153400" cy="206723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LUYỆN TẬP 2</a:t>
                </a:r>
              </a:p>
              <a:p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liệt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kê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tử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chúng</a:t>
                </a:r>
                <a:endParaRPr lang="en-US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A =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{ x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nl-NL" sz="2400" i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∈</m:t>
                    </m:r>
                  </m:oMath>
                </a14:m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nl-NL" sz="2400" i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ℕ</m:t>
                    </m:r>
                  </m:oMath>
                </a14:m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,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x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&lt;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5}</a:t>
                </a: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    B =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{ x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nl-NL" sz="2400" i="1">
                        <a:solidFill>
                          <a:prstClr val="black"/>
                        </a:solidFill>
                        <a:latin typeface="Cambria Math"/>
                        <a:ea typeface="Calibri"/>
                      </a:rPr>
                      <m:t>∈</m:t>
                    </m:r>
                    <m:sSup>
                      <m:sSupPr>
                        <m:ctrlPr>
                          <a:rPr lang="nl-NL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ℕ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,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x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 </a:t>
                </a:r>
                <a:r>
                  <a:rPr lang="nl-NL" sz="2400" dirty="0">
                    <a:solidFill>
                      <a:prstClr val="black"/>
                    </a:solidFill>
                    <a:latin typeface="Times New Roman"/>
                    <a:ea typeface="Calibri"/>
                  </a:rPr>
                  <a:t>&lt; </a:t>
                </a:r>
                <a:r>
                  <a:rPr lang="nl-NL" sz="2400">
                    <a:solidFill>
                      <a:prstClr val="black"/>
                    </a:solidFill>
                    <a:latin typeface="Times New Roman"/>
                    <a:ea typeface="Calibri"/>
                  </a:rPr>
                  <a:t>5</a:t>
                </a:r>
                <a:r>
                  <a:rPr lang="nl-NL" sz="2400" smtClean="0">
                    <a:solidFill>
                      <a:prstClr val="black"/>
                    </a:solidFill>
                    <a:latin typeface="Times New Roman"/>
                    <a:ea typeface="Calibri"/>
                  </a:rPr>
                  <a:t>}</a:t>
                </a:r>
                <a:endParaRPr lang="nl-NL" sz="2400" dirty="0">
                  <a:solidFill>
                    <a:prstClr val="black"/>
                  </a:solidFill>
                  <a:latin typeface="Times New Roman"/>
                  <a:ea typeface="Calibri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8153400" cy="20672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9325"/>
            <a:ext cx="9296400" cy="28098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773487"/>
            <a:ext cx="6032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772400" y="3886200"/>
            <a:ext cx="508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8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748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HƯỚNG DẪN HỌC Ở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2024-09-23T10:19:07Z</dcterms:created>
  <dcterms:modified xsi:type="dcterms:W3CDTF">2024-09-23T11:06:06Z</dcterms:modified>
</cp:coreProperties>
</file>