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7" r:id="rId2"/>
    <p:sldId id="286" r:id="rId3"/>
    <p:sldId id="276" r:id="rId4"/>
    <p:sldId id="277" r:id="rId5"/>
    <p:sldId id="278" r:id="rId6"/>
    <p:sldId id="281" r:id="rId7"/>
    <p:sldId id="259" r:id="rId8"/>
    <p:sldId id="260" r:id="rId9"/>
    <p:sldId id="261" r:id="rId10"/>
    <p:sldId id="264" r:id="rId11"/>
    <p:sldId id="273" r:id="rId12"/>
    <p:sldId id="263" r:id="rId13"/>
    <p:sldId id="289" r:id="rId14"/>
    <p:sldId id="285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FA3"/>
    <a:srgbClr val="0FB7BD"/>
    <a:srgbClr val="048DA4"/>
    <a:srgbClr val="008000"/>
    <a:srgbClr val="3333CC"/>
    <a:srgbClr val="0066FF"/>
    <a:srgbClr val="10CDD2"/>
    <a:srgbClr val="A6A6A6"/>
    <a:srgbClr val="C0E6E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ongHung\&#160;\GIAO%20AN%208\GADT8_Bai%2012_Tiet%2073\Spleeping%20child%20(MLTR)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381000"/>
            <a:ext cx="7968010" cy="718673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7045" y="4291232"/>
            <a:ext cx="40514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1: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976" y="4352522"/>
            <a:ext cx="671874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MY </a:t>
            </a: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NEW SCHOOL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2363788" y="5591175"/>
            <a:ext cx="5905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dirty="0">
                <a:latin typeface="Script MT Bold" pitchFamily="66" charset="0"/>
              </a:rPr>
              <a:t>Teacher: Vo </a:t>
            </a:r>
            <a:r>
              <a:rPr lang="en-US" sz="4800" dirty="0" err="1">
                <a:latin typeface="Script MT Bold" pitchFamily="66" charset="0"/>
              </a:rPr>
              <a:t>Thi</a:t>
            </a:r>
            <a:r>
              <a:rPr lang="en-US" sz="4800" dirty="0">
                <a:latin typeface="Script MT Bold" pitchFamily="66" charset="0"/>
              </a:rPr>
              <a:t> </a:t>
            </a:r>
            <a:r>
              <a:rPr lang="en-US" sz="4800" dirty="0" err="1">
                <a:latin typeface="Script MT Bold" pitchFamily="66" charset="0"/>
              </a:rPr>
              <a:t>Huong</a:t>
            </a:r>
            <a:endParaRPr lang="en-US" sz="4800" dirty="0">
              <a:latin typeface="Script MT Bold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66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2949" y="91339"/>
            <a:ext cx="7564034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334423">
            <a:off x="2986788" y="1791266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sharpener</a:t>
            </a:r>
          </a:p>
        </p:txBody>
      </p:sp>
      <p:sp>
        <p:nvSpPr>
          <p:cNvPr id="43" name="TextBox 42"/>
          <p:cNvSpPr txBox="1"/>
          <p:nvPr/>
        </p:nvSpPr>
        <p:spPr>
          <a:xfrm rot="21402430">
            <a:off x="3102631" y="256306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334423">
            <a:off x="3024257" y="354360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 rot="633357">
            <a:off x="3112679" y="450014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0598" y="5338550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259042">
            <a:off x="3205250" y="617120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case</a:t>
            </a:r>
          </a:p>
        </p:txBody>
      </p:sp>
      <p:pic>
        <p:nvPicPr>
          <p:cNvPr id="28" name="20201130_tienganh6_kntt_B1_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16872" y="506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3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600000">
            <a:off x="1918391" y="563876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sharpener </a:t>
            </a:r>
          </a:p>
        </p:txBody>
      </p:sp>
      <p:sp>
        <p:nvSpPr>
          <p:cNvPr id="43" name="TextBox 42"/>
          <p:cNvSpPr txBox="1"/>
          <p:nvPr/>
        </p:nvSpPr>
        <p:spPr>
          <a:xfrm rot="21600000">
            <a:off x="1592947" y="375305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600000">
            <a:off x="1743980" y="1961731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78969" y="560397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58395" y="198421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600000">
            <a:off x="4116001" y="3776452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case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93701" y="32894"/>
            <a:ext cx="8406905" cy="1180215"/>
          </a:xfrm>
          <a:prstGeom prst="roundRect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113415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9" name="TextBox 28"/>
          <p:cNvSpPr txBox="1"/>
          <p:nvPr/>
        </p:nvSpPr>
        <p:spPr>
          <a:xfrm>
            <a:off x="1011999" y="81121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72664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902494" y="60331"/>
            <a:ext cx="7418546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around the class. Write the names of the things you see in your notebook.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8396" y="1255956"/>
            <a:ext cx="8645499" cy="4805631"/>
            <a:chOff x="193701" y="1590291"/>
            <a:chExt cx="8653859" cy="5137079"/>
          </a:xfrm>
        </p:grpSpPr>
        <p:sp>
          <p:nvSpPr>
            <p:cNvPr id="13" name="Rounded Rectangle 12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1166686" y="3883827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66686" y="457358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41121" y="1665069"/>
            <a:ext cx="626901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Chairs, tables, clock, school bags, board, books, pen, flower pot, pencil,…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66686" y="535557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What is it?</a:t>
            </a:r>
          </a:p>
          <a:p>
            <a:r>
              <a:rPr lang="en-US" i="1" dirty="0"/>
              <a:t>What are these?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1759527" y="2299854"/>
            <a:ext cx="6192982" cy="4197927"/>
          </a:xfrm>
          <a:prstGeom prst="irregularSeal1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School things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F41CB0-0F6A-4E5D-7C9F-FFD6E11C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3"/>
          <p:cNvGrpSpPr>
            <a:grpSpLocks/>
          </p:cNvGrpSpPr>
          <p:nvPr/>
        </p:nvGrpSpPr>
        <p:grpSpPr bwMode="auto">
          <a:xfrm>
            <a:off x="2289182" y="2103968"/>
            <a:ext cx="4443413" cy="3278717"/>
            <a:chOff x="1976128" y="2533624"/>
            <a:chExt cx="4443536" cy="3280358"/>
          </a:xfrm>
        </p:grpSpPr>
        <p:cxnSp>
          <p:nvCxnSpPr>
            <p:cNvPr id="33" name="Straight Arrow Connector 32"/>
            <p:cNvCxnSpPr>
              <a:stCxn id="2" idx="0"/>
            </p:cNvCxnSpPr>
            <p:nvPr/>
          </p:nvCxnSpPr>
          <p:spPr>
            <a:xfrm flipV="1">
              <a:off x="5690981" y="3243063"/>
              <a:ext cx="720745" cy="27318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267107" y="4166391"/>
              <a:ext cx="1152557" cy="237185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66725" y="4930890"/>
              <a:ext cx="965227" cy="88309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976128" y="4551817"/>
              <a:ext cx="1581194" cy="49131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1976128" y="3721669"/>
              <a:ext cx="1379576" cy="44472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581" y="4702175"/>
              <a:ext cx="88902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06765" y="4702175"/>
              <a:ext cx="1076355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687653" y="2573861"/>
              <a:ext cx="838223" cy="100168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" idx="6"/>
            </p:cNvCxnSpPr>
            <p:nvPr/>
          </p:nvCxnSpPr>
          <p:spPr>
            <a:xfrm flipH="1" flipV="1">
              <a:off x="4043110" y="2533624"/>
              <a:ext cx="407999" cy="57390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6429" y="3107528"/>
              <a:ext cx="3090949" cy="2056311"/>
            </a:xfrm>
            <a:prstGeom prst="star7">
              <a:avLst/>
            </a:prstGeom>
            <a:solidFill>
              <a:srgbClr val="0070C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ln w="12700"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School things</a:t>
              </a:r>
              <a:endParaRPr lang="en-US" sz="40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2444454" y="2573861"/>
              <a:ext cx="1387513" cy="942387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48"/>
          <p:cNvSpPr>
            <a:spLocks noChangeArrowheads="1"/>
          </p:cNvSpPr>
          <p:nvPr/>
        </p:nvSpPr>
        <p:spPr bwMode="auto">
          <a:xfrm>
            <a:off x="4073673" y="71980"/>
            <a:ext cx="52270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Look at the pictures and say words in EL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441" y="5"/>
            <a:ext cx="4009516" cy="830997"/>
          </a:xfrm>
          <a:prstGeom prst="rect">
            <a:avLst/>
          </a:prstGeom>
          <a:solidFill>
            <a:srgbClr val="0FB7BD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Consolidation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80" y="708529"/>
            <a:ext cx="1335650" cy="15773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17" y="3597536"/>
            <a:ext cx="2464054" cy="24209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40" y="5217751"/>
            <a:ext cx="1427475" cy="10576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3261967" y="663201"/>
            <a:ext cx="1817617" cy="14580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366415" y="246351"/>
            <a:ext cx="2957513" cy="21717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6634050" y="1941585"/>
            <a:ext cx="2658890" cy="1565218"/>
          </a:xfrm>
          <a:prstGeom prst="rect">
            <a:avLst/>
          </a:prstGeom>
        </p:spPr>
      </p:pic>
      <p:pic>
        <p:nvPicPr>
          <p:cNvPr id="1026" name="Picture 2" descr="Bút Chì, Văn Bản Công Cụ, Đồ Dùng Học Tậ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4" y="2366486"/>
            <a:ext cx="2133606" cy="11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ười Cai Trị, Vuông, Cm, Đo, Trường, Đồ Dùng Học Tậ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45" y="5387601"/>
            <a:ext cx="2232178" cy="13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2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7" name="Picture 13" descr="C:\Users\Admin\Downloads\downloa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9" y="3597536"/>
            <a:ext cx="1836744" cy="18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Bàn liền ghế học sinh khung sắt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7" descr="Bàn liền ghế học sinh khung sắt"/>
          <p:cNvSpPr>
            <a:spLocks noChangeAspect="1" noChangeArrowheads="1"/>
          </p:cNvSpPr>
          <p:nvPr/>
        </p:nvSpPr>
        <p:spPr bwMode="auto">
          <a:xfrm>
            <a:off x="612775" y="3206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5" name="Picture 21" descr="Bàn ghế học sinh liền tựa BHS-16-02C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77" y="5065982"/>
            <a:ext cx="22979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2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2652394"/>
          </a:xfrm>
          <a:solidFill>
            <a:srgbClr val="0FB7B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br>
              <a:rPr lang="en-US" sz="3800" b="1" u="sng" dirty="0"/>
            </a:br>
            <a:r>
              <a:rPr lang="en-US" sz="3800" dirty="0"/>
              <a:t>- </a:t>
            </a:r>
            <a:r>
              <a:rPr lang="en-US" sz="3800" b="1" dirty="0"/>
              <a:t>Learn by heart all the new words.</a:t>
            </a:r>
            <a:br>
              <a:rPr lang="en-US" sz="3800" b="1" dirty="0"/>
            </a:br>
            <a:r>
              <a:rPr lang="en-US" sz="3800" b="1" dirty="0"/>
              <a:t>- Prepare  lesson 2 ( A closer look 1)</a:t>
            </a:r>
            <a:r>
              <a:rPr lang="en-US" sz="38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415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914400"/>
            <a:ext cx="13430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REWRK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0005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7467600" y="9906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4495800" y="13716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1828800" y="16764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838200" y="3733800"/>
            <a:ext cx="7162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See you again!!!</a:t>
            </a:r>
          </a:p>
        </p:txBody>
      </p:sp>
      <p:pic>
        <p:nvPicPr>
          <p:cNvPr id="10249" name="Spleeping child (MLTR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0963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93" y="1319348"/>
            <a:ext cx="8451669" cy="510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48193" y="39187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1: MY NEW SCHOOL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32040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81750"/>
            <a:ext cx="7505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743200" y="2514600"/>
            <a:ext cx="3886200" cy="2133600"/>
          </a:xfrm>
          <a:prstGeom prst="cloudCallout">
            <a:avLst>
              <a:gd name="adj1" fmla="val -45343"/>
              <a:gd name="adj2" fmla="val 1644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 flipV="1">
            <a:off x="1894114" y="3581399"/>
            <a:ext cx="849086" cy="59871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2120537" y="4310743"/>
            <a:ext cx="1143000" cy="457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804955" y="4648200"/>
            <a:ext cx="0" cy="758734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6629399" y="3497034"/>
            <a:ext cx="999309" cy="1143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4024449" y="1878013"/>
            <a:ext cx="76200" cy="914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 flipV="1">
            <a:off x="2133600" y="2335213"/>
            <a:ext cx="1289050" cy="4191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5943600" y="2011680"/>
            <a:ext cx="1005840" cy="65532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6065520" y="4267200"/>
            <a:ext cx="762000" cy="304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3200400" y="44958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5029200" y="1828799"/>
            <a:ext cx="228600" cy="71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8193" y="1240449"/>
            <a:ext cx="244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-WARM - UP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193" y="143691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1: MY NEW SCHOOL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1532836"/>
            <a:ext cx="146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book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54737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81750"/>
            <a:ext cx="7505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667000" y="1905000"/>
            <a:ext cx="3886200" cy="2133600"/>
          </a:xfrm>
          <a:prstGeom prst="cloudCallout">
            <a:avLst>
              <a:gd name="adj1" fmla="val -43384"/>
              <a:gd name="adj2" fmla="val 2001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1066800" y="3276600"/>
            <a:ext cx="1752600" cy="76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2209800" y="3810000"/>
            <a:ext cx="1143000" cy="1066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724400" y="4038600"/>
            <a:ext cx="0" cy="609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248400" y="3200400"/>
            <a:ext cx="1066800" cy="152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3513908" y="1410628"/>
            <a:ext cx="372291" cy="761072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1447800" y="1752600"/>
            <a:ext cx="13716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5943600" y="1828800"/>
            <a:ext cx="8382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04800" y="12954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ruler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271952" y="593724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book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864031" y="883443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Eraser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3048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chalk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57200" y="4800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School bag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8491" y="4358481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pen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239000" y="29718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paper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477000" y="4495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notebook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5791200" y="3657600"/>
            <a:ext cx="914400" cy="685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 flipV="1">
            <a:off x="5105400" y="914400"/>
            <a:ext cx="228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709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-123018" y="2190213"/>
            <a:ext cx="5090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- ‘calculator (n) </a:t>
            </a:r>
            <a:r>
              <a:rPr lang="en-US" sz="2800" dirty="0"/>
              <a:t>/ˈ</a:t>
            </a:r>
            <a:r>
              <a:rPr lang="en-US" sz="2000" dirty="0" err="1"/>
              <a:t>kælkjuleɪtə</a:t>
            </a:r>
            <a:r>
              <a:rPr lang="en-US" sz="2000" dirty="0"/>
              <a:t>(r)</a:t>
            </a:r>
            <a:r>
              <a:rPr lang="en-US" sz="2800" dirty="0"/>
              <a:t>/ 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200513" y="2190213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5962" y="2655351"/>
            <a:ext cx="4865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‘uniform  (n) </a:t>
            </a:r>
            <a:r>
              <a:rPr lang="en-US" sz="2000" dirty="0"/>
              <a:t>/ˈ</a:t>
            </a:r>
            <a:r>
              <a:rPr lang="en-US" sz="2000" dirty="0" err="1"/>
              <a:t>juːnɪfɔːm</a:t>
            </a:r>
            <a:r>
              <a:rPr lang="en-US" sz="2000" dirty="0"/>
              <a:t>/</a:t>
            </a:r>
            <a:r>
              <a:rPr lang="en-US" sz="2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896686" y="2661523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-123018" y="3160981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-  smart (a) :</a:t>
            </a:r>
            <a:r>
              <a:rPr lang="en-US" sz="2800" dirty="0"/>
              <a:t> </a:t>
            </a:r>
            <a:r>
              <a:rPr lang="en-US" sz="2000" dirty="0"/>
              <a:t>/</a:t>
            </a:r>
            <a:r>
              <a:rPr lang="en-US" sz="2000" dirty="0" err="1"/>
              <a:t>smɑːt</a:t>
            </a:r>
            <a:r>
              <a:rPr lang="en-US" sz="2000" dirty="0"/>
              <a:t>/</a:t>
            </a:r>
            <a:endParaRPr lang="en-US" sz="2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982662" y="3104613"/>
            <a:ext cx="5037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37302" y="1645383"/>
            <a:ext cx="335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* </a:t>
            </a:r>
            <a:r>
              <a:rPr lang="en-US" sz="3200" b="1" i="1" u="sng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Vocabulary: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712" y="3626698"/>
            <a:ext cx="443919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put on (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phr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.v ) :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20585" y="3645483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86925" y="4711609"/>
            <a:ext cx="4113588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‘compass (n)</a:t>
            </a:r>
            <a:r>
              <a:rPr lang="en-US" sz="2800" dirty="0"/>
              <a:t> </a:t>
            </a:r>
            <a:r>
              <a:rPr lang="en-US" sz="2000" dirty="0"/>
              <a:t>/ˈ</a:t>
            </a:r>
            <a:r>
              <a:rPr lang="en-US" sz="2000" dirty="0" err="1"/>
              <a:t>kʌmpəs</a:t>
            </a:r>
            <a:r>
              <a:rPr lang="en-US" sz="2000" dirty="0"/>
              <a:t>/</a:t>
            </a:r>
            <a:endParaRPr lang="en-US" sz="2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90388" y="4752182"/>
            <a:ext cx="1767278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6345" y="1092441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6925" y="4168703"/>
            <a:ext cx="3549985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wear ( v ):</a:t>
            </a:r>
            <a:r>
              <a:rPr lang="en-US" sz="2800" dirty="0"/>
              <a:t> </a:t>
            </a:r>
            <a:r>
              <a:rPr lang="en-US" sz="2000" dirty="0"/>
              <a:t>/</a:t>
            </a:r>
            <a:r>
              <a:rPr lang="en-US" sz="2000" dirty="0" err="1"/>
              <a:t>weə</a:t>
            </a:r>
            <a:r>
              <a:rPr lang="en-US" sz="2000" dirty="0"/>
              <a:t>(r)/</a:t>
            </a:r>
            <a:r>
              <a:rPr lang="en-US" sz="2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85599" y="4228962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7426" y="5231677"/>
            <a:ext cx="3866661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‘heavy (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800" dirty="0"/>
              <a:t> </a:t>
            </a:r>
            <a:r>
              <a:rPr lang="en-US" sz="2000" dirty="0"/>
              <a:t>/ˈ</a:t>
            </a:r>
            <a:r>
              <a:rPr lang="en-US" sz="2000" dirty="0" err="1"/>
              <a:t>hevi</a:t>
            </a:r>
            <a:r>
              <a:rPr lang="en-US" sz="2000" dirty="0"/>
              <a:t>/</a:t>
            </a:r>
            <a:endParaRPr lang="en-US" sz="2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333199" y="5232776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22937" y="1516539"/>
            <a:ext cx="2658890" cy="2439540"/>
          </a:xfrm>
          <a:prstGeom prst="rect">
            <a:avLst/>
          </a:prstGeom>
        </p:spPr>
      </p:pic>
      <p:pic>
        <p:nvPicPr>
          <p:cNvPr id="24" name="Picture 16" descr="5 Mẫu áo đồng phục quần xanh áo trắng đi học rẻ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27" y="1800327"/>
            <a:ext cx="2999106" cy="37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46" y="2916961"/>
            <a:ext cx="2464054" cy="24209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7302" y="1144244"/>
            <a:ext cx="4635144" cy="523220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1: </a:t>
            </a:r>
            <a:r>
              <a:rPr lang="en-US" sz="2800" b="1" dirty="0" err="1">
                <a:solidFill>
                  <a:srgbClr val="FF0000"/>
                </a:solidFill>
                <a:latin typeface=".VnArial" pitchFamily="34" charset="0"/>
              </a:rPr>
              <a:t>Gettingstarted</a:t>
            </a:r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19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1" grpId="0"/>
      <p:bldP spid="7" grpId="0" animBg="1" autoUpdateAnimBg="0"/>
      <p:bldP spid="2" grpId="0" animBg="1" autoUpdateAnimBg="0"/>
      <p:bldP spid="3" grpId="0" animBg="1" autoUpdateAnimBg="0"/>
      <p:bldP spid="4" grpId="0" animBg="1" autoUpdateAnimBg="0"/>
      <p:bldP spid="19" grpId="0" animBg="1" autoUpdateAnimBg="0"/>
      <p:bldP spid="20" grpId="0" animBg="1" autoUpdateAnimBg="0"/>
      <p:bldP spid="22" grpId="0" animBg="1" autoUpdateAnimBg="0"/>
      <p:bldP spid="2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365760" y="835767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74869" y="864703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574869" y="1549386"/>
            <a:ext cx="2133600" cy="1447800"/>
          </a:xfrm>
          <a:prstGeom prst="ellipse">
            <a:avLst/>
          </a:prstGeom>
          <a:solidFill>
            <a:srgbClr val="0D9FA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calculator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6309360" y="4425466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heavy</a:t>
            </a: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051560" y="4425466"/>
            <a:ext cx="2133600" cy="14478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/>
              <a:t>Put on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574869" y="3282322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uniform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914400" y="2273286"/>
            <a:ext cx="2133600" cy="1447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compass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824152" y="4865914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3333CC"/>
                </a:solidFill>
              </a:rPr>
              <a:t>smart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165668" y="2558422"/>
            <a:ext cx="21336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3333CC"/>
                </a:solidFill>
              </a:rPr>
              <a:t>wear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30629"/>
            <a:ext cx="7132320" cy="707886"/>
          </a:xfrm>
          <a:prstGeom prst="rect">
            <a:avLst/>
          </a:prstGeom>
          <a:solidFill>
            <a:srgbClr val="0FB7B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UNIT 1: MY NEW SCHOOL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3983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8" y="1166945"/>
            <a:ext cx="7742028" cy="48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Are you ready?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Just a minute.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Oh, this is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my new friend.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Nice to meet you.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I live near here, and we go to the same school!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Good. Hmm, your school bag looks heavy.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Yes! I have new books, and we have new subjects to study.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a new uniform,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! You look smart!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Thanks,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We always look smart in our uniforms.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Let me put on my uniform. Then we can go.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9100" y="473869"/>
            <a:ext cx="317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720090"/>
            <a:ext cx="209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(Loud knock)</a:t>
            </a:r>
          </a:p>
        </p:txBody>
      </p:sp>
      <p:pic>
        <p:nvPicPr>
          <p:cNvPr id="7" name="20201130_tienganh6_kntt_B1_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40773" y="3887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94"/>
            <a:ext cx="7808997" cy="830997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88001"/>
              </p:ext>
            </p:extLst>
          </p:nvPr>
        </p:nvGraphicFramePr>
        <p:xfrm>
          <a:off x="827313" y="1292152"/>
          <a:ext cx="7048072" cy="4815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Vy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, and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go to the same school.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is </a:t>
                      </a:r>
                      <a:r>
                        <a:rPr lang="en-US" sz="2800" dirty="0" err="1"/>
                        <a:t>Phong’s</a:t>
                      </a:r>
                      <a:r>
                        <a:rPr lang="en-US" sz="2800" dirty="0"/>
                        <a:t>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says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looks smart in his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They have new subjects 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is wearing a school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1EAEBF-7396-4196-88B0-5213DF3E15F7}"/>
              </a:ext>
            </a:extLst>
          </p:cNvPr>
          <p:cNvSpPr txBox="1"/>
          <p:nvPr/>
        </p:nvSpPr>
        <p:spPr>
          <a:xfrm>
            <a:off x="6331347" y="1966794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7191587" y="273069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6305220" y="349079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6344408" y="438926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7152398" y="530490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7239" y="205956"/>
            <a:ext cx="7135362" cy="492443"/>
          </a:xfrm>
          <a:prstGeom prst="rect">
            <a:avLst/>
          </a:prstGeom>
          <a:solidFill>
            <a:srgbClr val="0FB7B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box in each gap.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373" y="24289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3" y="2376750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Students                     their uniforms on Monday.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93412" y="2697054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3373" y="31476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3" y="30954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Vy              a new friend, Duy.</a:t>
            </a:r>
            <a:endParaRPr lang="en-US" sz="24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275818" y="344293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3373" y="39152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3" y="390661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Do </a:t>
            </a:r>
            <a:r>
              <a:rPr lang="en-US" sz="2400" dirty="0" err="1"/>
              <a:t>Phong</a:t>
            </a:r>
            <a:r>
              <a:rPr lang="en-US" sz="2400" dirty="0"/>
              <a:t>, </a:t>
            </a:r>
            <a:r>
              <a:rPr lang="en-US" sz="2400" dirty="0" err="1"/>
              <a:t>Vy</a:t>
            </a:r>
            <a:r>
              <a:rPr lang="en-US" sz="2400" dirty="0"/>
              <a:t>, and </a:t>
            </a:r>
            <a:r>
              <a:rPr lang="en-US" sz="2400" dirty="0" err="1"/>
              <a:t>Duy</a:t>
            </a:r>
            <a:r>
              <a:rPr lang="en-US" sz="2400" dirty="0"/>
              <a:t>             to the same school?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924910" y="425378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3373" y="49745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3" y="496594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Students always look smart in their                  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3373" y="56785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8203" y="4368278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Yes, they do.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38203" y="567858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What                  do you like to study?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828986" y="60257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38203" y="6140253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I like to study English and history.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1828986" y="1224083"/>
            <a:ext cx="5079926" cy="1114415"/>
          </a:xfrm>
          <a:prstGeom prst="roundRect">
            <a:avLst>
              <a:gd name="adj" fmla="val 16116"/>
            </a:avLst>
          </a:prstGeom>
          <a:solidFill>
            <a:srgbClr val="0FB7BD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578337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78337" y="1675309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wear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76508" y="1326971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6508" y="167530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uniforms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61771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277097" y="5275185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694FEC-E89F-4CA5-A610-28DED866BDE5}"/>
              </a:ext>
            </a:extLst>
          </p:cNvPr>
          <p:cNvSpPr txBox="1"/>
          <p:nvPr/>
        </p:nvSpPr>
        <p:spPr>
          <a:xfrm>
            <a:off x="4097719" y="3867424"/>
            <a:ext cx="57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323E84-2ACA-4051-8C92-D3C6C4FED528}"/>
              </a:ext>
            </a:extLst>
          </p:cNvPr>
          <p:cNvSpPr txBox="1"/>
          <p:nvPr/>
        </p:nvSpPr>
        <p:spPr>
          <a:xfrm>
            <a:off x="2343768" y="2338498"/>
            <a:ext cx="9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29D528-7005-4D03-ABE2-60E3A8D57514}"/>
              </a:ext>
            </a:extLst>
          </p:cNvPr>
          <p:cNvSpPr txBox="1"/>
          <p:nvPr/>
        </p:nvSpPr>
        <p:spPr>
          <a:xfrm>
            <a:off x="1787682" y="5643976"/>
            <a:ext cx="124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subjects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82E70D-62D8-4D3C-B9FC-D12337B379F9}"/>
              </a:ext>
            </a:extLst>
          </p:cNvPr>
          <p:cNvSpPr txBox="1"/>
          <p:nvPr/>
        </p:nvSpPr>
        <p:spPr>
          <a:xfrm>
            <a:off x="5255403" y="4928564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uniforms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E1D8DA-FF2E-4DD5-9CDB-D7B8778D3D9B}"/>
              </a:ext>
            </a:extLst>
          </p:cNvPr>
          <p:cNvSpPr txBox="1"/>
          <p:nvPr/>
        </p:nvSpPr>
        <p:spPr>
          <a:xfrm>
            <a:off x="1427963" y="3053919"/>
            <a:ext cx="7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1553</TotalTime>
  <Words>632</Words>
  <Application>Microsoft Office PowerPoint</Application>
  <PresentationFormat>On-screen Show (4:3)</PresentationFormat>
  <Paragraphs>141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.VnArial</vt:lpstr>
      <vt:lpstr>Arial</vt:lpstr>
      <vt:lpstr>Arial Black</vt:lpstr>
      <vt:lpstr>Calibri</vt:lpstr>
      <vt:lpstr>Calibri Light</vt:lpstr>
      <vt:lpstr>Script MT 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Homework - Learn by heart all the new words. - Prepare  lesson 2 ( A closer look 1).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Huong Vo</cp:lastModifiedBy>
  <cp:revision>83</cp:revision>
  <dcterms:created xsi:type="dcterms:W3CDTF">2020-12-09T02:04:09Z</dcterms:created>
  <dcterms:modified xsi:type="dcterms:W3CDTF">2024-09-23T15:09:59Z</dcterms:modified>
</cp:coreProperties>
</file>