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2" r:id="rId2"/>
    <p:sldId id="286" r:id="rId3"/>
    <p:sldId id="271" r:id="rId4"/>
    <p:sldId id="284" r:id="rId5"/>
    <p:sldId id="258" r:id="rId6"/>
    <p:sldId id="260" r:id="rId7"/>
    <p:sldId id="272" r:id="rId8"/>
    <p:sldId id="283" r:id="rId9"/>
    <p:sldId id="261" r:id="rId10"/>
    <p:sldId id="273" r:id="rId11"/>
    <p:sldId id="262" r:id="rId12"/>
    <p:sldId id="274" r:id="rId13"/>
    <p:sldId id="289" r:id="rId14"/>
    <p:sldId id="263" r:id="rId15"/>
    <p:sldId id="285" r:id="rId16"/>
    <p:sldId id="282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6EA"/>
    <a:srgbClr val="EF008D"/>
    <a:srgbClr val="0084B1"/>
    <a:srgbClr val="FDE1D8"/>
    <a:srgbClr val="8CB862"/>
    <a:srgbClr val="E2F4F6"/>
    <a:srgbClr val="D6EFF2"/>
    <a:srgbClr val="F16649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416" y="72"/>
      </p:cViewPr>
      <p:guideLst>
        <p:guide orient="horz" pos="220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68265" y="0"/>
            <a:ext cx="4546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i="1" dirty="0">
                <a:latin typeface="Times New Roman" pitchFamily="18" charset="0"/>
              </a:rPr>
              <a:t> Wednesday, September 14</a:t>
            </a:r>
            <a:r>
              <a:rPr lang="en-US" sz="2400" b="1" i="1" baseline="30000" dirty="0">
                <a:latin typeface="Times New Roman" pitchFamily="18" charset="0"/>
              </a:rPr>
              <a:t>th</a:t>
            </a:r>
            <a:r>
              <a:rPr lang="en-US" sz="2400" b="1" i="1" dirty="0">
                <a:latin typeface="Times New Roman" pitchFamily="18" charset="0"/>
              </a:rPr>
              <a:t> , 2024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4267200"/>
            <a:ext cx="5105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</a:rPr>
              <a:t>Class: 6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</a:rPr>
              <a:t>Teacher: Vo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</a:rPr>
              <a:t>Thi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</a:rPr>
              <a:t>Huong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09257"/>
            <a:ext cx="8305800" cy="1143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2021" y="3125311"/>
            <a:ext cx="3810000" cy="3810000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6440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5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68548" y="184425"/>
            <a:ext cx="8406903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Write one or two more questions on a piece of paper. Then share them with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548" y="1566245"/>
            <a:ext cx="8406904" cy="421143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What’s your name?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Where do you live?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you like EL?                         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What’s your telephone number?</a:t>
            </a:r>
            <a:endParaRPr lang="en-GB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0642" y="113416"/>
            <a:ext cx="7753017" cy="892552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219994" y="1908810"/>
            <a:ext cx="8688032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5" y="203044"/>
            <a:ext cx="7748019" cy="2377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894535" y="3405356"/>
            <a:ext cx="735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Do you remember all your new classmate’s names?</a:t>
            </a:r>
            <a:endParaRPr lang="en-US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4536" y="4406276"/>
            <a:ext cx="712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Do you often listen to your friend’s advice?</a:t>
            </a: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293095" y="3867021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86502" y="4890549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9"/>
          <p:cNvSpPr txBox="1"/>
          <p:nvPr/>
        </p:nvSpPr>
        <p:spPr>
          <a:xfrm>
            <a:off x="368709" y="1838502"/>
            <a:ext cx="8288593" cy="476540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32410" marR="5080" indent="-212725">
              <a:lnSpc>
                <a:spcPct val="101600"/>
              </a:lnSpc>
              <a:spcBef>
                <a:spcPts val="325"/>
              </a:spcBef>
              <a:buClr>
                <a:srgbClr val="3F80BA"/>
              </a:buClr>
              <a:buAutoNum type="arabicPeriod" startAt="3"/>
              <a:tabLst>
                <a:tab pos="238125" algn="l"/>
              </a:tabLst>
            </a:pPr>
            <a:r>
              <a:rPr sz="2400" b="1" spc="-204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share</a:t>
            </a:r>
            <a:r>
              <a:rPr sz="24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thing</a:t>
            </a:r>
            <a:r>
              <a:rPr sz="2400" b="1" spc="-1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3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8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55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classmates?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sz="24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4315" marR="305435" indent="-220345">
              <a:lnSpc>
                <a:spcPct val="101600"/>
              </a:lnSpc>
              <a:spcBef>
                <a:spcPts val="285"/>
              </a:spcBef>
              <a:buClr>
                <a:srgbClr val="3F80BA"/>
              </a:buClr>
              <a:buAutoNum type="arabicPeriod" startAt="4"/>
              <a:tabLst>
                <a:tab pos="238125" algn="l"/>
              </a:tabLst>
            </a:pPr>
            <a:r>
              <a:rPr lang="en-US" sz="2400" b="1" spc="-204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sz="2400" b="1" spc="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0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sz="2400" b="1" spc="-5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friends'  </a:t>
            </a:r>
            <a:r>
              <a:rPr sz="2400" b="1" spc="-2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secret</a:t>
            </a:r>
            <a:r>
              <a:rPr lang="en-US" sz="2400" b="1" spc="-2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7490">
              <a:lnSpc>
                <a:spcPts val="1385"/>
              </a:lnSpc>
              <a:spcBef>
                <a:spcPts val="310"/>
              </a:spcBef>
            </a:pPr>
            <a:r>
              <a:rPr sz="2400" b="1" spc="-7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pla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b="1" spc="-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3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b="1" spc="-15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5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b="1" spc="-4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-1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bfeak</a:t>
            </a:r>
            <a:r>
              <a:rPr sz="2400" b="1" spc="40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time?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60"/>
              </a:spcBef>
              <a:tabLst>
                <a:tab pos="1344295" algn="l"/>
              </a:tabLst>
            </a:pPr>
            <a:r>
              <a:rPr sz="24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</a:t>
            </a: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8760" marR="88900" indent="-217804">
              <a:lnSpc>
                <a:spcPct val="101600"/>
              </a:lnSpc>
              <a:spcBef>
                <a:spcPts val="285"/>
              </a:spcBef>
              <a:buClr>
                <a:srgbClr val="4685BC"/>
              </a:buClr>
              <a:buAutoNum type="arabicPeriod" startAt="6"/>
              <a:tabLst>
                <a:tab pos="238125" algn="l"/>
              </a:tabLst>
            </a:pPr>
            <a:r>
              <a:rPr lang="en-US" sz="2400" b="1" spc="-204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hel</a:t>
            </a:r>
            <a:r>
              <a:rPr sz="2400" b="1" spc="-1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b="1" spc="-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2400" b="1" spc="-1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r classmate</a:t>
            </a:r>
            <a:r>
              <a:rPr sz="2400" b="1" spc="-75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b="1" spc="-4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sz="2400" b="1" spc="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2400" b="1" spc="-15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545"/>
              </a:spcBef>
              <a:tabLst>
                <a:tab pos="1344295" algn="l"/>
              </a:tabLst>
            </a:pPr>
            <a:r>
              <a:rPr sz="2400" b="1" spc="-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6220" marR="323850" indent="-224154">
              <a:lnSpc>
                <a:spcPct val="101600"/>
              </a:lnSpc>
              <a:spcBef>
                <a:spcPts val="285"/>
              </a:spcBef>
              <a:buClr>
                <a:srgbClr val="3D77A8"/>
              </a:buClr>
              <a:buAutoNum type="arabicPeriod" startAt="7"/>
              <a:tabLst>
                <a:tab pos="238125" algn="l"/>
              </a:tabLst>
            </a:pPr>
            <a:r>
              <a:rPr lang="en-US" sz="2400" b="1" spc="-3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3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2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9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b="1" spc="2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2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90" dirty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spc="-190" dirty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chool </a:t>
            </a:r>
            <a:r>
              <a:rPr sz="2400" b="1" spc="15" dirty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with  </a:t>
            </a:r>
            <a:r>
              <a:rPr sz="2400" b="1" spc="-1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youf</a:t>
            </a:r>
            <a:r>
              <a:rPr sz="2400" b="1" spc="40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friends?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2410" marR="393065" indent="-212090">
              <a:lnSpc>
                <a:spcPts val="1470"/>
              </a:lnSpc>
              <a:spcBef>
                <a:spcPts val="385"/>
              </a:spcBef>
              <a:buClr>
                <a:srgbClr val="3F80BA"/>
              </a:buClr>
              <a:buAutoNum type="arabicPeriod" startAt="8"/>
              <a:tabLst>
                <a:tab pos="238125" algn="l"/>
              </a:tabLst>
            </a:pPr>
            <a:r>
              <a:rPr lang="en-US" sz="2400" b="1" spc="-7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7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liste</a:t>
            </a:r>
            <a:r>
              <a:rPr sz="2400" b="1" spc="-1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whe</a:t>
            </a:r>
            <a:r>
              <a:rPr sz="2400" b="1" spc="-1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1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4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7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en-US" sz="2400" b="1" spc="-1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5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6068"/>
            <a:ext cx="6395900" cy="16847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1745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1026" name="Picture 2" descr="Dạy học theo hình thức cặp nhóm thực sự có hiệu quả với môn tiế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7" y="1371600"/>
            <a:ext cx="5948619" cy="43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289232" y="209550"/>
            <a:ext cx="8159750" cy="787400"/>
          </a:xfrm>
          <a:prstGeom prst="rect">
            <a:avLst/>
          </a:prstGeom>
          <a:solidFill>
            <a:schemeClr val="accent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*  </a:t>
            </a:r>
            <a:r>
              <a:rPr lang="en-GB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Frienship</a:t>
            </a:r>
            <a:r>
              <a:rPr lang="en-GB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Quiz: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46100" y="1573162"/>
            <a:ext cx="61341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A good friend must be: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149145" y="2630129"/>
            <a:ext cx="14224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kind,</a:t>
            </a: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79359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friendly,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516890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helpful,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327150" y="3367549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honest,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025900" y="3403601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faithful,....</a:t>
            </a:r>
          </a:p>
        </p:txBody>
      </p:sp>
    </p:spTree>
    <p:extLst>
      <p:ext uri="{BB962C8B-B14F-4D97-AF65-F5344CB8AC3E}">
        <p14:creationId xmlns:p14="http://schemas.microsoft.com/office/powerpoint/2010/main" val="38814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964"/>
            <a:ext cx="8908473" cy="5601533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7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exercise in workbook</a:t>
            </a: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Prepare: Project (looking back)</a:t>
            </a: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Prepare: Skills 1</a:t>
            </a:r>
          </a:p>
        </p:txBody>
      </p:sp>
    </p:spTree>
    <p:extLst>
      <p:ext uri="{BB962C8B-B14F-4D97-AF65-F5344CB8AC3E}">
        <p14:creationId xmlns:p14="http://schemas.microsoft.com/office/powerpoint/2010/main" val="89695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8200" y="38770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41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55121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u="sng" dirty="0">
                <a:solidFill>
                  <a:schemeClr val="tx1"/>
                </a:solidFill>
                <a:latin typeface=".VnArabia" pitchFamily="34" charset="0"/>
              </a:rPr>
              <a:t>Check –up</a:t>
            </a:r>
            <a:r>
              <a:rPr lang="en-US" sz="5400" b="1" dirty="0">
                <a:latin typeface=".VnArabia" pitchFamily="34" charset="0"/>
              </a:rPr>
              <a:t>.</a:t>
            </a:r>
            <a:endParaRPr lang="en-GB" sz="5400" b="1" dirty="0">
              <a:latin typeface=".VnArabi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4" y="1709442"/>
            <a:ext cx="7255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Write a sentence with one of these adverbs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 always, often, sometimes….).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4" y="2930252"/>
            <a:ext cx="793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Complete the sentences with the present simple.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87" y="3543294"/>
            <a:ext cx="8931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(be)……………a good student in my class.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 often( play)…………with his friends in the evening.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(not go)………….to school on Sundays.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………Your mother(go)………..to work today ?  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My father rarely (wash)………………his  clothes.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69458" y="2320941"/>
            <a:ext cx="4960619" cy="2427870"/>
            <a:chOff x="2094743" y="1811975"/>
            <a:chExt cx="4960619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Introducing someone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165" y="112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4526" y="1378668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4: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0579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Guiding Questions: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0500" y="873125"/>
            <a:ext cx="6019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How do you often make friends 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What do you often say when you first meet a new friends 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What questions do you often make ?</a:t>
            </a:r>
          </a:p>
        </p:txBody>
      </p:sp>
      <p:pic>
        <p:nvPicPr>
          <p:cNvPr id="8196" name="Picture 6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74" y="787399"/>
            <a:ext cx="3102794" cy="54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4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4839"/>
            <a:ext cx="7933229" cy="830997"/>
          </a:xfrm>
          <a:prstGeom prst="rect">
            <a:avLst/>
          </a:prstGeom>
          <a:solidFill>
            <a:srgbClr val="0084B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2197" y="2052556"/>
            <a:ext cx="7174512" cy="2239978"/>
            <a:chOff x="1014123" y="3400090"/>
            <a:chExt cx="7174512" cy="2239978"/>
          </a:xfrm>
        </p:grpSpPr>
        <p:sp>
          <p:nvSpPr>
            <p:cNvPr id="8" name="TextBox 7"/>
            <p:cNvSpPr txBox="1"/>
            <p:nvPr/>
          </p:nvSpPr>
          <p:spPr>
            <a:xfrm>
              <a:off x="1049238" y="3400090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</a:t>
              </a:r>
              <a:r>
                <a:rPr lang="en-US" sz="3200" u="sng" dirty="0"/>
                <a:t>this is </a:t>
              </a:r>
              <a:r>
                <a:rPr lang="en-US" sz="3200" u="sng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4123" y="4146741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Phong</a:t>
              </a:r>
              <a:r>
                <a:rPr lang="en-US" sz="3200" b="1" i="1" dirty="0"/>
                <a:t>: </a:t>
              </a:r>
              <a:r>
                <a:rPr lang="en-US" sz="3200" dirty="0"/>
                <a:t>Hi, </a:t>
              </a:r>
              <a:r>
                <a:rPr lang="en-US" sz="3200" dirty="0" err="1"/>
                <a:t>Duy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4124" y="50552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Duy</a:t>
              </a:r>
              <a:r>
                <a:rPr lang="en-US" sz="3200" b="1" i="1" dirty="0"/>
                <a:t>: </a:t>
              </a:r>
              <a:r>
                <a:rPr lang="en-US" sz="3200" dirty="0"/>
                <a:t> Hi, </a:t>
              </a:r>
              <a:r>
                <a:rPr lang="en-US" sz="3200" dirty="0" err="1"/>
                <a:t>Phong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you, too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812" y="874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6EA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104779"/>
            <a:ext cx="7297151" cy="892552"/>
          </a:xfrm>
          <a:prstGeom prst="rect">
            <a:avLst/>
          </a:prstGeom>
          <a:solidFill>
            <a:srgbClr val="0084B1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</a:t>
            </a:r>
            <a:r>
              <a:rPr lang="en-US" sz="26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331"/>
            <a:ext cx="8905816" cy="3442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3957" y="4439366"/>
            <a:ext cx="620139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Example: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Thien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 err="1">
                <a:solidFill>
                  <a:schemeClr val="bg1"/>
                </a:solidFill>
              </a:rPr>
              <a:t>Huy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u="sng" dirty="0">
                <a:solidFill>
                  <a:schemeClr val="bg1"/>
                </a:solidFill>
              </a:rPr>
              <a:t>this is </a:t>
            </a:r>
            <a:r>
              <a:rPr lang="en-US" sz="2400" b="1" dirty="0" err="1">
                <a:solidFill>
                  <a:schemeClr val="bg1"/>
                </a:solidFill>
              </a:rPr>
              <a:t>Huong</a:t>
            </a:r>
            <a:r>
              <a:rPr lang="en-US" sz="2400" b="1" dirty="0">
                <a:solidFill>
                  <a:schemeClr val="bg1"/>
                </a:solidFill>
              </a:rPr>
              <a:t>, my new friend.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Huy</a:t>
            </a:r>
            <a:r>
              <a:rPr lang="en-US" sz="2400" b="1" dirty="0">
                <a:solidFill>
                  <a:schemeClr val="bg1"/>
                </a:solidFill>
              </a:rPr>
              <a:t>:  Hi, </a:t>
            </a:r>
            <a:r>
              <a:rPr lang="en-US" sz="2400" b="1" dirty="0" err="1">
                <a:solidFill>
                  <a:schemeClr val="bg1"/>
                </a:solidFill>
              </a:rPr>
              <a:t>Huong</a:t>
            </a:r>
            <a:r>
              <a:rPr lang="en-US" sz="2400" b="1" dirty="0">
                <a:solidFill>
                  <a:schemeClr val="bg1"/>
                </a:solidFill>
              </a:rPr>
              <a:t> . </a:t>
            </a:r>
            <a:r>
              <a:rPr lang="en-US" sz="2400" b="1" u="sng" dirty="0">
                <a:solidFill>
                  <a:schemeClr val="bg1"/>
                </a:solidFill>
              </a:rPr>
              <a:t>Nice to meet you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Huong</a:t>
            </a:r>
            <a:r>
              <a:rPr lang="en-US" sz="2400" b="1" dirty="0">
                <a:solidFill>
                  <a:schemeClr val="bg1"/>
                </a:solidFill>
              </a:rPr>
              <a:t>: Hi, </a:t>
            </a:r>
            <a:r>
              <a:rPr lang="en-US" sz="2400" b="1" dirty="0" err="1">
                <a:solidFill>
                  <a:schemeClr val="bg1"/>
                </a:solidFill>
              </a:rPr>
              <a:t>Huy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u="sng" dirty="0">
                <a:solidFill>
                  <a:schemeClr val="bg1"/>
                </a:solidFill>
              </a:rPr>
              <a:t>Nice to meet you, too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8635" y="1903537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2938206"/>
            <a:ext cx="9144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 Do you have many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b. Do you have any new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c. Do you love them? Why? Or why not?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sz="4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5123" name="Picture 6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11" y="235974"/>
            <a:ext cx="425291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7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580130" cy="830997"/>
          </a:xfrm>
          <a:prstGeom prst="rect">
            <a:avLst/>
          </a:prstGeom>
          <a:solidFill>
            <a:srgbClr val="0084B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Are you from around here?</a:t>
              </a:r>
              <a:endParaRPr lang="en-US" sz="24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219036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like music?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your favourite subject at school?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4048485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hungry now?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249425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do you go to school every day?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6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6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26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26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26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26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26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7266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7266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7254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7254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7251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1890</TotalTime>
  <Words>608</Words>
  <Application>Microsoft Office PowerPoint</Application>
  <PresentationFormat>On-screen Show (4:3)</PresentationFormat>
  <Paragraphs>98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.VnArabia</vt:lpstr>
      <vt:lpstr>.VnArial</vt:lpstr>
      <vt:lpstr>.VnAvantH</vt:lpstr>
      <vt:lpstr>.VnTime</vt:lpstr>
      <vt:lpstr>Arial</vt:lpstr>
      <vt:lpstr>Arial Black</vt:lpstr>
      <vt:lpstr>Arial Narrow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107</cp:revision>
  <dcterms:created xsi:type="dcterms:W3CDTF">2020-12-09T02:04:09Z</dcterms:created>
  <dcterms:modified xsi:type="dcterms:W3CDTF">2024-09-12T14:13:31Z</dcterms:modified>
</cp:coreProperties>
</file>