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6"/>
  </p:notesMasterIdLst>
  <p:sldIdLst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290" r:id="rId28"/>
    <p:sldId id="339" r:id="rId29"/>
    <p:sldId id="340" r:id="rId30"/>
    <p:sldId id="341" r:id="rId31"/>
    <p:sldId id="342" r:id="rId32"/>
    <p:sldId id="343" r:id="rId33"/>
    <p:sldId id="344" r:id="rId34"/>
    <p:sldId id="345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515"/>
    <a:srgbClr val="996633"/>
    <a:srgbClr val="FF7C60"/>
    <a:srgbClr val="DC8083"/>
    <a:srgbClr val="FF6699"/>
    <a:srgbClr val="C8659D"/>
    <a:srgbClr val="00BDFF"/>
    <a:srgbClr val="C0CE2E"/>
    <a:srgbClr val="24C0E4"/>
    <a:srgbClr val="FCC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DA8808-18C4-4935-ADBE-8719D6499B69}" v="540" dt="2023-05-05T15:47:12.7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38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69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7T03:35:02.2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7T03:35:08.1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15270-267B-444C-964E-E364CF672808}" type="datetimeFigureOut">
              <a:rPr lang="zh-CN" altLang="en-US" smtClean="0"/>
              <a:t>2024/9/9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118BD-3F5F-43C0-B6EC-DDECEB7E31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2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667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118BD-3F5F-43C0-B6EC-DDECEB7E31B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057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118BD-3F5F-43C0-B6EC-DDECEB7E31B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474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118BD-3F5F-43C0-B6EC-DDECEB7E31B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239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317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E79E0811-F608-40A1-B11D-6B1138979E6C}" type="slidenum">
              <a:rPr lang="en-US" altLang="en-GB">
                <a:latin typeface="Arial" charset="0"/>
              </a:rPr>
              <a:pPr/>
              <a:t>12</a:t>
            </a:fld>
            <a:endParaRPr lang="en-US" alt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02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317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E79E0811-F608-40A1-B11D-6B1138979E6C}" type="slidenum">
              <a:rPr lang="en-US" altLang="en-GB">
                <a:latin typeface="Arial" charset="0"/>
              </a:rPr>
              <a:pPr/>
              <a:t>13</a:t>
            </a:fld>
            <a:endParaRPr lang="en-US" alt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725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A001-0488-4638-A2E3-5E9F7843590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24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24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50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118BD-3F5F-43C0-B6EC-DDECEB7E31B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584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118BD-3F5F-43C0-B6EC-DDECEB7E31B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654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118BD-3F5F-43C0-B6EC-DDECEB7E31B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4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9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6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30547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1996-3305-4EE5-92F9-060DC962FB6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B15D-C68F-4E24-998B-4B8F37734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9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1996-3305-4EE5-92F9-060DC962FB6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B15D-C68F-4E24-998B-4B8F37734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34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9.png"/><Relationship Id="rId7" Type="http://schemas.openxmlformats.org/officeDocument/2006/relationships/slide" Target="slide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17.xml"/><Relationship Id="rId10" Type="http://schemas.openxmlformats.org/officeDocument/2006/relationships/image" Target="../media/image22.gif"/><Relationship Id="rId4" Type="http://schemas.openxmlformats.org/officeDocument/2006/relationships/slide" Target="slide15.xml"/><Relationship Id="rId9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slide" Target="slide31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9.xml"/><Relationship Id="rId4" Type="http://schemas.openxmlformats.org/officeDocument/2006/relationships/slide" Target="slide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customXml" Target="../ink/ink2.xml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ự tích cây vú sữa">
            <a:extLst>
              <a:ext uri="{FF2B5EF4-FFF2-40B4-BE49-F238E27FC236}">
                <a16:creationId xmlns:a16="http://schemas.microsoft.com/office/drawing/2014/main" id="{C759247D-85FE-714B-81FD-0E387593C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r="8876" b="1"/>
          <a:stretch/>
        </p:blipFill>
        <p:spPr bwMode="auto">
          <a:xfrm>
            <a:off x="-6507" y="1183339"/>
            <a:ext cx="4046132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ách - Cổ Tích Việt Nam - Sự Tích Cây Vú Sữa | Shopee Việt Nam">
            <a:extLst>
              <a:ext uri="{FF2B5EF4-FFF2-40B4-BE49-F238E27FC236}">
                <a16:creationId xmlns:a16="http://schemas.microsoft.com/office/drawing/2014/main" id="{AAED2595-AC82-B845-9EA0-4E3BDACC4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11912" b="1"/>
          <a:stretch/>
        </p:blipFill>
        <p:spPr bwMode="auto">
          <a:xfrm>
            <a:off x="4249708" y="10"/>
            <a:ext cx="4029005" cy="57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ự tích cây vú sữa | Mẹ Và Bé - Chăm Sóc Sức Khỏe Mẹ Và Bé - Chuyên Gia Sức  Khỏe Gia Đình">
            <a:extLst>
              <a:ext uri="{FF2B5EF4-FFF2-40B4-BE49-F238E27FC236}">
                <a16:creationId xmlns:a16="http://schemas.microsoft.com/office/drawing/2014/main" id="{C908F59E-796E-AB44-8F38-DF3F3FBD2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1" r="19701" b="-2"/>
          <a:stretch/>
        </p:blipFill>
        <p:spPr bwMode="auto">
          <a:xfrm>
            <a:off x="8179347" y="1183339"/>
            <a:ext cx="4012654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20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1707" y="391019"/>
            <a:ext cx="4395434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x-none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altLang="x-none" sz="3600" b="1" dirty="0" err="1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x-none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3600" b="1" dirty="0">
              <a:ln>
                <a:solidFill>
                  <a:srgbClr val="FFFF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ED4D725-9E2F-44AE-A6B9-B6E295B3E8AD}"/>
              </a:ext>
            </a:extLst>
          </p:cNvPr>
          <p:cNvSpPr/>
          <p:nvPr/>
        </p:nvSpPr>
        <p:spPr>
          <a:xfrm>
            <a:off x="3040432" y="1457203"/>
            <a:ext cx="76188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50000"/>
              </a:lnSpc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Từ</a:t>
            </a: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đầu</a:t>
            </a: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… </a:t>
            </a:r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đứng</a:t>
            </a: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đầu</a:t>
            </a: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thiên</a:t>
            </a: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hạ</a:t>
            </a:r>
            <a:endParaRPr lang="en-US" altLang="zh-C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  <a:p>
            <a:pPr defTabSz="457189">
              <a:lnSpc>
                <a:spcPct val="150000"/>
              </a:lnSpc>
              <a:defRPr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Mèn</a:t>
            </a:r>
            <a:endParaRPr lang="zh-CN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CCA0A31-C4BA-4E1C-B3B3-C201E8FFC61D}"/>
              </a:ext>
            </a:extLst>
          </p:cNvPr>
          <p:cNvSpPr/>
          <p:nvPr/>
        </p:nvSpPr>
        <p:spPr>
          <a:xfrm>
            <a:off x="1136470" y="1457203"/>
            <a:ext cx="2046576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50000"/>
              </a:lnSpc>
              <a:defRPr/>
            </a:pPr>
            <a:r>
              <a:rPr lang="en-US" altLang="zh-CN" sz="36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Phần</a:t>
            </a:r>
            <a:r>
              <a:rPr lang="en-US" altLang="zh-CN" sz="36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600" b="1" dirty="0" smtClean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1:</a:t>
            </a:r>
            <a:endParaRPr lang="zh-CN" altLang="en-US" sz="3600" b="1" dirty="0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282FC624-F241-BDC5-D94A-D60FFF696EAB}"/>
              </a:ext>
            </a:extLst>
          </p:cNvPr>
          <p:cNvSpPr/>
          <p:nvPr/>
        </p:nvSpPr>
        <p:spPr>
          <a:xfrm>
            <a:off x="3040432" y="3580556"/>
            <a:ext cx="8141374" cy="165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50000"/>
              </a:lnSpc>
              <a:defRPr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Đoạn còn lại</a:t>
            </a:r>
          </a:p>
          <a:p>
            <a:pPr defTabSz="457189">
              <a:lnSpc>
                <a:spcPct val="150000"/>
              </a:lnSpc>
              <a:defRPr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Bài học đường đời đầu tiên của Dế Mèn</a:t>
            </a:r>
            <a:endParaRPr lang="zh-CN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E05D077D-C3B0-0850-CA90-7BB49BFA1F05}"/>
              </a:ext>
            </a:extLst>
          </p:cNvPr>
          <p:cNvSpPr/>
          <p:nvPr/>
        </p:nvSpPr>
        <p:spPr>
          <a:xfrm>
            <a:off x="1136471" y="3580556"/>
            <a:ext cx="2046574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50000"/>
              </a:lnSpc>
              <a:defRPr/>
            </a:pPr>
            <a:r>
              <a:rPr lang="en-US" altLang="zh-CN" sz="36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Phần</a:t>
            </a:r>
            <a:r>
              <a:rPr lang="en-US" altLang="zh-CN" sz="36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600" b="1" dirty="0" smtClean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2:</a:t>
            </a:r>
            <a:endParaRPr lang="zh-CN" altLang="en-US" sz="3600" b="1" dirty="0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137" y="-191955"/>
            <a:ext cx="5229719" cy="16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4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6400" y="361409"/>
            <a:ext cx="784932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Times New Roman" pitchFamily="16" charset="0"/>
                <a:cs typeface="Times New Roman" pitchFamily="16" charset="0"/>
              </a:rPr>
              <a:t>1. </a:t>
            </a:r>
            <a:r>
              <a:rPr lang="en-US" altLang="en-US" sz="3600" b="1" dirty="0" err="1" smtClean="0">
                <a:latin typeface="Times New Roman" pitchFamily="16" charset="0"/>
                <a:cs typeface="Times New Roman" pitchFamily="16" charset="0"/>
              </a:rPr>
              <a:t>Hình</a:t>
            </a:r>
            <a:r>
              <a:rPr lang="en-US" altLang="en-US" sz="3600" b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600" b="1" dirty="0" err="1" smtClean="0">
                <a:latin typeface="Times New Roman" pitchFamily="16" charset="0"/>
                <a:cs typeface="Times New Roman" pitchFamily="16" charset="0"/>
              </a:rPr>
              <a:t>dáng</a:t>
            </a:r>
            <a:r>
              <a:rPr lang="en-US" altLang="en-US" sz="3600" b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600" b="1" dirty="0" err="1" smtClean="0">
                <a:latin typeface="Times New Roman" pitchFamily="16" charset="0"/>
                <a:cs typeface="Times New Roman" pitchFamily="16" charset="0"/>
              </a:rPr>
              <a:t>tính</a:t>
            </a:r>
            <a:r>
              <a:rPr lang="en-US" altLang="en-US" sz="3600" b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600" b="1" dirty="0" err="1" smtClean="0">
                <a:latin typeface="Times New Roman" pitchFamily="16" charset="0"/>
                <a:cs typeface="Times New Roman" pitchFamily="16" charset="0"/>
              </a:rPr>
              <a:t>cách</a:t>
            </a:r>
            <a:r>
              <a:rPr lang="en-US" altLang="en-US" sz="3600" b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600" b="1" dirty="0" err="1">
                <a:latin typeface="Times New Roman" pitchFamily="16" charset="0"/>
                <a:cs typeface="Times New Roman" pitchFamily="16" charset="0"/>
              </a:rPr>
              <a:t>của</a:t>
            </a:r>
            <a:r>
              <a:rPr lang="en-US" altLang="en-US" sz="3600" b="1" dirty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600" b="1" dirty="0" err="1">
                <a:latin typeface="Times New Roman" pitchFamily="16" charset="0"/>
                <a:cs typeface="Times New Roman" pitchFamily="16" charset="0"/>
              </a:rPr>
              <a:t>Dế</a:t>
            </a:r>
            <a:r>
              <a:rPr lang="en-US" altLang="en-US" sz="3600" b="1" dirty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600" b="1" dirty="0" err="1" smtClean="0">
                <a:latin typeface="Times New Roman" pitchFamily="16" charset="0"/>
                <a:cs typeface="Times New Roman" pitchFamily="16" charset="0"/>
              </a:rPr>
              <a:t>Mèn</a:t>
            </a:r>
            <a:r>
              <a:rPr lang="en-US" altLang="en-US" sz="3600" b="1" dirty="0" smtClean="0">
                <a:latin typeface="Times New Roman" pitchFamily="16" charset="0"/>
                <a:cs typeface="Times New Roman" pitchFamily="16" charset="0"/>
              </a:rPr>
              <a:t>:</a:t>
            </a:r>
            <a:endParaRPr lang="en-US" altLang="en-US" sz="3600" b="1" dirty="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6495" y="929362"/>
            <a:ext cx="28905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989979" y="1497315"/>
            <a:ext cx="14029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972795" y="2062905"/>
            <a:ext cx="1323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972177" y="3215277"/>
            <a:ext cx="14029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994782" y="3783230"/>
            <a:ext cx="1082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1000955" y="4338120"/>
            <a:ext cx="1172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>
          <a:xfrm>
            <a:off x="2253888" y="1506776"/>
            <a:ext cx="2146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>
            <a:off x="2240825" y="2059771"/>
            <a:ext cx="26917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>
            <a:off x="2253888" y="3215276"/>
            <a:ext cx="979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defRPr/>
            </a:pP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44831" y="3805075"/>
            <a:ext cx="4140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endParaRPr lang="en-US" sz="3600" dirty="0"/>
          </a:p>
        </p:txBody>
      </p:sp>
      <p:sp>
        <p:nvSpPr>
          <p:cNvPr id="17" name="Rectangle 16"/>
          <p:cNvSpPr/>
          <p:nvPr/>
        </p:nvSpPr>
        <p:spPr>
          <a:xfrm>
            <a:off x="2253888" y="2644663"/>
            <a:ext cx="2095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endParaRPr lang="en-US" sz="3600" dirty="0"/>
          </a:p>
        </p:txBody>
      </p:sp>
      <p:sp>
        <p:nvSpPr>
          <p:cNvPr id="18" name="Rectangle 17"/>
          <p:cNvSpPr/>
          <p:nvPr/>
        </p:nvSpPr>
        <p:spPr>
          <a:xfrm>
            <a:off x="2019174" y="4357962"/>
            <a:ext cx="3236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19" name="Rectangle 18"/>
          <p:cNvSpPr/>
          <p:nvPr/>
        </p:nvSpPr>
        <p:spPr>
          <a:xfrm>
            <a:off x="974829" y="2640544"/>
            <a:ext cx="14029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dirty="0"/>
          </a:p>
        </p:txBody>
      </p:sp>
      <p:pic>
        <p:nvPicPr>
          <p:cNvPr id="20" name="Picture 10" descr="Bai hoc duong doi dau tien ">
            <a:extLst>
              <a:ext uri="{FF2B5EF4-FFF2-40B4-BE49-F238E27FC236}">
                <a16:creationId xmlns:a16="http://schemas.microsoft.com/office/drawing/2014/main" id="{D76A1040-C026-A2DD-119A-7CC7907A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8"/>
          <a:stretch>
            <a:fillRect/>
          </a:stretch>
        </p:blipFill>
        <p:spPr bwMode="auto">
          <a:xfrm>
            <a:off x="7830718" y="1007740"/>
            <a:ext cx="4056893" cy="555425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miter lim="800000"/>
            <a:headEnd/>
            <a:tailEnd/>
          </a:ln>
          <a:extLst/>
        </p:spPr>
      </p:pic>
      <p:sp>
        <p:nvSpPr>
          <p:cNvPr id="23" name="Rectangle 22"/>
          <p:cNvSpPr/>
          <p:nvPr/>
        </p:nvSpPr>
        <p:spPr>
          <a:xfrm>
            <a:off x="406399" y="4919631"/>
            <a:ext cx="7287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Khoẻ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cường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tin.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6" grpId="0"/>
      <p:bldP spid="7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977" y="537472"/>
            <a:ext cx="2677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467461" y="1170740"/>
            <a:ext cx="1864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khịa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450277" y="1736330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>
          <a:xfrm>
            <a:off x="1962878" y="1154799"/>
            <a:ext cx="5404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38357" y="1732162"/>
            <a:ext cx="34034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endParaRPr lang="en-US" sz="3600" dirty="0"/>
          </a:p>
        </p:txBody>
      </p:sp>
      <p:sp>
        <p:nvSpPr>
          <p:cNvPr id="17" name="Rectangle 16"/>
          <p:cNvSpPr/>
          <p:nvPr/>
        </p:nvSpPr>
        <p:spPr>
          <a:xfrm>
            <a:off x="1078223" y="2305025"/>
            <a:ext cx="36599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ghẹo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3600" dirty="0"/>
          </a:p>
        </p:txBody>
      </p:sp>
      <p:sp>
        <p:nvSpPr>
          <p:cNvPr id="19" name="Rectangle 18"/>
          <p:cNvSpPr/>
          <p:nvPr/>
        </p:nvSpPr>
        <p:spPr>
          <a:xfrm>
            <a:off x="452311" y="2313969"/>
            <a:ext cx="864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22" name="Rectangle 21"/>
          <p:cNvSpPr/>
          <p:nvPr/>
        </p:nvSpPr>
        <p:spPr>
          <a:xfrm>
            <a:off x="233977" y="2881820"/>
            <a:ext cx="7799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iêu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ngạo, hung hăng,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16" y="444138"/>
            <a:ext cx="3418099" cy="613954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89126" y="1173860"/>
            <a:ext cx="3023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16709" y="1761941"/>
            <a:ext cx="3023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61983" y="2310111"/>
            <a:ext cx="3023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3" grpId="0"/>
      <p:bldP spid="14" grpId="0"/>
      <p:bldP spid="17" grpId="0"/>
      <p:bldP spid="19" grpId="0"/>
      <p:bldP spid="22" grpId="0"/>
      <p:bldP spid="21" grpId="0"/>
      <p:bldP spid="21" grpId="1"/>
      <p:bldP spid="23" grpId="0"/>
      <p:bldP spid="23" grpId="1"/>
      <p:bldP spid="24" grpId="0"/>
      <p:bldP spid="2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33C749-6819-95A6-87F9-C796404AA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01" y="1033255"/>
            <a:ext cx="10107793" cy="5635182"/>
          </a:xfrm>
          <a:prstGeom prst="rect">
            <a:avLst/>
          </a:prstGeom>
        </p:spPr>
      </p:pic>
      <p:sp>
        <p:nvSpPr>
          <p:cNvPr id="4" name="Rectangle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133267" y="1072620"/>
            <a:ext cx="4864697" cy="277822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800">
                <a:solidFill>
                  <a:srgbClr val="FFFFFF"/>
                </a:solidFill>
                <a:latin typeface="Calibri"/>
                <a:cs typeface="Times New Roman" pitchFamily="18" charset="0"/>
              </a:rPr>
              <a:t>Ngoại hình</a:t>
            </a:r>
          </a:p>
        </p:txBody>
      </p:sp>
      <p:sp>
        <p:nvSpPr>
          <p:cNvPr id="5" name="Rectangle 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997964" y="1090713"/>
            <a:ext cx="5260030" cy="274934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800">
                <a:solidFill>
                  <a:prstClr val="white"/>
                </a:solidFill>
                <a:latin typeface="Calibri"/>
              </a:rPr>
              <a:t>Hành động</a:t>
            </a:r>
          </a:p>
        </p:txBody>
      </p:sp>
      <p:sp>
        <p:nvSpPr>
          <p:cNvPr id="6" name="Rectangl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167134" y="3847694"/>
            <a:ext cx="4864697" cy="2802976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800">
                <a:solidFill>
                  <a:prstClr val="white"/>
                </a:solidFill>
                <a:latin typeface="Calibri"/>
              </a:rPr>
              <a:t>Ngôn ngữ</a:t>
            </a:r>
          </a:p>
        </p:txBody>
      </p:sp>
      <p:sp>
        <p:nvSpPr>
          <p:cNvPr id="3" name="Rectangle 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031830" y="3823302"/>
            <a:ext cx="5260030" cy="28273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800">
                <a:solidFill>
                  <a:prstClr val="black"/>
                </a:solidFill>
                <a:latin typeface="Calibri"/>
              </a:rPr>
              <a:t>Tâm trạng</a:t>
            </a:r>
          </a:p>
        </p:txBody>
      </p:sp>
      <p:sp>
        <p:nvSpPr>
          <p:cNvPr id="7" name="AutoShape 2" descr="VẼ TRANH 20/11 DỄ NHẤT, Ý NGHĨA II Ong mật mỹ thuật #80 - Hướng dẫn vẽ tranh  đơn giản nhanh chóng - Kho kiến thức học tập Digital Marketing"/>
          <p:cNvSpPr>
            <a:spLocks noChangeAspect="1" noChangeArrowheads="1"/>
          </p:cNvSpPr>
          <p:nvPr/>
        </p:nvSpPr>
        <p:spPr bwMode="auto">
          <a:xfrm>
            <a:off x="1920205" y="8501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6669B2F-9FFD-C26F-340C-B5415D933A7E}"/>
              </a:ext>
            </a:extLst>
          </p:cNvPr>
          <p:cNvSpPr txBox="1">
            <a:spLocks/>
          </p:cNvSpPr>
          <p:nvPr/>
        </p:nvSpPr>
        <p:spPr>
          <a:xfrm>
            <a:off x="668941" y="207330"/>
            <a:ext cx="10972801" cy="825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5373688" algn="l"/>
              </a:tabLs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NGƯỜI BẠN MỚI !</a:t>
            </a:r>
            <a:endParaRPr lang="vi-V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55D033-1272-1297-C16E-4B380949D3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19" y="1195"/>
            <a:ext cx="1295953" cy="12959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1A6EEE-ABB3-6088-039C-654A72420C3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694" y="-141004"/>
            <a:ext cx="1295953" cy="12959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FAB4AE-F008-CA34-8F21-C1ED7DD83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" y="5249182"/>
            <a:ext cx="907304" cy="12675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19B8B9-FB9B-2DA6-5DE3-C5FBC7210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726" y="5236986"/>
            <a:ext cx="907304" cy="126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972801" y="5993233"/>
            <a:ext cx="721894" cy="535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AC12CD-E5E7-521C-EE54-37255B27AACF}"/>
              </a:ext>
            </a:extLst>
          </p:cNvPr>
          <p:cNvSpPr/>
          <p:nvPr/>
        </p:nvSpPr>
        <p:spPr>
          <a:xfrm>
            <a:off x="705854" y="483766"/>
            <a:ext cx="10844462" cy="42326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Râu ria cụt có một mẩu, mà mặt mũi lúc nào cũng ngẩn ngẩn ngơ ngơ. </a:t>
            </a:r>
            <a:endParaRPr lang="vi-VN" sz="24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0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12A2460D-A16E-4E53-A05C-FDAF58BF6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11071510" y="5958319"/>
            <a:ext cx="847774" cy="528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42978A-E81D-7C81-EC4A-5D5A4FA65591}"/>
              </a:ext>
            </a:extLst>
          </p:cNvPr>
          <p:cNvSpPr/>
          <p:nvPr/>
        </p:nvSpPr>
        <p:spPr>
          <a:xfrm>
            <a:off x="401053" y="371470"/>
            <a:ext cx="11518231" cy="402406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 - Đùa trò gì em đương lên cơn hen đây! Hừ hừ…</a:t>
            </a:r>
            <a:endParaRPr lang="vi-VN" sz="24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35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875042" y="5791200"/>
            <a:ext cx="771525" cy="599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41601E-23BF-AE6B-4DB1-3E9857A062B3}"/>
              </a:ext>
            </a:extLst>
          </p:cNvPr>
          <p:cNvSpPr/>
          <p:nvPr/>
        </p:nvSpPr>
        <p:spPr>
          <a:xfrm>
            <a:off x="1079224" y="467722"/>
            <a:ext cx="10033552" cy="402406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Loay hoay trong cửa hang</a:t>
            </a:r>
            <a:endParaRPr lang="vi-VN" sz="24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9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972799" y="5831305"/>
            <a:ext cx="770022" cy="617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783BCD-946E-B5D6-480C-BADA470C9B7D}"/>
              </a:ext>
            </a:extLst>
          </p:cNvPr>
          <p:cNvSpPr/>
          <p:nvPr/>
        </p:nvSpPr>
        <p:spPr>
          <a:xfrm>
            <a:off x="561474" y="547932"/>
            <a:ext cx="11357810" cy="402406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Trả lời tôi bằng giọng rất buồn rầu.</a:t>
            </a:r>
            <a:endParaRPr lang="vi-VN" sz="54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4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8F48AF-E88D-B249-E67A-B9D515B5AB51}"/>
              </a:ext>
            </a:extLst>
          </p:cNvPr>
          <p:cNvSpPr txBox="1"/>
          <p:nvPr/>
        </p:nvSpPr>
        <p:spPr>
          <a:xfrm>
            <a:off x="194443" y="581774"/>
            <a:ext cx="5752011" cy="76944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</a:t>
            </a:r>
            <a:r>
              <a:rPr lang="vi-VN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Dế Choắt</a:t>
            </a:r>
            <a:endParaRPr kumimoji="0" lang="en-VN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Bài văn mẫu lớp 6: Phân tích tâm trạng của Dế Mèn khi chôn Dế Choắt trong  Bài học đường đời đầu tiên">
            <a:extLst>
              <a:ext uri="{FF2B5EF4-FFF2-40B4-BE49-F238E27FC236}">
                <a16:creationId xmlns:a16="http://schemas.microsoft.com/office/drawing/2014/main" id="{D64C6471-5523-A32B-BD69-A4E028A62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68" y="294392"/>
            <a:ext cx="5760719" cy="323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6759" y="1233648"/>
            <a:ext cx="5348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Gầy gò, ốm yếu nhưng rất khiêm tốn</a:t>
            </a:r>
            <a:endParaRPr lang="en-US" sz="3600" dirty="0"/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BE09A1F4-A8B0-7148-CD8C-3E2C5E162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668" y="3526972"/>
            <a:ext cx="5760718" cy="322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9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2 Sự tích cây Vú Sữa - Chuyện cổ tích sự tích cây Vú Sữa - Vietnamese Fairy Tales - Vườn Cổ Tích.mp4" descr="1.2 Sự tích cây Vú Sữa - Chuyện cổ tích sự tích cây Vú Sữa - Vietnamese Fairy Tales - Vườn Cổ Tích.mp4">
            <a:hlinkClick r:id="" action="ppaction://media"/>
            <a:extLst>
              <a:ext uri="{FF2B5EF4-FFF2-40B4-BE49-F238E27FC236}">
                <a16:creationId xmlns:a16="http://schemas.microsoft.com/office/drawing/2014/main" id="{9558836D-6B58-814D-A77A-BC53556D04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0" y="381000"/>
            <a:ext cx="1084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02B30C-2740-3D43-A7B4-4D8207C4E207}"/>
              </a:ext>
            </a:extLst>
          </p:cNvPr>
          <p:cNvSpPr txBox="1"/>
          <p:nvPr/>
        </p:nvSpPr>
        <p:spPr>
          <a:xfrm>
            <a:off x="254725" y="453369"/>
            <a:ext cx="10676511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học đường đời đầu </a:t>
            </a:r>
            <a:r>
              <a:rPr kumimoji="0" lang="en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A959F586-EC7D-FA81-03C9-12E5F67C3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06" y="2484694"/>
            <a:ext cx="6984076" cy="255454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bậy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A959F586-EC7D-FA81-03C9-12E5F67C3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06" y="1161255"/>
            <a:ext cx="6579948" cy="132343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alt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bepthandemen.com/wp-content/uploads/2017/12/de-m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961" y="453369"/>
            <a:ext cx="4096593" cy="600284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9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73635" y="77277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0">
            <a:extLst>
              <a:ext uri="{FF2B5EF4-FFF2-40B4-BE49-F238E27FC236}">
                <a16:creationId xmlns:a16="http://schemas.microsoft.com/office/drawing/2014/main" id="{58EC4F33-68D6-B2D4-9EC8-0C3DF74DA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07" y="3518696"/>
            <a:ext cx="4526724" cy="2774727"/>
          </a:xfrm>
          <a:prstGeom prst="cloudCallout">
            <a:avLst>
              <a:gd name="adj1" fmla="val 65149"/>
              <a:gd name="adj2" fmla="val -3027"/>
            </a:avLst>
          </a:prstGeom>
          <a:gradFill rotWithShape="1">
            <a:gsLst>
              <a:gs pos="0">
                <a:srgbClr val="FFFFFF"/>
              </a:gs>
              <a:gs pos="100000">
                <a:srgbClr val="FF99FF"/>
              </a:gs>
            </a:gsLst>
            <a:lin ang="18900000" scaled="1"/>
          </a:gradFill>
          <a:ln w="12700">
            <a:solidFill>
              <a:srgbClr val="666699"/>
            </a:solidFill>
            <a:round/>
            <a:headEnd/>
            <a:tailEnd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AutoShape 40">
            <a:extLst>
              <a:ext uri="{FF2B5EF4-FFF2-40B4-BE49-F238E27FC236}">
                <a16:creationId xmlns:a16="http://schemas.microsoft.com/office/drawing/2014/main" id="{58EC4F33-68D6-B2D4-9EC8-0C3DF74DA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9" y="233769"/>
            <a:ext cx="4526724" cy="2774727"/>
          </a:xfrm>
          <a:prstGeom prst="cloudCallout">
            <a:avLst>
              <a:gd name="adj1" fmla="val 72152"/>
              <a:gd name="adj2" fmla="val -14313"/>
            </a:avLst>
          </a:prstGeom>
          <a:gradFill rotWithShape="1">
            <a:gsLst>
              <a:gs pos="0">
                <a:srgbClr val="FFFFFF"/>
              </a:gs>
              <a:gs pos="100000">
                <a:srgbClr val="FF99FF"/>
              </a:gs>
            </a:gsLst>
            <a:lin ang="18900000" scaled="1"/>
          </a:gradFill>
          <a:ln w="12700">
            <a:solidFill>
              <a:srgbClr val="666699"/>
            </a:solidFill>
            <a:round/>
            <a:headEnd/>
            <a:tailEnd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012" y="743969"/>
            <a:ext cx="36791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Dế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Mèn</a:t>
            </a: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US" sz="3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820721" y="3944758"/>
            <a:ext cx="34904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Dế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Choắt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  <a:p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5673635" y="445258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861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1707" y="391019"/>
            <a:ext cx="2856551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x-none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altLang="x-none" sz="3600" b="1" dirty="0" err="1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ổng</a:t>
            </a:r>
            <a:r>
              <a:rPr lang="en-US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x-none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3600" b="1" dirty="0">
              <a:ln>
                <a:solidFill>
                  <a:srgbClr val="FFFF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6658" y="1037350"/>
            <a:ext cx="78544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rút ra cho bản thân</a:t>
            </a:r>
            <a:endParaRPr lang="en-US" alt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Tôn trọng sự khác biệt của bạn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Sẵn sàng chia sẻ, giúp đỡ khi bạn cần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0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00808" y="1287403"/>
            <a:ext cx="10534577" cy="5254603"/>
            <a:chOff x="610219" y="1076325"/>
            <a:chExt cx="9822500" cy="45496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96260CB-180B-5C3C-E420-F74B733D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273" y="1092730"/>
              <a:ext cx="1508446" cy="152037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A807EEA-73B7-CE30-7721-7D4B3B9D9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54" y="3406453"/>
              <a:ext cx="2701380" cy="180092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87D7094-FE94-D56E-A923-EF2B146D6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218" y="2230273"/>
              <a:ext cx="2745981" cy="339574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224122A-98AF-8050-B847-2413FB7FE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198" y="2069303"/>
              <a:ext cx="1893660" cy="342899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E32AAE85-2EFA-C101-DB5E-05FFDD170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7348" y="2190989"/>
              <a:ext cx="1723718" cy="34290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ADDC858D-F729-F26C-0385-5A06AAB87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19" y="1076325"/>
              <a:ext cx="2118522" cy="23526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7535" y="1223329"/>
            <a:ext cx="7523116" cy="177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00808" y="1287403"/>
            <a:ext cx="10534577" cy="5254603"/>
            <a:chOff x="610219" y="1076325"/>
            <a:chExt cx="9822500" cy="45496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96260CB-180B-5C3C-E420-F74B733D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273" y="1092730"/>
              <a:ext cx="1508446" cy="152037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A807EEA-73B7-CE30-7721-7D4B3B9D9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54" y="3406453"/>
              <a:ext cx="2701380" cy="180092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87D7094-FE94-D56E-A923-EF2B146D6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218" y="2230273"/>
              <a:ext cx="2745981" cy="339574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224122A-98AF-8050-B847-2413FB7FE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198" y="2069303"/>
              <a:ext cx="1893660" cy="342899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E32AAE85-2EFA-C101-DB5E-05FFDD170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7348" y="2190989"/>
              <a:ext cx="1723718" cy="34290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ADDC858D-F729-F26C-0385-5A06AAB87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19" y="1076325"/>
              <a:ext cx="2118522" cy="23526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7535" y="1223329"/>
            <a:ext cx="7523116" cy="177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2" action="ppaction://hlinksldjump"/>
          </p:cNvPr>
          <p:cNvSpPr/>
          <p:nvPr/>
        </p:nvSpPr>
        <p:spPr>
          <a:xfrm>
            <a:off x="2013993" y="787276"/>
            <a:ext cx="562708" cy="55391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Oval 2">
            <a:hlinkClick r:id="rId3" action="ppaction://hlinksldjump"/>
          </p:cNvPr>
          <p:cNvSpPr/>
          <p:nvPr/>
        </p:nvSpPr>
        <p:spPr>
          <a:xfrm>
            <a:off x="2013993" y="1528761"/>
            <a:ext cx="562708" cy="55391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Oval 3">
            <a:hlinkClick r:id="rId4" action="ppaction://hlinksldjump"/>
          </p:cNvPr>
          <p:cNvSpPr/>
          <p:nvPr/>
        </p:nvSpPr>
        <p:spPr>
          <a:xfrm>
            <a:off x="2013993" y="3753216"/>
            <a:ext cx="562708" cy="55391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2013993" y="3011731"/>
            <a:ext cx="562708" cy="55391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Oval 5">
            <a:hlinkClick r:id="rId6" action="ppaction://hlinksldjump"/>
          </p:cNvPr>
          <p:cNvSpPr/>
          <p:nvPr/>
        </p:nvSpPr>
        <p:spPr>
          <a:xfrm>
            <a:off x="2013993" y="2270245"/>
            <a:ext cx="562708" cy="55391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hlinkClick r:id="rId7" action="ppaction://hlinksldjump"/>
          </p:cNvPr>
          <p:cNvSpPr/>
          <p:nvPr/>
        </p:nvSpPr>
        <p:spPr>
          <a:xfrm>
            <a:off x="2013993" y="4494701"/>
            <a:ext cx="562708" cy="55391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5086907" y="787277"/>
            <a:ext cx="3893880" cy="563439"/>
            <a:chOff x="3316533" y="772256"/>
            <a:chExt cx="3893880" cy="563439"/>
          </a:xfrm>
        </p:grpSpPr>
        <p:sp>
          <p:nvSpPr>
            <p:cNvPr id="31" name="Oval 30"/>
            <p:cNvSpPr/>
            <p:nvPr/>
          </p:nvSpPr>
          <p:spPr>
            <a:xfrm>
              <a:off x="3316533" y="77225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3863484" y="772257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4414102" y="781780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4967652" y="772257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090136" y="778112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Ắ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5527428" y="78177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6647705" y="77225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086907" y="771498"/>
            <a:ext cx="3893880" cy="563439"/>
            <a:chOff x="3586351" y="1459885"/>
            <a:chExt cx="3893880" cy="563439"/>
          </a:xfrm>
        </p:grpSpPr>
        <p:sp>
          <p:nvSpPr>
            <p:cNvPr id="51" name="Oval 50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917523" y="1459887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4511190" y="1500055"/>
            <a:ext cx="3336311" cy="563439"/>
            <a:chOff x="3586351" y="1459885"/>
            <a:chExt cx="3336311" cy="563439"/>
          </a:xfrm>
        </p:grpSpPr>
        <p:sp>
          <p:nvSpPr>
            <p:cNvPr id="289" name="Oval 288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90" name="Oval 289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91" name="Oval 290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Ị</a:t>
              </a:r>
            </a:p>
          </p:txBody>
        </p:sp>
        <p:sp>
          <p:nvSpPr>
            <p:cNvPr id="292" name="Oval 291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93" name="Oval 292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94" name="Oval 293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Ố</a:t>
              </a:r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4511190" y="1503213"/>
            <a:ext cx="3336311" cy="563439"/>
            <a:chOff x="3586351" y="1459885"/>
            <a:chExt cx="3336311" cy="563439"/>
          </a:xfrm>
        </p:grpSpPr>
        <p:sp>
          <p:nvSpPr>
            <p:cNvPr id="296" name="Oval 295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" name="Oval 296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" name="Oval 297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Oval 298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Oval 299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" name="Oval 300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2" name="Group 301"/>
          <p:cNvGrpSpPr/>
          <p:nvPr/>
        </p:nvGrpSpPr>
        <p:grpSpPr>
          <a:xfrm>
            <a:off x="5596853" y="2238147"/>
            <a:ext cx="3336311" cy="563439"/>
            <a:chOff x="3586351" y="1459885"/>
            <a:chExt cx="3336311" cy="563439"/>
          </a:xfrm>
        </p:grpSpPr>
        <p:sp>
          <p:nvSpPr>
            <p:cNvPr id="303" name="Oval 302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04" name="Oval 303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</a:p>
          </p:txBody>
        </p:sp>
        <p:sp>
          <p:nvSpPr>
            <p:cNvPr id="305" name="Oval 304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06" name="Oval 305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07" name="Oval 306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08" name="Oval 307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Ố</a:t>
              </a:r>
            </a:p>
          </p:txBody>
        </p:sp>
      </p:grpSp>
      <p:grpSp>
        <p:nvGrpSpPr>
          <p:cNvPr id="309" name="Group 308"/>
          <p:cNvGrpSpPr/>
          <p:nvPr/>
        </p:nvGrpSpPr>
        <p:grpSpPr>
          <a:xfrm>
            <a:off x="5601901" y="2240782"/>
            <a:ext cx="3336311" cy="563439"/>
            <a:chOff x="3586351" y="1459885"/>
            <a:chExt cx="3336311" cy="563439"/>
          </a:xfrm>
        </p:grpSpPr>
        <p:sp>
          <p:nvSpPr>
            <p:cNvPr id="310" name="Oval 309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1" name="Oval 310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2" name="Oval 311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" name="Oval 312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4" name="Oval 313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" name="Oval 314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6" name="Group 315"/>
          <p:cNvGrpSpPr/>
          <p:nvPr/>
        </p:nvGrpSpPr>
        <p:grpSpPr>
          <a:xfrm>
            <a:off x="5580842" y="3004042"/>
            <a:ext cx="3336311" cy="563439"/>
            <a:chOff x="3586351" y="1459885"/>
            <a:chExt cx="3336311" cy="563439"/>
          </a:xfrm>
        </p:grpSpPr>
        <p:sp>
          <p:nvSpPr>
            <p:cNvPr id="317" name="Oval 316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18" name="Oval 317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</a:p>
          </p:txBody>
        </p:sp>
        <p:sp>
          <p:nvSpPr>
            <p:cNvPr id="319" name="Oval 318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320" name="Oval 319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321" name="Oval 320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22" name="Oval 321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5580842" y="3008610"/>
            <a:ext cx="3336311" cy="563439"/>
            <a:chOff x="3586351" y="1459885"/>
            <a:chExt cx="3336311" cy="563439"/>
          </a:xfrm>
        </p:grpSpPr>
        <p:sp>
          <p:nvSpPr>
            <p:cNvPr id="324" name="Oval 323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5" name="Oval 324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6" name="Oval 325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" name="Oval 326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8" name="Oval 327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9" name="Oval 328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6167439" y="3729273"/>
            <a:ext cx="1660277" cy="563439"/>
            <a:chOff x="3586351" y="1459885"/>
            <a:chExt cx="1660277" cy="563439"/>
          </a:xfrm>
        </p:grpSpPr>
        <p:sp>
          <p:nvSpPr>
            <p:cNvPr id="331" name="Oval 330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32" name="Oval 331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Ấ</a:t>
              </a:r>
            </a:p>
          </p:txBody>
        </p:sp>
        <p:sp>
          <p:nvSpPr>
            <p:cNvPr id="333" name="Oval 332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6165604" y="3727986"/>
            <a:ext cx="1660277" cy="563439"/>
            <a:chOff x="3586351" y="1459885"/>
            <a:chExt cx="1660277" cy="563439"/>
          </a:xfrm>
        </p:grpSpPr>
        <p:sp>
          <p:nvSpPr>
            <p:cNvPr id="335" name="Oval 334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6" name="Oval 335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7" name="Oval 336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" name="Group 337"/>
          <p:cNvGrpSpPr/>
          <p:nvPr/>
        </p:nvGrpSpPr>
        <p:grpSpPr>
          <a:xfrm>
            <a:off x="3910515" y="4480418"/>
            <a:ext cx="5000255" cy="563439"/>
            <a:chOff x="3288324" y="4489940"/>
            <a:chExt cx="5000255" cy="563439"/>
          </a:xfrm>
        </p:grpSpPr>
        <p:grpSp>
          <p:nvGrpSpPr>
            <p:cNvPr id="339" name="Group 338"/>
            <p:cNvGrpSpPr/>
            <p:nvPr/>
          </p:nvGrpSpPr>
          <p:grpSpPr>
            <a:xfrm>
              <a:off x="3288324" y="4489940"/>
              <a:ext cx="3886929" cy="563439"/>
              <a:chOff x="3624907" y="4522786"/>
              <a:chExt cx="3886929" cy="563439"/>
            </a:xfrm>
          </p:grpSpPr>
          <p:grpSp>
            <p:nvGrpSpPr>
              <p:cNvPr id="342" name="Group 341"/>
              <p:cNvGrpSpPr/>
              <p:nvPr/>
            </p:nvGrpSpPr>
            <p:grpSpPr>
              <a:xfrm>
                <a:off x="3624907" y="4522786"/>
                <a:ext cx="3336311" cy="563439"/>
                <a:chOff x="3586351" y="1459885"/>
                <a:chExt cx="3336311" cy="563439"/>
              </a:xfrm>
            </p:grpSpPr>
            <p:sp>
              <p:nvSpPr>
                <p:cNvPr id="344" name="Oval 343"/>
                <p:cNvSpPr/>
                <p:nvPr/>
              </p:nvSpPr>
              <p:spPr>
                <a:xfrm>
                  <a:off x="3586351" y="1459885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</a:p>
              </p:txBody>
            </p:sp>
            <p:sp>
              <p:nvSpPr>
                <p:cNvPr id="345" name="Oval 344"/>
                <p:cNvSpPr/>
                <p:nvPr/>
              </p:nvSpPr>
              <p:spPr>
                <a:xfrm>
                  <a:off x="4133302" y="1459886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346" name="Oval 345"/>
                <p:cNvSpPr/>
                <p:nvPr/>
              </p:nvSpPr>
              <p:spPr>
                <a:xfrm>
                  <a:off x="4683920" y="1469409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</a:t>
                  </a:r>
                </a:p>
              </p:txBody>
            </p:sp>
            <p:sp>
              <p:nvSpPr>
                <p:cNvPr id="347" name="Oval 346"/>
                <p:cNvSpPr/>
                <p:nvPr/>
              </p:nvSpPr>
              <p:spPr>
                <a:xfrm>
                  <a:off x="5237470" y="1459886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</a:p>
              </p:txBody>
            </p:sp>
            <p:sp>
              <p:nvSpPr>
                <p:cNvPr id="348" name="Oval 347"/>
                <p:cNvSpPr/>
                <p:nvPr/>
              </p:nvSpPr>
              <p:spPr>
                <a:xfrm>
                  <a:off x="6359954" y="1465741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u="sng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</a:p>
              </p:txBody>
            </p:sp>
            <p:sp>
              <p:nvSpPr>
                <p:cNvPr id="349" name="Oval 348"/>
                <p:cNvSpPr/>
                <p:nvPr/>
              </p:nvSpPr>
              <p:spPr>
                <a:xfrm>
                  <a:off x="5797246" y="1469408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Ễ</a:t>
                  </a:r>
                </a:p>
              </p:txBody>
            </p:sp>
          </p:grpSp>
          <p:sp>
            <p:nvSpPr>
              <p:cNvPr id="343" name="Oval 342"/>
              <p:cNvSpPr/>
              <p:nvPr/>
            </p:nvSpPr>
            <p:spPr>
              <a:xfrm>
                <a:off x="6949128" y="4532309"/>
                <a:ext cx="562708" cy="553915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</a:p>
            </p:txBody>
          </p:sp>
        </p:grpSp>
        <p:sp>
          <p:nvSpPr>
            <p:cNvPr id="340" name="Oval 339"/>
            <p:cNvSpPr/>
            <p:nvPr/>
          </p:nvSpPr>
          <p:spPr>
            <a:xfrm>
              <a:off x="7163529" y="4499463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41" name="Oval 340"/>
            <p:cNvSpPr/>
            <p:nvPr/>
          </p:nvSpPr>
          <p:spPr>
            <a:xfrm>
              <a:off x="7725871" y="4499463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350" name="Group 349"/>
          <p:cNvGrpSpPr/>
          <p:nvPr/>
        </p:nvGrpSpPr>
        <p:grpSpPr>
          <a:xfrm>
            <a:off x="3910515" y="4485178"/>
            <a:ext cx="5000255" cy="563439"/>
            <a:chOff x="3288324" y="4489940"/>
            <a:chExt cx="5000255" cy="563439"/>
          </a:xfrm>
        </p:grpSpPr>
        <p:grpSp>
          <p:nvGrpSpPr>
            <p:cNvPr id="351" name="Group 350"/>
            <p:cNvGrpSpPr/>
            <p:nvPr/>
          </p:nvGrpSpPr>
          <p:grpSpPr>
            <a:xfrm>
              <a:off x="3288324" y="4489940"/>
              <a:ext cx="3886929" cy="563439"/>
              <a:chOff x="3624907" y="4522786"/>
              <a:chExt cx="3886929" cy="563439"/>
            </a:xfrm>
          </p:grpSpPr>
          <p:grpSp>
            <p:nvGrpSpPr>
              <p:cNvPr id="354" name="Group 353"/>
              <p:cNvGrpSpPr/>
              <p:nvPr/>
            </p:nvGrpSpPr>
            <p:grpSpPr>
              <a:xfrm>
                <a:off x="3624907" y="4522786"/>
                <a:ext cx="3336311" cy="563439"/>
                <a:chOff x="3586351" y="1459885"/>
                <a:chExt cx="3336311" cy="563439"/>
              </a:xfrm>
            </p:grpSpPr>
            <p:sp>
              <p:nvSpPr>
                <p:cNvPr id="356" name="Oval 355"/>
                <p:cNvSpPr/>
                <p:nvPr/>
              </p:nvSpPr>
              <p:spPr>
                <a:xfrm>
                  <a:off x="3586351" y="1459885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7" name="Oval 356"/>
                <p:cNvSpPr/>
                <p:nvPr/>
              </p:nvSpPr>
              <p:spPr>
                <a:xfrm>
                  <a:off x="4133302" y="1459886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8" name="Oval 357"/>
                <p:cNvSpPr/>
                <p:nvPr/>
              </p:nvSpPr>
              <p:spPr>
                <a:xfrm>
                  <a:off x="4683920" y="1469409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9" name="Oval 358"/>
                <p:cNvSpPr/>
                <p:nvPr/>
              </p:nvSpPr>
              <p:spPr>
                <a:xfrm>
                  <a:off x="5237470" y="1459886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0" name="Oval 359"/>
                <p:cNvSpPr/>
                <p:nvPr/>
              </p:nvSpPr>
              <p:spPr>
                <a:xfrm>
                  <a:off x="6359954" y="1465741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1" name="Oval 360"/>
                <p:cNvSpPr/>
                <p:nvPr/>
              </p:nvSpPr>
              <p:spPr>
                <a:xfrm>
                  <a:off x="5797246" y="1469408"/>
                  <a:ext cx="562708" cy="553915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55" name="Oval 354"/>
              <p:cNvSpPr/>
              <p:nvPr/>
            </p:nvSpPr>
            <p:spPr>
              <a:xfrm>
                <a:off x="6949128" y="4532309"/>
                <a:ext cx="562708" cy="553915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2" name="Oval 351"/>
            <p:cNvSpPr/>
            <p:nvPr/>
          </p:nvSpPr>
          <p:spPr>
            <a:xfrm>
              <a:off x="7163529" y="4499463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3" name="Oval 352"/>
            <p:cNvSpPr/>
            <p:nvPr/>
          </p:nvSpPr>
          <p:spPr>
            <a:xfrm>
              <a:off x="7725871" y="4499463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5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357" y="3596089"/>
            <a:ext cx="2465895" cy="370533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87564" y="705677"/>
            <a:ext cx="4958861" cy="720217"/>
            <a:chOff x="3586351" y="1459885"/>
            <a:chExt cx="3893880" cy="563439"/>
          </a:xfrm>
        </p:grpSpPr>
        <p:sp>
          <p:nvSpPr>
            <p:cNvPr id="25" name="Oval 24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6917523" y="1459887"/>
              <a:ext cx="562708" cy="55391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730" y="1565564"/>
            <a:ext cx="832176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2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357" y="3596089"/>
            <a:ext cx="2465895" cy="370533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765692" y="1060774"/>
            <a:ext cx="4958861" cy="720217"/>
            <a:chOff x="3586351" y="1459885"/>
            <a:chExt cx="3893880" cy="563439"/>
          </a:xfrm>
        </p:grpSpPr>
        <p:sp>
          <p:nvSpPr>
            <p:cNvPr id="25" name="Oval 24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6917523" y="1459887"/>
              <a:ext cx="562708" cy="553915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997528" y="1911927"/>
            <a:ext cx="7876934" cy="399010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Tx/>
              <a:buChar char="-"/>
            </a:pP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44" indent="-285744">
              <a:buFontTx/>
              <a:buChar char="-"/>
            </a:pP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lủi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Tx/>
              <a:buChar char="-"/>
            </a:pP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………….…………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89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357" y="3596089"/>
            <a:ext cx="2465895" cy="370533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765692" y="1060774"/>
            <a:ext cx="4958861" cy="720217"/>
            <a:chOff x="3586351" y="1459885"/>
            <a:chExt cx="3893880" cy="563439"/>
          </a:xfrm>
        </p:grpSpPr>
        <p:sp>
          <p:nvSpPr>
            <p:cNvPr id="25" name="Oval 24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6917523" y="1459887"/>
              <a:ext cx="562708" cy="5539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094510" y="2078183"/>
            <a:ext cx="7550726" cy="418407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357" y="3596089"/>
            <a:ext cx="2465895" cy="370533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672039" y="1162717"/>
            <a:ext cx="4958861" cy="720217"/>
            <a:chOff x="3586351" y="1459885"/>
            <a:chExt cx="3893880" cy="563439"/>
          </a:xfrm>
        </p:grpSpPr>
        <p:sp>
          <p:nvSpPr>
            <p:cNvPr id="25" name="Oval 24"/>
            <p:cNvSpPr/>
            <p:nvPr/>
          </p:nvSpPr>
          <p:spPr>
            <a:xfrm>
              <a:off x="3586351" y="1459885"/>
              <a:ext cx="562708" cy="55391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133302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4683920" y="1469409"/>
              <a:ext cx="562708" cy="55391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5237470" y="1459886"/>
              <a:ext cx="562708" cy="55391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6917523" y="1459887"/>
              <a:ext cx="562708" cy="55391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2258154" y="2246768"/>
            <a:ext cx="7749783" cy="153389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Dế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Mèn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phiêu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lưu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solidFill>
                  <a:schemeClr val="bg1"/>
                </a:solidFill>
                <a:latin typeface="Auther Typeface" panose="02000503000000020002" pitchFamily="50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451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E2257EE-682D-FAB4-40C5-F7CD17DCF683}"/>
              </a:ext>
            </a:extLst>
          </p:cNvPr>
          <p:cNvSpPr txBox="1"/>
          <p:nvPr/>
        </p:nvSpPr>
        <p:spPr>
          <a:xfrm>
            <a:off x="1634247" y="316525"/>
            <a:ext cx="8945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vi-VN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 descr="Ảnh có chứa đồ chơi, búp bê, đồ họa véc tơ&#10;&#10;Mô tả được tạo tự động">
            <a:extLst>
              <a:ext uri="{FF2B5EF4-FFF2-40B4-BE49-F238E27FC236}">
                <a16:creationId xmlns:a16="http://schemas.microsoft.com/office/drawing/2014/main" id="{869D60A1-264F-4EC5-F5D2-807B6DCDF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29" b="93473" l="5833" r="90000">
                        <a14:foregroundMark x1="61667" y1="11655" x2="59722" y2="7925"/>
                        <a14:foregroundMark x1="51111" y1="4429" x2="51111" y2="4429"/>
                        <a14:foregroundMark x1="20833" y1="37762" x2="20833" y2="37762"/>
                        <a14:foregroundMark x1="14444" y1="40793" x2="19444" y2="34732"/>
                        <a14:foregroundMark x1="29031" y1="31667" x2="31111" y2="31002"/>
                        <a14:foregroundMark x1="28193" y1="31935" x2="28619" y2="31799"/>
                        <a14:foregroundMark x1="27464" y1="32168" x2="28193" y2="31935"/>
                        <a14:foregroundMark x1="19444" y1="34732" x2="27464" y2="32168"/>
                        <a14:foregroundMark x1="17500" y1="34033" x2="18611" y2="29604"/>
                        <a14:foregroundMark x1="11325" y1="37529" x2="10556" y2="36131"/>
                        <a14:foregroundMark x1="12222" y1="39161" x2="11325" y2="37529"/>
                        <a14:foregroundMark x1="10334" y1="41259" x2="10278" y2="40559"/>
                        <a14:foregroundMark x1="10371" y1="41725" x2="10334" y2="41259"/>
                        <a14:foregroundMark x1="10556" y1="44056" x2="10371" y2="41725"/>
                        <a14:foregroundMark x1="8333" y1="39627" x2="8333" y2="39161"/>
                        <a14:foregroundMark x1="8333" y1="40093" x2="8333" y2="39627"/>
                        <a14:foregroundMark x1="8333" y1="41259" x2="8333" y2="40093"/>
                        <a14:foregroundMark x1="6667" y1="39394" x2="7778" y2="38228"/>
                        <a14:foregroundMark x1="26389" y1="43124" x2="25278" y2="39394"/>
                        <a14:foregroundMark x1="45278" y1="93706" x2="45278" y2="93706"/>
                        <a14:foregroundMark x1="67222" y1="92774" x2="67222" y2="92774"/>
                        <a14:foregroundMark x1="5833" y1="37529" x2="14722" y2="33566"/>
                        <a14:foregroundMark x1="15000" y1="32401" x2="19444" y2="29371"/>
                        <a14:foregroundMark x1="14444" y1="33566" x2="11389" y2="33100"/>
                        <a14:foregroundMark x1="8889" y1="41026" x2="6111" y2="37995"/>
                        <a14:foregroundMark x1="7222" y1="39627" x2="7222" y2="39627"/>
                        <a14:foregroundMark x1="7222" y1="39394" x2="7222" y2="39394"/>
                        <a14:backgroundMark x1="35278" y1="37063" x2="35278" y2="37063"/>
                        <a14:backgroundMark x1="31667" y1="33800" x2="31667" y2="33800"/>
                        <a14:backgroundMark x1="29722" y1="32168" x2="29722" y2="32168"/>
                        <a14:backgroundMark x1="28056" y1="29837" x2="28056" y2="29837"/>
                        <a14:backgroundMark x1="28889" y1="31935" x2="28889" y2="31935"/>
                        <a14:backgroundMark x1="28333" y1="31002" x2="28333" y2="31002"/>
                        <a14:backgroundMark x1="29167" y1="31935" x2="29167" y2="31935"/>
                        <a14:backgroundMark x1="29167" y1="31935" x2="28333" y2="31235"/>
                        <a14:backgroundMark x1="37222" y1="37063" x2="40556" y2="38695"/>
                        <a14:backgroundMark x1="59444" y1="41026" x2="59444" y2="41026"/>
                        <a14:backgroundMark x1="60278" y1="40793" x2="60278" y2="40793"/>
                        <a14:backgroundMark x1="86389" y1="37063" x2="86389" y2="37063"/>
                        <a14:backgroundMark x1="85556" y1="34732" x2="85556" y2="34732"/>
                        <a14:backgroundMark x1="86389" y1="40093" x2="86389" y2="40093"/>
                        <a14:backgroundMark x1="55000" y1="73427" x2="55000" y2="73427"/>
                        <a14:backgroundMark x1="7778" y1="41725" x2="7778" y2="41725"/>
                        <a14:backgroundMark x1="56944" y1="41725" x2="58056" y2="41492"/>
                        <a14:backgroundMark x1="45278" y1="41259" x2="44444" y2="40793"/>
                        <a14:backgroundMark x1="32778" y1="17483" x2="32778" y2="17483"/>
                        <a14:backgroundMark x1="11667" y1="32634" x2="11667" y2="32634"/>
                        <a14:backgroundMark x1="11111" y1="32634" x2="11111" y2="32634"/>
                        <a14:backgroundMark x1="11111" y1="33100" x2="11111" y2="33100"/>
                        <a14:backgroundMark x1="5556" y1="37529" x2="5556" y2="37529"/>
                        <a14:backgroundMark x1="6667" y1="39627" x2="6667" y2="39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8" t="2767" r="10856" b="1723"/>
          <a:stretch/>
        </p:blipFill>
        <p:spPr>
          <a:xfrm>
            <a:off x="1859653" y="3353781"/>
            <a:ext cx="2063467" cy="2806779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E43176B-7301-78E0-E26D-CBB201C694AE}"/>
              </a:ext>
            </a:extLst>
          </p:cNvPr>
          <p:cNvSpPr txBox="1"/>
          <p:nvPr/>
        </p:nvSpPr>
        <p:spPr>
          <a:xfrm>
            <a:off x="1069079" y="2156714"/>
            <a:ext cx="391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78F8027-3EC9-E5E4-ECA8-D32EA25B3D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20061" r="9320" b="5884"/>
          <a:stretch/>
        </p:blipFill>
        <p:spPr>
          <a:xfrm>
            <a:off x="6544092" y="1403674"/>
            <a:ext cx="3662197" cy="3469575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3B7ED68-2120-2754-BB65-9CB82BD0316E}"/>
              </a:ext>
            </a:extLst>
          </p:cNvPr>
          <p:cNvSpPr txBox="1"/>
          <p:nvPr/>
        </p:nvSpPr>
        <p:spPr>
          <a:xfrm>
            <a:off x="6252047" y="4699762"/>
            <a:ext cx="391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357" y="3596089"/>
            <a:ext cx="2465895" cy="370533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52683" y="1050116"/>
            <a:ext cx="2859892" cy="730779"/>
            <a:chOff x="5234539" y="1451622"/>
            <a:chExt cx="2245692" cy="571701"/>
          </a:xfrm>
        </p:grpSpPr>
        <p:sp>
          <p:nvSpPr>
            <p:cNvPr id="25" name="Oval 24"/>
            <p:cNvSpPr/>
            <p:nvPr/>
          </p:nvSpPr>
          <p:spPr>
            <a:xfrm>
              <a:off x="5234539" y="1451622"/>
              <a:ext cx="562708" cy="55391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6359954" y="1465741"/>
              <a:ext cx="562708" cy="55391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797246" y="1469408"/>
              <a:ext cx="562708" cy="55391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6917523" y="1459887"/>
              <a:ext cx="562708" cy="55391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615788" y="2267205"/>
            <a:ext cx="7258673" cy="3759522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 ,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3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357" y="3596089"/>
            <a:ext cx="2465895" cy="370533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55503" y="1369743"/>
            <a:ext cx="6423264" cy="711016"/>
            <a:chOff x="3288324" y="4489940"/>
            <a:chExt cx="5000255" cy="563439"/>
          </a:xfrm>
          <a:solidFill>
            <a:srgbClr val="EFC515"/>
          </a:solidFill>
        </p:grpSpPr>
        <p:grpSp>
          <p:nvGrpSpPr>
            <p:cNvPr id="21" name="Group 20"/>
            <p:cNvGrpSpPr/>
            <p:nvPr/>
          </p:nvGrpSpPr>
          <p:grpSpPr>
            <a:xfrm>
              <a:off x="3288324" y="4489940"/>
              <a:ext cx="3886929" cy="563439"/>
              <a:chOff x="3624907" y="4522786"/>
              <a:chExt cx="3886929" cy="563439"/>
            </a:xfrm>
            <a:grpFill/>
          </p:grpSpPr>
          <p:grpSp>
            <p:nvGrpSpPr>
              <p:cNvPr id="33" name="Group 32"/>
              <p:cNvGrpSpPr/>
              <p:nvPr/>
            </p:nvGrpSpPr>
            <p:grpSpPr>
              <a:xfrm>
                <a:off x="3624907" y="4522786"/>
                <a:ext cx="3336311" cy="563439"/>
                <a:chOff x="3586351" y="1459885"/>
                <a:chExt cx="3336311" cy="563439"/>
              </a:xfrm>
              <a:grpFill/>
            </p:grpSpPr>
            <p:sp>
              <p:nvSpPr>
                <p:cNvPr id="35" name="Oval 34"/>
                <p:cNvSpPr/>
                <p:nvPr/>
              </p:nvSpPr>
              <p:spPr>
                <a:xfrm>
                  <a:off x="3586351" y="1459885"/>
                  <a:ext cx="562708" cy="553915"/>
                </a:xfrm>
                <a:prstGeom prst="ellipse">
                  <a:avLst/>
                </a:prstGeom>
                <a:grpFill/>
                <a:ln>
                  <a:solidFill>
                    <a:srgbClr val="EFC515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4133302" y="1459886"/>
                  <a:ext cx="562708" cy="553915"/>
                </a:xfrm>
                <a:prstGeom prst="ellipse">
                  <a:avLst/>
                </a:prstGeom>
                <a:grpFill/>
                <a:ln>
                  <a:solidFill>
                    <a:srgbClr val="EFC515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Ó</a:t>
                  </a: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4683920" y="1469409"/>
                  <a:ext cx="562708" cy="553915"/>
                </a:xfrm>
                <a:prstGeom prst="ellipse">
                  <a:avLst/>
                </a:prstGeom>
                <a:grpFill/>
                <a:ln>
                  <a:solidFill>
                    <a:srgbClr val="EFC515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5237470" y="1459886"/>
                  <a:ext cx="562708" cy="553915"/>
                </a:xfrm>
                <a:prstGeom prst="ellipse">
                  <a:avLst/>
                </a:prstGeom>
                <a:grpFill/>
                <a:ln>
                  <a:solidFill>
                    <a:srgbClr val="EFC515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6359954" y="1465741"/>
                  <a:ext cx="562708" cy="553915"/>
                </a:xfrm>
                <a:prstGeom prst="ellipse">
                  <a:avLst/>
                </a:prstGeom>
                <a:grpFill/>
                <a:ln>
                  <a:solidFill>
                    <a:srgbClr val="EFC515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Ữ</a:t>
                  </a: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5797246" y="1469408"/>
                  <a:ext cx="562708" cy="553915"/>
                </a:xfrm>
                <a:prstGeom prst="ellipse">
                  <a:avLst/>
                </a:prstGeom>
                <a:grpFill/>
                <a:ln>
                  <a:solidFill>
                    <a:srgbClr val="EFC515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</a:t>
                  </a:r>
                </a:p>
              </p:txBody>
            </p:sp>
          </p:grpSp>
          <p:sp>
            <p:nvSpPr>
              <p:cNvPr id="34" name="Oval 33"/>
              <p:cNvSpPr/>
              <p:nvPr/>
            </p:nvSpPr>
            <p:spPr>
              <a:xfrm>
                <a:off x="6949128" y="4532309"/>
                <a:ext cx="562708" cy="553915"/>
              </a:xfrm>
              <a:prstGeom prst="ellipse">
                <a:avLst/>
              </a:prstGeom>
              <a:grpFill/>
              <a:ln>
                <a:solidFill>
                  <a:srgbClr val="EFC515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7163529" y="4499463"/>
              <a:ext cx="562708" cy="553915"/>
            </a:xfrm>
            <a:prstGeom prst="ellipse">
              <a:avLst/>
            </a:prstGeom>
            <a:grpFill/>
            <a:ln>
              <a:solidFill>
                <a:srgbClr val="EFC515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7725871" y="4499463"/>
              <a:ext cx="562708" cy="553915"/>
            </a:xfrm>
            <a:prstGeom prst="ellipse">
              <a:avLst/>
            </a:prstGeom>
            <a:grpFill/>
            <a:ln>
              <a:solidFill>
                <a:srgbClr val="EFC515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807" y="2827064"/>
            <a:ext cx="7273159" cy="26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8">
            <a:extLst>
              <a:ext uri="{FF2B5EF4-FFF2-40B4-BE49-F238E27FC236}">
                <a16:creationId xmlns:a16="http://schemas.microsoft.com/office/drawing/2014/main" id="{DAB8FFE5-1DC4-D84C-8574-249BF8AF45E4}"/>
              </a:ext>
            </a:extLst>
          </p:cNvPr>
          <p:cNvSpPr txBox="1"/>
          <p:nvPr/>
        </p:nvSpPr>
        <p:spPr>
          <a:xfrm>
            <a:off x="1673886" y="749577"/>
            <a:ext cx="9499703" cy="1938992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6000" b="1" i="1" dirty="0" err="1" smtClean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b="1" i="1" dirty="0" smtClean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2, 3:</a:t>
            </a:r>
          </a:p>
          <a:p>
            <a:pPr algn="ctr"/>
            <a:r>
              <a:rPr lang="en-US" altLang="zh-CN" sz="6000" b="1" i="1" dirty="0" err="1" smtClean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i="1" dirty="0" smtClean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đời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tiên</a:t>
            </a:r>
            <a:endParaRPr lang="zh-CN" altLang="en-US" sz="6000" b="1" i="1" dirty="0">
              <a:solidFill>
                <a:srgbClr val="0070C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2415F5FD-782F-624F-8D99-04950CFCCD57}"/>
              </a:ext>
            </a:extLst>
          </p:cNvPr>
          <p:cNvSpPr txBox="1"/>
          <p:nvPr/>
        </p:nvSpPr>
        <p:spPr>
          <a:xfrm>
            <a:off x="8536700" y="3727105"/>
            <a:ext cx="1933476" cy="523220"/>
          </a:xfrm>
          <a:prstGeom prst="rect">
            <a:avLst/>
          </a:prstGeom>
          <a:noFill/>
        </p:spPr>
        <p:txBody>
          <a:bodyPr wrap="none" lIns="91439" tIns="45720" rIns="91439" bIns="45720" rtlCol="0">
            <a:spAutoFit/>
          </a:bodyPr>
          <a:lstStyle/>
          <a:p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8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Tô</a:t>
            </a:r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Hoài</a:t>
            </a:r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 </a:t>
            </a:r>
            <a:endParaRPr lang="zh-CN" altLang="en-US" sz="28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D351A6F6-345E-CC44-A876-722BDD46E80F}"/>
              </a:ext>
            </a:extLst>
          </p:cNvPr>
          <p:cNvSpPr txBox="1"/>
          <p:nvPr/>
        </p:nvSpPr>
        <p:spPr>
          <a:xfrm>
            <a:off x="2824184" y="2830574"/>
            <a:ext cx="7733289" cy="553998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Trích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Dế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Mèn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phiêu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lưu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kí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”)</a:t>
            </a:r>
            <a:endParaRPr lang="zh-CN" altLang="en-US" sz="30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ACB5D-0762-D54C-A3ED-542B951F8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65" y="3758833"/>
            <a:ext cx="2127104" cy="30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5601" y="386090"/>
            <a:ext cx="3844001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x-none" sz="3600" b="1" dirty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x-none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altLang="x-none" sz="3600" b="1" dirty="0" err="1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x-none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3600" b="1" dirty="0">
              <a:ln>
                <a:solidFill>
                  <a:srgbClr val="FFFF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99284" y="1681695"/>
            <a:ext cx="66592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GB" altLang="en-GB" sz="3600" dirty="0" smtClean="0">
                <a:latin typeface="Times New Roman" pitchFamily="16" charset="0"/>
                <a:cs typeface="Times New Roman" pitchFamily="16" charset="0"/>
              </a:rPr>
              <a:t>- </a:t>
            </a:r>
            <a:r>
              <a:rPr lang="en-GB" altLang="en-GB" sz="3600" dirty="0" err="1" smtClean="0">
                <a:latin typeface="Times New Roman" pitchFamily="16" charset="0"/>
                <a:cs typeface="Times New Roman" pitchFamily="16" charset="0"/>
              </a:rPr>
              <a:t>Tô</a:t>
            </a:r>
            <a:r>
              <a:rPr lang="en-GB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GB" altLang="en-GB" sz="3600" dirty="0" err="1" smtClean="0">
                <a:latin typeface="Times New Roman" pitchFamily="16" charset="0"/>
                <a:cs typeface="Times New Roman" pitchFamily="16" charset="0"/>
              </a:rPr>
              <a:t>Hoài</a:t>
            </a:r>
            <a:r>
              <a:rPr lang="en-GB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 </a:t>
            </a:r>
            <a:r>
              <a:rPr lang="en-GB" altLang="en-GB" sz="3600" dirty="0" smtClean="0">
                <a:latin typeface="Times New Roman" pitchFamily="16" charset="0"/>
                <a:cs typeface="Times New Roman" pitchFamily="16" charset="0"/>
              </a:rPr>
              <a:t>(1920 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–  2014)</a:t>
            </a:r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355601" y="2796672"/>
            <a:ext cx="2813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- 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Quê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: 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Hà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Nội</a:t>
            </a:r>
            <a:endParaRPr lang="en-GB" altLang="en-GB" sz="3600" dirty="0">
              <a:latin typeface="Times New Roman" pitchFamily="16" charset="0"/>
              <a:cs typeface="Times New Roman" pitchFamily="16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6940551" y="1608139"/>
            <a:ext cx="0" cy="44100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986645" y="3934313"/>
              <a:ext cx="48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70325" y="3922073"/>
                <a:ext cx="3312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3643765" y="4515353"/>
              <a:ext cx="48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7445" y="4503113"/>
                <a:ext cx="33120" cy="2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40"/>
          <p:cNvGrpSpPr>
            <a:grpSpLocks/>
          </p:cNvGrpSpPr>
          <p:nvPr/>
        </p:nvGrpSpPr>
        <p:grpSpPr bwMode="auto">
          <a:xfrm>
            <a:off x="7122584" y="1587501"/>
            <a:ext cx="5001683" cy="4975225"/>
            <a:chOff x="3152" y="1248"/>
            <a:chExt cx="2287" cy="2352"/>
          </a:xfrm>
        </p:grpSpPr>
        <p:pic>
          <p:nvPicPr>
            <p:cNvPr id="14352" name="Picture 7" descr="16_16_56_6_6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248"/>
              <a:ext cx="2287" cy="209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42" name="Text Box 34"/>
            <p:cNvSpPr txBox="1">
              <a:spLocks noChangeArrowheads="1"/>
            </p:cNvSpPr>
            <p:nvPr/>
          </p:nvSpPr>
          <p:spPr bwMode="auto">
            <a:xfrm>
              <a:off x="3565" y="3353"/>
              <a:ext cx="1292" cy="24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sz="2800" b="1" dirty="0" err="1">
                  <a:ln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Times New Roman" panose="02020603050405020304" pitchFamily="18" charset="0"/>
                </a:rPr>
                <a:t>Tô</a:t>
              </a:r>
              <a:r>
                <a:rPr lang="en-US" altLang="en-US" sz="2800" b="1" dirty="0">
                  <a:ln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n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Times New Roman" panose="02020603050405020304" pitchFamily="18" charset="0"/>
                </a:rPr>
                <a:t>Hoài</a:t>
              </a:r>
              <a:endParaRPr lang="en-US" altLang="en-US" sz="28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53735" y="984299"/>
            <a:ext cx="2240998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x-none" sz="3600" b="1" dirty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x-none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altLang="x-none" sz="3600" b="1" dirty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Tác giả:</a:t>
            </a:r>
          </a:p>
        </p:txBody>
      </p:sp>
    </p:spTree>
    <p:extLst>
      <p:ext uri="{BB962C8B-B14F-4D97-AF65-F5344CB8AC3E}">
        <p14:creationId xmlns:p14="http://schemas.microsoft.com/office/powerpoint/2010/main" val="45696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, đồ họa véc tơ&#10;&#10;Mô tả được tạo tự động">
            <a:extLst>
              <a:ext uri="{FF2B5EF4-FFF2-40B4-BE49-F238E27FC236}">
                <a16:creationId xmlns:a16="http://schemas.microsoft.com/office/drawing/2014/main" id="{31E6C4F9-117A-53D7-F4F2-648C2CE6B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53" b="99804" l="10000" r="90000">
                        <a14:foregroundMark x1="51471" y1="64902" x2="64020" y2="57157"/>
                        <a14:foregroundMark x1="64020" y1="57157" x2="64020" y2="57157"/>
                        <a14:foregroundMark x1="58922" y1="57157" x2="60000" y2="53922"/>
                        <a14:foregroundMark x1="58431" y1="55588" x2="61078" y2="53725"/>
                        <a14:foregroundMark x1="60490" y1="53333" x2="62647" y2="53922"/>
                        <a14:foregroundMark x1="62941" y1="52941" x2="62941" y2="52941"/>
                        <a14:foregroundMark x1="61569" y1="52647" x2="61569" y2="52647"/>
                        <a14:foregroundMark x1="61176" y1="52157" x2="62059" y2="52647"/>
                        <a14:foregroundMark x1="35490" y1="56373" x2="50000" y2="64510"/>
                        <a14:foregroundMark x1="50000" y1="64510" x2="50294" y2="64804"/>
                        <a14:foregroundMark x1="46275" y1="65196" x2="37843" y2="59510"/>
                        <a14:foregroundMark x1="39706" y1="61961" x2="36765" y2="54510"/>
                        <a14:foregroundMark x1="34706" y1="56765" x2="37255" y2="59216"/>
                        <a14:foregroundMark x1="32353" y1="57157" x2="35686" y2="55490"/>
                        <a14:foregroundMark x1="32549" y1="56667" x2="35686" y2="55294"/>
                        <a14:foregroundMark x1="32353" y1="55784" x2="32549" y2="55784"/>
                        <a14:foregroundMark x1="31961" y1="55882" x2="33922" y2="55294"/>
                        <a14:foregroundMark x1="31078" y1="55588" x2="33529" y2="54804"/>
                        <a14:foregroundMark x1="30392" y1="79412" x2="37353" y2="77549"/>
                        <a14:foregroundMark x1="60294" y1="24706" x2="65490" y2="16176"/>
                        <a14:foregroundMark x1="66471" y1="9902" x2="66765" y2="7353"/>
                        <a14:foregroundMark x1="67157" y1="17745" x2="64902" y2="24216"/>
                        <a14:foregroundMark x1="54020" y1="89510" x2="60882" y2="79804"/>
                        <a14:foregroundMark x1="60882" y1="79804" x2="60882" y2="79608"/>
                        <a14:foregroundMark x1="54412" y1="95098" x2="42996" y2="95274"/>
                        <a14:foregroundMark x1="38627" y1="93878" x2="38627" y2="93235"/>
                        <a14:foregroundMark x1="38627" y1="97970" x2="38627" y2="97458"/>
                        <a14:foregroundMark x1="56862" y1="97555" x2="57745" y2="93725"/>
                        <a14:foregroundMark x1="61796" y1="97555" x2="62451" y2="93333"/>
                        <a14:foregroundMark x1="63340" y1="97555" x2="63039" y2="91078"/>
                        <a14:foregroundMark x1="36261" y1="99038" x2="35686" y2="99020"/>
                        <a14:foregroundMark x1="45098" y1="96765" x2="34118" y2="97451"/>
                        <a14:foregroundMark x1="34118" y1="97451" x2="34118" y2="97451"/>
                        <a14:foregroundMark x1="37647" y1="96471" x2="34216" y2="95588"/>
                        <a14:foregroundMark x1="33529" y1="95882" x2="34216" y2="97353"/>
                        <a14:foregroundMark x1="33529" y1="95882" x2="34118" y2="94314"/>
                        <a14:foregroundMark x1="33627" y1="95784" x2="33529" y2="97451"/>
                        <a14:foregroundMark x1="64510" y1="98039" x2="63627" y2="94314"/>
                        <a14:foregroundMark x1="64902" y1="98039" x2="64510" y2="94314"/>
                        <a14:backgroundMark x1="35784" y1="99804" x2="49118" y2="99314"/>
                        <a14:backgroundMark x1="49118" y1="99314" x2="63922" y2="99314"/>
                        <a14:backgroundMark x1="36078" y1="99510" x2="36078" y2="9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2292" y="1770021"/>
            <a:ext cx="4487533" cy="508797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8525608-9393-50A9-6F11-505192AC07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t="2390" r="38478" b="52610"/>
          <a:stretch/>
        </p:blipFill>
        <p:spPr>
          <a:xfrm>
            <a:off x="5085791" y="200605"/>
            <a:ext cx="4443832" cy="346957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6E0E187-9178-D6F8-C8EE-FA7EF40A4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205" y="676457"/>
            <a:ext cx="3853007" cy="251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6D3DAA7-233C-04CB-19C9-035D6F1187CF}"/>
              </a:ext>
            </a:extLst>
          </p:cNvPr>
          <p:cNvSpPr/>
          <p:nvPr/>
        </p:nvSpPr>
        <p:spPr>
          <a:xfrm>
            <a:off x="6386231" y="441724"/>
            <a:ext cx="3785659" cy="2906649"/>
          </a:xfrm>
          <a:custGeom>
            <a:avLst/>
            <a:gdLst>
              <a:gd name="connsiteX0" fmla="*/ 0 w 3785658"/>
              <a:gd name="connsiteY0" fmla="*/ 0 h 2906649"/>
              <a:gd name="connsiteX1" fmla="*/ 3785658 w 3785658"/>
              <a:gd name="connsiteY1" fmla="*/ 0 h 2906649"/>
              <a:gd name="connsiteX2" fmla="*/ 3785658 w 3785658"/>
              <a:gd name="connsiteY2" fmla="*/ 2906649 h 2906649"/>
              <a:gd name="connsiteX3" fmla="*/ 0 w 3785658"/>
              <a:gd name="connsiteY3" fmla="*/ 2906649 h 2906649"/>
              <a:gd name="connsiteX4" fmla="*/ 0 w 3785658"/>
              <a:gd name="connsiteY4" fmla="*/ 0 h 290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658" h="2906649" extrusionOk="0">
                <a:moveTo>
                  <a:pt x="0" y="0"/>
                </a:moveTo>
                <a:cubicBezTo>
                  <a:pt x="1511390" y="-58900"/>
                  <a:pt x="2383680" y="-55620"/>
                  <a:pt x="3785658" y="0"/>
                </a:cubicBezTo>
                <a:cubicBezTo>
                  <a:pt x="3685153" y="930374"/>
                  <a:pt x="3702024" y="1700878"/>
                  <a:pt x="3785658" y="2906649"/>
                </a:cubicBezTo>
                <a:cubicBezTo>
                  <a:pt x="2979158" y="2916041"/>
                  <a:pt x="1091286" y="2807686"/>
                  <a:pt x="0" y="2906649"/>
                </a:cubicBezTo>
                <a:cubicBezTo>
                  <a:pt x="68890" y="1484636"/>
                  <a:pt x="23382" y="1166178"/>
                  <a:pt x="0" y="0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35478839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DFBA1F6B-3736-D212-DD55-2623430B4DC0}"/>
              </a:ext>
            </a:extLst>
          </p:cNvPr>
          <p:cNvSpPr/>
          <p:nvPr/>
        </p:nvSpPr>
        <p:spPr>
          <a:xfrm flipH="1">
            <a:off x="2224393" y="3394808"/>
            <a:ext cx="3785659" cy="3116859"/>
          </a:xfrm>
          <a:custGeom>
            <a:avLst/>
            <a:gdLst>
              <a:gd name="connsiteX0" fmla="*/ 0 w 3785658"/>
              <a:gd name="connsiteY0" fmla="*/ 0 h 3116859"/>
              <a:gd name="connsiteX1" fmla="*/ 3785658 w 3785658"/>
              <a:gd name="connsiteY1" fmla="*/ 0 h 3116859"/>
              <a:gd name="connsiteX2" fmla="*/ 3785658 w 3785658"/>
              <a:gd name="connsiteY2" fmla="*/ 3116859 h 3116859"/>
              <a:gd name="connsiteX3" fmla="*/ 0 w 3785658"/>
              <a:gd name="connsiteY3" fmla="*/ 3116859 h 3116859"/>
              <a:gd name="connsiteX4" fmla="*/ 0 w 3785658"/>
              <a:gd name="connsiteY4" fmla="*/ 0 h 311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658" h="3116859" extrusionOk="0">
                <a:moveTo>
                  <a:pt x="0" y="0"/>
                </a:moveTo>
                <a:cubicBezTo>
                  <a:pt x="1511390" y="-58900"/>
                  <a:pt x="2383680" y="-55620"/>
                  <a:pt x="3785658" y="0"/>
                </a:cubicBezTo>
                <a:cubicBezTo>
                  <a:pt x="3685153" y="1149496"/>
                  <a:pt x="3702024" y="2094560"/>
                  <a:pt x="3785658" y="3116859"/>
                </a:cubicBezTo>
                <a:cubicBezTo>
                  <a:pt x="2979158" y="3126251"/>
                  <a:pt x="1091286" y="3017896"/>
                  <a:pt x="0" y="3116859"/>
                </a:cubicBezTo>
                <a:cubicBezTo>
                  <a:pt x="68890" y="2787449"/>
                  <a:pt x="23382" y="1244358"/>
                  <a:pt x="0" y="0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35478839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85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399000">
        <p:random/>
      </p:transition>
    </mc:Choice>
    <mc:Fallback xmlns=""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514" y="1515291"/>
            <a:ext cx="64530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2B7D3D0D-2703-EDF6-72F6-A49B828360B3}"/>
              </a:ext>
            </a:extLst>
          </p:cNvPr>
          <p:cNvSpPr txBox="1"/>
          <p:nvPr/>
        </p:nvSpPr>
        <p:spPr>
          <a:xfrm>
            <a:off x="1619795" y="378414"/>
            <a:ext cx="3670664" cy="916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KỂ TÓM TẮT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Hình ảnh 7">
            <a:extLst>
              <a:ext uri="{FF2B5EF4-FFF2-40B4-BE49-F238E27FC236}">
                <a16:creationId xmlns:a16="http://schemas.microsoft.com/office/drawing/2014/main" id="{B6D4E1F8-E2E0-FD1C-EE80-CF246E621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9" y="3119719"/>
            <a:ext cx="5069541" cy="3576916"/>
          </a:xfrm>
          <a:prstGeom prst="rect">
            <a:avLst/>
          </a:prstGeom>
        </p:spPr>
      </p:pic>
      <p:pic>
        <p:nvPicPr>
          <p:cNvPr id="7" name="Hình ảnh 19">
            <a:extLst>
              <a:ext uri="{FF2B5EF4-FFF2-40B4-BE49-F238E27FC236}">
                <a16:creationId xmlns:a16="http://schemas.microsoft.com/office/drawing/2014/main" id="{BE09A1F4-A8B0-7148-CD8C-3E2C5E162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6600" y="300447"/>
            <a:ext cx="5029200" cy="331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4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1707" y="391019"/>
            <a:ext cx="2779607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altLang="x-none" sz="3600" b="1" dirty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altLang="x-none" sz="3600" b="1" dirty="0" err="1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x-none" altLang="x-none" sz="3600" b="1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3600" b="1" dirty="0">
              <a:ln>
                <a:solidFill>
                  <a:srgbClr val="FFFF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38918" y="1037350"/>
            <a:ext cx="632764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571500" indent="-571500">
              <a:buFontTx/>
              <a:buChar char="-"/>
            </a:pPr>
            <a:r>
              <a:rPr lang="en-US" altLang="en-GB" sz="3600" dirty="0" err="1" smtClean="0">
                <a:latin typeface="Times New Roman" pitchFamily="16" charset="0"/>
                <a:cs typeface="Times New Roman" pitchFamily="16" charset="0"/>
              </a:rPr>
              <a:t>Gồm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dirty="0" err="1" smtClean="0">
                <a:latin typeface="Times New Roman" pitchFamily="16" charset="0"/>
                <a:cs typeface="Times New Roman" pitchFamily="16" charset="0"/>
              </a:rPr>
              <a:t>mười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dirty="0" err="1" smtClean="0">
                <a:latin typeface="Times New Roman" pitchFamily="16" charset="0"/>
                <a:cs typeface="Times New Roman" pitchFamily="16" charset="0"/>
              </a:rPr>
              <a:t>chương</a:t>
            </a:r>
            <a:r>
              <a:rPr lang="en-US" altLang="en-GB" sz="3600" dirty="0">
                <a:latin typeface="Times New Roman" pitchFamily="16" charset="0"/>
                <a:cs typeface="Times New Roman" pitchFamily="16" charset="0"/>
              </a:rPr>
              <a:t>.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altLang="en-GB" sz="3600" dirty="0" err="1" smtClean="0">
                <a:latin typeface="Times New Roman" pitchFamily="16" charset="0"/>
                <a:cs typeface="Times New Roman" pitchFamily="16" charset="0"/>
              </a:rPr>
              <a:t>Văn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dirty="0" err="1" smtClean="0">
                <a:latin typeface="Times New Roman" pitchFamily="16" charset="0"/>
                <a:cs typeface="Times New Roman" pitchFamily="16" charset="0"/>
              </a:rPr>
              <a:t>bản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i="1" dirty="0" smtClean="0">
                <a:latin typeface="Times New Roman" pitchFamily="16" charset="0"/>
                <a:cs typeface="Times New Roman" pitchFamily="16" charset="0"/>
              </a:rPr>
              <a:t>“</a:t>
            </a:r>
            <a:r>
              <a:rPr lang="en-US" altLang="en-GB" sz="3600" i="1" dirty="0" err="1" smtClean="0">
                <a:latin typeface="Times New Roman" pitchFamily="16" charset="0"/>
                <a:cs typeface="Times New Roman" pitchFamily="16" charset="0"/>
              </a:rPr>
              <a:t>Bài</a:t>
            </a:r>
            <a:r>
              <a:rPr lang="en-US" altLang="en-GB" sz="3600" i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i="1" dirty="0" err="1" smtClean="0">
                <a:latin typeface="Times New Roman" pitchFamily="16" charset="0"/>
                <a:cs typeface="Times New Roman" pitchFamily="16" charset="0"/>
              </a:rPr>
              <a:t>học</a:t>
            </a:r>
            <a:r>
              <a:rPr lang="en-US" altLang="en-GB" sz="3600" i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i="1" dirty="0" err="1" smtClean="0">
                <a:latin typeface="Times New Roman" pitchFamily="16" charset="0"/>
                <a:cs typeface="Times New Roman" pitchFamily="16" charset="0"/>
              </a:rPr>
              <a:t>đường</a:t>
            </a:r>
            <a:r>
              <a:rPr lang="en-US" altLang="en-GB" sz="3600" i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i="1" dirty="0" err="1" smtClean="0">
                <a:latin typeface="Times New Roman" pitchFamily="16" charset="0"/>
                <a:cs typeface="Times New Roman" pitchFamily="16" charset="0"/>
              </a:rPr>
              <a:t>đời</a:t>
            </a:r>
            <a:r>
              <a:rPr lang="en-US" altLang="en-GB" sz="3600" i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i="1" dirty="0" err="1" smtClean="0">
                <a:latin typeface="Times New Roman" pitchFamily="16" charset="0"/>
                <a:cs typeface="Times New Roman" pitchFamily="16" charset="0"/>
              </a:rPr>
              <a:t>đầu</a:t>
            </a:r>
            <a:r>
              <a:rPr lang="en-US" altLang="en-GB" sz="3600" i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i="1" dirty="0" err="1" smtClean="0">
                <a:latin typeface="Times New Roman" pitchFamily="16" charset="0"/>
                <a:cs typeface="Times New Roman" pitchFamily="16" charset="0"/>
              </a:rPr>
              <a:t>tiên</a:t>
            </a:r>
            <a:r>
              <a:rPr lang="en-US" altLang="en-GB" sz="3600" i="1" dirty="0" smtClean="0">
                <a:latin typeface="Times New Roman" pitchFamily="16" charset="0"/>
                <a:cs typeface="Times New Roman" pitchFamily="16" charset="0"/>
              </a:rPr>
              <a:t>”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dirty="0" err="1" smtClean="0">
                <a:latin typeface="Times New Roman" pitchFamily="16" charset="0"/>
                <a:cs typeface="Times New Roman" pitchFamily="16" charset="0"/>
              </a:rPr>
              <a:t>được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dirty="0" err="1" smtClean="0">
                <a:latin typeface="Times New Roman" pitchFamily="16" charset="0"/>
                <a:cs typeface="Times New Roman" pitchFamily="16" charset="0"/>
              </a:rPr>
              <a:t>trích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dirty="0" err="1" smtClean="0">
                <a:latin typeface="Times New Roman" pitchFamily="16" charset="0"/>
                <a:cs typeface="Times New Roman" pitchFamily="16" charset="0"/>
              </a:rPr>
              <a:t>từ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dirty="0" err="1" smtClean="0">
                <a:latin typeface="Times New Roman" pitchFamily="16" charset="0"/>
                <a:cs typeface="Times New Roman" pitchFamily="16" charset="0"/>
              </a:rPr>
              <a:t>chương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 I </a:t>
            </a:r>
            <a:r>
              <a:rPr lang="en-US" altLang="en-GB" sz="3600" dirty="0" err="1" smtClean="0">
                <a:latin typeface="Times New Roman" pitchFamily="16" charset="0"/>
                <a:cs typeface="Times New Roman" pitchFamily="16" charset="0"/>
              </a:rPr>
              <a:t>của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dirty="0" err="1" smtClean="0">
                <a:latin typeface="Times New Roman" pitchFamily="16" charset="0"/>
                <a:cs typeface="Times New Roman" pitchFamily="16" charset="0"/>
              </a:rPr>
              <a:t>tác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dirty="0" err="1" smtClean="0">
                <a:latin typeface="Times New Roman" pitchFamily="16" charset="0"/>
                <a:cs typeface="Times New Roman" pitchFamily="16" charset="0"/>
              </a:rPr>
              <a:t>phẩm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i="1" dirty="0" smtClean="0">
                <a:latin typeface="Times New Roman" pitchFamily="16" charset="0"/>
                <a:cs typeface="Times New Roman" pitchFamily="16" charset="0"/>
              </a:rPr>
              <a:t>“</a:t>
            </a:r>
            <a:r>
              <a:rPr lang="en-US" altLang="en-GB" sz="3600" i="1" dirty="0" err="1" smtClean="0">
                <a:latin typeface="Times New Roman" pitchFamily="16" charset="0"/>
                <a:cs typeface="Times New Roman" pitchFamily="16" charset="0"/>
              </a:rPr>
              <a:t>Dế</a:t>
            </a:r>
            <a:r>
              <a:rPr lang="en-US" altLang="en-GB" sz="3600" i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i="1" dirty="0" err="1" smtClean="0">
                <a:latin typeface="Times New Roman" pitchFamily="16" charset="0"/>
                <a:cs typeface="Times New Roman" pitchFamily="16" charset="0"/>
              </a:rPr>
              <a:t>Mèn</a:t>
            </a:r>
            <a:r>
              <a:rPr lang="en-US" altLang="en-GB" sz="3600" i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i="1" dirty="0" err="1" smtClean="0">
                <a:latin typeface="Times New Roman" pitchFamily="16" charset="0"/>
                <a:cs typeface="Times New Roman" pitchFamily="16" charset="0"/>
              </a:rPr>
              <a:t>phiêu</a:t>
            </a:r>
            <a:r>
              <a:rPr lang="en-US" altLang="en-GB" sz="3600" i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i="1" dirty="0" err="1" smtClean="0">
                <a:latin typeface="Times New Roman" pitchFamily="16" charset="0"/>
                <a:cs typeface="Times New Roman" pitchFamily="16" charset="0"/>
              </a:rPr>
              <a:t>lưu</a:t>
            </a:r>
            <a:r>
              <a:rPr lang="en-US" altLang="en-GB" sz="3600" i="1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i="1" dirty="0" err="1" smtClean="0">
                <a:latin typeface="Times New Roman" pitchFamily="16" charset="0"/>
                <a:cs typeface="Times New Roman" pitchFamily="16" charset="0"/>
              </a:rPr>
              <a:t>ký</a:t>
            </a:r>
            <a:r>
              <a:rPr lang="en-US" altLang="en-GB" sz="3600" i="1" dirty="0" smtClean="0">
                <a:latin typeface="Times New Roman" pitchFamily="16" charset="0"/>
                <a:cs typeface="Times New Roman" pitchFamily="16" charset="0"/>
              </a:rPr>
              <a:t>”</a:t>
            </a:r>
            <a:endParaRPr lang="en-GB" altLang="en-GB" sz="3600" dirty="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91707" y="3814874"/>
            <a:ext cx="2111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GB" altLang="en-GB" sz="3600" dirty="0" smtClean="0">
                <a:latin typeface="Times New Roman" pitchFamily="16" charset="0"/>
                <a:cs typeface="Times New Roman" pitchFamily="16" charset="0"/>
              </a:rPr>
              <a:t>- </a:t>
            </a:r>
            <a:r>
              <a:rPr lang="en-US" altLang="en-GB" sz="3600" dirty="0" err="1" smtClean="0">
                <a:latin typeface="Times New Roman" pitchFamily="16" charset="0"/>
                <a:cs typeface="Times New Roman" pitchFamily="16" charset="0"/>
              </a:rPr>
              <a:t>Thể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dirty="0" err="1" smtClean="0">
                <a:latin typeface="Times New Roman" pitchFamily="16" charset="0"/>
                <a:cs typeface="Times New Roman" pitchFamily="16" charset="0"/>
              </a:rPr>
              <a:t>loại</a:t>
            </a:r>
            <a:r>
              <a:rPr lang="en-US" altLang="en-GB" sz="3600" dirty="0" smtClean="0">
                <a:latin typeface="Times New Roman" pitchFamily="16" charset="0"/>
                <a:cs typeface="Times New Roman" pitchFamily="16" charset="0"/>
              </a:rPr>
              <a:t>:</a:t>
            </a:r>
            <a:endParaRPr lang="en-GB" altLang="en-GB" sz="3600" dirty="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94176" y="3814874"/>
            <a:ext cx="3579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GB" sz="3600" dirty="0" err="1">
                <a:latin typeface="Times New Roman" pitchFamily="16" charset="0"/>
                <a:cs typeface="Times New Roman" pitchFamily="16" charset="0"/>
              </a:rPr>
              <a:t>Truyện</a:t>
            </a:r>
            <a:r>
              <a:rPr lang="en-US" altLang="en-GB" sz="3600" dirty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dirty="0" err="1">
                <a:latin typeface="Times New Roman" pitchFamily="16" charset="0"/>
                <a:cs typeface="Times New Roman" pitchFamily="16" charset="0"/>
              </a:rPr>
              <a:t>đồng</a:t>
            </a:r>
            <a:r>
              <a:rPr lang="en-US" altLang="en-GB" sz="3600" dirty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GB" sz="3600" dirty="0" err="1">
                <a:latin typeface="Times New Roman" pitchFamily="16" charset="0"/>
                <a:cs typeface="Times New Roman" pitchFamily="16" charset="0"/>
              </a:rPr>
              <a:t>thoại</a:t>
            </a:r>
            <a:endParaRPr lang="en-US" sz="3600" dirty="0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245442" y="4376170"/>
            <a:ext cx="67987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- 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Phương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thức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biểu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đạt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chính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: 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tự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sự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.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6393" y="4963996"/>
            <a:ext cx="20677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- 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Ngôi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kể</a:t>
            </a:r>
            <a:r>
              <a:rPr lang="en-GB" altLang="en-GB" sz="3600" dirty="0" smtClean="0">
                <a:latin typeface="Times New Roman" pitchFamily="16" charset="0"/>
                <a:cs typeface="Times New Roman" pitchFamily="16" charset="0"/>
              </a:rPr>
              <a:t>:</a:t>
            </a:r>
            <a:endParaRPr lang="en-GB" altLang="en-GB" sz="3600" dirty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1" name="Hình ảnh 6" descr="Ảnh có chứa văn bản, hư cấu, cuốn truyện tranh, Phim hoạt hình&#10;&#10;Mô tả được tạo tự động">
            <a:extLst>
              <a:ext uri="{FF2B5EF4-FFF2-40B4-BE49-F238E27FC236}">
                <a16:creationId xmlns:a16="http://schemas.microsoft.com/office/drawing/2014/main" id="{BDF12C34-5161-44F2-B85B-4DF255E858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7"/>
          <a:stretch/>
        </p:blipFill>
        <p:spPr>
          <a:xfrm rot="567245">
            <a:off x="7567853" y="1147924"/>
            <a:ext cx="4035167" cy="5142991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195658" y="4967123"/>
            <a:ext cx="50866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en-GB" sz="3600" dirty="0" err="1" smtClean="0">
                <a:latin typeface="Times New Roman" pitchFamily="16" charset="0"/>
                <a:cs typeface="Times New Roman" pitchFamily="16" charset="0"/>
              </a:rPr>
              <a:t>ngôi</a:t>
            </a:r>
            <a:r>
              <a:rPr lang="en-GB" altLang="en-GB" sz="36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thứ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nhất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 (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xưng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 “</a:t>
            </a:r>
            <a:r>
              <a:rPr lang="en-GB" altLang="en-GB" sz="3600" dirty="0" err="1">
                <a:latin typeface="Times New Roman" pitchFamily="16" charset="0"/>
                <a:cs typeface="Times New Roman" pitchFamily="16" charset="0"/>
              </a:rPr>
              <a:t>tôi</a:t>
            </a:r>
            <a:r>
              <a:rPr lang="en-GB" altLang="en-GB" sz="3600" dirty="0">
                <a:latin typeface="Times New Roman" pitchFamily="16" charset="0"/>
                <a:cs typeface="Times New Roman" pitchFamily="16" charset="0"/>
              </a:rPr>
              <a:t>”).</a:t>
            </a:r>
          </a:p>
        </p:txBody>
      </p:sp>
    </p:spTree>
    <p:extLst>
      <p:ext uri="{BB962C8B-B14F-4D97-AF65-F5344CB8AC3E}">
        <p14:creationId xmlns:p14="http://schemas.microsoft.com/office/powerpoint/2010/main" val="368074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FBBDC248FB0740A337C3E5EA8AC6A8" ma:contentTypeVersion="2" ma:contentTypeDescription="Create a new document." ma:contentTypeScope="" ma:versionID="dae8947f67160ea6839d517489f37f96">
  <xsd:schema xmlns:xsd="http://www.w3.org/2001/XMLSchema" xmlns:xs="http://www.w3.org/2001/XMLSchema" xmlns:p="http://schemas.microsoft.com/office/2006/metadata/properties" xmlns:ns3="5f9f8b41-9672-4cd5-b92b-37193d4467f7" targetNamespace="http://schemas.microsoft.com/office/2006/metadata/properties" ma:root="true" ma:fieldsID="84dc02196d8680e5cb2447335d3e3340" ns3:_="">
    <xsd:import namespace="5f9f8b41-9672-4cd5-b92b-37193d4467f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9f8b41-9672-4cd5-b92b-37193d4467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3D67ED-64A1-46DB-8B5A-1F1250E2D5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9f8b41-9672-4cd5-b92b-37193d4467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36EE8A-97FB-4E62-AB9B-8DFD3CF364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8F8CFD-6DFC-4AAC-89FC-9FB339929F0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f9f8b41-9672-4cd5-b92b-37193d4467f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1489</TotalTime>
  <Words>776</Words>
  <Application>Microsoft Office PowerPoint</Application>
  <PresentationFormat>Widescreen</PresentationFormat>
  <Paragraphs>196</Paragraphs>
  <Slides>31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微软雅黑</vt:lpstr>
      <vt:lpstr>Arial</vt:lpstr>
      <vt:lpstr>Auther Typeface</vt:lpstr>
      <vt:lpstr>Calibri</vt:lpstr>
      <vt:lpstr>等线</vt:lpstr>
      <vt:lpstr>Helvetica</vt:lpstr>
      <vt:lpstr>Montserrat</vt:lpstr>
      <vt:lpstr>Symbol</vt:lpstr>
      <vt:lpstr>Times New Roman</vt:lpstr>
      <vt:lpstr>Wingdings</vt:lpstr>
      <vt:lpstr>pikbest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无 无</dc:creator>
  <cp:lastModifiedBy>Admin</cp:lastModifiedBy>
  <cp:revision>110</cp:revision>
  <dcterms:created xsi:type="dcterms:W3CDTF">2022-12-25T03:35:09Z</dcterms:created>
  <dcterms:modified xsi:type="dcterms:W3CDTF">2024-09-09T09:41:07Z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0x010100AEFBBDC248FB0740A337C3E5EA8AC6A8</vt:lpwstr>
  </property>
</Properties>
</file>