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media/audio1.wav" ContentType="audio/wav"/>
  <Override PartName="/ppt/media/audio2.wav" ContentType="audio/wav"/>
  <Override PartName="/ppt/media/audio3.wav" ContentType="audio/wav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3" r:id="rId1"/>
  </p:sldMasterIdLst>
  <p:notesMasterIdLst>
    <p:notesMasterId r:id="rId25"/>
  </p:notesMasterIdLst>
  <p:sldIdLst>
    <p:sldId id="283" r:id="rId2"/>
    <p:sldId id="333" r:id="rId3"/>
    <p:sldId id="291" r:id="rId4"/>
    <p:sldId id="326" r:id="rId5"/>
    <p:sldId id="285" r:id="rId6"/>
    <p:sldId id="257" r:id="rId7"/>
    <p:sldId id="290" r:id="rId8"/>
    <p:sldId id="334" r:id="rId9"/>
    <p:sldId id="321" r:id="rId10"/>
    <p:sldId id="340" r:id="rId11"/>
    <p:sldId id="341" r:id="rId12"/>
    <p:sldId id="344" r:id="rId13"/>
    <p:sldId id="345" r:id="rId14"/>
    <p:sldId id="346" r:id="rId15"/>
    <p:sldId id="347" r:id="rId16"/>
    <p:sldId id="348" r:id="rId17"/>
    <p:sldId id="327" r:id="rId18"/>
    <p:sldId id="310" r:id="rId19"/>
    <p:sldId id="336" r:id="rId20"/>
    <p:sldId id="337" r:id="rId21"/>
    <p:sldId id="338" r:id="rId22"/>
    <p:sldId id="339" r:id="rId23"/>
    <p:sldId id="349" r:id="rId24"/>
  </p:sldIdLst>
  <p:sldSz cx="18288000" cy="10287000"/>
  <p:notesSz cx="6858000" cy="9144000"/>
  <p:embeddedFontLst>
    <p:embeddedFont>
      <p:font typeface="#9Slide04 AdrianeSwash" panose="020B0604020202020204" charset="0"/>
      <p: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F32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7" autoAdjust="0"/>
    <p:restoredTop sz="89051" autoAdjust="0"/>
  </p:normalViewPr>
  <p:slideViewPr>
    <p:cSldViewPr>
      <p:cViewPr varScale="1">
        <p:scale>
          <a:sx n="44" d="100"/>
          <a:sy n="44" d="100"/>
        </p:scale>
        <p:origin x="103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9AA3A-4F51-49E4-A70E-B6DEA5E4B04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AC469-437F-4CE1-A260-B0BBC7D4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7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2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192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403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349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8FA6E-0846-41C8-B131-E25D5654CE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963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8FA6E-0846-41C8-B131-E25D5654CE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523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84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18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B67D75-67CC-4E1C-93C4-267CD6B3F9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755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95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B67D75-67CC-4E1C-93C4-267CD6B3F9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424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73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28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37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13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78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85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039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090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56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5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50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bg>
      <p:bgPr>
        <a:solidFill>
          <a:srgbClr val="B9AF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9B50F314-4A47-4789-9011-8FF5C6D31E9B}"/>
              </a:ext>
            </a:extLst>
          </p:cNvPr>
          <p:cNvGrpSpPr/>
          <p:nvPr userDrawn="1"/>
        </p:nvGrpSpPr>
        <p:grpSpPr>
          <a:xfrm>
            <a:off x="356260" y="0"/>
            <a:ext cx="17581418" cy="10287000"/>
            <a:chOff x="2571749" y="1069677"/>
            <a:chExt cx="7359651" cy="5831513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C0DA322-CA85-4B16-AD71-5B2482DE70D8}"/>
                </a:ext>
              </a:extLst>
            </p:cNvPr>
            <p:cNvSpPr/>
            <p:nvPr/>
          </p:nvSpPr>
          <p:spPr>
            <a:xfrm>
              <a:off x="2571749" y="1069677"/>
              <a:ext cx="7359651" cy="5831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id="{EA38AD9C-6566-41DC-9E35-EED69FDFE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71749" y="1096600"/>
              <a:ext cx="7359651" cy="58045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206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2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15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88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5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94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4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4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3.jpeg"/><Relationship Id="rId3" Type="http://schemas.openxmlformats.org/officeDocument/2006/relationships/audio" Target="../media/media1.wav"/><Relationship Id="rId7" Type="http://schemas.openxmlformats.org/officeDocument/2006/relationships/audio" Target="../media/audio1.wav"/><Relationship Id="rId12" Type="http://schemas.openxmlformats.org/officeDocument/2006/relationships/image" Target="../media/image22.emf"/><Relationship Id="rId17" Type="http://schemas.microsoft.com/office/2007/relationships/hdphoto" Target="../media/hdphoto7.wdp"/><Relationship Id="rId2" Type="http://schemas.microsoft.com/office/2007/relationships/media" Target="../media/media1.wav"/><Relationship Id="rId16" Type="http://schemas.openxmlformats.org/officeDocument/2006/relationships/image" Target="../media/image26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5" Type="http://schemas.openxmlformats.org/officeDocument/2006/relationships/audio" Target="../media/media2.wav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microsoft.com/office/2007/relationships/media" Target="../media/media2.wav"/><Relationship Id="rId9" Type="http://schemas.openxmlformats.org/officeDocument/2006/relationships/audio" Target="../media/audio3.wav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2.emf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17.xml"/><Relationship Id="rId12" Type="http://schemas.openxmlformats.org/officeDocument/2006/relationships/image" Target="../media/image21.png"/><Relationship Id="rId17" Type="http://schemas.openxmlformats.org/officeDocument/2006/relationships/image" Target="../media/image27.png"/><Relationship Id="rId2" Type="http://schemas.microsoft.com/office/2007/relationships/media" Target="../media/media1.wav"/><Relationship Id="rId16" Type="http://schemas.openxmlformats.org/officeDocument/2006/relationships/image" Target="../media/image25.png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0.png"/><Relationship Id="rId5" Type="http://schemas.openxmlformats.org/officeDocument/2006/relationships/audio" Target="../media/media2.wav"/><Relationship Id="rId15" Type="http://schemas.openxmlformats.org/officeDocument/2006/relationships/image" Target="../media/image24.png"/><Relationship Id="rId10" Type="http://schemas.openxmlformats.org/officeDocument/2006/relationships/audio" Target="../media/audio3.wav"/><Relationship Id="rId4" Type="http://schemas.microsoft.com/office/2007/relationships/media" Target="../media/media2.wav"/><Relationship Id="rId9" Type="http://schemas.openxmlformats.org/officeDocument/2006/relationships/audio" Target="../media/audio2.wav"/><Relationship Id="rId1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2.emf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21.png"/><Relationship Id="rId17" Type="http://schemas.openxmlformats.org/officeDocument/2006/relationships/image" Target="../media/image28.png"/><Relationship Id="rId2" Type="http://schemas.microsoft.com/office/2007/relationships/media" Target="../media/media1.wav"/><Relationship Id="rId16" Type="http://schemas.openxmlformats.org/officeDocument/2006/relationships/image" Target="../media/image25.png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0.png"/><Relationship Id="rId5" Type="http://schemas.openxmlformats.org/officeDocument/2006/relationships/audio" Target="../media/media2.wav"/><Relationship Id="rId15" Type="http://schemas.openxmlformats.org/officeDocument/2006/relationships/image" Target="../media/image24.png"/><Relationship Id="rId10" Type="http://schemas.openxmlformats.org/officeDocument/2006/relationships/audio" Target="../media/audio3.wav"/><Relationship Id="rId4" Type="http://schemas.microsoft.com/office/2007/relationships/media" Target="../media/media2.wav"/><Relationship Id="rId9" Type="http://schemas.openxmlformats.org/officeDocument/2006/relationships/audio" Target="../media/audio2.wav"/><Relationship Id="rId1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2.emf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21.png"/><Relationship Id="rId17" Type="http://schemas.openxmlformats.org/officeDocument/2006/relationships/image" Target="../media/image29.png"/><Relationship Id="rId2" Type="http://schemas.microsoft.com/office/2007/relationships/media" Target="../media/media1.wav"/><Relationship Id="rId16" Type="http://schemas.openxmlformats.org/officeDocument/2006/relationships/image" Target="../media/image25.png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0.png"/><Relationship Id="rId5" Type="http://schemas.openxmlformats.org/officeDocument/2006/relationships/audio" Target="../media/media2.wav"/><Relationship Id="rId15" Type="http://schemas.openxmlformats.org/officeDocument/2006/relationships/image" Target="../media/image24.png"/><Relationship Id="rId10" Type="http://schemas.openxmlformats.org/officeDocument/2006/relationships/audio" Target="../media/audio3.wav"/><Relationship Id="rId4" Type="http://schemas.microsoft.com/office/2007/relationships/media" Target="../media/media2.wav"/><Relationship Id="rId9" Type="http://schemas.openxmlformats.org/officeDocument/2006/relationships/audio" Target="../media/audio2.wav"/><Relationship Id="rId1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42084">
            <a:off x="6777444" y="-1303619"/>
            <a:ext cx="6810956" cy="2607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86226">
            <a:off x="5068618" y="9426826"/>
            <a:ext cx="8047532" cy="13379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0674" r="30674"/>
          <a:stretch/>
        </p:blipFill>
        <p:spPr>
          <a:xfrm>
            <a:off x="8153400" y="-3086100"/>
            <a:ext cx="9601200" cy="13965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3314700"/>
            <a:ext cx="644202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chia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19655" y="9111662"/>
            <a:ext cx="7076378" cy="103232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4742635" y="2084735"/>
            <a:ext cx="838200" cy="427796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954328" y="5821931"/>
            <a:ext cx="7192638" cy="103232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6002000" y="1871174"/>
            <a:ext cx="895478" cy="827281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505264" y="3848101"/>
            <a:ext cx="6944535" cy="9144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4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4544" y="-22185"/>
            <a:ext cx="1766496" cy="1810866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6079943" y="-22185"/>
            <a:ext cx="1766496" cy="1810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304C01-44B3-C2FA-84AA-19E96ADE9F66}"/>
              </a:ext>
            </a:extLst>
          </p:cNvPr>
          <p:cNvSpPr txBox="1"/>
          <p:nvPr/>
        </p:nvSpPr>
        <p:spPr>
          <a:xfrm>
            <a:off x="432358" y="2633100"/>
            <a:ext cx="10807637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Khi đứng trên bến Bình Than: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2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Hành động:</a:t>
            </a:r>
            <a:endParaRPr lang="en-US" sz="3000" b="1" i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“đứng thẫn thờ”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“mắt giương to đến rách”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“rong ngựa tìm vua quên ăn uống”, “muốn xô mấy người lính”, “muốn thét to”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picture containing cartoon, animated cartoon, clothing, drawing&#10;&#10;Description automatically generated">
            <a:extLst>
              <a:ext uri="{FF2B5EF4-FFF2-40B4-BE49-F238E27FC236}">
                <a16:creationId xmlns:a16="http://schemas.microsoft.com/office/drawing/2014/main" id="{E4BA92FB-7CB5-B972-9B25-750B7E8D3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690" l="2853" r="99525">
                        <a14:foregroundMark x1="63550" y1="26207" x2="70048" y2="50345"/>
                        <a14:foregroundMark x1="74485" y1="38448" x2="96672" y2="51897"/>
                        <a14:foregroundMark x1="14105" y1="92241" x2="14580" y2="86724"/>
                        <a14:foregroundMark x1="64976" y1="87414" x2="66719" y2="76724"/>
                        <a14:foregroundMark x1="81300" y1="76552" x2="62124" y2="48448"/>
                        <a14:foregroundMark x1="66244" y1="78448" x2="77496" y2="53621"/>
                        <a14:foregroundMark x1="48970" y1="48103" x2="69097" y2="54483"/>
                        <a14:foregroundMark x1="70998" y1="48103" x2="76545" y2="54483"/>
                        <a14:foregroundMark x1="66561" y1="30690" x2="69414" y2="42586"/>
                        <a14:foregroundMark x1="70048" y1="36552" x2="83677" y2="35172"/>
                        <a14:foregroundMark x1="83677" y1="35172" x2="83677" y2="35172"/>
                        <a14:foregroundMark x1="79556" y1="38793" x2="96197" y2="46724"/>
                        <a14:foregroundMark x1="82884" y1="34655" x2="99683" y2="42069"/>
                        <a14:foregroundMark x1="88431" y1="63448" x2="93978" y2="63103"/>
                        <a14:foregroundMark x1="65610" y1="75345" x2="66403" y2="69828"/>
                        <a14:foregroundMark x1="7132" y1="52241" x2="8241" y2="55172"/>
                        <a14:foregroundMark x1="3011" y1="22759" x2="8082" y2="44138"/>
                        <a14:foregroundMark x1="39620" y1="92931" x2="37559" y2="90000"/>
                        <a14:foregroundMark x1="16799" y1="95690" x2="13629" y2="92069"/>
                        <a14:foregroundMark x1="36133" y1="93793" x2="36133" y2="91552"/>
                        <a14:foregroundMark x1="16323" y1="71897" x2="17274" y2="77759"/>
                        <a14:foregroundMark x1="67829" y1="28621" x2="67353" y2="34310"/>
                        <a14:foregroundMark x1="68621" y1="80172" x2="69414" y2="69828"/>
                        <a14:foregroundMark x1="72742" y1="67759" x2="79556" y2="74828"/>
                        <a14:foregroundMark x1="80666" y1="84483" x2="80983" y2="82586"/>
                        <a14:foregroundMark x1="58479" y1="85345" x2="62599" y2="8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994" y="3259393"/>
            <a:ext cx="8030637" cy="738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2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4544" y="-22185"/>
            <a:ext cx="1766496" cy="1810866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6079943" y="-22185"/>
            <a:ext cx="1766496" cy="1810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304C01-44B3-C2FA-84AA-19E96ADE9F66}"/>
              </a:ext>
            </a:extLst>
          </p:cNvPr>
          <p:cNvSpPr txBox="1"/>
          <p:nvPr/>
        </p:nvSpPr>
        <p:spPr>
          <a:xfrm>
            <a:off x="8969853" y="2367941"/>
            <a:ext cx="8196909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Suy nghĩ:</a:t>
            </a:r>
          </a:p>
          <a:p>
            <a:pPr algn="just">
              <a:lnSpc>
                <a:spcPct val="150000"/>
              </a:lnSpc>
            </a:pPr>
            <a:r>
              <a:rPr lang="vi-VN" sz="4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“sẽ quỳ trước mặt xin quan gia cho đánh”</a:t>
            </a:r>
          </a:p>
          <a:p>
            <a:pPr algn="just">
              <a:lnSpc>
                <a:spcPct val="150000"/>
              </a:lnSpc>
            </a:pPr>
            <a:r>
              <a:rPr lang="vi-VN" sz="4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“chỉ có việc đánh việc gì phải bàn lại”</a:t>
            </a:r>
          </a:p>
          <a:p>
            <a:pPr algn="just">
              <a:lnSpc>
                <a:spcPct val="150000"/>
              </a:lnSpc>
            </a:pPr>
            <a:r>
              <a:rPr lang="vi-VN" sz="4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“đến quan gia còn hỏi kế, sao ta là người gần gũi quan gia chẳng hỏi một lời”</a:t>
            </a:r>
          </a:p>
        </p:txBody>
      </p:sp>
      <p:pic>
        <p:nvPicPr>
          <p:cNvPr id="8" name="Picture 7" descr="A picture containing cartoon, animated cartoon, clothing, drawing&#10;&#10;Description automatically generated">
            <a:extLst>
              <a:ext uri="{FF2B5EF4-FFF2-40B4-BE49-F238E27FC236}">
                <a16:creationId xmlns:a16="http://schemas.microsoft.com/office/drawing/2014/main" id="{E4BA92FB-7CB5-B972-9B25-750B7E8D3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690" l="2853" r="99525">
                        <a14:foregroundMark x1="63550" y1="26207" x2="70048" y2="50345"/>
                        <a14:foregroundMark x1="74485" y1="38448" x2="96672" y2="51897"/>
                        <a14:foregroundMark x1="14105" y1="92241" x2="14580" y2="86724"/>
                        <a14:foregroundMark x1="64976" y1="87414" x2="66719" y2="76724"/>
                        <a14:foregroundMark x1="81300" y1="76552" x2="62124" y2="48448"/>
                        <a14:foregroundMark x1="66244" y1="78448" x2="77496" y2="53621"/>
                        <a14:foregroundMark x1="48970" y1="48103" x2="69097" y2="54483"/>
                        <a14:foregroundMark x1="70998" y1="48103" x2="76545" y2="54483"/>
                        <a14:foregroundMark x1="66561" y1="30690" x2="69414" y2="42586"/>
                        <a14:foregroundMark x1="70048" y1="36552" x2="83677" y2="35172"/>
                        <a14:foregroundMark x1="83677" y1="35172" x2="83677" y2="35172"/>
                        <a14:foregroundMark x1="79556" y1="38793" x2="96197" y2="46724"/>
                        <a14:foregroundMark x1="82884" y1="34655" x2="99683" y2="42069"/>
                        <a14:foregroundMark x1="88431" y1="63448" x2="93978" y2="63103"/>
                        <a14:foregroundMark x1="65610" y1="75345" x2="66403" y2="69828"/>
                        <a14:foregroundMark x1="7132" y1="52241" x2="8241" y2="55172"/>
                        <a14:foregroundMark x1="3011" y1="22759" x2="8082" y2="44138"/>
                        <a14:foregroundMark x1="39620" y1="92931" x2="37559" y2="90000"/>
                        <a14:foregroundMark x1="16799" y1="95690" x2="13629" y2="92069"/>
                        <a14:foregroundMark x1="36133" y1="93793" x2="36133" y2="91552"/>
                        <a14:foregroundMark x1="16323" y1="71897" x2="17274" y2="77759"/>
                        <a14:foregroundMark x1="67829" y1="28621" x2="67353" y2="34310"/>
                        <a14:foregroundMark x1="68621" y1="80172" x2="69414" y2="69828"/>
                        <a14:foregroundMark x1="72742" y1="67759" x2="79556" y2="74828"/>
                        <a14:foregroundMark x1="80666" y1="84483" x2="80983" y2="82586"/>
                        <a14:foregroundMark x1="58479" y1="85345" x2="62599" y2="8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0024" y="3274145"/>
            <a:ext cx="8544083" cy="7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0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4544" y="-22185"/>
            <a:ext cx="1766496" cy="1810866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6079943" y="-22185"/>
            <a:ext cx="1766496" cy="1810866"/>
          </a:xfrm>
          <a:prstGeom prst="rect">
            <a:avLst/>
          </a:prstGeom>
        </p:spPr>
      </p:pic>
      <p:pic>
        <p:nvPicPr>
          <p:cNvPr id="8" name="Picture 7" descr="A picture containing cartoon, animated cartoon, clothing, drawing&#10;&#10;Description automatically generated">
            <a:extLst>
              <a:ext uri="{FF2B5EF4-FFF2-40B4-BE49-F238E27FC236}">
                <a16:creationId xmlns:a16="http://schemas.microsoft.com/office/drawing/2014/main" id="{E4BA92FB-7CB5-B972-9B25-750B7E8D3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690" l="2853" r="99525">
                        <a14:foregroundMark x1="63550" y1="26207" x2="70048" y2="50345"/>
                        <a14:foregroundMark x1="74485" y1="38448" x2="96672" y2="51897"/>
                        <a14:foregroundMark x1="14105" y1="92241" x2="14580" y2="86724"/>
                        <a14:foregroundMark x1="64976" y1="87414" x2="66719" y2="76724"/>
                        <a14:foregroundMark x1="81300" y1="76552" x2="62124" y2="48448"/>
                        <a14:foregroundMark x1="66244" y1="78448" x2="77496" y2="53621"/>
                        <a14:foregroundMark x1="48970" y1="48103" x2="69097" y2="54483"/>
                        <a14:foregroundMark x1="70998" y1="48103" x2="76545" y2="54483"/>
                        <a14:foregroundMark x1="66561" y1="30690" x2="69414" y2="42586"/>
                        <a14:foregroundMark x1="70048" y1="36552" x2="83677" y2="35172"/>
                        <a14:foregroundMark x1="83677" y1="35172" x2="83677" y2="35172"/>
                        <a14:foregroundMark x1="79556" y1="38793" x2="96197" y2="46724"/>
                        <a14:foregroundMark x1="82884" y1="34655" x2="99683" y2="42069"/>
                        <a14:foregroundMark x1="88431" y1="63448" x2="93978" y2="63103"/>
                        <a14:foregroundMark x1="65610" y1="75345" x2="66403" y2="69828"/>
                        <a14:foregroundMark x1="7132" y1="52241" x2="8241" y2="55172"/>
                        <a14:foregroundMark x1="3011" y1="22759" x2="8082" y2="44138"/>
                        <a14:foregroundMark x1="39620" y1="92931" x2="37559" y2="90000"/>
                        <a14:foregroundMark x1="16799" y1="95690" x2="13629" y2="92069"/>
                        <a14:foregroundMark x1="36133" y1="93793" x2="36133" y2="91552"/>
                        <a14:foregroundMark x1="16323" y1="71897" x2="17274" y2="77759"/>
                        <a14:foregroundMark x1="67829" y1="28621" x2="67353" y2="34310"/>
                        <a14:foregroundMark x1="68621" y1="80172" x2="69414" y2="69828"/>
                        <a14:foregroundMark x1="72742" y1="67759" x2="79556" y2="74828"/>
                        <a14:foregroundMark x1="80666" y1="84483" x2="80983" y2="82586"/>
                        <a14:foregroundMark x1="58479" y1="85345" x2="62599" y2="8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0024" y="3600986"/>
            <a:ext cx="8188500" cy="752667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EFABB7-0313-7E2F-4BFA-4928E8A5CDA9}"/>
              </a:ext>
            </a:extLst>
          </p:cNvPr>
          <p:cNvSpPr/>
          <p:nvPr/>
        </p:nvSpPr>
        <p:spPr>
          <a:xfrm>
            <a:off x="8701548" y="2677656"/>
            <a:ext cx="8996517" cy="15256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</a:rPr>
              <a:t>*Khi bị quân Thánh Dực ngăn xuống bến: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B2B897-E530-544A-9997-E1F0DA424549}"/>
              </a:ext>
            </a:extLst>
          </p:cNvPr>
          <p:cNvSpPr txBox="1"/>
          <p:nvPr/>
        </p:nvSpPr>
        <p:spPr>
          <a:xfrm>
            <a:off x="8465577" y="3981356"/>
            <a:ext cx="923248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Lời nói: </a:t>
            </a:r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đe dọa, cương quyết “không buông ra, ta chém”.</a:t>
            </a:r>
            <a:endParaRPr lang="en-US" sz="27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Hành động: </a:t>
            </a:r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“tuốt gươm”, “trừng mắt”, “mặt đỏ bừng”, “vung gươm múa tít”, “giằng co với đám quân lính”</a:t>
            </a:r>
            <a:endParaRPr lang="en-US" sz="27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D94EC2-A0F1-17C7-C89D-B83832DB0DA8}"/>
              </a:ext>
            </a:extLst>
          </p:cNvPr>
          <p:cNvSpPr txBox="1"/>
          <p:nvPr/>
        </p:nvSpPr>
        <p:spPr>
          <a:xfrm>
            <a:off x="8701548" y="8186066"/>
            <a:ext cx="879003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b="1" i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=&gt; dũng cảm, cương quyết, kiên định, một mực muốn yết kiến vua.</a:t>
            </a:r>
            <a:endParaRPr lang="en-US" sz="3000" b="1" i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9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4544" y="-22185"/>
            <a:ext cx="1766496" cy="1810866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6079943" y="-22185"/>
            <a:ext cx="1766496" cy="181086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6D373A-1D2D-0959-A4C9-E4713130B3C6}"/>
              </a:ext>
            </a:extLst>
          </p:cNvPr>
          <p:cNvSpPr/>
          <p:nvPr/>
        </p:nvSpPr>
        <p:spPr>
          <a:xfrm>
            <a:off x="808074" y="2838170"/>
            <a:ext cx="11772300" cy="11733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*Khi nói chuyện với Chiêu Thành Vương:</a:t>
            </a:r>
            <a:endParaRPr lang="en-US" sz="48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F48B35-AE19-5FDA-1486-C1407924A81D}"/>
              </a:ext>
            </a:extLst>
          </p:cNvPr>
          <p:cNvSpPr/>
          <p:nvPr/>
        </p:nvSpPr>
        <p:spPr>
          <a:xfrm>
            <a:off x="631093" y="4091488"/>
            <a:ext cx="1743398" cy="21839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#9Slide04 AdrianeSwash" panose="02000504060000090004" pitchFamily="2" charset="0"/>
              </a:rPr>
              <a:t>Hành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104D48-ECC4-4693-64A6-9F6FE3D1D1E8}"/>
              </a:ext>
            </a:extLst>
          </p:cNvPr>
          <p:cNvSpPr txBox="1"/>
          <p:nvPr/>
        </p:nvSpPr>
        <p:spPr>
          <a:xfrm>
            <a:off x="2374490" y="3870700"/>
            <a:ext cx="40521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“cúi đầu thưa”, “đứng phắt dậy”, “mắt long lên”</a:t>
            </a:r>
            <a:endParaRPr lang="en-US" sz="27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CB3DF0-D14E-AF11-59D1-A165E5A8A063}"/>
              </a:ext>
            </a:extLst>
          </p:cNvPr>
          <p:cNvSpPr/>
          <p:nvPr/>
        </p:nvSpPr>
        <p:spPr>
          <a:xfrm>
            <a:off x="631093" y="6738155"/>
            <a:ext cx="1743398" cy="21839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#9Slide04 AdrianeSwash" panose="02000504060000090004" pitchFamily="2" charset="0"/>
              </a:rPr>
              <a:t>Lời nói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A153B8-1153-9EDC-3C6B-B7AD871902AC}"/>
              </a:ext>
            </a:extLst>
          </p:cNvPr>
          <p:cNvSpPr txBox="1"/>
          <p:nvPr/>
        </p:nvSpPr>
        <p:spPr>
          <a:xfrm>
            <a:off x="2634050" y="6972829"/>
            <a:ext cx="47435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gấp gáp, cương quyết, thể hiện rõ lập trường.</a:t>
            </a:r>
            <a:endParaRPr lang="en-US" sz="4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BA9362D-4E16-C2B0-FC85-FDD252D39AE3}"/>
              </a:ext>
            </a:extLst>
          </p:cNvPr>
          <p:cNvSpPr/>
          <p:nvPr/>
        </p:nvSpPr>
        <p:spPr>
          <a:xfrm>
            <a:off x="10072608" y="4227866"/>
            <a:ext cx="6890583" cy="44595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 tức giận của Hoài Văn trước ý kiến chủ hòa.</a:t>
            </a:r>
            <a:endParaRPr lang="en-US" sz="60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00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29" grpId="0" animBg="1"/>
      <p:bldP spid="31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4544" y="-22185"/>
            <a:ext cx="1766496" cy="1810866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6079943" y="-22185"/>
            <a:ext cx="1766496" cy="1810866"/>
          </a:xfrm>
          <a:prstGeom prst="rect">
            <a:avLst/>
          </a:prstGeom>
        </p:spPr>
      </p:pic>
      <p:pic>
        <p:nvPicPr>
          <p:cNvPr id="7" name="Picture 6" descr="A picture containing clothing, painting, cartoon, illustration&#10;&#10;Description automatically generated">
            <a:extLst>
              <a:ext uri="{FF2B5EF4-FFF2-40B4-BE49-F238E27FC236}">
                <a16:creationId xmlns:a16="http://schemas.microsoft.com/office/drawing/2014/main" id="{AB50F395-6426-FDED-7404-5DDB6BF72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4" b="95259" l="9870" r="90503">
                        <a14:foregroundMark x1="64991" y1="93319" x2="71508" y2="79957"/>
                        <a14:foregroundMark x1="59590" y1="15948" x2="60335" y2="29095"/>
                        <a14:foregroundMark x1="57542" y1="14871" x2="61639" y2="14440"/>
                        <a14:foregroundMark x1="58101" y1="14440" x2="60521" y2="14440"/>
                        <a14:foregroundMark x1="56238" y1="57112" x2="61453" y2="61853"/>
                        <a14:foregroundMark x1="59218" y1="55819" x2="70950" y2="57759"/>
                        <a14:foregroundMark x1="70903" y1="53918" x2="77654" y2="57974"/>
                        <a14:foregroundMark x1="67970" y1="52155" x2="70580" y2="53724"/>
                        <a14:foregroundMark x1="81038" y1="52097" x2="81564" y2="55388"/>
                        <a14:foregroundMark x1="72439" y1="53664" x2="76164" y2="52802"/>
                        <a14:foregroundMark x1="70205" y1="43966" x2="74302" y2="43103"/>
                        <a14:foregroundMark x1="75047" y1="42672" x2="77467" y2="42241"/>
                        <a14:foregroundMark x1="42190" y1="73707" x2="45065" y2="78233"/>
                        <a14:foregroundMark x1="41012" y1="71852" x2="42190" y2="73707"/>
                        <a14:foregroundMark x1="45771" y1="73707" x2="45996" y2="74784"/>
                        <a14:foregroundMark x1="44507" y1="67672" x2="45771" y2="73707"/>
                        <a14:foregroundMark x1="48417" y1="61853" x2="47858" y2="69397"/>
                        <a14:foregroundMark x1="76536" y1="89655" x2="77467" y2="95259"/>
                        <a14:foregroundMark x1="88292" y1="84267" x2="88454" y2="91379"/>
                        <a14:backgroundMark x1="16574" y1="9267" x2="10056" y2="32974"/>
                        <a14:backgroundMark x1="37244" y1="14440" x2="21043" y2="44828"/>
                        <a14:backgroundMark x1="48417" y1="13578" x2="43762" y2="23922"/>
                        <a14:backgroundMark x1="39851" y1="20905" x2="37616" y2="25000"/>
                        <a14:backgroundMark x1="37616" y1="26078" x2="28864" y2="62284"/>
                        <a14:backgroundMark x1="33333" y1="53879" x2="33333" y2="57759"/>
                        <a14:backgroundMark x1="32588" y1="48060" x2="34451" y2="60560"/>
                        <a14:backgroundMark x1="35382" y1="56681" x2="35144" y2="63269"/>
                        <a14:backgroundMark x1="40968" y1="59267" x2="40095" y2="62944"/>
                        <a14:backgroundMark x1="38920" y1="51509" x2="37576" y2="62393"/>
                        <a14:backgroundMark x1="37058" y1="46121" x2="39292" y2="48276"/>
                        <a14:backgroundMark x1="38734" y1="42241" x2="40223" y2="50000"/>
                        <a14:backgroundMark x1="39479" y1="43103" x2="42458" y2="50000"/>
                        <a14:backgroundMark x1="37430" y1="56466" x2="34451" y2="95043"/>
                        <a14:backgroundMark x1="41341" y1="73707" x2="41341" y2="73707"/>
                        <a14:backgroundMark x1="86220" y1="67241" x2="90875" y2="71983"/>
                        <a14:backgroundMark x1="91434" y1="72198" x2="91434" y2="84267"/>
                        <a14:backgroundMark x1="85661" y1="54526" x2="87523" y2="60345"/>
                        <a14:backgroundMark x1="72253" y1="47629" x2="85661" y2="47414"/>
                        <a14:backgroundMark x1="85661" y1="47414" x2="85661" y2="47414"/>
                        <a14:backgroundMark x1="85661" y1="47414" x2="90503" y2="60560"/>
                        <a14:backgroundMark x1="90503" y1="60560" x2="90503" y2="60560"/>
                        <a14:backgroundMark x1="87151" y1="60129" x2="90875" y2="69397"/>
                        <a14:backgroundMark x1="71695" y1="50431" x2="72812" y2="48491"/>
                        <a14:backgroundMark x1="75605" y1="50431" x2="75233" y2="4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441" y="1620984"/>
            <a:ext cx="10235574" cy="8844147"/>
          </a:xfrm>
          <a:prstGeom prst="rect">
            <a:avLst/>
          </a:prstGeom>
          <a:effectLst>
            <a:glow rad="1524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6D373A-1D2D-0959-A4C9-E4713130B3C6}"/>
              </a:ext>
            </a:extLst>
          </p:cNvPr>
          <p:cNvSpPr/>
          <p:nvPr/>
        </p:nvSpPr>
        <p:spPr>
          <a:xfrm>
            <a:off x="808074" y="2838170"/>
            <a:ext cx="12568713" cy="11733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Khi nói chuyện với vua Thiệu Bảo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F48B35-AE19-5FDA-1486-C1407924A81D}"/>
              </a:ext>
            </a:extLst>
          </p:cNvPr>
          <p:cNvSpPr/>
          <p:nvPr/>
        </p:nvSpPr>
        <p:spPr>
          <a:xfrm>
            <a:off x="631093" y="4091488"/>
            <a:ext cx="1743398" cy="21839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#9Slide04 AdrianeSwash" panose="02000504060000090004" pitchFamily="2" charset="0"/>
              </a:rPr>
              <a:t>Hành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104D48-ECC4-4693-64A6-9F6FE3D1D1E8}"/>
              </a:ext>
            </a:extLst>
          </p:cNvPr>
          <p:cNvSpPr txBox="1"/>
          <p:nvPr/>
        </p:nvSpPr>
        <p:spPr>
          <a:xfrm>
            <a:off x="2444297" y="4194827"/>
            <a:ext cx="986667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chạy xồng xộc, quỳ xuống tâu vua, tiếng nói như thét, đỡ lấy quả cam, tạ ơn vua,…</a:t>
            </a:r>
            <a:endParaRPr lang="en-US" sz="42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CB3DF0-D14E-AF11-59D1-A165E5A8A063}"/>
              </a:ext>
            </a:extLst>
          </p:cNvPr>
          <p:cNvSpPr/>
          <p:nvPr/>
        </p:nvSpPr>
        <p:spPr>
          <a:xfrm>
            <a:off x="631093" y="6738155"/>
            <a:ext cx="1743398" cy="21839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#9Slide04 AdrianeSwash" panose="02000504060000090004" pitchFamily="2" charset="0"/>
              </a:rPr>
              <a:t>Lời nói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A153B8-1153-9EDC-3C6B-B7AD871902AC}"/>
              </a:ext>
            </a:extLst>
          </p:cNvPr>
          <p:cNvSpPr txBox="1"/>
          <p:nvPr/>
        </p:nvSpPr>
        <p:spPr>
          <a:xfrm>
            <a:off x="2634050" y="6738157"/>
            <a:ext cx="1023557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kiên quyết, dũng cảm “Xin quan gia cho đánh, cho giặc mượn đường là mất nước.</a:t>
            </a:r>
            <a:r>
              <a:rPr lang="en-US" sz="4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79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29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7666" y="-22185"/>
            <a:ext cx="1766496" cy="1810866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5957941" y="7478"/>
            <a:ext cx="1766496" cy="1810866"/>
          </a:xfrm>
          <a:prstGeom prst="rect">
            <a:avLst/>
          </a:prstGeom>
        </p:spPr>
      </p:pic>
      <p:pic>
        <p:nvPicPr>
          <p:cNvPr id="8" name="Picture 7" descr="A person in a garment holding an orange&#10;&#10;Description automatically generated with low confidence">
            <a:extLst>
              <a:ext uri="{FF2B5EF4-FFF2-40B4-BE49-F238E27FC236}">
                <a16:creationId xmlns:a16="http://schemas.microsoft.com/office/drawing/2014/main" id="{55F89BAE-BE6E-3D3C-4DD4-9DD14DAA4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27" l="3668" r="98641">
                        <a14:foregroundMark x1="12500" y1="48846" x2="30299" y2="60288"/>
                        <a14:foregroundMark x1="7337" y1="55192" x2="13179" y2="56635"/>
                        <a14:foregroundMark x1="52174" y1="28077" x2="55842" y2="61635"/>
                        <a14:foregroundMark x1="42527" y1="37212" x2="46739" y2="39615"/>
                        <a14:foregroundMark x1="41576" y1="33558" x2="43071" y2="36154"/>
                        <a14:foregroundMark x1="46196" y1="95096" x2="43750" y2="81346"/>
                        <a14:foregroundMark x1="31522" y1="92596" x2="98913" y2="96635"/>
                        <a14:foregroundMark x1="28397" y1="97981" x2="73098" y2="99423"/>
                        <a14:foregroundMark x1="12500" y1="53173" x2="25000" y2="60096"/>
                        <a14:foregroundMark x1="11957" y1="55962" x2="18886" y2="61635"/>
                        <a14:foregroundMark x1="41576" y1="32212" x2="41576" y2="32404"/>
                        <a14:foregroundMark x1="41576" y1="32404" x2="46467" y2="41058"/>
                        <a14:foregroundMark x1="43614" y1="39135" x2="45516" y2="40000"/>
                        <a14:foregroundMark x1="41576" y1="33462" x2="41576" y2="37788"/>
                        <a14:foregroundMark x1="3668" y1="33077" x2="13995" y2="38942"/>
                        <a14:foregroundMark x1="7609" y1="31731" x2="13995" y2="34808"/>
                        <a14:foregroundMark x1="14946" y1="33462" x2="14674" y2="35865"/>
                        <a14:backgroundMark x1="14436" y1="35852" x2="14674" y2="36058"/>
                        <a14:backgroundMark x1="58424" y1="13365" x2="90353" y2="35673"/>
                        <a14:backgroundMark x1="14946" y1="76346" x2="9511" y2="80673"/>
                        <a14:backgroundMark x1="3668" y1="88462" x2="951" y2="97692"/>
                        <a14:backgroundMark x1="16440" y1="76923" x2="16440" y2="89327"/>
                        <a14:backgroundMark x1="22826" y1="70962" x2="19837" y2="79135"/>
                        <a14:backgroundMark x1="64402" y1="42788" x2="75543" y2="45673"/>
                        <a14:backgroundMark x1="32609" y1="38269" x2="26902" y2="40673"/>
                        <a14:backgroundMark x1="15353" y1="87404" x2="11685" y2="95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969" y="29663"/>
            <a:ext cx="7280031" cy="10287000"/>
          </a:xfrm>
          <a:prstGeom prst="rect">
            <a:avLst/>
          </a:prstGeom>
          <a:effectLst>
            <a:glow rad="38100">
              <a:schemeClr val="accent3">
                <a:lumMod val="20000"/>
                <a:lumOff val="80000"/>
                <a:alpha val="27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EC811F-6463-0977-1131-6BA00F03F1BB}"/>
              </a:ext>
            </a:extLst>
          </p:cNvPr>
          <p:cNvSpPr txBox="1"/>
          <p:nvPr/>
        </p:nvSpPr>
        <p:spPr>
          <a:xfrm>
            <a:off x="596732" y="3006497"/>
            <a:ext cx="917349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=&gt; Tuy tức giận nhưng vẫn giữ được khuôn phép khi yết kiến vua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4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=&gt; Yêu nước, căm thù giặc sâu sắc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81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7666" y="-22185"/>
            <a:ext cx="1766496" cy="1810866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5957941" y="7478"/>
            <a:ext cx="1766496" cy="1810866"/>
          </a:xfrm>
          <a:prstGeom prst="rect">
            <a:avLst/>
          </a:prstGeom>
        </p:spPr>
      </p:pic>
      <p:pic>
        <p:nvPicPr>
          <p:cNvPr id="3" name="Picture 2" descr="A picture containing clothing, painting, cartoon, illustration&#10;&#10;Description automatically generated">
            <a:extLst>
              <a:ext uri="{FF2B5EF4-FFF2-40B4-BE49-F238E27FC236}">
                <a16:creationId xmlns:a16="http://schemas.microsoft.com/office/drawing/2014/main" id="{49D1B8C8-0EF9-20BC-C6BD-5E404F2DB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4" b="95259" l="9870" r="90503">
                        <a14:foregroundMark x1="64991" y1="93319" x2="71508" y2="79957"/>
                        <a14:foregroundMark x1="59590" y1="15948" x2="60335" y2="29095"/>
                        <a14:foregroundMark x1="57542" y1="14871" x2="61639" y2="14440"/>
                        <a14:foregroundMark x1="58101" y1="14440" x2="60521" y2="14440"/>
                        <a14:foregroundMark x1="56238" y1="57112" x2="61453" y2="61853"/>
                        <a14:foregroundMark x1="59218" y1="55819" x2="70950" y2="57759"/>
                        <a14:foregroundMark x1="70903" y1="53918" x2="77654" y2="57974"/>
                        <a14:foregroundMark x1="67970" y1="52155" x2="70580" y2="53724"/>
                        <a14:foregroundMark x1="81038" y1="52097" x2="81564" y2="55388"/>
                        <a14:foregroundMark x1="72439" y1="53664" x2="76164" y2="52802"/>
                        <a14:foregroundMark x1="70205" y1="43966" x2="74302" y2="43103"/>
                        <a14:foregroundMark x1="75047" y1="42672" x2="77467" y2="42241"/>
                        <a14:foregroundMark x1="42190" y1="73707" x2="45065" y2="78233"/>
                        <a14:foregroundMark x1="41012" y1="71852" x2="42190" y2="73707"/>
                        <a14:foregroundMark x1="45771" y1="73707" x2="45996" y2="74784"/>
                        <a14:foregroundMark x1="44507" y1="67672" x2="45771" y2="73707"/>
                        <a14:foregroundMark x1="48417" y1="61853" x2="47858" y2="69397"/>
                        <a14:foregroundMark x1="76536" y1="89655" x2="77467" y2="95259"/>
                        <a14:foregroundMark x1="88292" y1="84267" x2="88454" y2="91379"/>
                        <a14:backgroundMark x1="16574" y1="9267" x2="10056" y2="32974"/>
                        <a14:backgroundMark x1="37244" y1="14440" x2="21043" y2="44828"/>
                        <a14:backgroundMark x1="48417" y1="13578" x2="43762" y2="23922"/>
                        <a14:backgroundMark x1="39851" y1="20905" x2="37616" y2="25000"/>
                        <a14:backgroundMark x1="37616" y1="26078" x2="28864" y2="62284"/>
                        <a14:backgroundMark x1="33333" y1="53879" x2="33333" y2="57759"/>
                        <a14:backgroundMark x1="32588" y1="48060" x2="34451" y2="60560"/>
                        <a14:backgroundMark x1="35382" y1="56681" x2="35144" y2="63269"/>
                        <a14:backgroundMark x1="40968" y1="59267" x2="40095" y2="62944"/>
                        <a14:backgroundMark x1="38920" y1="51509" x2="37576" y2="62393"/>
                        <a14:backgroundMark x1="37058" y1="46121" x2="39292" y2="48276"/>
                        <a14:backgroundMark x1="38734" y1="42241" x2="40223" y2="50000"/>
                        <a14:backgroundMark x1="39479" y1="43103" x2="42458" y2="50000"/>
                        <a14:backgroundMark x1="37430" y1="56466" x2="34451" y2="95043"/>
                        <a14:backgroundMark x1="41341" y1="73707" x2="41341" y2="73707"/>
                        <a14:backgroundMark x1="86220" y1="67241" x2="90875" y2="71983"/>
                        <a14:backgroundMark x1="91434" y1="72198" x2="91434" y2="84267"/>
                        <a14:backgroundMark x1="85661" y1="54526" x2="87523" y2="60345"/>
                        <a14:backgroundMark x1="72253" y1="47629" x2="85661" y2="47414"/>
                        <a14:backgroundMark x1="85661" y1="47414" x2="85661" y2="47414"/>
                        <a14:backgroundMark x1="85661" y1="47414" x2="90503" y2="60560"/>
                        <a14:backgroundMark x1="90503" y1="60560" x2="90503" y2="60560"/>
                        <a14:backgroundMark x1="87151" y1="60129" x2="90875" y2="69397"/>
                        <a14:backgroundMark x1="71695" y1="50431" x2="72812" y2="48491"/>
                        <a14:backgroundMark x1="75605" y1="50431" x2="75233" y2="4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441" y="1620984"/>
            <a:ext cx="10235574" cy="8844147"/>
          </a:xfrm>
          <a:prstGeom prst="rect">
            <a:avLst/>
          </a:prstGeom>
          <a:effectLst>
            <a:glow rad="1524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178269-2762-A30D-6D39-A5E994707222}"/>
              </a:ext>
            </a:extLst>
          </p:cNvPr>
          <p:cNvSpPr txBox="1"/>
          <p:nvPr/>
        </p:nvSpPr>
        <p:spPr>
          <a:xfrm>
            <a:off x="433829" y="2580085"/>
            <a:ext cx="94168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Tình huống lúc đó: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Đứng giữa tình và lý: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7C1DD7-F805-FBB3-D156-AF54BEA4305E}"/>
              </a:ext>
            </a:extLst>
          </p:cNvPr>
          <p:cNvSpPr/>
          <p:nvPr/>
        </p:nvSpPr>
        <p:spPr>
          <a:xfrm>
            <a:off x="693176" y="4671458"/>
            <a:ext cx="10235574" cy="1371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i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 lý: </a:t>
            </a:r>
            <a:r>
              <a:rPr lang="en-US" sz="4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Trần Quốc Toản làm trái lệnh vua -&gt; phải chịu tội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DFF36E-B148-EAB1-6BC3-36600DBBF059}"/>
              </a:ext>
            </a:extLst>
          </p:cNvPr>
          <p:cNvSpPr/>
          <p:nvPr/>
        </p:nvSpPr>
        <p:spPr>
          <a:xfrm>
            <a:off x="597312" y="6448638"/>
            <a:ext cx="10235574" cy="1371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 tình: </a:t>
            </a:r>
            <a:r>
              <a:rPr lang="vi-VN" sz="4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Trần Quốc Toản lo việc nước việc dân -&gt; đáng khen ngợi</a:t>
            </a:r>
            <a:endParaRPr lang="en-US" sz="48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381000" y="876300"/>
            <a:ext cx="7570143" cy="507383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73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381000" y="876300"/>
            <a:ext cx="7570143" cy="507383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838200" y="1562100"/>
            <a:ext cx="101854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sz="4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vi-VN" sz="4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ừa 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nghiêm minh, vừa khoan dung, độ lượng, thể hiện tư cách của đấng </a:t>
            </a:r>
            <a:r>
              <a:rPr lang="vi-VN" sz="4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</a:t>
            </a:r>
            <a:r>
              <a:rPr lang="vi-VN" sz="4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 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vương,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343" r="100000">
                        <a14:foregroundMark x1="15666" y1="20703" x2="17204" y2="82161"/>
                        <a14:foregroundMark x1="50805" y1="11589" x2="50805" y2="248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6608" y="3543300"/>
            <a:ext cx="9705592" cy="545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6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/>
          <p:nvPr/>
        </p:nvSpPr>
        <p:spPr>
          <a:xfrm>
            <a:off x="762000" y="647700"/>
            <a:ext cx="3962400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46"/>
              </a:lnSpc>
            </a:pPr>
            <a:r>
              <a:rPr lang="en-US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4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21457" y="1655683"/>
            <a:ext cx="757014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3357" y="3103126"/>
            <a:ext cx="10503843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 marL="571500" indent="-571500" algn="just">
              <a:spcBef>
                <a:spcPct val="0"/>
              </a:spcBef>
              <a:buFontTx/>
              <a:buChar char="-"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spcBef>
                <a:spcPct val="0"/>
              </a:spcBef>
              <a:buFontTx/>
              <a:buChar char="-"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ta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6"/>
          <p:cNvGrpSpPr>
            <a:grpSpLocks noChangeAspect="1"/>
          </p:cNvGrpSpPr>
          <p:nvPr/>
        </p:nvGrpSpPr>
        <p:grpSpPr>
          <a:xfrm>
            <a:off x="12573000" y="723900"/>
            <a:ext cx="5105400" cy="9067800"/>
            <a:chOff x="0" y="0"/>
            <a:chExt cx="4218432" cy="4572000"/>
          </a:xfrm>
        </p:grpSpPr>
        <p:sp>
          <p:nvSpPr>
            <p:cNvPr id="14" name="Freeform 7"/>
            <p:cNvSpPr/>
            <p:nvPr/>
          </p:nvSpPr>
          <p:spPr>
            <a:xfrm>
              <a:off x="-127" y="0"/>
              <a:ext cx="4218686" cy="4572000"/>
            </a:xfrm>
            <a:custGeom>
              <a:avLst/>
              <a:gdLst/>
              <a:ahLst/>
              <a:cxnLst/>
              <a:rect l="l" t="t" r="r" b="b"/>
              <a:pathLst>
                <a:path w="4218686" h="4572000">
                  <a:moveTo>
                    <a:pt x="4218686" y="2108581"/>
                  </a:moveTo>
                  <a:lnTo>
                    <a:pt x="4218686" y="4572000"/>
                  </a:lnTo>
                  <a:lnTo>
                    <a:pt x="0" y="4572000"/>
                  </a:lnTo>
                  <a:lnTo>
                    <a:pt x="0" y="2108581"/>
                  </a:lnTo>
                  <a:cubicBezTo>
                    <a:pt x="0" y="943610"/>
                    <a:pt x="943991" y="0"/>
                    <a:pt x="2109343" y="0"/>
                  </a:cubicBezTo>
                  <a:cubicBezTo>
                    <a:pt x="3274695" y="0"/>
                    <a:pt x="4218686" y="943610"/>
                    <a:pt x="4218686" y="2108581"/>
                  </a:cubicBezTo>
                  <a:close/>
                </a:path>
              </a:pathLst>
            </a:custGeom>
            <a:blipFill>
              <a:blip r:embed="rId3"/>
              <a:stretch>
                <a:fillRect l="-4697" r="-5901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8"/>
            <p:cNvSpPr/>
            <p:nvPr/>
          </p:nvSpPr>
          <p:spPr>
            <a:xfrm>
              <a:off x="0" y="0"/>
              <a:ext cx="4218432" cy="4572000"/>
            </a:xfrm>
            <a:custGeom>
              <a:avLst/>
              <a:gdLst/>
              <a:ahLst/>
              <a:cxnLst/>
              <a:rect l="l" t="t" r="r" b="b"/>
              <a:pathLst>
                <a:path w="4218432" h="4572000">
                  <a:moveTo>
                    <a:pt x="4218432" y="0"/>
                  </a:moveTo>
                  <a:lnTo>
                    <a:pt x="4218432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4218432" y="0"/>
                  </a:lnTo>
                  <a:close/>
                </a:path>
              </a:pathLst>
            </a:custGeom>
            <a:blipFill>
              <a:blip r:embed="rId4"/>
              <a:stretch>
                <a:fillRect t="-9" b="-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53213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914900" y="228605"/>
            <a:ext cx="12687300" cy="2285998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Nhân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vật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chính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trong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tác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phẩm</a:t>
            </a:r>
            <a:r>
              <a:rPr lang="en-US" sz="5400" dirty="0">
                <a:solidFill>
                  <a:schemeClr val="bg1"/>
                </a:solidFill>
              </a:rPr>
              <a:t> “</a:t>
            </a:r>
            <a:r>
              <a:rPr lang="en-US" sz="5400" dirty="0" err="1">
                <a:solidFill>
                  <a:schemeClr val="bg1"/>
                </a:solidFill>
              </a:rPr>
              <a:t>Lá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cờ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thêu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sáu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chữ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vàng</a:t>
            </a:r>
            <a:r>
              <a:rPr lang="en-US" sz="5400" dirty="0">
                <a:solidFill>
                  <a:schemeClr val="bg1"/>
                </a:solidFill>
              </a:rPr>
              <a:t>” </a:t>
            </a:r>
            <a:r>
              <a:rPr lang="en-US" sz="5400" dirty="0" err="1">
                <a:solidFill>
                  <a:schemeClr val="bg1"/>
                </a:solidFill>
              </a:rPr>
              <a:t>là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ai</a:t>
            </a:r>
            <a:r>
              <a:rPr lang="en-US" sz="5400" dirty="0">
                <a:solidFill>
                  <a:schemeClr val="bg1"/>
                </a:solidFill>
              </a:rPr>
              <a:t>?</a:t>
            </a:r>
            <a:endParaRPr lang="en-US" sz="54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143000" y="-685800"/>
            <a:ext cx="4572000" cy="4686300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0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700" i="1" kern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55979" y="3009181"/>
            <a:ext cx="1143002" cy="1154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3484136" y="475884"/>
            <a:ext cx="822580" cy="8225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2" y="419182"/>
            <a:ext cx="1181020" cy="1181020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3222878" y="1600200"/>
            <a:ext cx="822580" cy="8225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00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01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02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03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04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05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06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07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08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09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10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11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12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13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14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15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3095310" y="2057402"/>
            <a:ext cx="1933892" cy="1943100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vi-VN" sz="6000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384577" y="4396923"/>
            <a:ext cx="1361098" cy="1127714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384577" y="5865805"/>
            <a:ext cx="1361098" cy="1127714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384577" y="8928297"/>
            <a:ext cx="1361098" cy="1127714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384577" y="7393907"/>
            <a:ext cx="1361098" cy="1127714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28985" y="4199021"/>
            <a:ext cx="16201818" cy="1430122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 err="1"/>
              <a:t>Trần</a:t>
            </a:r>
            <a:r>
              <a:rPr lang="en-US" sz="5400" dirty="0"/>
              <a:t> </a:t>
            </a:r>
            <a:r>
              <a:rPr lang="en-US" sz="5400" dirty="0" err="1"/>
              <a:t>Quốc</a:t>
            </a:r>
            <a:r>
              <a:rPr lang="en-US" sz="5400" dirty="0"/>
              <a:t> </a:t>
            </a:r>
            <a:r>
              <a:rPr lang="en-US" sz="5400" dirty="0" err="1" smtClean="0"/>
              <a:t>Toản</a:t>
            </a:r>
            <a:r>
              <a:rPr lang="en-US" sz="5400" dirty="0" smtClean="0"/>
              <a:t>.</a:t>
            </a:r>
            <a:endParaRPr lang="en-US" sz="5400" dirty="0"/>
          </a:p>
        </p:txBody>
      </p:sp>
      <p:sp>
        <p:nvSpPr>
          <p:cNvPr id="39" name="Rounded Rectangle 38"/>
          <p:cNvSpPr/>
          <p:nvPr/>
        </p:nvSpPr>
        <p:spPr>
          <a:xfrm>
            <a:off x="1649765" y="5715001"/>
            <a:ext cx="16201818" cy="143012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 err="1"/>
              <a:t>Văn</a:t>
            </a:r>
            <a:r>
              <a:rPr lang="en-US" sz="5400" dirty="0"/>
              <a:t> </a:t>
            </a:r>
            <a:r>
              <a:rPr lang="en-US" sz="5400" dirty="0" err="1"/>
              <a:t>Hoài</a:t>
            </a:r>
            <a:r>
              <a:rPr lang="en-US" sz="5400" dirty="0"/>
              <a:t>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649765" y="7242699"/>
            <a:ext cx="16201818" cy="143012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400" dirty="0"/>
              <a:t>Hưng Đạo Vương.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649765" y="8749005"/>
            <a:ext cx="16201818" cy="1430122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 err="1"/>
              <a:t>Trần</a:t>
            </a:r>
            <a:r>
              <a:rPr lang="en-US" sz="5400" dirty="0"/>
              <a:t> </a:t>
            </a:r>
            <a:r>
              <a:rPr lang="en-US" sz="5400" dirty="0" err="1"/>
              <a:t>Quốc</a:t>
            </a:r>
            <a:r>
              <a:rPr lang="en-US" sz="5400" dirty="0"/>
              <a:t> </a:t>
            </a:r>
            <a:r>
              <a:rPr lang="en-US" sz="5400" dirty="0" err="1"/>
              <a:t>Tuấn</a:t>
            </a:r>
            <a:r>
              <a:rPr lang="en-US" sz="5400" dirty="0"/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7203" y="4486826"/>
            <a:ext cx="641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3323" y="5944912"/>
            <a:ext cx="641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6611" y="7473014"/>
            <a:ext cx="641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7203" y="9007404"/>
            <a:ext cx="641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</a:t>
            </a:r>
          </a:p>
        </p:txBody>
      </p:sp>
      <p:pic>
        <p:nvPicPr>
          <p:cNvPr id="47" name="Picture 7" descr="num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3746">
            <a:off x="423286" y="-78114"/>
            <a:ext cx="1603008" cy="294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176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2200" y="876300"/>
            <a:ext cx="11963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2,3</a:t>
            </a:r>
            <a:r>
              <a:rPr lang="vi-VN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LÁ CỜ THÊU SÁU CHỮ VÀNG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		(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		     											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4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2"/>
          <a:srcRect t="29150"/>
          <a:stretch>
            <a:fillRect/>
          </a:stretch>
        </p:blipFill>
        <p:spPr>
          <a:xfrm>
            <a:off x="76200" y="74682"/>
            <a:ext cx="9810876" cy="1021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8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372100" y="326309"/>
            <a:ext cx="11772900" cy="2759794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/>
              <a:t>Câu chuyện trong tác phẩm Lá cờ thêu sáu chữ vàng bắt đầu bằng?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143000" y="-685800"/>
            <a:ext cx="4572000" cy="4686300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700" i="1" kern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55979" y="3009181"/>
            <a:ext cx="1143002" cy="1154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3484136" y="475884"/>
            <a:ext cx="822580" cy="8225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2" y="419182"/>
            <a:ext cx="1181020" cy="1181020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3222878" y="1600200"/>
            <a:ext cx="822580" cy="8225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00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01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02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03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04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05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06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07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08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09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10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11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12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13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14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15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3095310" y="2057402"/>
            <a:ext cx="1933892" cy="1943100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vi-VN" sz="6000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384577" y="4396923"/>
            <a:ext cx="1361098" cy="1127714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384577" y="5865805"/>
            <a:ext cx="1361098" cy="1127714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384577" y="8928297"/>
            <a:ext cx="1361098" cy="1127714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384577" y="7393907"/>
            <a:ext cx="1361098" cy="1127714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28985" y="4199021"/>
            <a:ext cx="16201818" cy="1430122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dirty="0"/>
              <a:t>Cảnh Trần Quốc Toản đứng bên bến Bình Than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649765" y="5715001"/>
            <a:ext cx="16201818" cy="143012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dirty="0"/>
              <a:t>Cảnh vua Thiệu Bảo trao cho Trần Quốc Toản quả cam quý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649765" y="7242699"/>
            <a:ext cx="16201818" cy="143012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dirty="0"/>
              <a:t>Giấc mơ bắt sống được </a:t>
            </a:r>
            <a:r>
              <a:rPr lang="vi-VN" sz="4800" dirty="0" smtClean="0"/>
              <a:t>tên </a:t>
            </a:r>
            <a:r>
              <a:rPr lang="vi-VN" sz="4800" dirty="0"/>
              <a:t>sứ nhà Nguyên hống hách </a:t>
            </a:r>
            <a:r>
              <a:rPr lang="vi-VN" sz="4800" dirty="0" smtClean="0"/>
              <a:t> </a:t>
            </a:r>
            <a:r>
              <a:rPr lang="vi-VN" sz="4800" dirty="0"/>
              <a:t>của Hoài Văn Hầu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649765" y="8749005"/>
            <a:ext cx="16201818" cy="1430122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dirty="0"/>
              <a:t>Tất cả đáp án trên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3" y="4486826"/>
            <a:ext cx="641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3323" y="5944912"/>
            <a:ext cx="641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6611" y="7473014"/>
            <a:ext cx="641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7203" y="9007404"/>
            <a:ext cx="641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</a:t>
            </a:r>
          </a:p>
        </p:txBody>
      </p:sp>
      <p:pic>
        <p:nvPicPr>
          <p:cNvPr id="47" name="Picture 8" descr="num2"/>
          <p:cNvPicPr>
            <a:picLocks noChangeAspect="1" noChangeArrowheads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5785">
            <a:off x="775917" y="85417"/>
            <a:ext cx="1742350" cy="287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1475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29202" y="342905"/>
            <a:ext cx="12687300" cy="2285998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/>
              <a:t>Khi bị quân Thánh Dực ngăn cản xuống bến gặp vua, Hoài Văn đã có hành động gì?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143000" y="-685800"/>
            <a:ext cx="4572000" cy="4686300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700" i="1" kern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55979" y="3009181"/>
            <a:ext cx="1143002" cy="1154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3484136" y="475884"/>
            <a:ext cx="822580" cy="8225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2" y="419182"/>
            <a:ext cx="1181020" cy="1181020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3222878" y="1600200"/>
            <a:ext cx="822580" cy="8225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00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01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02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03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04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05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06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07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08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09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10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11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12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13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14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15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3095310" y="2057402"/>
            <a:ext cx="1933892" cy="1943100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vi-VN" sz="6000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384577" y="4396923"/>
            <a:ext cx="1361098" cy="1127714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384577" y="5865805"/>
            <a:ext cx="1361098" cy="1127714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384577" y="8928297"/>
            <a:ext cx="1361098" cy="1127714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384577" y="7393907"/>
            <a:ext cx="1361098" cy="1127714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28985" y="4199021"/>
            <a:ext cx="16201818" cy="1430122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dirty="0"/>
              <a:t>Gây náo động cả bến sông</a:t>
            </a:r>
            <a:r>
              <a:rPr lang="en-US" sz="4800" b="1" dirty="0" smtClean="0">
                <a:solidFill>
                  <a:prstClr val="white"/>
                </a:solidFill>
                <a:latin typeface="Calibri"/>
              </a:rPr>
              <a:t>.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649765" y="5715001"/>
            <a:ext cx="16201818" cy="143012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SzPts val="1000"/>
              <a:tabLst>
                <a:tab pos="685800" algn="l"/>
              </a:tabLst>
            </a:pPr>
            <a:r>
              <a:rPr lang="vi-VN" sz="4800" dirty="0" smtClean="0"/>
              <a:t>Tuốt gươm quát lớn</a:t>
            </a:r>
            <a:r>
              <a:rPr lang="en-US" sz="4800" dirty="0" smtClean="0"/>
              <a:t>, </a:t>
            </a:r>
            <a:r>
              <a:rPr lang="en-US" sz="4800" dirty="0" err="1" smtClean="0"/>
              <a:t>gây</a:t>
            </a:r>
            <a:r>
              <a:rPr lang="en-US" sz="4800" dirty="0" smtClean="0"/>
              <a:t> </a:t>
            </a:r>
            <a:r>
              <a:rPr lang="en-US" sz="4800" dirty="0" err="1" smtClean="0"/>
              <a:t>náo</a:t>
            </a:r>
            <a:r>
              <a:rPr lang="en-US" sz="4800" dirty="0" smtClean="0"/>
              <a:t> </a:t>
            </a:r>
            <a:r>
              <a:rPr lang="en-US" sz="4800" dirty="0" err="1" smtClean="0"/>
              <a:t>động</a:t>
            </a:r>
            <a:r>
              <a:rPr lang="en-US" sz="4800" dirty="0" smtClean="0"/>
              <a:t> </a:t>
            </a:r>
            <a:r>
              <a:rPr lang="en-US" sz="4800" dirty="0" err="1" smtClean="0"/>
              <a:t>cả</a:t>
            </a:r>
            <a:r>
              <a:rPr lang="en-US" sz="4800" dirty="0" smtClean="0"/>
              <a:t> </a:t>
            </a:r>
            <a:r>
              <a:rPr lang="en-US" sz="4800" dirty="0" err="1" smtClean="0"/>
              <a:t>bến</a:t>
            </a:r>
            <a:r>
              <a:rPr lang="en-US" sz="4800" dirty="0" smtClean="0"/>
              <a:t> </a:t>
            </a:r>
            <a:r>
              <a:rPr lang="en-US" sz="4800" dirty="0" err="1" smtClean="0"/>
              <a:t>sông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649765" y="7242699"/>
            <a:ext cx="16201818" cy="143012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/>
              <a:t>Qùy</a:t>
            </a:r>
            <a:r>
              <a:rPr lang="en-US" sz="4800" dirty="0"/>
              <a:t> </a:t>
            </a:r>
            <a:r>
              <a:rPr lang="en-US" sz="4800" dirty="0" err="1"/>
              <a:t>lạy</a:t>
            </a:r>
            <a:r>
              <a:rPr lang="en-US" sz="4800" dirty="0"/>
              <a:t> van </a:t>
            </a:r>
            <a:r>
              <a:rPr lang="en-US" sz="4800" dirty="0" err="1"/>
              <a:t>xin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649765" y="8749005"/>
            <a:ext cx="16201818" cy="1430122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/>
              <a:t>A </a:t>
            </a:r>
            <a:r>
              <a:rPr lang="en-US" sz="4800" dirty="0" err="1"/>
              <a:t>va</a:t>
            </a:r>
            <a:r>
              <a:rPr lang="en-US" sz="4800" dirty="0"/>
              <a:t>̀ </a:t>
            </a:r>
            <a:r>
              <a:rPr lang="en-US" sz="4800" dirty="0" smtClean="0"/>
              <a:t>C </a:t>
            </a:r>
            <a:r>
              <a:rPr lang="en-US" sz="4800" dirty="0" err="1" smtClean="0"/>
              <a:t>đúng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3" y="4486826"/>
            <a:ext cx="641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3323" y="5944912"/>
            <a:ext cx="641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6611" y="7473014"/>
            <a:ext cx="641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7203" y="9007404"/>
            <a:ext cx="641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</a:t>
            </a:r>
          </a:p>
        </p:txBody>
      </p:sp>
      <p:pic>
        <p:nvPicPr>
          <p:cNvPr id="47" name="Picture 9" descr="num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727">
            <a:off x="746095" y="234467"/>
            <a:ext cx="1815706" cy="277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7283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257802" y="326309"/>
            <a:ext cx="12230100" cy="2759794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V</a:t>
            </a:r>
            <a:r>
              <a:rPr lang="vi-VN" sz="5400" dirty="0" smtClean="0"/>
              <a:t>ua </a:t>
            </a:r>
            <a:r>
              <a:rPr lang="vi-VN" sz="5400" dirty="0"/>
              <a:t>Thiệu Bảo có thái độ như thế nào?</a:t>
            </a:r>
            <a:endParaRPr lang="en-US" sz="5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143000" y="-685800"/>
            <a:ext cx="4572000" cy="4686300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700" i="1" kern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55979" y="3009181"/>
            <a:ext cx="1143002" cy="1154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3484136" y="475884"/>
            <a:ext cx="822580" cy="8225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2" y="419182"/>
            <a:ext cx="1181020" cy="1181020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3222878" y="1600200"/>
            <a:ext cx="822580" cy="8225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00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01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02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03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04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05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06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07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08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09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10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11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12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13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14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5310" y="2185007"/>
            <a:ext cx="1933892" cy="1687890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7200" b="1" kern="0">
                <a:solidFill>
                  <a:sysClr val="windowText" lastClr="000000"/>
                </a:solidFill>
                <a:latin typeface="Calibri"/>
              </a:rPr>
              <a:t>15</a:t>
            </a:r>
            <a:endParaRPr lang="vi-VN" sz="72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3095310" y="2057402"/>
            <a:ext cx="1933892" cy="1943100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vi-VN" sz="6000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384577" y="4396923"/>
            <a:ext cx="1361098" cy="1127714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384577" y="5865805"/>
            <a:ext cx="1361098" cy="1127714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384577" y="8928297"/>
            <a:ext cx="1361098" cy="1127714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384577" y="7393907"/>
            <a:ext cx="1361098" cy="1127714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28985" y="4199021"/>
            <a:ext cx="16201818" cy="1430122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SzPts val="1000"/>
              <a:tabLst>
                <a:tab pos="685800" algn="l"/>
              </a:tabLst>
            </a:pPr>
            <a:r>
              <a:rPr lang="vi-VN" sz="5400"/>
              <a:t>Hoảng sợ</a:t>
            </a:r>
            <a:endParaRPr lang="en-US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649765" y="5715001"/>
            <a:ext cx="16201818" cy="143012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SzPts val="1000"/>
              <a:tabLst>
                <a:tab pos="685800" algn="l"/>
              </a:tabLst>
            </a:pPr>
            <a:r>
              <a:rPr lang="vi-VN" sz="5400" dirty="0"/>
              <a:t>Gật đầu, mỉm cười</a:t>
            </a:r>
            <a:r>
              <a:rPr lang="en-BZ" sz="5400" b="1" dirty="0">
                <a:solidFill>
                  <a:prstClr val="white"/>
                </a:solidFill>
                <a:latin typeface="Calibri" panose="020F0502020204030204" pitchFamily="34" charset="0"/>
              </a:rPr>
              <a:t>.</a:t>
            </a:r>
            <a:r>
              <a:rPr lang="en-BZ" sz="54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.</a:t>
            </a:r>
            <a:endParaRPr lang="en-US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649765" y="7242699"/>
            <a:ext cx="16201818" cy="143012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SzPts val="1000"/>
              <a:tabLst>
                <a:tab pos="685800" algn="l"/>
              </a:tabLst>
            </a:pPr>
            <a:r>
              <a:rPr lang="vi-VN" sz="5400" dirty="0"/>
              <a:t>Tức giận</a:t>
            </a:r>
            <a:endParaRPr lang="en-US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649765" y="8749005"/>
            <a:ext cx="16201818" cy="1430122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SzPts val="1000"/>
              <a:tabLst>
                <a:tab pos="685800" algn="l"/>
              </a:tabLst>
            </a:pPr>
            <a:r>
              <a:rPr lang="en-US" sz="5400" dirty="0" err="1"/>
              <a:t>Căm</a:t>
            </a:r>
            <a:r>
              <a:rPr lang="en-US" sz="5400" dirty="0"/>
              <a:t> </a:t>
            </a:r>
            <a:r>
              <a:rPr lang="en-US" sz="5400" dirty="0" err="1"/>
              <a:t>ghét</a:t>
            </a:r>
            <a:r>
              <a:rPr lang="en-BZ" sz="54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.</a:t>
            </a:r>
            <a:endParaRPr lang="en-US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3" y="4486826"/>
            <a:ext cx="641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3323" y="5944912"/>
            <a:ext cx="641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6611" y="7473014"/>
            <a:ext cx="641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7203" y="9007404"/>
            <a:ext cx="641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</a:t>
            </a:r>
          </a:p>
        </p:txBody>
      </p:sp>
      <p:pic>
        <p:nvPicPr>
          <p:cNvPr id="46" name="Picture 10" descr="num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291">
            <a:off x="814125" y="384861"/>
            <a:ext cx="1902190" cy="277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823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3429000" y="1943100"/>
            <a:ext cx="8001000" cy="296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46"/>
              </a:lnSpc>
            </a:pPr>
            <a:r>
              <a:rPr lang="en-US" sz="7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72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7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7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ts val="7746"/>
              </a:lnSpc>
            </a:pPr>
            <a:endParaRPr lang="en-US" sz="7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7746"/>
              </a:lnSpc>
            </a:pPr>
            <a:r>
              <a:rPr lang="en-US" sz="7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1, 2 – </a:t>
            </a:r>
            <a:r>
              <a:rPr lang="en-US" sz="7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7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/23</a:t>
            </a:r>
            <a:endParaRPr lang="en-US" sz="7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77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4"/>
          <p:cNvSpPr txBox="1"/>
          <p:nvPr/>
        </p:nvSpPr>
        <p:spPr>
          <a:xfrm>
            <a:off x="5943600" y="738140"/>
            <a:ext cx="3595369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46"/>
              </a:lnSpc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4"/>
          <p:cNvSpPr txBox="1"/>
          <p:nvPr/>
        </p:nvSpPr>
        <p:spPr>
          <a:xfrm>
            <a:off x="685800" y="2782469"/>
            <a:ext cx="986832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4"/>
          <p:cNvSpPr txBox="1"/>
          <p:nvPr/>
        </p:nvSpPr>
        <p:spPr>
          <a:xfrm>
            <a:off x="2667000" y="3753060"/>
            <a:ext cx="806432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4"/>
          <p:cNvSpPr txBox="1"/>
          <p:nvPr/>
        </p:nvSpPr>
        <p:spPr>
          <a:xfrm>
            <a:off x="685800" y="5064036"/>
            <a:ext cx="11353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4"/>
          <p:cNvSpPr txBox="1"/>
          <p:nvPr/>
        </p:nvSpPr>
        <p:spPr>
          <a:xfrm>
            <a:off x="2667000" y="6053234"/>
            <a:ext cx="115062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4"/>
          <p:cNvSpPr txBox="1"/>
          <p:nvPr/>
        </p:nvSpPr>
        <p:spPr>
          <a:xfrm>
            <a:off x="685800" y="7598233"/>
            <a:ext cx="43434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4"/>
          <p:cNvSpPr txBox="1"/>
          <p:nvPr/>
        </p:nvSpPr>
        <p:spPr>
          <a:xfrm>
            <a:off x="2619110" y="8339182"/>
            <a:ext cx="1467829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cam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188199" y="2600900"/>
            <a:ext cx="196539" cy="649715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188199" y="4549222"/>
            <a:ext cx="196539" cy="649715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188199" y="7689467"/>
            <a:ext cx="196539" cy="649715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621000" y="-1525050"/>
            <a:ext cx="3560795" cy="348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7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6" grpId="0"/>
      <p:bldP spid="27" grpId="0"/>
      <p:bldP spid="36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49600" y="-2488711"/>
            <a:ext cx="3560795" cy="3489579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6781800" y="419100"/>
            <a:ext cx="3505200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46"/>
              </a:lnSpc>
            </a:pPr>
            <a:r>
              <a:rPr lang="en-US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  <a:endParaRPr lang="en-US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1485900"/>
            <a:ext cx="17145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4800" dirty="0" smtClean="0">
                <a:solidFill>
                  <a:srgbClr val="000000"/>
                </a:solidFill>
                <a:latin typeface="+mj-lt"/>
              </a:rPr>
              <a:t>Tác </a:t>
            </a:r>
            <a:r>
              <a:rPr lang="vi-VN" sz="4800" dirty="0">
                <a:solidFill>
                  <a:srgbClr val="000000"/>
                </a:solidFill>
                <a:latin typeface="+mj-lt"/>
              </a:rPr>
              <a:t>phẩm kể về người anh hùng nhỏ tuổi Trần Quốc Toản. </a:t>
            </a:r>
            <a:r>
              <a:rPr lang="en-US" sz="4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smtClean="0">
                <a:solidFill>
                  <a:srgbClr val="000000"/>
                </a:solidFill>
                <a:latin typeface="+mj-lt"/>
              </a:rPr>
              <a:t>xin </a:t>
            </a:r>
            <a:r>
              <a:rPr lang="vi-VN" sz="4800" dirty="0">
                <a:solidFill>
                  <a:srgbClr val="000000"/>
                </a:solidFill>
                <a:latin typeface="+mj-lt"/>
              </a:rPr>
              <a:t>nhà vua cho cùng dự họp bàn việc nước. Thấy cậu còn nhỏ, vua ban cho một quả </a:t>
            </a:r>
            <a:r>
              <a:rPr lang="vi-VN" sz="4800" dirty="0" smtClean="0">
                <a:solidFill>
                  <a:srgbClr val="000000"/>
                </a:solidFill>
                <a:latin typeface="+mj-lt"/>
              </a:rPr>
              <a:t>cam. </a:t>
            </a:r>
            <a:r>
              <a:rPr lang="vi-VN" sz="4800" dirty="0">
                <a:solidFill>
                  <a:srgbClr val="000000"/>
                </a:solidFill>
                <a:latin typeface="+mj-lt"/>
              </a:rPr>
              <a:t>Ấm ức và thất </a:t>
            </a:r>
            <a:r>
              <a:rPr lang="vi-VN" sz="4800" dirty="0" smtClean="0">
                <a:solidFill>
                  <a:srgbClr val="000000"/>
                </a:solidFill>
                <a:latin typeface="+mj-lt"/>
              </a:rPr>
              <a:t>vọng </a:t>
            </a:r>
            <a:r>
              <a:rPr lang="vi-VN" sz="4800" dirty="0">
                <a:solidFill>
                  <a:srgbClr val="000000"/>
                </a:solidFill>
                <a:latin typeface="+mj-lt"/>
              </a:rPr>
              <a:t>rời đi, Quốc Toản đã bóp nát quả cam lúc nào không hay. Về nhà, cậu chăm chỉ rèn luyện võ </a:t>
            </a:r>
            <a:r>
              <a:rPr lang="vi-VN" sz="4800" dirty="0" smtClean="0">
                <a:solidFill>
                  <a:srgbClr val="000000"/>
                </a:solidFill>
                <a:latin typeface="+mj-lt"/>
              </a:rPr>
              <a:t>nghệ. </a:t>
            </a:r>
            <a:r>
              <a:rPr lang="vi-VN" sz="4800" dirty="0">
                <a:solidFill>
                  <a:srgbClr val="000000"/>
                </a:solidFill>
                <a:latin typeface="+mj-lt"/>
              </a:rPr>
              <a:t>Ít lâu sau, khi giặc tấn công nước ta, Trần Quốc Toản mang theo lá cờ thêu sáu chữ </a:t>
            </a:r>
            <a:r>
              <a:rPr lang="vi-VN" sz="4800" dirty="0" smtClean="0">
                <a:solidFill>
                  <a:srgbClr val="000000"/>
                </a:solidFill>
                <a:latin typeface="+mj-lt"/>
              </a:rPr>
              <a:t>vàn</a:t>
            </a:r>
            <a:r>
              <a:rPr lang="en-US" sz="4800" dirty="0" smtClean="0">
                <a:solidFill>
                  <a:srgbClr val="000000"/>
                </a:solidFill>
                <a:latin typeface="+mj-lt"/>
              </a:rPr>
              <a:t>g</a:t>
            </a:r>
            <a:r>
              <a:rPr lang="vi-VN" sz="48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4800" b="1" i="1" dirty="0">
                <a:solidFill>
                  <a:srgbClr val="000000"/>
                </a:solidFill>
                <a:latin typeface="+mj-lt"/>
              </a:rPr>
              <a:t>“Phá cường địch, báo hoàng ân” </a:t>
            </a:r>
            <a:r>
              <a:rPr lang="vi-VN" sz="4800" dirty="0">
                <a:solidFill>
                  <a:srgbClr val="000000"/>
                </a:solidFill>
                <a:latin typeface="+mj-lt"/>
              </a:rPr>
              <a:t>ra trận. Với sự dũng mãnh, cậu đã đạt nhiều chiến công vang dội, ghi danh vào sử sách.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877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745336"/>
            <a:ext cx="17882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trượng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670061"/>
            <a:ext cx="172974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.....................: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...........................: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..................: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.........................: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...............................: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........................: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nan.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:..........................ở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................................................: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4184" flipH="1">
            <a:off x="-2035128" y="-785381"/>
            <a:ext cx="8220775" cy="15854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19900" y="5558227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4503" y="87249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5370" y="8047612"/>
            <a:ext cx="3585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0" y="7505700"/>
            <a:ext cx="3008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3000" y="6802920"/>
            <a:ext cx="3008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63077" y="6188214"/>
            <a:ext cx="3008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257" y="4974032"/>
            <a:ext cx="3008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6663" y="3811250"/>
            <a:ext cx="3008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trượng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28301" y="3180024"/>
            <a:ext cx="3008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1997" y="2527608"/>
            <a:ext cx="3008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091"/>
            <a:ext cx="1730194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0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952500"/>
            <a:ext cx="5673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1133863" y="1790700"/>
            <a:ext cx="8115300" cy="902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46"/>
              </a:lnSpc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1133863" y="2671248"/>
            <a:ext cx="11363592" cy="872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46"/>
              </a:lnSpc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(1912-1960)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4"/>
          <p:cNvSpPr txBox="1"/>
          <p:nvPr/>
        </p:nvSpPr>
        <p:spPr>
          <a:xfrm>
            <a:off x="1009681" y="3506747"/>
            <a:ext cx="8115300" cy="902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46"/>
              </a:lnSpc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4"/>
          <p:cNvSpPr txBox="1"/>
          <p:nvPr/>
        </p:nvSpPr>
        <p:spPr>
          <a:xfrm>
            <a:off x="3505200" y="4384650"/>
            <a:ext cx="4343400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746"/>
              </a:lnSpc>
            </a:pP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4"/>
          <p:cNvSpPr txBox="1"/>
          <p:nvPr/>
        </p:nvSpPr>
        <p:spPr>
          <a:xfrm>
            <a:off x="1009681" y="4346832"/>
            <a:ext cx="2800319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746"/>
              </a:lnSpc>
            </a:pP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118607AB-233F-D9D8-A660-8301C15CF7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7" r="39474"/>
          <a:stretch/>
        </p:blipFill>
        <p:spPr>
          <a:xfrm>
            <a:off x="12497455" y="952500"/>
            <a:ext cx="5104745" cy="6778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988480" y="5337121"/>
            <a:ext cx="2592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37577" y="5289304"/>
            <a:ext cx="19202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2" grpId="0"/>
      <p:bldP spid="24" grpId="0"/>
      <p:bldP spid="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01AD0B0-4B17-B2A6-71B7-CAB2C55CF1FF}"/>
              </a:ext>
            </a:extLst>
          </p:cNvPr>
          <p:cNvSpPr txBox="1"/>
          <p:nvPr/>
        </p:nvSpPr>
        <p:spPr>
          <a:xfrm>
            <a:off x="1447800" y="1276171"/>
            <a:ext cx="114033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DA04C1-E33A-BB1C-318D-F89ECAE2C291}"/>
              </a:ext>
            </a:extLst>
          </p:cNvPr>
          <p:cNvSpPr txBox="1"/>
          <p:nvPr/>
        </p:nvSpPr>
        <p:spPr>
          <a:xfrm>
            <a:off x="1186071" y="2225576"/>
            <a:ext cx="165254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sang </a:t>
            </a:r>
            <a:r>
              <a:rPr lang="en-US" sz="4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chếm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hầu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CD3A88-D6CF-8368-9EED-47C90E7DAF9D}"/>
              </a:ext>
            </a:extLst>
          </p:cNvPr>
          <p:cNvSpPr txBox="1"/>
          <p:nvPr/>
        </p:nvSpPr>
        <p:spPr>
          <a:xfrm flipH="1">
            <a:off x="746067" y="571500"/>
            <a:ext cx="864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I. </a:t>
            </a:r>
            <a:r>
              <a:rPr lang="en-US" sz="4800" b="1" dirty="0" err="1"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chi </a:t>
            </a:r>
            <a:r>
              <a:rPr lang="en-US" sz="4800" b="1" dirty="0" err="1" smtClean="0"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幼圆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959DF-66FE-BFB2-39E2-6B63BFA54E7E}"/>
              </a:ext>
            </a:extLst>
          </p:cNvPr>
          <p:cNvSpPr txBox="1"/>
          <p:nvPr/>
        </p:nvSpPr>
        <p:spPr>
          <a:xfrm>
            <a:off x="1186070" y="4329143"/>
            <a:ext cx="163399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Toản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8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647700"/>
            <a:ext cx="10287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2947" r="98232">
                        <a14:foregroundMark x1="15324" y1="53889" x2="17289" y2="55833"/>
                        <a14:foregroundMark x1="11984" y1="55833" x2="11984" y2="57917"/>
                        <a14:foregroundMark x1="88998" y1="20139" x2="88998" y2="23889"/>
                        <a14:foregroundMark x1="43811" y1="35139" x2="43811" y2="36944"/>
                        <a14:backgroundMark x1="16503" y1="79167" x2="15324" y2="91250"/>
                        <a14:backgroundMark x1="11984" y1="71667" x2="12967" y2="79722"/>
                        <a14:backgroundMark x1="26719" y1="41250" x2="36542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647699"/>
            <a:ext cx="7086600" cy="937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32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381001" y="431070"/>
            <a:ext cx="7570143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790700"/>
            <a:ext cx="7315200" cy="2304288"/>
          </a:xfrm>
          <a:prstGeom prst="rect">
            <a:avLst/>
          </a:prstGeom>
        </p:spPr>
      </p:pic>
      <p:sp>
        <p:nvSpPr>
          <p:cNvPr id="8" name="TextBox 9"/>
          <p:cNvSpPr txBox="1"/>
          <p:nvPr/>
        </p:nvSpPr>
        <p:spPr>
          <a:xfrm>
            <a:off x="3505200" y="2705100"/>
            <a:ext cx="5943600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4381500"/>
            <a:ext cx="7315200" cy="2304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05200" y="5295900"/>
            <a:ext cx="54102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7200900"/>
            <a:ext cx="7315200" cy="23042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05200" y="8115300"/>
            <a:ext cx="54102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Không có mô tả ảnh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2947" r="98232">
                        <a14:foregroundMark x1="15324" y1="53889" x2="17289" y2="55833"/>
                        <a14:foregroundMark x1="11984" y1="55833" x2="11984" y2="57917"/>
                        <a14:foregroundMark x1="88998" y1="20139" x2="88998" y2="23889"/>
                        <a14:foregroundMark x1="43811" y1="35139" x2="43811" y2="36944"/>
                        <a14:backgroundMark x1="16503" y1="79167" x2="15324" y2="91250"/>
                        <a14:backgroundMark x1="11984" y1="71667" x2="12967" y2="79722"/>
                        <a14:backgroundMark x1="26719" y1="41250" x2="36542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359706"/>
            <a:ext cx="7086600" cy="1002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44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1307</TotalTime>
  <Words>1143</Words>
  <Application>Microsoft Office PowerPoint</Application>
  <PresentationFormat>Custom</PresentationFormat>
  <Paragraphs>219</Paragraphs>
  <Slides>23</Slides>
  <Notes>19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#9Slide04 AdrianeSwash</vt:lpstr>
      <vt:lpstr>Wingdings</vt:lpstr>
      <vt:lpstr>Times New Roman</vt:lpstr>
      <vt:lpstr>等线</vt:lpstr>
      <vt:lpstr>幼圆</vt:lpstr>
      <vt:lpstr>Calibri Light</vt:lpstr>
      <vt:lpstr>Calibri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1.2 Lá cờ thêu sáu chữ vàng</dc:title>
  <dc:creator>Admin</dc:creator>
  <cp:lastModifiedBy>Admin</cp:lastModifiedBy>
  <cp:revision>166</cp:revision>
  <dcterms:created xsi:type="dcterms:W3CDTF">2006-08-16T00:00:00Z</dcterms:created>
  <dcterms:modified xsi:type="dcterms:W3CDTF">2024-09-10T03:28:04Z</dcterms:modified>
  <dc:identifier>DAFf2_-uKMI</dc:identifier>
</cp:coreProperties>
</file>