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3114" r:id="rId2"/>
    <p:sldId id="3087" r:id="rId3"/>
    <p:sldId id="3080" r:id="rId4"/>
    <p:sldId id="3103" r:id="rId5"/>
    <p:sldId id="3104" r:id="rId6"/>
    <p:sldId id="3105" r:id="rId7"/>
    <p:sldId id="3111" r:id="rId8"/>
    <p:sldId id="3107" r:id="rId9"/>
    <p:sldId id="3108" r:id="rId10"/>
    <p:sldId id="3112" r:id="rId11"/>
    <p:sldId id="3116" r:id="rId12"/>
    <p:sldId id="3117" r:id="rId13"/>
    <p:sldId id="3118" r:id="rId14"/>
    <p:sldId id="3125" r:id="rId15"/>
    <p:sldId id="3119" r:id="rId16"/>
    <p:sldId id="3120" r:id="rId17"/>
    <p:sldId id="3121" r:id="rId18"/>
    <p:sldId id="3122" r:id="rId19"/>
    <p:sldId id="3123" r:id="rId20"/>
    <p:sldId id="3113"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496389" y="1565368"/>
            <a:ext cx="10977769" cy="4579715"/>
          </a:xfrm>
          <a:prstGeom prst="rect">
            <a:avLst/>
          </a:prstGeom>
        </p:spPr>
        <p:txBody>
          <a:bodyPr wrap="square">
            <a:spAutoFit/>
          </a:bodyPr>
          <a:lstStyle/>
          <a:p>
            <a:pPr algn="just" defTabSz="342900">
              <a:lnSpc>
                <a:spcPct val="135000"/>
              </a:lnSpc>
            </a:pPr>
            <a:r>
              <a:rPr lang="vi-VN" sz="3600" dirty="0" smtClean="0">
                <a:latin typeface="UTM Avo" panose="02040603050506020204" pitchFamily="18" charset="0"/>
                <a:cs typeface="Times New Roman" panose="02020603050405020304" pitchFamily="18" charset="0"/>
              </a:rPr>
              <a:t>Một </a:t>
            </a:r>
            <a:r>
              <a:rPr lang="vi-VN" sz="3600" dirty="0">
                <a:latin typeface="UTM Avo" panose="02040603050506020204" pitchFamily="18" charset="0"/>
                <a:cs typeface="Times New Roman" panose="02020603050405020304" pitchFamily="18" charset="0"/>
              </a:rPr>
              <a:t>bộ tai nghe có gắn micro sử dụng cho máy tính là loại thiết bị gì?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A. Thiết bị vào.</a:t>
            </a:r>
          </a:p>
          <a:p>
            <a:pPr algn="just" defTabSz="342900">
              <a:lnSpc>
                <a:spcPct val="135000"/>
              </a:lnSpc>
            </a:pPr>
            <a:r>
              <a:rPr lang="vi-VN" sz="3600" dirty="0">
                <a:latin typeface="UTM Avo" panose="02040603050506020204" pitchFamily="18" charset="0"/>
                <a:cs typeface="Times New Roman" panose="02020603050405020304" pitchFamily="18" charset="0"/>
              </a:rPr>
              <a:t>B. Thiết bị ra.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3600" dirty="0">
                <a:latin typeface="UTM Avo" panose="02040603050506020204" pitchFamily="18" charset="0"/>
                <a:cs typeface="Times New Roman" panose="02020603050405020304" pitchFamily="18" charset="0"/>
              </a:rPr>
              <a:t>D. Không phải thiết bị vào – ra. </a:t>
            </a:r>
            <a:endParaRPr lang="en-US" sz="3600" dirty="0">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4CABB98-2252-4D35-BF1D-DA1AFBF52478}"/>
              </a:ext>
            </a:extLst>
          </p:cNvPr>
          <p:cNvSpPr/>
          <p:nvPr/>
        </p:nvSpPr>
        <p:spPr>
          <a:xfrm>
            <a:off x="496389" y="475519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4" y="1610078"/>
            <a:ext cx="11373769" cy="4846455"/>
          </a:xfrm>
          <a:prstGeom prst="rect">
            <a:avLst/>
          </a:prstGeom>
        </p:spPr>
        <p:txBody>
          <a:bodyPr wrap="square">
            <a:spAutoFit/>
          </a:bodyPr>
          <a:lstStyle/>
          <a:p>
            <a:pPr marL="30480" marR="30480" algn="just">
              <a:lnSpc>
                <a:spcPct val="107000"/>
              </a:lnSpc>
              <a:spcAft>
                <a:spcPts val="6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 có chức năng gì?</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thông tin ra ngoài</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thông tin vào máy tính</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 thông tin thành dữ liệu</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Hiển thị nội dung lên màn hình</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B</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để đưa thông tin vào máy tính như bàn phím, chuột, micro,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19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wipe(down)">
                                      <p:cBhvr>
                                        <p:cTn id="14" dur="500"/>
                                        <p:tgtEl>
                                          <p:spTgt spid="2">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down)">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662329"/>
            <a:ext cx="10263426" cy="4911986"/>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ra có chức năng gì?</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 nhận thông tin.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thông tin vào máy tính.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 thông tin thành dữ liệu.</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dữ liệu từ máy tính ra ngoài.</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để đưa dữ liệu từ máy tính ra ngoài như màn hình, máy in, loa,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71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wipe(down)">
                                      <p:cBhvr>
                                        <p:cTn id="14" dur="500"/>
                                        <p:tgtEl>
                                          <p:spTgt spid="2">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down)">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3" name="Rectangle 2"/>
          <p:cNvSpPr/>
          <p:nvPr/>
        </p:nvSpPr>
        <p:spPr>
          <a:xfrm>
            <a:off x="395864" y="1488896"/>
            <a:ext cx="10394055" cy="4780155"/>
          </a:xfrm>
          <a:prstGeom prst="rect">
            <a:avLst/>
          </a:prstGeom>
        </p:spPr>
        <p:txBody>
          <a:bodyPr wrap="square">
            <a:spAutoFit/>
          </a:bodyPr>
          <a:lstStyle/>
          <a:p>
            <a:pPr marL="30480" marR="30480" algn="just">
              <a:lnSpc>
                <a:spcPct val="107000"/>
              </a:lnSpc>
              <a:spcAft>
                <a:spcPts val="600"/>
              </a:spcAft>
            </a:pP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như màn hình, loa được gọi là?</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ra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xử lý</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lưu trữ</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B</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 loa được gọi là thiết bị ra dùng để đưa thông tin trong máy tính ra ngoài.</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32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4" y="1488896"/>
            <a:ext cx="11060261" cy="4780155"/>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thiết bị như bàn phím, chuột được gọi là?</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ra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xử lý</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lưu trữ</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 phím, chuột được gọi là thiết bị vào dùng để đưa thông tin vào trong máy tính.</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144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488896"/>
            <a:ext cx="11269266" cy="4780155"/>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các nhóm thiết bị sau, nhóm thiết bị vào là:</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Chuột, loa, máy in.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 phím, chuột, màn hình.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 phím, chuột, micro.</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Chuột, màn hình, loa.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C</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 dùng để đưa thông tin vào máy tính như bàn phím, chuột, micro,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136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additive="base">
                                        <p:cTn id="1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 calcmode="lin" valueType="num">
                                      <p:cBhvr additive="base">
                                        <p:cTn id="1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 calcmode="lin" valueType="num">
                                      <p:cBhvr additive="base">
                                        <p:cTn id="2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4" y="1488896"/>
            <a:ext cx="11334581" cy="4187493"/>
          </a:xfrm>
          <a:prstGeom prst="rect">
            <a:avLst/>
          </a:prstGeom>
        </p:spPr>
        <p:txBody>
          <a:bodyPr wrap="square">
            <a:spAutoFit/>
          </a:bodyPr>
          <a:lstStyle/>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nào sau đây vừa là thiết bị vào vừa là thiết bị ra?</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Chuột thông minh.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Tai nghe.</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 cảm ứng.</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 cảm ứng (touch screen) phát hiện vị trí và sự di chuyển của ngón tay trên bề mặt giúp em chọn đối tượng hoặc thực hiện lệnh như đang sử dụng chuột.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23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583953"/>
            <a:ext cx="11112512" cy="4780155"/>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 tác nào sau đây tắt máy một cách an toàn?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nút lệnh Restart của Windows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Sử dụng nút lệnh Shutdown của Windows</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 giữ công tắc nguồn vài giây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 dây nguồn khỏi ổ cắm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B</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nút lệnh Shutdown của Windows (Start/Shutdown) để tắt máy một cách an toàn.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30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488896"/>
            <a:ext cx="10315678" cy="4911986"/>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nào không nên làm khi sử dụng máy tính?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kĩ hướng dẫn trước khi sử dụng thiết bị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 tay khô, sạch khi sử dụng máy tính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 phím dứt khoát nhưng nhẹ nhàng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Chạm vào phần kim loại của máy tính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chạm vào các phần kim loại của máy tính có thể gây hư hỏng các thiết bị hoặc gây nguy hiểm cho bản thân.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910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488896"/>
            <a:ext cx="11452146" cy="4582665"/>
          </a:xfrm>
          <a:prstGeom prst="rect">
            <a:avLst/>
          </a:prstGeom>
        </p:spPr>
        <p:txBody>
          <a:bodyPr wrap="square">
            <a:spAutoFit/>
          </a:bodyPr>
          <a:lstStyle/>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lắp các đầu nối của thiết bị vào các cổng kết nối của máy tính không đúng thì có thể dẫn đến: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không hoạt động</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hỏng thiết bị</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hỏng đầu nối của thiết bị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 A, B và C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cắm các đầu nối của thiết bị vào các cổng kết nối của máy tính không đúng thì có thể dẫn đến thiết bị không hoạt động, hỏng thiết bị, hỏng đầu nối của thiết bị, chập điện, ….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77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287383" y="1565368"/>
            <a:ext cx="11521440" cy="2751522"/>
          </a:xfrm>
          <a:prstGeom prst="rect">
            <a:avLst/>
          </a:prstGeom>
        </p:spPr>
        <p:txBody>
          <a:bodyPr wrap="square">
            <a:spAutoFit/>
          </a:bodyPr>
          <a:lstStyle/>
          <a:p>
            <a:pPr algn="just" defTabSz="342900">
              <a:lnSpc>
                <a:spcPct val="135000"/>
              </a:lnSpc>
            </a:pPr>
            <a:r>
              <a:rPr lang="vi-VN" sz="3200" b="1" dirty="0">
                <a:latin typeface="UTM Avo" panose="02040603050506020204" pitchFamily="18" charset="0"/>
                <a:cs typeface="Times New Roman" panose="02020603050405020304" pitchFamily="18" charset="0"/>
              </a:rPr>
              <a:t>1. </a:t>
            </a:r>
            <a:r>
              <a:rPr lang="vi-VN" sz="3200" dirty="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3200" dirty="0">
              <a:latin typeface="UTM Avo" panose="02040603050506020204" pitchFamily="18" charset="0"/>
              <a:cs typeface="Times New Roman" panose="02020603050405020304" pitchFamily="18" charset="0"/>
            </a:endParaRPr>
          </a:p>
          <a:p>
            <a:pPr algn="just" defTabSz="342900">
              <a:lnSpc>
                <a:spcPct val="135000"/>
              </a:lnSpc>
            </a:pPr>
            <a:r>
              <a:rPr lang="vi-VN" sz="3200" b="1" dirty="0">
                <a:latin typeface="UTM Avo" panose="02040603050506020204" pitchFamily="18" charset="0"/>
                <a:cs typeface="Times New Roman" panose="02020603050405020304" pitchFamily="18" charset="0"/>
              </a:rPr>
              <a:t>2</a:t>
            </a:r>
            <a:r>
              <a:rPr lang="vi-VN" sz="3200" b="1" dirty="0" smtClean="0">
                <a:latin typeface="UTM Avo" panose="02040603050506020204" pitchFamily="18" charset="0"/>
                <a:cs typeface="Times New Roman" panose="02020603050405020304" pitchFamily="18" charset="0"/>
              </a:rPr>
              <a:t>.</a:t>
            </a:r>
            <a:r>
              <a:rPr lang="vi-VN" sz="3200" dirty="0" smtClean="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THIẾT BỊ VÀO - RA</a:t>
            </a:r>
            <a:endParaRPr lang="vi-VN" sz="2800" b="1" dirty="0">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837426"/>
          </a:xfrm>
          <a:prstGeom prst="rect">
            <a:avLst/>
          </a:prstGeom>
        </p:spPr>
        <p:txBody>
          <a:bodyPr wrap="square">
            <a:spAutoFit/>
          </a:bodyPr>
          <a:lstStyle/>
          <a:p>
            <a:pPr algn="just" defTabSz="342900">
              <a:lnSpc>
                <a:spcPct val="135000"/>
              </a:lnSpc>
            </a:pPr>
            <a:r>
              <a:rPr lang="vi-VN" sz="2800" b="1" dirty="0">
                <a:latin typeface="UTM Avo" panose="02040603050506020204" pitchFamily="18" charset="0"/>
                <a:cs typeface="Times New Roman" panose="02020603050405020304" pitchFamily="18" charset="0"/>
              </a:rPr>
              <a:t>1</a:t>
            </a:r>
            <a:r>
              <a:rPr lang="vi-VN" sz="2800" b="1" dirty="0" smtClean="0">
                <a:latin typeface="UTM Avo" panose="02040603050506020204" pitchFamily="18" charset="0"/>
                <a:cs typeface="Times New Roman" panose="02020603050405020304" pitchFamily="18" charset="0"/>
              </a:rPr>
              <a:t>.</a:t>
            </a:r>
            <a:r>
              <a:rPr lang="vi-VN" sz="2800" dirty="0" smtClean="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Bộ điều khiển </a:t>
            </a:r>
            <a:r>
              <a:rPr lang="vi-VN" sz="2800" dirty="0" smtClean="0">
                <a:latin typeface="UTM Avo" panose="02040603050506020204" pitchFamily="18" charset="0"/>
                <a:cs typeface="Times New Roman" panose="02020603050405020304" pitchFamily="18" charset="0"/>
              </a:rPr>
              <a:t>game, tấm cảm ứng </a:t>
            </a:r>
            <a:r>
              <a:rPr lang="vi-VN" sz="2800" dirty="0">
                <a:latin typeface="UTM Avo" panose="02040603050506020204" pitchFamily="18" charset="0"/>
                <a:cs typeface="Times New Roman" panose="02020603050405020304" pitchFamily="18" charset="0"/>
              </a:rPr>
              <a:t>là thiết bị vào hay thiết bị ra?</a:t>
            </a:r>
            <a:endParaRPr lang="en-US" sz="2800" dirty="0">
              <a:latin typeface="UTM Avo" panose="02040603050506020204" pitchFamily="18" charset="0"/>
              <a:cs typeface="Times New Roman" panose="02020603050405020304" pitchFamily="18" charset="0"/>
            </a:endParaRPr>
          </a:p>
          <a:p>
            <a:pPr algn="just" defTabSz="342900">
              <a:lnSpc>
                <a:spcPct val="135000"/>
              </a:lnSpc>
            </a:pPr>
            <a:r>
              <a:rPr lang="en-US" sz="2800" b="1" dirty="0">
                <a:latin typeface="UTM Avo" panose="02040603050506020204" pitchFamily="18" charset="0"/>
                <a:cs typeface="Times New Roman" panose="02020603050405020304" pitchFamily="18" charset="0"/>
              </a:rPr>
              <a:t>2</a:t>
            </a:r>
            <a:r>
              <a:rPr lang="en-US" sz="2800" b="1" dirty="0" smtClean="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Màn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hình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cảm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ứng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bị</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bị</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 hay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cả</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hai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chức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năng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1">
                                            <p:txEl>
                                              <p:pRg st="0" end="0"/>
                                            </p:txEl>
                                          </p:spTgt>
                                        </p:tgtEl>
                                      </p:cBhvr>
                                    </p:animEffect>
                                    <p:animScale>
                                      <p:cBhvr>
                                        <p:cTn id="30" dur="250" autoRev="1" fill="hold"/>
                                        <p:tgtEl>
                                          <p:spTgt spid="11">
                                            <p:txEl>
                                              <p:pRg st="0" end="0"/>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11">
                                            <p:txEl>
                                              <p:pRg st="1" end="1"/>
                                            </p:txEl>
                                          </p:spTgt>
                                        </p:tgtEl>
                                      </p:cBhvr>
                                    </p:animEffect>
                                    <p:animScale>
                                      <p:cBhvr>
                                        <p:cTn id="35" dur="250" autoRev="1" fill="hold"/>
                                        <p:tgtEl>
                                          <p:spTgt spid="1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42886" y="3794790"/>
            <a:ext cx="11909627" cy="2841141"/>
            <a:chOff x="63668" y="3656750"/>
            <a:chExt cx="11909627" cy="2841141"/>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63668" y="3656750"/>
              <a:ext cx="11909627" cy="2841141"/>
              <a:chOff x="70598" y="3708704"/>
              <a:chExt cx="11740567" cy="2841141"/>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298747" y="4403163"/>
                <a:ext cx="11512418" cy="2146682"/>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70598" y="3708704"/>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295101" y="4462192"/>
              <a:ext cx="11678193" cy="1775101"/>
            </a:xfrm>
            <a:prstGeom prst="rect">
              <a:avLst/>
            </a:prstGeom>
          </p:spPr>
          <p:txBody>
            <a:bodyPr wrap="square">
              <a:spAutoFit/>
            </a:bodyPr>
            <a:lstStyle/>
            <a:p>
              <a:pPr algn="just" defTabSz="342900">
                <a:lnSpc>
                  <a:spcPct val="135000"/>
                </a:lnSpc>
              </a:pPr>
              <a:r>
                <a:rPr lang="vi-VN" sz="2800"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Thiết bị vào </a:t>
              </a:r>
              <a:r>
                <a:rPr lang="vi-VN" sz="2800" dirty="0">
                  <a:latin typeface="UTM Avo" panose="02040603050506020204" pitchFamily="18" charset="0"/>
                  <a:cs typeface="Times New Roman" panose="02020603050405020304" pitchFamily="18" charset="0"/>
                </a:rPr>
                <a:t>được dùng để nhập </a:t>
              </a:r>
              <a:r>
                <a:rPr lang="vi-VN" sz="2800" dirty="0" smtClean="0">
                  <a:latin typeface="UTM Avo" panose="02040603050506020204" pitchFamily="18" charset="0"/>
                  <a:cs typeface="Times New Roman" panose="02020603050405020304" pitchFamily="18" charset="0"/>
                </a:rPr>
                <a:t>thông tin </a:t>
              </a:r>
              <a:r>
                <a:rPr lang="vi-VN" sz="2800" dirty="0">
                  <a:latin typeface="UTM Avo" panose="02040603050506020204" pitchFamily="18" charset="0"/>
                  <a:cs typeface="Times New Roman" panose="02020603050405020304" pitchFamily="18" charset="0"/>
                </a:rPr>
                <a:t>vào máy tính. </a:t>
              </a:r>
              <a:endParaRPr lang="en-US" sz="2800" dirty="0">
                <a:latin typeface="UTM Avo" panose="02040603050506020204" pitchFamily="18" charset="0"/>
                <a:cs typeface="Times New Roman" panose="02020603050405020304" pitchFamily="18" charset="0"/>
              </a:endParaRPr>
            </a:p>
            <a:p>
              <a:pPr algn="just" defTabSz="342900">
                <a:lnSpc>
                  <a:spcPct val="135000"/>
                </a:lnSpc>
              </a:pPr>
              <a:r>
                <a:rPr lang="vi-VN" sz="2800"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Thiết bị ra </a:t>
              </a:r>
              <a:r>
                <a:rPr lang="vi-VN" sz="2800" dirty="0">
                  <a:latin typeface="UTM Avo" panose="02040603050506020204" pitchFamily="18" charset="0"/>
                  <a:cs typeface="Times New Roman" panose="02020603050405020304" pitchFamily="18" charset="0"/>
                </a:rPr>
                <a:t>gửi thông tin từ máy tính ra để con người nhận biết được. </a:t>
              </a:r>
              <a:endParaRPr lang="en-US" sz="2800" dirty="0">
                <a:latin typeface="UTM Avo" panose="02040603050506020204" pitchFamily="18" charset="0"/>
                <a:cs typeface="Times New Roman" panose="02020603050405020304" pitchFamily="18" charset="0"/>
              </a:endParaRPr>
            </a:p>
            <a:p>
              <a:pPr algn="just" defTabSz="342900">
                <a:lnSpc>
                  <a:spcPct val="135000"/>
                </a:lnSpc>
              </a:pPr>
              <a:r>
                <a:rPr lang="vi-VN" sz="2500" dirty="0">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9746</TotalTime>
  <Words>1004</Words>
  <Application>Microsoft Office PowerPoint</Application>
  <PresentationFormat>Widescreen</PresentationFormat>
  <Paragraphs>150</Paragraphs>
  <Slides>21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503</cp:revision>
  <dcterms:created xsi:type="dcterms:W3CDTF">2021-11-14T08:33:55Z</dcterms:created>
  <dcterms:modified xsi:type="dcterms:W3CDTF">2023-09-15T12:44:28Z</dcterms:modified>
</cp:coreProperties>
</file>