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23"/>
  </p:notesMasterIdLst>
  <p:sldIdLst>
    <p:sldId id="352" r:id="rId3"/>
    <p:sldId id="280" r:id="rId4"/>
    <p:sldId id="256" r:id="rId5"/>
    <p:sldId id="366" r:id="rId6"/>
    <p:sldId id="353" r:id="rId7"/>
    <p:sldId id="274" r:id="rId8"/>
    <p:sldId id="294" r:id="rId9"/>
    <p:sldId id="295" r:id="rId10"/>
    <p:sldId id="296" r:id="rId11"/>
    <p:sldId id="285" r:id="rId12"/>
    <p:sldId id="297" r:id="rId13"/>
    <p:sldId id="367" r:id="rId14"/>
    <p:sldId id="298" r:id="rId15"/>
    <p:sldId id="299" r:id="rId16"/>
    <p:sldId id="300" r:id="rId17"/>
    <p:sldId id="364" r:id="rId18"/>
    <p:sldId id="286" r:id="rId19"/>
    <p:sldId id="355" r:id="rId20"/>
    <p:sldId id="290"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B2E2"/>
    <a:srgbClr val="FFDC17"/>
    <a:srgbClr val="F0AE42"/>
    <a:srgbClr val="FFCC00"/>
    <a:srgbClr val="00683F"/>
    <a:srgbClr val="FF33CC"/>
    <a:srgbClr val="F56D22"/>
    <a:srgbClr val="FC694A"/>
    <a:srgbClr val="59CAF6"/>
    <a:srgbClr val="55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71" d="100"/>
          <a:sy n="71" d="100"/>
        </p:scale>
        <p:origin x="763"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10</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11</a:t>
            </a:fld>
            <a:endParaRPr lang="en-US"/>
          </a:p>
        </p:txBody>
      </p:sp>
    </p:spTree>
    <p:extLst>
      <p:ext uri="{BB962C8B-B14F-4D97-AF65-F5344CB8AC3E}">
        <p14:creationId xmlns:p14="http://schemas.microsoft.com/office/powerpoint/2010/main" val="846903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15</a:t>
            </a:fld>
            <a:endParaRPr lang="en-US"/>
          </a:p>
        </p:txBody>
      </p:sp>
    </p:spTree>
    <p:extLst>
      <p:ext uri="{BB962C8B-B14F-4D97-AF65-F5344CB8AC3E}">
        <p14:creationId xmlns:p14="http://schemas.microsoft.com/office/powerpoint/2010/main" val="201414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17</a:t>
            </a:fld>
            <a:endParaRPr lang="en-US"/>
          </a:p>
        </p:txBody>
      </p:sp>
    </p:spTree>
    <p:extLst>
      <p:ext uri="{BB962C8B-B14F-4D97-AF65-F5344CB8AC3E}">
        <p14:creationId xmlns:p14="http://schemas.microsoft.com/office/powerpoint/2010/main" val="172748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18</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19</a:t>
            </a:fld>
            <a:endParaRPr lang="en-US"/>
          </a:p>
        </p:txBody>
      </p:sp>
    </p:spTree>
    <p:extLst>
      <p:ext uri="{BB962C8B-B14F-4D97-AF65-F5344CB8AC3E}">
        <p14:creationId xmlns:p14="http://schemas.microsoft.com/office/powerpoint/2010/main" val="482786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B1419-595D-4960-B38B-15EA643020F2}" type="slidenum">
              <a:rPr lang="en-US" smtClean="0"/>
              <a:pPr/>
              <a:t>20</a:t>
            </a:fld>
            <a:endParaRPr lang="en-US"/>
          </a:p>
        </p:txBody>
      </p:sp>
    </p:spTree>
    <p:extLst>
      <p:ext uri="{BB962C8B-B14F-4D97-AF65-F5344CB8AC3E}">
        <p14:creationId xmlns:p14="http://schemas.microsoft.com/office/powerpoint/2010/main" val="3339217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9/10/2024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9/10/2024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9/10/2024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9/10/2024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ideo" Target="https://www.youtube.com/embed/e6vMlz1Drgw?feature=oembed"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324600" y="2541658"/>
            <a:ext cx="4495800" cy="861775"/>
          </a:xfrm>
          <a:prstGeom prst="rect">
            <a:avLst/>
          </a:prstGeom>
          <a:solidFill>
            <a:srgbClr val="FFFF00"/>
          </a:solidFill>
        </p:spPr>
        <p:txBody>
          <a:bodyPr wrap="square" lIns="121917" tIns="60958" rIns="121917" bIns="60958">
            <a:spAutoFit/>
          </a:bodyPr>
          <a:lstStyle/>
          <a:p>
            <a:r>
              <a:rPr lang="en-US" sz="4800" b="1" dirty="0">
                <a:solidFill>
                  <a:srgbClr val="FF0000"/>
                </a:solidFill>
                <a:latin typeface="Times New Roman" panose="02020603050405020304" pitchFamily="18" charset="0"/>
              </a:rPr>
              <a:t>MỞ ĐẦU</a:t>
            </a:r>
            <a:endParaRPr lang="en-US" sz="48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1"/>
            <a:ext cx="10959936" cy="3039189"/>
            <a:chOff x="722549" y="2215661"/>
            <a:chExt cx="10360894" cy="3039189"/>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4" cy="3039189"/>
              <a:chOff x="751424" y="4271766"/>
              <a:chExt cx="10360894" cy="3300506"/>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60894" cy="3300506"/>
                <a:chOff x="748591" y="4323720"/>
                <a:chExt cx="10213819" cy="3300506"/>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80876" cy="302979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28302" y="2464086"/>
              <a:ext cx="9312221" cy="2790764"/>
            </a:xfrm>
            <a:prstGeom prst="rect">
              <a:avLst/>
            </a:prstGeom>
            <a:noFill/>
          </p:spPr>
          <p:txBody>
            <a:bodyPr wrap="square">
              <a:spAutoFit/>
            </a:bodyPr>
            <a:lstStyle/>
            <a:p>
              <a:pPr algn="just">
                <a:lnSpc>
                  <a:spcPct val="150000"/>
                </a:lnSpc>
              </a:pPr>
              <a:r>
                <a:rPr lang="vi-VN" sz="3000" dirty="0">
                  <a:solidFill>
                    <a:srgbClr val="231F20"/>
                  </a:solidFill>
                  <a:effectLst/>
                  <a:latin typeface="Time New Roman"/>
                  <a:ea typeface="Tahoma" panose="020B0604030504040204" pitchFamily="34" charset="0"/>
                  <a:cs typeface="Tahoma" panose="020B0604030504040204" pitchFamily="34" charset="0"/>
                </a:rPr>
                <a:t>Thiết bị được gắn bộ xử lí hiện diện xung quanh ta. Chúng giúp con người tự động hoá một phần hoạt động xử lí thông tin và xuất hiện trong hầu hết các lĩnh vực kinh tế, xã hội và đời sống,…</a:t>
              </a:r>
            </a:p>
          </p:txBody>
        </p:sp>
      </p:grpSp>
      <p:grpSp>
        <p:nvGrpSpPr>
          <p:cNvPr id="14" name="Group 13">
            <a:extLst>
              <a:ext uri="{FF2B5EF4-FFF2-40B4-BE49-F238E27FC236}">
                <a16:creationId xmlns:a16="http://schemas.microsoft.com/office/drawing/2014/main" id="{E48C8259-9FE2-966F-6F72-712F8C8B58C7}"/>
              </a:ext>
            </a:extLst>
          </p:cNvPr>
          <p:cNvGrpSpPr/>
          <p:nvPr/>
        </p:nvGrpSpPr>
        <p:grpSpPr>
          <a:xfrm>
            <a:off x="-172721" y="-121386"/>
            <a:ext cx="4914927" cy="1755228"/>
            <a:chOff x="-3441970" y="621441"/>
            <a:chExt cx="4914927" cy="1755228"/>
          </a:xfrm>
        </p:grpSpPr>
        <p:pic>
          <p:nvPicPr>
            <p:cNvPr id="15" name="Picture 2">
              <a:extLst>
                <a:ext uri="{FF2B5EF4-FFF2-40B4-BE49-F238E27FC236}">
                  <a16:creationId xmlns:a16="http://schemas.microsoft.com/office/drawing/2014/main" id="{F8E8C11B-4230-C8D6-5941-9BEE67B30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D87ECA-27FF-BF1B-F5AB-EF79211062DF}"/>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Củng cố">
            <a:extLst>
              <a:ext uri="{FF2B5EF4-FFF2-40B4-BE49-F238E27FC236}">
                <a16:creationId xmlns:a16="http://schemas.microsoft.com/office/drawing/2014/main" id="{0BB3A087-3236-4056-BBCE-D718DFB20AFE}"/>
              </a:ext>
            </a:extLst>
          </p:cNvPr>
          <p:cNvGrpSpPr/>
          <p:nvPr/>
        </p:nvGrpSpPr>
        <p:grpSpPr>
          <a:xfrm>
            <a:off x="681605" y="1056550"/>
            <a:ext cx="11301129" cy="1254798"/>
            <a:chOff x="722549" y="1851295"/>
            <a:chExt cx="10360893" cy="1254798"/>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59"/>
              <a:ext cx="10360893" cy="890434"/>
              <a:chOff x="751424" y="4271766"/>
              <a:chExt cx="10360893" cy="966996"/>
            </a:xfrm>
          </p:grpSpPr>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1424" y="4271766"/>
                <a:ext cx="813583" cy="883537"/>
              </a:xfrm>
              <a:prstGeom prst="rect">
                <a:avLst/>
              </a:prstGeom>
            </p:spPr>
          </p:pic>
          <p:sp>
            <p:nvSpPr>
              <p:cNvPr id="5" name="Rectangle 4">
                <a:extLst>
                  <a:ext uri="{FF2B5EF4-FFF2-40B4-BE49-F238E27FC236}">
                    <a16:creationId xmlns:a16="http://schemas.microsoft.com/office/drawing/2014/main" id="{3933F56F-6CDC-1484-EC4F-10B35056F254}"/>
                  </a:ext>
                </a:extLst>
              </p:cNvPr>
              <p:cNvSpPr/>
              <p:nvPr/>
            </p:nvSpPr>
            <p:spPr>
              <a:xfrm>
                <a:off x="1514259" y="4644162"/>
                <a:ext cx="9598058" cy="594600"/>
              </a:xfrm>
              <a:prstGeom prst="rect">
                <a:avLst/>
              </a:prstGeom>
            </p:spPr>
            <p:txBody>
              <a:bodyPr wrap="square">
                <a:spAutoFit/>
              </a:bodyPr>
              <a:lstStyle/>
              <a:p>
                <a:pPr algn="just" defTabSz="342900">
                  <a:lnSpc>
                    <a:spcPct val="135000"/>
                  </a:lnSpc>
                </a:pPr>
                <a:endParaRPr lang="vi-VN" sz="2400">
                  <a:latin typeface="Time New Roman"/>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639722"/>
              </a:xfrm>
              <a:prstGeom prst="rect">
                <a:avLst/>
              </a:prstGeom>
            </p:spPr>
            <p:txBody>
              <a:bodyPr wrap="square">
                <a:spAutoFit/>
              </a:bodyPr>
              <a:lstStyle/>
              <a:p>
                <a:pPr>
                  <a:lnSpc>
                    <a:spcPct val="150000"/>
                  </a:lnSpc>
                </a:pPr>
                <a:endParaRPr lang="vi-VN" sz="2400" dirty="0">
                  <a:latin typeface="Time New Roman"/>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394395" y="1851295"/>
              <a:ext cx="9312221" cy="1143070"/>
            </a:xfrm>
            <a:prstGeom prst="rect">
              <a:avLst/>
            </a:prstGeom>
            <a:noFill/>
          </p:spPr>
          <p:txBody>
            <a:bodyPr wrap="square">
              <a:spAutoFit/>
            </a:bodyPr>
            <a:lstStyle/>
            <a:p>
              <a:pPr>
                <a:lnSpc>
                  <a:spcPct val="150000"/>
                </a:lnSpc>
              </a:pPr>
              <a:r>
                <a:rPr lang="vi-VN" sz="2400" b="1" u="sng" dirty="0">
                  <a:solidFill>
                    <a:srgbClr val="FF0000"/>
                  </a:solidFill>
                  <a:effectLst/>
                  <a:latin typeface="Time New Roman"/>
                  <a:ea typeface="Tahoma" panose="020B0604030504040204" pitchFamily="34" charset="0"/>
                  <a:cs typeface="Tahoma" panose="020B0604030504040204" pitchFamily="34" charset="0"/>
                </a:rPr>
                <a:t>Câu 1</a:t>
              </a:r>
              <a:r>
                <a:rPr lang="vi-VN" sz="2400" dirty="0">
                  <a:solidFill>
                    <a:srgbClr val="231F20"/>
                  </a:solidFill>
                  <a:effectLst/>
                  <a:latin typeface="Time New Roman"/>
                  <a:ea typeface="Tahoma" panose="020B0604030504040204" pitchFamily="34" charset="0"/>
                  <a:cs typeface="Tahoma" panose="020B0604030504040204" pitchFamily="34" charset="0"/>
                </a:rPr>
                <a:t>. Em hãy ghép mỗi cụm từ </a:t>
              </a:r>
              <a:r>
                <a:rPr lang="vi-VN" sz="2400" b="1" dirty="0">
                  <a:solidFill>
                    <a:srgbClr val="231F20"/>
                  </a:solidFill>
                  <a:effectLst/>
                  <a:latin typeface="Time New Roman"/>
                  <a:ea typeface="Tahoma" panose="020B0604030504040204" pitchFamily="34" charset="0"/>
                  <a:cs typeface="Tahoma" panose="020B0604030504040204" pitchFamily="34" charset="0"/>
                </a:rPr>
                <a:t>ô tô lái tự động</a:t>
              </a:r>
              <a:r>
                <a:rPr lang="vi-VN" sz="2400" dirty="0">
                  <a:solidFill>
                    <a:srgbClr val="231F20"/>
                  </a:solidFill>
                  <a:effectLst/>
                  <a:latin typeface="Time New Roman"/>
                  <a:ea typeface="Tahoma" panose="020B0604030504040204" pitchFamily="34" charset="0"/>
                  <a:cs typeface="Tahoma" panose="020B0604030504040204" pitchFamily="34" charset="0"/>
                </a:rPr>
                <a:t>, </a:t>
              </a:r>
              <a:r>
                <a:rPr lang="vi-VN" sz="2400" b="1" dirty="0">
                  <a:solidFill>
                    <a:srgbClr val="231F20"/>
                  </a:solidFill>
                  <a:effectLst/>
                  <a:latin typeface="Time New Roman"/>
                  <a:ea typeface="Tahoma" panose="020B0604030504040204" pitchFamily="34" charset="0"/>
                  <a:cs typeface="Tahoma" panose="020B0604030504040204" pitchFamily="34" charset="0"/>
                </a:rPr>
                <a:t>máy chụp cắt lớp</a:t>
              </a:r>
              <a:r>
                <a:rPr lang="vi-VN" sz="2400" dirty="0">
                  <a:solidFill>
                    <a:srgbClr val="231F20"/>
                  </a:solidFill>
                  <a:effectLst/>
                  <a:latin typeface="Time New Roman"/>
                  <a:ea typeface="Tahoma" panose="020B0604030504040204" pitchFamily="34" charset="0"/>
                  <a:cs typeface="Tahoma" panose="020B0604030504040204" pitchFamily="34" charset="0"/>
                </a:rPr>
                <a:t>, </a:t>
              </a:r>
              <a:r>
                <a:rPr lang="vi-VN" sz="2400" b="1" dirty="0">
                  <a:solidFill>
                    <a:srgbClr val="231F20"/>
                  </a:solidFill>
                  <a:effectLst/>
                  <a:latin typeface="Time New Roman"/>
                  <a:ea typeface="Tahoma" panose="020B0604030504040204" pitchFamily="34" charset="0"/>
                  <a:cs typeface="Tahoma" panose="020B0604030504040204" pitchFamily="34" charset="0"/>
                </a:rPr>
                <a:t>bảng điện tử</a:t>
              </a:r>
              <a:r>
                <a:rPr lang="vi-VN" sz="2400" dirty="0">
                  <a:solidFill>
                    <a:srgbClr val="231F20"/>
                  </a:solidFill>
                  <a:effectLst/>
                  <a:latin typeface="Time New Roman"/>
                  <a:ea typeface="Tahoma" panose="020B0604030504040204" pitchFamily="34" charset="0"/>
                  <a:cs typeface="Tahoma" panose="020B0604030504040204" pitchFamily="34" charset="0"/>
                </a:rPr>
                <a:t>, </a:t>
              </a:r>
              <a:r>
                <a:rPr lang="vi-VN" sz="2400" b="1" dirty="0">
                  <a:solidFill>
                    <a:srgbClr val="231F20"/>
                  </a:solidFill>
                  <a:effectLst/>
                  <a:latin typeface="Time New Roman"/>
                  <a:ea typeface="Tahoma" panose="020B0604030504040204" pitchFamily="34" charset="0"/>
                  <a:cs typeface="Tahoma" panose="020B0604030504040204" pitchFamily="34" charset="0"/>
                </a:rPr>
                <a:t>robot lắp ráp </a:t>
              </a:r>
              <a:r>
                <a:rPr lang="vi-VN" sz="2400" dirty="0">
                  <a:solidFill>
                    <a:srgbClr val="231F20"/>
                  </a:solidFill>
                  <a:effectLst/>
                  <a:latin typeface="Time New Roman"/>
                  <a:ea typeface="Tahoma" panose="020B0604030504040204" pitchFamily="34" charset="0"/>
                  <a:cs typeface="Tahoma" panose="020B0604030504040204" pitchFamily="34" charset="0"/>
                </a:rPr>
                <a:t>với một thiết bị có gắn bộ xử lí trong Hình 1.2. </a:t>
              </a:r>
            </a:p>
          </p:txBody>
        </p:sp>
      </p:grpSp>
      <p:pic>
        <p:nvPicPr>
          <p:cNvPr id="4" name="Picture 3">
            <a:extLst>
              <a:ext uri="{FF2B5EF4-FFF2-40B4-BE49-F238E27FC236}">
                <a16:creationId xmlns:a16="http://schemas.microsoft.com/office/drawing/2014/main" id="{6D7151D5-9DB8-4832-2F57-452344F44F26}"/>
              </a:ext>
            </a:extLst>
          </p:cNvPr>
          <p:cNvPicPr>
            <a:picLocks noChangeAspect="1"/>
          </p:cNvPicPr>
          <p:nvPr/>
        </p:nvPicPr>
        <p:blipFill>
          <a:blip r:embed="rId4"/>
          <a:stretch>
            <a:fillRect/>
          </a:stretch>
        </p:blipFill>
        <p:spPr>
          <a:xfrm>
            <a:off x="1679836" y="3609909"/>
            <a:ext cx="9403606" cy="2191541"/>
          </a:xfrm>
          <a:prstGeom prst="rect">
            <a:avLst/>
          </a:prstGeom>
        </p:spPr>
      </p:pic>
      <p:sp>
        <p:nvSpPr>
          <p:cNvPr id="17" name="TextBox 16">
            <a:extLst>
              <a:ext uri="{FF2B5EF4-FFF2-40B4-BE49-F238E27FC236}">
                <a16:creationId xmlns:a16="http://schemas.microsoft.com/office/drawing/2014/main" id="{5AAE035E-BBED-36DA-205A-3BC9C37C9FAC}"/>
              </a:ext>
            </a:extLst>
          </p:cNvPr>
          <p:cNvSpPr txBox="1"/>
          <p:nvPr/>
        </p:nvSpPr>
        <p:spPr>
          <a:xfrm>
            <a:off x="1949083" y="3093225"/>
            <a:ext cx="1823746" cy="369332"/>
          </a:xfrm>
          <a:prstGeom prst="rect">
            <a:avLst/>
          </a:prstGeom>
          <a:noFill/>
        </p:spPr>
        <p:txBody>
          <a:bodyPr wrap="square">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bảng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điện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tử</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754BF87B-A542-617A-F945-C6D2DA3D27A6}"/>
              </a:ext>
            </a:extLst>
          </p:cNvPr>
          <p:cNvSpPr txBox="1"/>
          <p:nvPr/>
        </p:nvSpPr>
        <p:spPr>
          <a:xfrm>
            <a:off x="4216528" y="3129684"/>
            <a:ext cx="2165111" cy="369332"/>
          </a:xfrm>
          <a:prstGeom prst="rect">
            <a:avLst/>
          </a:prstGeom>
          <a:noFill/>
        </p:spPr>
        <p:txBody>
          <a:bodyPr wrap="square">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máy</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chụp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cắt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lớp</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6523E556-EBBA-8062-14D3-DF8E95FD24EB}"/>
              </a:ext>
            </a:extLst>
          </p:cNvPr>
          <p:cNvSpPr txBox="1"/>
          <p:nvPr/>
        </p:nvSpPr>
        <p:spPr>
          <a:xfrm>
            <a:off x="6328505" y="3185131"/>
            <a:ext cx="2165111" cy="369332"/>
          </a:xfrm>
          <a:prstGeom prst="rect">
            <a:avLst/>
          </a:prstGeom>
          <a:noFill/>
        </p:spPr>
        <p:txBody>
          <a:bodyPr wrap="square">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robot </a:t>
            </a:r>
            <a:r>
              <a:rPr lang="en-US" b="1" dirty="0" err="1">
                <a:latin typeface="Tahoma" panose="020B0604030504040204" pitchFamily="34" charset="0"/>
                <a:ea typeface="Tahoma" panose="020B0604030504040204" pitchFamily="34" charset="0"/>
                <a:cs typeface="Tahoma" panose="020B0604030504040204" pitchFamily="34" charset="0"/>
              </a:rPr>
              <a:t>lắp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ráp</a:t>
            </a:r>
            <a:r>
              <a:rPr lang="en-US" b="1" dirty="0">
                <a:latin typeface="Tahoma" panose="020B0604030504040204" pitchFamily="34" charset="0"/>
                <a:ea typeface="Tahoma" panose="020B0604030504040204" pitchFamily="34" charset="0"/>
                <a:cs typeface="Tahoma" panose="020B0604030504040204" pitchFamily="34" charset="0"/>
              </a:rPr>
              <a:t> </a:t>
            </a:r>
          </a:p>
        </p:txBody>
      </p:sp>
      <p:sp>
        <p:nvSpPr>
          <p:cNvPr id="20" name="TextBox 19">
            <a:extLst>
              <a:ext uri="{FF2B5EF4-FFF2-40B4-BE49-F238E27FC236}">
                <a16:creationId xmlns:a16="http://schemas.microsoft.com/office/drawing/2014/main" id="{B95705EA-D91F-B493-BCBD-CFFC24BDFD94}"/>
              </a:ext>
            </a:extLst>
          </p:cNvPr>
          <p:cNvSpPr txBox="1"/>
          <p:nvPr/>
        </p:nvSpPr>
        <p:spPr>
          <a:xfrm>
            <a:off x="8699959" y="3147678"/>
            <a:ext cx="2165111" cy="369332"/>
          </a:xfrm>
          <a:prstGeom prst="rect">
            <a:avLst/>
          </a:prstGeom>
          <a:noFill/>
        </p:spPr>
        <p:txBody>
          <a:bodyPr wrap="square">
            <a:spAutoFit/>
          </a:bodyPr>
          <a:lstStyle/>
          <a:p>
            <a:pPr algn="ctr"/>
            <a:r>
              <a:rPr lang="vi-VN" b="1" dirty="0">
                <a:solidFill>
                  <a:srgbClr val="231F20"/>
                </a:solidFill>
                <a:latin typeface="Tahoma" panose="020B0604030504040204" pitchFamily="34" charset="0"/>
                <a:ea typeface="Tahoma" panose="020B0604030504040204" pitchFamily="34" charset="0"/>
                <a:cs typeface="Tahoma" panose="020B0604030504040204" pitchFamily="34" charset="0"/>
              </a:rPr>
              <a:t>ô tô lái tự động</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10CF7918-A30F-8BDA-37BC-866FB0485DD2}"/>
              </a:ext>
            </a:extLst>
          </p:cNvPr>
          <p:cNvSpPr txBox="1"/>
          <p:nvPr/>
        </p:nvSpPr>
        <p:spPr>
          <a:xfrm>
            <a:off x="560800" y="199537"/>
            <a:ext cx="10522642" cy="713272"/>
          </a:xfrm>
          <a:prstGeom prst="rect">
            <a:avLst/>
          </a:prstGeom>
          <a:noFill/>
        </p:spPr>
        <p:txBody>
          <a:bodyPr wrap="square">
            <a:spAutoFit/>
          </a:bodyPr>
          <a:lstStyle/>
          <a:p>
            <a:pPr algn="ctr">
              <a:lnSpc>
                <a:spcPct val="150000"/>
              </a:lnSpc>
            </a:pPr>
            <a:r>
              <a:rPr lang="vi-VN" sz="3000" b="1" dirty="0">
                <a:solidFill>
                  <a:srgbClr val="FF0000"/>
                </a:solidFill>
                <a:effectLst/>
                <a:latin typeface="Time New Roman"/>
                <a:ea typeface="Tahoma" panose="020B0604030504040204" pitchFamily="34" charset="0"/>
                <a:cs typeface="Tahoma" panose="020B0604030504040204" pitchFamily="34" charset="0"/>
              </a:rPr>
              <a:t>CÂU HỎI CỦNG CỐ</a:t>
            </a:r>
          </a:p>
        </p:txBody>
      </p:sp>
    </p:spTree>
    <p:extLst>
      <p:ext uri="{BB962C8B-B14F-4D97-AF65-F5344CB8AC3E}">
        <p14:creationId xmlns:p14="http://schemas.microsoft.com/office/powerpoint/2010/main" val="13264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7E821D-4929-4F21-3A48-CCBC29BB31CE}"/>
              </a:ext>
            </a:extLst>
          </p:cNvPr>
          <p:cNvSpPr txBox="1"/>
          <p:nvPr/>
        </p:nvSpPr>
        <p:spPr>
          <a:xfrm>
            <a:off x="1125001" y="1060669"/>
            <a:ext cx="10463153" cy="954107"/>
          </a:xfrm>
          <a:prstGeom prst="rect">
            <a:avLst/>
          </a:prstGeom>
          <a:noFill/>
        </p:spPr>
        <p:txBody>
          <a:bodyPr wrap="square">
            <a:spAutoFit/>
          </a:bodyPr>
          <a:lstStyle/>
          <a:p>
            <a:r>
              <a:rPr lang="vi-VN" sz="2800" b="1" dirty="0">
                <a:solidFill>
                  <a:srgbClr val="FF0000"/>
                </a:solidFill>
                <a:effectLst/>
                <a:latin typeface="Time New Roman"/>
                <a:ea typeface="Tahoma" panose="020B0604030504040204" pitchFamily="34" charset="0"/>
                <a:cs typeface="Tahoma" panose="020B0604030504040204" pitchFamily="34" charset="0"/>
              </a:rPr>
              <a:t>Câu 2</a:t>
            </a:r>
            <a:r>
              <a:rPr lang="vi-VN" sz="2800" dirty="0">
                <a:solidFill>
                  <a:srgbClr val="231F20"/>
                </a:solidFill>
                <a:effectLst/>
                <a:latin typeface="Time New Roman"/>
                <a:ea typeface="Tahoma" panose="020B0604030504040204" pitchFamily="34" charset="0"/>
                <a:cs typeface="Tahoma" panose="020B0604030504040204" pitchFamily="34" charset="0"/>
              </a:rPr>
              <a:t>. Những thiết bị trong Hình 1.2 thường xuất hiện ở nơi nào trong thực tế?</a:t>
            </a:r>
          </a:p>
        </p:txBody>
      </p:sp>
      <p:pic>
        <p:nvPicPr>
          <p:cNvPr id="3" name="Picture 2">
            <a:extLst>
              <a:ext uri="{FF2B5EF4-FFF2-40B4-BE49-F238E27FC236}">
                <a16:creationId xmlns:a16="http://schemas.microsoft.com/office/drawing/2014/main" id="{6A3AF474-9BA6-BBC3-6B2F-DD96D6CB97F4}"/>
              </a:ext>
            </a:extLst>
          </p:cNvPr>
          <p:cNvPicPr>
            <a:picLocks noChangeAspect="1"/>
          </p:cNvPicPr>
          <p:nvPr/>
        </p:nvPicPr>
        <p:blipFill>
          <a:blip r:embed="rId2"/>
          <a:stretch>
            <a:fillRect/>
          </a:stretch>
        </p:blipFill>
        <p:spPr>
          <a:xfrm>
            <a:off x="1120318" y="2353828"/>
            <a:ext cx="9403606" cy="2191541"/>
          </a:xfrm>
          <a:prstGeom prst="rect">
            <a:avLst/>
          </a:prstGeom>
        </p:spPr>
      </p:pic>
      <p:sp>
        <p:nvSpPr>
          <p:cNvPr id="13" name="TextBox 12">
            <a:extLst>
              <a:ext uri="{FF2B5EF4-FFF2-40B4-BE49-F238E27FC236}">
                <a16:creationId xmlns:a16="http://schemas.microsoft.com/office/drawing/2014/main" id="{DA7D9454-9123-88EA-2BAD-3BFD0DD054D3}"/>
              </a:ext>
            </a:extLst>
          </p:cNvPr>
          <p:cNvSpPr txBox="1"/>
          <p:nvPr/>
        </p:nvSpPr>
        <p:spPr>
          <a:xfrm>
            <a:off x="560801" y="5001476"/>
            <a:ext cx="11382506" cy="1384995"/>
          </a:xfrm>
          <a:prstGeom prst="rect">
            <a:avLst/>
          </a:prstGeom>
          <a:noFill/>
        </p:spPr>
        <p:txBody>
          <a:bodyPr wrap="square">
            <a:spAutoFit/>
          </a:bodyPr>
          <a:lstStyle/>
          <a:p>
            <a:pPr algn="just"/>
            <a:r>
              <a:rPr lang="vi-VN" sz="2800" b="1" i="0" dirty="0">
                <a:solidFill>
                  <a:srgbClr val="008000"/>
                </a:solidFill>
                <a:effectLst/>
                <a:latin typeface="Time New Roman"/>
              </a:rPr>
              <a:t>Trả lời:</a:t>
            </a:r>
            <a:endParaRPr lang="vi-VN" sz="2800" b="0" i="0" dirty="0">
              <a:solidFill>
                <a:srgbClr val="000000"/>
              </a:solidFill>
              <a:effectLst/>
              <a:latin typeface="Time New Roman"/>
            </a:endParaRPr>
          </a:p>
          <a:p>
            <a:pPr algn="just"/>
            <a:r>
              <a:rPr lang="vi-VN" sz="2800" b="0" i="0" dirty="0">
                <a:solidFill>
                  <a:srgbClr val="000000"/>
                </a:solidFill>
                <a:effectLst/>
                <a:latin typeface="Time New Roman"/>
              </a:rPr>
              <a:t>Những thiết bị trong Hình 1.2 thường xuất hiện trong thực tế ở </a:t>
            </a:r>
            <a:r>
              <a:rPr lang="vi-VN" sz="2800" b="1" i="0" dirty="0">
                <a:solidFill>
                  <a:srgbClr val="FF0000"/>
                </a:solidFill>
                <a:effectLst/>
                <a:latin typeface="Time New Roman"/>
              </a:rPr>
              <a:t>các nhà máy sản xuất.</a:t>
            </a:r>
          </a:p>
        </p:txBody>
      </p:sp>
      <p:sp>
        <p:nvSpPr>
          <p:cNvPr id="4" name="TextBox 3">
            <a:extLst>
              <a:ext uri="{FF2B5EF4-FFF2-40B4-BE49-F238E27FC236}">
                <a16:creationId xmlns:a16="http://schemas.microsoft.com/office/drawing/2014/main" id="{1A405880-40EB-97D2-2328-13344BD47956}"/>
              </a:ext>
            </a:extLst>
          </p:cNvPr>
          <p:cNvSpPr txBox="1"/>
          <p:nvPr/>
        </p:nvSpPr>
        <p:spPr>
          <a:xfrm>
            <a:off x="560800" y="199537"/>
            <a:ext cx="10522642" cy="713272"/>
          </a:xfrm>
          <a:prstGeom prst="rect">
            <a:avLst/>
          </a:prstGeom>
          <a:noFill/>
        </p:spPr>
        <p:txBody>
          <a:bodyPr wrap="square">
            <a:spAutoFit/>
          </a:bodyPr>
          <a:lstStyle/>
          <a:p>
            <a:pPr algn="ctr">
              <a:lnSpc>
                <a:spcPct val="150000"/>
              </a:lnSpc>
            </a:pPr>
            <a:r>
              <a:rPr lang="vi-VN" sz="3000" b="1" dirty="0">
                <a:solidFill>
                  <a:srgbClr val="FF0000"/>
                </a:solidFill>
                <a:effectLst/>
                <a:latin typeface="Time New Roman"/>
                <a:ea typeface="Tahoma" panose="020B0604030504040204" pitchFamily="34" charset="0"/>
                <a:cs typeface="Tahoma" panose="020B0604030504040204" pitchFamily="34" charset="0"/>
              </a:rPr>
              <a:t>CÂU HỎI CỦNG CỐ</a:t>
            </a:r>
          </a:p>
        </p:txBody>
      </p:sp>
    </p:spTree>
    <p:extLst>
      <p:ext uri="{BB962C8B-B14F-4D97-AF65-F5344CB8AC3E}">
        <p14:creationId xmlns:p14="http://schemas.microsoft.com/office/powerpoint/2010/main" val="26892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3936D37-5BB6-AD1E-8707-0F6672046572}"/>
              </a:ext>
            </a:extLst>
          </p:cNvPr>
          <p:cNvSpPr txBox="1"/>
          <p:nvPr/>
        </p:nvSpPr>
        <p:spPr>
          <a:xfrm>
            <a:off x="515243" y="287658"/>
            <a:ext cx="11161514" cy="400110"/>
          </a:xfrm>
          <a:prstGeom prst="rect">
            <a:avLst/>
          </a:prstGeom>
          <a:solidFill>
            <a:schemeClr val="tx2">
              <a:lumMod val="10000"/>
              <a:lumOff val="90000"/>
            </a:schemeClr>
          </a:solidFill>
        </p:spPr>
        <p:txBody>
          <a:bodyPr wrap="square" rtlCol="0">
            <a:spAutoFit/>
          </a:bodyPr>
          <a:lstStyle/>
          <a:p>
            <a:r>
              <a:rPr lang="en-US" sz="2000" b="1" dirty="0">
                <a:solidFill>
                  <a:srgbClr val="FF0000"/>
                </a:solidFill>
                <a:latin typeface="Tahoma" panose="020B0604030504040204" pitchFamily="34" charset="0"/>
              </a:rPr>
              <a:t>2. ỨNG DỤNG THỰC TẾ CỦA MÁY TÍNH TRONG KHOA HỌC KĨ THUẬT VÀ ĐỜI SỐNG</a:t>
            </a:r>
          </a:p>
        </p:txBody>
      </p:sp>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7356239" y="2801215"/>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10170398" y="2684576"/>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F11476-DC60-979F-4841-6AB80C7C1F09}"/>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7047760" y="2351639"/>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24" name="Báo cáo hoạt động nhóm">
            <a:extLst>
              <a:ext uri="{FF2B5EF4-FFF2-40B4-BE49-F238E27FC236}">
                <a16:creationId xmlns:a16="http://schemas.microsoft.com/office/drawing/2014/main" id="{347B6F73-4CCE-BB8A-EB7A-7EC18EE43BA1}"/>
              </a:ext>
            </a:extLst>
          </p:cNvPr>
          <p:cNvGrpSpPr/>
          <p:nvPr/>
        </p:nvGrpSpPr>
        <p:grpSpPr>
          <a:xfrm>
            <a:off x="99533" y="4316461"/>
            <a:ext cx="11705780" cy="1678853"/>
            <a:chOff x="99533" y="2275709"/>
            <a:chExt cx="11705780" cy="1678853"/>
          </a:xfrm>
        </p:grpSpPr>
        <p:sp>
          <p:nvSpPr>
            <p:cNvPr id="25" name="Rectangle: Rounded Corners 24">
              <a:extLst>
                <a:ext uri="{FF2B5EF4-FFF2-40B4-BE49-F238E27FC236}">
                  <a16:creationId xmlns:a16="http://schemas.microsoft.com/office/drawing/2014/main" id="{20EC71D4-A6A9-11FE-D18C-B2C138FD14C6}"/>
                </a:ext>
              </a:extLst>
            </p:cNvPr>
            <p:cNvSpPr/>
            <p:nvPr/>
          </p:nvSpPr>
          <p:spPr>
            <a:xfrm>
              <a:off x="515241" y="2275709"/>
              <a:ext cx="11290072" cy="1678853"/>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D64EA5E-E99C-B364-8874-5BAB45A78CBC}"/>
                </a:ext>
              </a:extLst>
            </p:cNvPr>
            <p:cNvSpPr txBox="1"/>
            <p:nvPr/>
          </p:nvSpPr>
          <p:spPr>
            <a:xfrm>
              <a:off x="1010923" y="2514715"/>
              <a:ext cx="10221528" cy="1384995"/>
            </a:xfrm>
            <a:prstGeom prst="rect">
              <a:avLst/>
            </a:prstGeom>
            <a:noFill/>
          </p:spPr>
          <p:txBody>
            <a:bodyPr wrap="square" rtlCol="0">
              <a:spAutoFit/>
            </a:bodyPr>
            <a:lstStyle/>
            <a:p>
              <a:r>
                <a:rPr lang="vi-VN" sz="2800" dirty="0">
                  <a:latin typeface="Time New Roman"/>
                </a:rPr>
                <a:t>Máy tính ra thiết bị điện tử có thể hỗ trợ tích cực nhiều hoạt động của con người do nó có khả năng tính toán nhanh, chính xác; lưu trữ dung lượng lớn; kết nối toàn cầu với tốc độ cao</a:t>
              </a:r>
            </a:p>
          </p:txBody>
        </p:sp>
        <p:pic>
          <p:nvPicPr>
            <p:cNvPr id="27" name="Picture 26">
              <a:extLst>
                <a:ext uri="{FF2B5EF4-FFF2-40B4-BE49-F238E27FC236}">
                  <a16:creationId xmlns:a16="http://schemas.microsoft.com/office/drawing/2014/main" id="{E3469F01-AA2F-8DA2-79C1-6018328F6253}"/>
                </a:ext>
              </a:extLst>
            </p:cNvPr>
            <p:cNvPicPr>
              <a:picLocks noChangeAspect="1"/>
            </p:cNvPicPr>
            <p:nvPr/>
          </p:nvPicPr>
          <p:blipFill>
            <a:blip r:embed="rId7"/>
            <a:stretch>
              <a:fillRect/>
            </a:stretch>
          </p:blipFill>
          <p:spPr>
            <a:xfrm>
              <a:off x="99533" y="2275709"/>
              <a:ext cx="831417" cy="831417"/>
            </a:xfrm>
            <a:prstGeom prst="rect">
              <a:avLst/>
            </a:prstGeom>
          </p:spPr>
        </p:pic>
      </p:grpSp>
      <p:grpSp>
        <p:nvGrpSpPr>
          <p:cNvPr id="2" name="Câu hỏi hoạt động nhóm">
            <a:extLst>
              <a:ext uri="{FF2B5EF4-FFF2-40B4-BE49-F238E27FC236}">
                <a16:creationId xmlns:a16="http://schemas.microsoft.com/office/drawing/2014/main" id="{71C8FE63-AAEF-33C1-AAE8-1474D40DCFC8}"/>
              </a:ext>
            </a:extLst>
          </p:cNvPr>
          <p:cNvGrpSpPr/>
          <p:nvPr/>
        </p:nvGrpSpPr>
        <p:grpSpPr>
          <a:xfrm>
            <a:off x="564451" y="862686"/>
            <a:ext cx="6225469" cy="3369391"/>
            <a:chOff x="3206105" y="-29364"/>
            <a:chExt cx="6225469" cy="3369391"/>
          </a:xfrm>
        </p:grpSpPr>
        <p:sp>
          <p:nvSpPr>
            <p:cNvPr id="3" name="TextBox 2">
              <a:extLst>
                <a:ext uri="{FF2B5EF4-FFF2-40B4-BE49-F238E27FC236}">
                  <a16:creationId xmlns:a16="http://schemas.microsoft.com/office/drawing/2014/main" id="{29F4C0B1-47BA-8A46-9014-8619DA1F8804}"/>
                </a:ext>
              </a:extLst>
            </p:cNvPr>
            <p:cNvSpPr txBox="1"/>
            <p:nvPr/>
          </p:nvSpPr>
          <p:spPr>
            <a:xfrm>
              <a:off x="3206105" y="1330966"/>
              <a:ext cx="6225469" cy="2009061"/>
            </a:xfrm>
            <a:prstGeom prst="roundRect">
              <a:avLst/>
            </a:prstGeom>
            <a:solidFill>
              <a:srgbClr val="92D050"/>
            </a:solidFill>
          </p:spPr>
          <p:txBody>
            <a:bodyPr wrap="square" rtlCol="0">
              <a:spAutoFit/>
            </a:bodyPr>
            <a:lstStyle/>
            <a:p>
              <a:pPr algn="just"/>
              <a:r>
                <a:rPr lang="vi-VN" sz="2800" dirty="0">
                  <a:latin typeface="Time New Roman"/>
                </a:rPr>
                <a:t>Em hãy nêu một số khả năng của máy tính mà nhờ đó máy tính có thể hỗ trợ con người một cách đắc lực trong cuộc sống</a:t>
              </a:r>
              <a:endParaRPr lang="en-US" sz="2800" dirty="0">
                <a:latin typeface="Time New Roman"/>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3F0D67F6-9944-AD83-4618-E4CE51C9CA9E}"/>
                </a:ext>
              </a:extLst>
            </p:cNvPr>
            <p:cNvGrpSpPr/>
            <p:nvPr/>
          </p:nvGrpSpPr>
          <p:grpSpPr>
            <a:xfrm>
              <a:off x="5208428" y="-29364"/>
              <a:ext cx="2069302" cy="1938529"/>
              <a:chOff x="8111612" y="976915"/>
              <a:chExt cx="3087330" cy="2892221"/>
            </a:xfrm>
            <a:noFill/>
          </p:grpSpPr>
          <p:sp>
            <p:nvSpPr>
              <p:cNvPr id="8" name="Rectangle 7">
                <a:extLst>
                  <a:ext uri="{FF2B5EF4-FFF2-40B4-BE49-F238E27FC236}">
                    <a16:creationId xmlns:a16="http://schemas.microsoft.com/office/drawing/2014/main" id="{BE800AA5-26A9-6F98-1901-B781C4F5DDD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pic>
            <p:nvPicPr>
              <p:cNvPr id="20" name="Picture 2">
                <a:extLst>
                  <a:ext uri="{FF2B5EF4-FFF2-40B4-BE49-F238E27FC236}">
                    <a16:creationId xmlns:a16="http://schemas.microsoft.com/office/drawing/2014/main" id="{C44252AA-C379-A0A7-3C76-208A823C4B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654" r="-44654"/>
              <a:stretch/>
            </p:blipFill>
            <p:spPr bwMode="auto">
              <a:xfrm>
                <a:off x="8346289" y="976915"/>
                <a:ext cx="2852652" cy="1506892"/>
              </a:xfrm>
              <a:prstGeom prst="rect">
                <a:avLst/>
              </a:prstGeom>
              <a:grpFill/>
            </p:spPr>
          </p:pic>
          <p:sp>
            <p:nvSpPr>
              <p:cNvPr id="22" name="TextBox 21">
                <a:extLst>
                  <a:ext uri="{FF2B5EF4-FFF2-40B4-BE49-F238E27FC236}">
                    <a16:creationId xmlns:a16="http://schemas.microsoft.com/office/drawing/2014/main" id="{0643D227-693A-B748-380F-EAD0A37FD790}"/>
                  </a:ext>
                </a:extLst>
              </p:cNvPr>
              <p:cNvSpPr txBox="1"/>
              <p:nvPr/>
            </p:nvSpPr>
            <p:spPr>
              <a:xfrm>
                <a:off x="8706519" y="2559695"/>
                <a:ext cx="2492423" cy="446787"/>
              </a:xfrm>
              <a:prstGeom prst="rect">
                <a:avLst/>
              </a:prstGeom>
              <a:grpFill/>
            </p:spPr>
            <p:txBody>
              <a:bodyPr wrap="square" rtlCol="0">
                <a:prstTxWarp prst="textInflateBottom">
                  <a:avLst/>
                </a:prstTxWarp>
                <a:spAutoFit/>
              </a:bodyPr>
              <a:lstStyle/>
              <a:p>
                <a:r>
                  <a:rPr lang="en-US" sz="700" b="1" dirty="0">
                    <a:latin typeface="Open Sans" panose="020B0606030504020204" pitchFamily="34" charset="0"/>
                    <a:ea typeface="Open Sans" panose="020B0606030504020204" pitchFamily="34" charset="0"/>
                    <a:cs typeface="Open Sans" panose="020B0606030504020204" pitchFamily="34" charset="0"/>
                  </a:rPr>
                  <a:t>HOẠT ĐỘNG NHÓM</a:t>
                </a:r>
                <a:endParaRPr lang="vi-VN" sz="700" b="1" dirty="0">
                  <a:latin typeface="Open Sans" panose="020B0606030504020204" pitchFamily="34" charset="0"/>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5543408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49" presetClass="exit" presetSubtype="0" accel="100000" fill="hold" nodeType="clickEffect">
                                  <p:stCondLst>
                                    <p:cond delay="0"/>
                                  </p:stCondLst>
                                  <p:childTnLst>
                                    <p:anim calcmode="lin" valueType="num">
                                      <p:cBhvr>
                                        <p:cTn id="21" dur="500"/>
                                        <p:tgtEl>
                                          <p:spTgt spid="15"/>
                                        </p:tgtEl>
                                        <p:attrNameLst>
                                          <p:attrName>ppt_w</p:attrName>
                                        </p:attrNameLst>
                                      </p:cBhvr>
                                      <p:tavLst>
                                        <p:tav tm="0">
                                          <p:val>
                                            <p:strVal val="ppt_w"/>
                                          </p:val>
                                        </p:tav>
                                        <p:tav tm="100000">
                                          <p:val>
                                            <p:fltVal val="0"/>
                                          </p:val>
                                        </p:tav>
                                      </p:tavLst>
                                    </p:anim>
                                    <p:anim calcmode="lin" valueType="num">
                                      <p:cBhvr>
                                        <p:cTn id="22" dur="500"/>
                                        <p:tgtEl>
                                          <p:spTgt spid="15"/>
                                        </p:tgtEl>
                                        <p:attrNameLst>
                                          <p:attrName>ppt_h</p:attrName>
                                        </p:attrNameLst>
                                      </p:cBhvr>
                                      <p:tavLst>
                                        <p:tav tm="0">
                                          <p:val>
                                            <p:strVal val="ppt_h"/>
                                          </p:val>
                                        </p:tav>
                                        <p:tav tm="100000">
                                          <p:val>
                                            <p:fltVal val="0"/>
                                          </p:val>
                                        </p:tav>
                                      </p:tavLst>
                                    </p:anim>
                                    <p:anim calcmode="lin" valueType="num">
                                      <p:cBhvr>
                                        <p:cTn id="23" dur="500"/>
                                        <p:tgtEl>
                                          <p:spTgt spid="15"/>
                                        </p:tgtEl>
                                        <p:attrNameLst>
                                          <p:attrName>style.rotation</p:attrName>
                                        </p:attrNameLst>
                                      </p:cBhvr>
                                      <p:tavLst>
                                        <p:tav tm="0">
                                          <p:val>
                                            <p:fltVal val="0"/>
                                          </p:val>
                                        </p:tav>
                                        <p:tav tm="100000">
                                          <p:val>
                                            <p:fltVal val="360"/>
                                          </p:val>
                                        </p:tav>
                                      </p:tavLst>
                                    </p:anim>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15015" fill="hold"/>
                                        <p:tgtEl>
                                          <p:spTgt spid="7"/>
                                        </p:tgtEl>
                                      </p:cBhvr>
                                    </p:cmd>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md type="call" cmd="stop">
                                      <p:cBhvr>
                                        <p:cTn id="35" dur="1">
                                          <p:stCondLst>
                                            <p:cond delay="499"/>
                                          </p:stCondLst>
                                        </p:cTn>
                                        <p:tgtEl>
                                          <p:spTgt spid="7"/>
                                        </p:tgtEl>
                                      </p:cBhvr>
                                    </p:cmd>
                                  </p:childTnLst>
                                </p:cTn>
                              </p:par>
                              <p:par>
                                <p:cTn id="36" presetID="42"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video>
              <p:cMediaNode vol="80000" mute="1">
                <p:cTn id="41"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3936D37-5BB6-AD1E-8707-0F6672046572}"/>
              </a:ext>
            </a:extLst>
          </p:cNvPr>
          <p:cNvSpPr txBox="1"/>
          <p:nvPr/>
        </p:nvSpPr>
        <p:spPr>
          <a:xfrm>
            <a:off x="515241" y="448742"/>
            <a:ext cx="11161514" cy="400110"/>
          </a:xfrm>
          <a:prstGeom prst="rect">
            <a:avLst/>
          </a:prstGeom>
          <a:noFill/>
        </p:spPr>
        <p:txBody>
          <a:bodyPr wrap="square" rtlCol="0">
            <a:spAutoFit/>
          </a:bodyPr>
          <a:lstStyle/>
          <a:p>
            <a:r>
              <a:rPr lang="en-US" sz="2000" b="1">
                <a:solidFill>
                  <a:srgbClr val="FF0000"/>
                </a:solidFill>
                <a:latin typeface="Tahoma" panose="020B0604030504040204" pitchFamily="34" charset="0"/>
              </a:rPr>
              <a:t>2. ỨNG DỤNG THỰC TẾ CỦA MÁY TÍNH TRONG KHOA HỌC KĨ THUẬT VÀ ĐỜI SỐNG</a:t>
            </a:r>
          </a:p>
        </p:txBody>
      </p:sp>
      <p:pic>
        <p:nvPicPr>
          <p:cNvPr id="9" name="Online Media 8" title="Tin Học 9 - Bài 2. Ứng Dụng Của Máy TÍnh Trong Khoa Học Và Đời Sống">
            <a:hlinkClick r:id="" action="ppaction://media"/>
            <a:extLst>
              <a:ext uri="{FF2B5EF4-FFF2-40B4-BE49-F238E27FC236}">
                <a16:creationId xmlns:a16="http://schemas.microsoft.com/office/drawing/2014/main" id="{73116D4F-65EC-B07C-C7AD-37A92E62D053}"/>
              </a:ext>
            </a:extLst>
          </p:cNvPr>
          <p:cNvPicPr>
            <a:picLocks noRot="1" noChangeAspect="1"/>
          </p:cNvPicPr>
          <p:nvPr>
            <a:videoFile r:link="rId1"/>
          </p:nvPr>
        </p:nvPicPr>
        <p:blipFill>
          <a:blip r:embed="rId3"/>
          <a:stretch>
            <a:fillRect/>
          </a:stretch>
        </p:blipFill>
        <p:spPr>
          <a:xfrm>
            <a:off x="2266633" y="1124859"/>
            <a:ext cx="7658735" cy="4323802"/>
          </a:xfrm>
          <a:prstGeom prst="rect">
            <a:avLst/>
          </a:prstGeom>
        </p:spPr>
      </p:pic>
      <p:grpSp>
        <p:nvGrpSpPr>
          <p:cNvPr id="23" name="Hỏi cá nhân">
            <a:extLst>
              <a:ext uri="{FF2B5EF4-FFF2-40B4-BE49-F238E27FC236}">
                <a16:creationId xmlns:a16="http://schemas.microsoft.com/office/drawing/2014/main" id="{D48F24D0-E422-34BD-025F-ECF60A6BD471}"/>
              </a:ext>
            </a:extLst>
          </p:cNvPr>
          <p:cNvGrpSpPr/>
          <p:nvPr/>
        </p:nvGrpSpPr>
        <p:grpSpPr>
          <a:xfrm>
            <a:off x="677445" y="5249289"/>
            <a:ext cx="10837105" cy="967704"/>
            <a:chOff x="722549" y="2215666"/>
            <a:chExt cx="10360893" cy="967704"/>
          </a:xfrm>
        </p:grpSpPr>
        <p:grpSp>
          <p:nvGrpSpPr>
            <p:cNvPr id="28" name="Group 27">
              <a:extLst>
                <a:ext uri="{FF2B5EF4-FFF2-40B4-BE49-F238E27FC236}">
                  <a16:creationId xmlns:a16="http://schemas.microsoft.com/office/drawing/2014/main" id="{2F6C28AD-F728-43FA-FA52-9981F95C9FB9}"/>
                </a:ext>
              </a:extLst>
            </p:cNvPr>
            <p:cNvGrpSpPr/>
            <p:nvPr/>
          </p:nvGrpSpPr>
          <p:grpSpPr>
            <a:xfrm>
              <a:off x="722549" y="2215666"/>
              <a:ext cx="10360893" cy="960599"/>
              <a:chOff x="751424" y="4271768"/>
              <a:chExt cx="10360893" cy="1043193"/>
            </a:xfrm>
          </p:grpSpPr>
          <p:grpSp>
            <p:nvGrpSpPr>
              <p:cNvPr id="30" name="Group 29">
                <a:extLst>
                  <a:ext uri="{FF2B5EF4-FFF2-40B4-BE49-F238E27FC236}">
                    <a16:creationId xmlns:a16="http://schemas.microsoft.com/office/drawing/2014/main" id="{62EA2D83-E16A-1D01-686D-B02F81264E31}"/>
                  </a:ext>
                </a:extLst>
              </p:cNvPr>
              <p:cNvGrpSpPr/>
              <p:nvPr/>
            </p:nvGrpSpPr>
            <p:grpSpPr>
              <a:xfrm>
                <a:off x="751424" y="4271768"/>
                <a:ext cx="10340110" cy="1043193"/>
                <a:chOff x="748591" y="4323722"/>
                <a:chExt cx="10193330" cy="1043193"/>
              </a:xfrm>
            </p:grpSpPr>
            <p:sp>
              <p:nvSpPr>
                <p:cNvPr id="33" name="Rectangle: Rounded Corners 32">
                  <a:extLst>
                    <a:ext uri="{FF2B5EF4-FFF2-40B4-BE49-F238E27FC236}">
                      <a16:creationId xmlns:a16="http://schemas.microsoft.com/office/drawing/2014/main" id="{676D86FB-6D31-A260-3A07-9F49BC4E8116}"/>
                    </a:ext>
                  </a:extLst>
                </p:cNvPr>
                <p:cNvSpPr/>
                <p:nvPr/>
              </p:nvSpPr>
              <p:spPr>
                <a:xfrm>
                  <a:off x="1181534" y="4593969"/>
                  <a:ext cx="9760387" cy="77294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221FA744-AAAE-83F2-0BE2-F4099E742F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1" name="Rectangle 30">
                <a:extLst>
                  <a:ext uri="{FF2B5EF4-FFF2-40B4-BE49-F238E27FC236}">
                    <a16:creationId xmlns:a16="http://schemas.microsoft.com/office/drawing/2014/main" id="{99E34A7C-E9E6-28AD-F412-D9185950783B}"/>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6C772BDA-D937-F664-3BE9-48380556A10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439C836B-5F05-9E9C-9AE4-252892CD1B99}"/>
                </a:ext>
              </a:extLst>
            </p:cNvPr>
            <p:cNvSpPr txBox="1"/>
            <p:nvPr/>
          </p:nvSpPr>
          <p:spPr>
            <a:xfrm>
              <a:off x="1615756" y="2470098"/>
              <a:ext cx="9312221" cy="713272"/>
            </a:xfrm>
            <a:prstGeom prst="rect">
              <a:avLst/>
            </a:prstGeom>
            <a:noFill/>
          </p:spPr>
          <p:txBody>
            <a:bodyPr wrap="square">
              <a:spAutoFit/>
            </a:bodyPr>
            <a:lstStyle/>
            <a:p>
              <a:pPr>
                <a:lnSpc>
                  <a:spcPct val="150000"/>
                </a:lnSpc>
              </a:pPr>
              <a:r>
                <a:rPr lang="vi-VN" sz="3000" dirty="0">
                  <a:solidFill>
                    <a:srgbClr val="231F20"/>
                  </a:solidFill>
                  <a:effectLst/>
                  <a:latin typeface="Time New Roman"/>
                  <a:ea typeface="Tahoma" panose="020B0604030504040204" pitchFamily="34" charset="0"/>
                  <a:cs typeface="Tahoma" panose="020B0604030504040204" pitchFamily="34" charset="0"/>
                </a:rPr>
                <a:t>Em đã ứng dụng máy tính trong cuộc sống vào việc gì?</a:t>
              </a:r>
            </a:p>
          </p:txBody>
        </p:sp>
      </p:grpSp>
    </p:spTree>
    <p:extLst>
      <p:ext uri="{BB962C8B-B14F-4D97-AF65-F5344CB8AC3E}">
        <p14:creationId xmlns:p14="http://schemas.microsoft.com/office/powerpoint/2010/main" val="12598554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9"/>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915551" y="2112760"/>
            <a:ext cx="10761204" cy="2679345"/>
            <a:chOff x="722549" y="2215662"/>
            <a:chExt cx="10360893" cy="2679345"/>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2"/>
              <a:ext cx="10360893" cy="2679345"/>
              <a:chOff x="751424" y="4271766"/>
              <a:chExt cx="10360893" cy="2909721"/>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2909721"/>
                <a:chOff x="748591" y="4323720"/>
                <a:chExt cx="10193330" cy="2909721"/>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29"/>
                  <a:ext cx="9760387" cy="2639012"/>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464601" y="2464085"/>
              <a:ext cx="9484160" cy="2430922"/>
            </a:xfrm>
            <a:prstGeom prst="rect">
              <a:avLst/>
            </a:prstGeom>
            <a:noFill/>
          </p:spPr>
          <p:txBody>
            <a:bodyPr wrap="square">
              <a:spAutoFit/>
            </a:bodyPr>
            <a:lstStyle/>
            <a:p>
              <a:pPr algn="just">
                <a:lnSpc>
                  <a:spcPct val="150000"/>
                </a:lnSpc>
              </a:pPr>
              <a:r>
                <a:rPr lang="vi-VN" sz="2600" dirty="0">
                  <a:solidFill>
                    <a:srgbClr val="231F20"/>
                  </a:solidFill>
                  <a:effectLst/>
                  <a:latin typeface="Time New Roman"/>
                  <a:ea typeface="Tahoma" panose="020B0604030504040204" pitchFamily="34" charset="0"/>
                  <a:cs typeface="Tahoma" panose="020B0604030504040204" pitchFamily="34" charset="0"/>
                </a:rPr>
                <a:t>Máy tính có khả năng tính toán nhanh, bền bỉ, chính xác; lưu trữ dữ liệu với dung lượng lớn; kết nối toàn cầu với tốc độ cao. </a:t>
              </a:r>
            </a:p>
            <a:p>
              <a:pPr algn="just">
                <a:lnSpc>
                  <a:spcPct val="150000"/>
                </a:lnSpc>
              </a:pPr>
              <a:r>
                <a:rPr lang="vi-VN" sz="2600" dirty="0">
                  <a:solidFill>
                    <a:srgbClr val="231F20"/>
                  </a:solidFill>
                  <a:effectLst/>
                  <a:latin typeface="Time New Roman"/>
                  <a:ea typeface="Tahoma" panose="020B0604030504040204" pitchFamily="34" charset="0"/>
                  <a:cs typeface="Tahoma" panose="020B0604030504040204" pitchFamily="34" charset="0"/>
                </a:rPr>
                <a:t>Máy tính được ứng dụng hiệu quả trong nhiều lĩnh vực của khoa học kĩ thuật và đời sống.</a:t>
              </a:r>
            </a:p>
          </p:txBody>
        </p:sp>
      </p:grpSp>
      <p:sp>
        <p:nvSpPr>
          <p:cNvPr id="10" name="TextBox 9">
            <a:extLst>
              <a:ext uri="{FF2B5EF4-FFF2-40B4-BE49-F238E27FC236}">
                <a16:creationId xmlns:a16="http://schemas.microsoft.com/office/drawing/2014/main" id="{5F0F337E-687E-C541-C36B-7D1A57319A84}"/>
              </a:ext>
            </a:extLst>
          </p:cNvPr>
          <p:cNvSpPr txBox="1"/>
          <p:nvPr/>
        </p:nvSpPr>
        <p:spPr>
          <a:xfrm>
            <a:off x="515241" y="448742"/>
            <a:ext cx="11161514" cy="400110"/>
          </a:xfrm>
          <a:prstGeom prst="rect">
            <a:avLst/>
          </a:prstGeom>
          <a:noFill/>
        </p:spPr>
        <p:txBody>
          <a:bodyPr wrap="square" rtlCol="0">
            <a:spAutoFit/>
          </a:bodyPr>
          <a:lstStyle/>
          <a:p>
            <a:r>
              <a:rPr lang="en-US" sz="2000" b="1">
                <a:solidFill>
                  <a:srgbClr val="FF0000"/>
                </a:solidFill>
                <a:latin typeface="Tahoma" panose="020B0604030504040204" pitchFamily="34" charset="0"/>
              </a:rPr>
              <a:t>2. ỨNG DỤNG THỰC TẾ CỦA MÁY TÍNH TRONG KHOA HỌC KĨ THUẬT VÀ ĐỜI SỐNG</a:t>
            </a:r>
          </a:p>
        </p:txBody>
      </p:sp>
    </p:spTree>
    <p:extLst>
      <p:ext uri="{BB962C8B-B14F-4D97-AF65-F5344CB8AC3E}">
        <p14:creationId xmlns:p14="http://schemas.microsoft.com/office/powerpoint/2010/main" val="32155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Text Box 9"/>
          <p:cNvSpPr txBox="1">
            <a:spLocks noChangeArrowheads="1"/>
          </p:cNvSpPr>
          <p:nvPr/>
        </p:nvSpPr>
        <p:spPr bwMode="auto">
          <a:xfrm>
            <a:off x="2890586" y="2515872"/>
            <a:ext cx="7543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LUYỆN TẬP</a:t>
            </a:r>
          </a:p>
        </p:txBody>
      </p:sp>
      <p:pic>
        <p:nvPicPr>
          <p:cNvPr id="20483" name="Picture 2" descr="Picture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62622" y="4792662"/>
            <a:ext cx="13874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descr="Picture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9421812" y="5364638"/>
            <a:ext cx="27701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icture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677863" y="-677862"/>
            <a:ext cx="13874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icture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9313069" y="47788"/>
            <a:ext cx="27701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6384AAC-CBAC-4259-88A0-00081C3FEE06}"/>
              </a:ext>
            </a:extLst>
          </p:cNvPr>
          <p:cNvPicPr/>
          <p:nvPr/>
        </p:nvPicPr>
        <p:blipFill rotWithShape="1">
          <a:blip r:embed="rId3"/>
          <a:srcRect l="21495" t="32640" r="73214" b="57949"/>
          <a:stretch/>
        </p:blipFill>
        <p:spPr bwMode="auto">
          <a:xfrm>
            <a:off x="2819401" y="2515873"/>
            <a:ext cx="920651" cy="9353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6817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Hỏi cá nhân">
            <a:extLst>
              <a:ext uri="{FF2B5EF4-FFF2-40B4-BE49-F238E27FC236}">
                <a16:creationId xmlns:a16="http://schemas.microsoft.com/office/drawing/2014/main" id="{74123B98-5446-711D-BBEB-9485D9FD4565}"/>
              </a:ext>
            </a:extLst>
          </p:cNvPr>
          <p:cNvGrpSpPr/>
          <p:nvPr/>
        </p:nvGrpSpPr>
        <p:grpSpPr>
          <a:xfrm>
            <a:off x="771675" y="1205728"/>
            <a:ext cx="10835169" cy="2223272"/>
            <a:chOff x="722549" y="2215662"/>
            <a:chExt cx="10835169" cy="2223272"/>
          </a:xfrm>
        </p:grpSpPr>
        <p:grpSp>
          <p:nvGrpSpPr>
            <p:cNvPr id="15" name="Group 14">
              <a:extLst>
                <a:ext uri="{FF2B5EF4-FFF2-40B4-BE49-F238E27FC236}">
                  <a16:creationId xmlns:a16="http://schemas.microsoft.com/office/drawing/2014/main" id="{78DAF464-3D13-9BC7-8340-607380897B75}"/>
                </a:ext>
              </a:extLst>
            </p:cNvPr>
            <p:cNvGrpSpPr/>
            <p:nvPr/>
          </p:nvGrpSpPr>
          <p:grpSpPr>
            <a:xfrm>
              <a:off x="722549" y="2215662"/>
              <a:ext cx="10835169" cy="2223272"/>
              <a:chOff x="751424" y="4271768"/>
              <a:chExt cx="10835169" cy="2414435"/>
            </a:xfrm>
          </p:grpSpPr>
          <p:grpSp>
            <p:nvGrpSpPr>
              <p:cNvPr id="17" name="Group 16">
                <a:extLst>
                  <a:ext uri="{FF2B5EF4-FFF2-40B4-BE49-F238E27FC236}">
                    <a16:creationId xmlns:a16="http://schemas.microsoft.com/office/drawing/2014/main" id="{DF7C3DF1-CDB3-42A2-2B87-D8D69AA13128}"/>
                  </a:ext>
                </a:extLst>
              </p:cNvPr>
              <p:cNvGrpSpPr/>
              <p:nvPr/>
            </p:nvGrpSpPr>
            <p:grpSpPr>
              <a:xfrm>
                <a:off x="751424" y="4271768"/>
                <a:ext cx="10835169" cy="2414435"/>
                <a:chOff x="748591" y="4323722"/>
                <a:chExt cx="10681362" cy="2414435"/>
              </a:xfrm>
            </p:grpSpPr>
            <p:sp>
              <p:nvSpPr>
                <p:cNvPr id="20" name="Rectangle: Rounded Corners 19">
                  <a:extLst>
                    <a:ext uri="{FF2B5EF4-FFF2-40B4-BE49-F238E27FC236}">
                      <a16:creationId xmlns:a16="http://schemas.microsoft.com/office/drawing/2014/main" id="{81F4101F-89C8-520B-1A99-7C08F8159B16}"/>
                    </a:ext>
                  </a:extLst>
                </p:cNvPr>
                <p:cNvSpPr/>
                <p:nvPr/>
              </p:nvSpPr>
              <p:spPr>
                <a:xfrm>
                  <a:off x="868541" y="4593968"/>
                  <a:ext cx="10561412" cy="2144189"/>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FA68987-D2E6-CFEB-A446-A6E77945A7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CED5AC5E-87F3-DDEA-7FC8-739C47799E78}"/>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253D4D7-C267-6EB0-5C56-E49304194D9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C43DA6C-0F32-6A30-0234-FEB1A38F02BF}"/>
                </a:ext>
              </a:extLst>
            </p:cNvPr>
            <p:cNvSpPr txBox="1"/>
            <p:nvPr/>
          </p:nvSpPr>
          <p:spPr>
            <a:xfrm>
              <a:off x="1839007" y="2468690"/>
              <a:ext cx="9614416" cy="1964512"/>
            </a:xfrm>
            <a:prstGeom prst="rect">
              <a:avLst/>
            </a:prstGeom>
            <a:noFill/>
          </p:spPr>
          <p:txBody>
            <a:bodyPr wrap="square">
              <a:spAutoFit/>
            </a:bodyPr>
            <a:lstStyle/>
            <a:p>
              <a:pPr>
                <a:lnSpc>
                  <a:spcPct val="150000"/>
                </a:lnSpc>
              </a:pPr>
              <a:r>
                <a:rPr lang="vi-VN" sz="2800" dirty="0">
                  <a:solidFill>
                    <a:srgbClr val="231F20"/>
                  </a:solidFill>
                  <a:effectLst/>
                  <a:latin typeface="Time New Roman"/>
                  <a:ea typeface="Tahoma" panose="020B0604030504040204" pitchFamily="34" charset="0"/>
                  <a:cs typeface="Tahoma" panose="020B0604030504040204" pitchFamily="34" charset="0"/>
                </a:rPr>
                <a:t> Hãy tưởng tượng, các hoạt động xung quanh em sẽ thay đổi như thế nào khi một ngày các bộ xử lí biến mất, các thiết bị được gắn bộ xử lý không hoạt động nữa?</a:t>
              </a:r>
            </a:p>
          </p:txBody>
        </p:sp>
      </p:grpSp>
      <p:sp>
        <p:nvSpPr>
          <p:cNvPr id="6" name="TextBox 5">
            <a:extLst>
              <a:ext uri="{FF2B5EF4-FFF2-40B4-BE49-F238E27FC236}">
                <a16:creationId xmlns:a16="http://schemas.microsoft.com/office/drawing/2014/main" id="{E9CEE1DB-C152-1A28-E3EB-CCE697C39F5E}"/>
              </a:ext>
            </a:extLst>
          </p:cNvPr>
          <p:cNvSpPr txBox="1"/>
          <p:nvPr/>
        </p:nvSpPr>
        <p:spPr>
          <a:xfrm>
            <a:off x="3692151" y="776155"/>
            <a:ext cx="3752193" cy="553998"/>
          </a:xfrm>
          <a:prstGeom prst="rect">
            <a:avLst/>
          </a:prstGeom>
          <a:noFill/>
        </p:spPr>
        <p:txBody>
          <a:bodyPr wrap="square" rtlCol="0">
            <a:spAutoFit/>
          </a:bodyPr>
          <a:lstStyle/>
          <a:p>
            <a:pPr algn="ctr"/>
            <a:r>
              <a:rPr lang="vi-VN" sz="3000" b="1" dirty="0">
                <a:solidFill>
                  <a:srgbClr val="FF0000"/>
                </a:solidFill>
                <a:latin typeface="Time New Roman"/>
              </a:rPr>
              <a:t>CÂU HỎI 1</a:t>
            </a:r>
            <a:endParaRPr lang="en-US" sz="3000" b="1" dirty="0">
              <a:solidFill>
                <a:srgbClr val="FF0000"/>
              </a:solidFill>
              <a:latin typeface="Time New Roman"/>
            </a:endParaRPr>
          </a:p>
        </p:txBody>
      </p:sp>
      <p:sp>
        <p:nvSpPr>
          <p:cNvPr id="4" name="TextBox 3">
            <a:extLst>
              <a:ext uri="{FF2B5EF4-FFF2-40B4-BE49-F238E27FC236}">
                <a16:creationId xmlns:a16="http://schemas.microsoft.com/office/drawing/2014/main" id="{8AEAE54F-1FEE-E5E1-E95C-8704BD52ED45}"/>
              </a:ext>
            </a:extLst>
          </p:cNvPr>
          <p:cNvSpPr txBox="1"/>
          <p:nvPr/>
        </p:nvSpPr>
        <p:spPr>
          <a:xfrm>
            <a:off x="832514" y="4117159"/>
            <a:ext cx="10713492" cy="1477328"/>
          </a:xfrm>
          <a:prstGeom prst="rect">
            <a:avLst/>
          </a:prstGeom>
          <a:solidFill>
            <a:schemeClr val="tx2">
              <a:lumMod val="10000"/>
              <a:lumOff val="90000"/>
            </a:schemeClr>
          </a:solidFill>
        </p:spPr>
        <p:txBody>
          <a:bodyPr wrap="square">
            <a:spAutoFit/>
          </a:bodyPr>
          <a:lstStyle/>
          <a:p>
            <a:pPr algn="just"/>
            <a:r>
              <a:rPr lang="vi-VN" sz="3000" b="1" i="0" dirty="0">
                <a:solidFill>
                  <a:srgbClr val="FF0000"/>
                </a:solidFill>
                <a:effectLst/>
                <a:latin typeface="Time New Roman"/>
              </a:rPr>
              <a:t>Trả lời:</a:t>
            </a:r>
            <a:endParaRPr lang="vi-VN" sz="3000" b="0" i="0" dirty="0">
              <a:solidFill>
                <a:srgbClr val="FF0000"/>
              </a:solidFill>
              <a:effectLst/>
              <a:latin typeface="Time New Roman"/>
            </a:endParaRPr>
          </a:p>
          <a:p>
            <a:pPr algn="just"/>
            <a:r>
              <a:rPr lang="vi-VN" sz="3000" b="0" i="0" dirty="0">
                <a:solidFill>
                  <a:srgbClr val="FF0000"/>
                </a:solidFill>
                <a:effectLst/>
                <a:latin typeface="Time New Roman"/>
              </a:rPr>
              <a:t>Các hoạt động sẽ trì trệ, chậm và thiếu tính tiện nghi khi các bộ xử lí biến mất.</a:t>
            </a:r>
          </a:p>
        </p:txBody>
      </p:sp>
    </p:spTree>
    <p:extLst>
      <p:ext uri="{BB962C8B-B14F-4D97-AF65-F5344CB8AC3E}">
        <p14:creationId xmlns:p14="http://schemas.microsoft.com/office/powerpoint/2010/main" val="91333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117600" y="1041400"/>
            <a:ext cx="42926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791200" y="2581999"/>
            <a:ext cx="5994400" cy="779700"/>
          </a:xfrm>
          <a:prstGeom prst="rect">
            <a:avLst/>
          </a:prstGeom>
          <a:noFill/>
        </p:spPr>
        <p:txBody>
          <a:bodyPr wrap="square" lIns="121917" tIns="60958" rIns="121917" bIns="60958">
            <a:spAutoFit/>
          </a:bodyPr>
          <a:lstStyle/>
          <a:p>
            <a:r>
              <a:rPr lang="en-US" sz="4300" b="1" dirty="0">
                <a:solidFill>
                  <a:srgbClr val="FF0000"/>
                </a:solidFill>
                <a:latin typeface="Times New Roman" panose="02020603050405020304" pitchFamily="18" charset="0"/>
              </a:rPr>
              <a:t>VẬN DỤNG</a:t>
            </a:r>
            <a:endParaRPr lang="en-US" sz="4300" dirty="0">
              <a:solidFill>
                <a:srgbClr val="FF0000"/>
              </a:solidFill>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 b="28"/>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485262" y="1356199"/>
              <a:ext cx="3059708" cy="584775"/>
            </a:xfrm>
            <a:prstGeom prst="rect">
              <a:avLst/>
            </a:prstGeom>
            <a:noFill/>
          </p:spPr>
          <p:txBody>
            <a:bodyPr wrap="square" rtlCol="0">
              <a:spAutoFit/>
            </a:bodyPr>
            <a:lstStyle/>
            <a:p>
              <a:r>
                <a:rPr lang="en-US" sz="3200" b="1">
                  <a:solidFill>
                    <a:schemeClr val="bg1"/>
                  </a:solidFill>
                  <a:latin typeface="Tahoma" panose="020B0604030504040204" pitchFamily="34" charset="0"/>
                </a:rPr>
                <a:t>VẬN DỤNG</a:t>
              </a:r>
            </a:p>
          </p:txBody>
        </p:sp>
      </p:grpSp>
      <p:sp>
        <p:nvSpPr>
          <p:cNvPr id="6" name="Rectangle 5">
            <a:extLst>
              <a:ext uri="{FF2B5EF4-FFF2-40B4-BE49-F238E27FC236}">
                <a16:creationId xmlns:a16="http://schemas.microsoft.com/office/drawing/2014/main" id="{AE7F8564-5086-BF70-2BED-CA6C34959063}"/>
              </a:ext>
            </a:extLst>
          </p:cNvPr>
          <p:cNvSpPr/>
          <p:nvPr/>
        </p:nvSpPr>
        <p:spPr>
          <a:xfrm>
            <a:off x="406400" y="1995642"/>
            <a:ext cx="10772587" cy="2232984"/>
          </a:xfrm>
          <a:prstGeom prst="rect">
            <a:avLst/>
          </a:prstGeom>
        </p:spPr>
        <p:txBody>
          <a:bodyPr wrap="square">
            <a:spAutoFit/>
          </a:bodyPr>
          <a:lstStyle/>
          <a:p>
            <a:pPr algn="just" defTabSz="342900">
              <a:lnSpc>
                <a:spcPct val="150000"/>
              </a:lnSpc>
            </a:pPr>
            <a:r>
              <a:rPr lang="vi-VN" sz="2400" dirty="0">
                <a:latin typeface="Tahoma" panose="020B0604030504040204" pitchFamily="34" charset="0"/>
                <a:ea typeface="Tahoma" panose="020B0604030504040204" pitchFamily="34" charset="0"/>
                <a:cs typeface="Tahoma" panose="020B0604030504040204" pitchFamily="34" charset="0"/>
              </a:rPr>
              <a:t>Em hãy tìm hiểu và trả lời các câu hỏi sau: </a:t>
            </a:r>
          </a:p>
          <a:p>
            <a:pPr algn="just" defTabSz="342900">
              <a:lnSpc>
                <a:spcPct val="150000"/>
              </a:lnSpc>
            </a:pPr>
            <a:r>
              <a:rPr lang="vi-VN" sz="2400" dirty="0">
                <a:latin typeface="Tahoma" panose="020B0604030504040204" pitchFamily="34" charset="0"/>
                <a:ea typeface="Tahoma" panose="020B0604030504040204" pitchFamily="34" charset="0"/>
                <a:cs typeface="Tahoma" panose="020B0604030504040204" pitchFamily="34" charset="0"/>
              </a:rPr>
              <a:t>a) Đồng hồ thông minh có những chức năng nào khác với đồng hồ thông thường? </a:t>
            </a:r>
          </a:p>
          <a:p>
            <a:pPr algn="just" defTabSz="342900">
              <a:lnSpc>
                <a:spcPct val="150000"/>
              </a:lnSpc>
            </a:pPr>
            <a:r>
              <a:rPr lang="vi-VN" sz="2400" dirty="0">
                <a:latin typeface="Tahoma" panose="020B0604030504040204" pitchFamily="34" charset="0"/>
                <a:ea typeface="Tahoma" panose="020B0604030504040204" pitchFamily="34" charset="0"/>
                <a:cs typeface="Tahoma" panose="020B0604030504040204" pitchFamily="34" charset="0"/>
              </a:rPr>
              <a:t>b) Tại sao đồng hồ thông minh cần có bộ xử lí?</a:t>
            </a:r>
          </a:p>
        </p:txBody>
      </p:sp>
      <p:pic>
        <p:nvPicPr>
          <p:cNvPr id="3074" name="Picture 2">
            <a:extLst>
              <a:ext uri="{FF2B5EF4-FFF2-40B4-BE49-F238E27FC236}">
                <a16:creationId xmlns:a16="http://schemas.microsoft.com/office/drawing/2014/main" id="{3D8D44F3-43D6-248F-27C0-CA6B3AA75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39610" y="236351"/>
            <a:ext cx="2405249" cy="24052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BA09B0-9B76-B162-8693-68736874B50F}"/>
              </a:ext>
            </a:extLst>
          </p:cNvPr>
          <p:cNvPicPr>
            <a:picLocks noChangeAspect="1"/>
          </p:cNvPicPr>
          <p:nvPr/>
        </p:nvPicPr>
        <p:blipFill>
          <a:blip r:embed="rId5"/>
          <a:stretch>
            <a:fillRect/>
          </a:stretch>
        </p:blipFill>
        <p:spPr>
          <a:xfrm>
            <a:off x="1102359" y="4307410"/>
            <a:ext cx="2232984" cy="2232984"/>
          </a:xfrm>
          <a:prstGeom prst="rect">
            <a:avLst/>
          </a:prstGeom>
        </p:spPr>
      </p:pic>
    </p:spTree>
    <p:extLst>
      <p:ext uri="{BB962C8B-B14F-4D97-AF65-F5344CB8AC3E}">
        <p14:creationId xmlns:p14="http://schemas.microsoft.com/office/powerpoint/2010/main" val="52552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A316B9-3941-AAAB-4A65-EC73FE2BCFA3}"/>
              </a:ext>
            </a:extLst>
          </p:cNvPr>
          <p:cNvSpPr txBox="1"/>
          <p:nvPr/>
        </p:nvSpPr>
        <p:spPr>
          <a:xfrm>
            <a:off x="432178" y="5598522"/>
            <a:ext cx="11327642" cy="830997"/>
          </a:xfrm>
          <a:prstGeom prst="rect">
            <a:avLst/>
          </a:prstGeom>
          <a:solidFill>
            <a:schemeClr val="accent3">
              <a:lumMod val="20000"/>
              <a:lumOff val="80000"/>
            </a:schemeClr>
          </a:solidFill>
        </p:spPr>
        <p:txBody>
          <a:bodyPr wrap="square">
            <a:spAutoFit/>
          </a:bodyPr>
          <a:lstStyle/>
          <a:p>
            <a:r>
              <a:rPr lang="vi-VN" sz="2400" dirty="0">
                <a:latin typeface="Times New Roman" panose="02020603050405020304" pitchFamily="18" charset="0"/>
                <a:ea typeface="Tahoma" panose="020B0604030504040204" pitchFamily="34" charset="0"/>
                <a:cs typeface="Times New Roman" panose="02020603050405020304" pitchFamily="18" charset="0"/>
              </a:rPr>
              <a:t>Bộ xử lý không chỉ xuất hiện trong máy tính để bàn hoặc máy tính xách tay mà nhiều thiết bị điện tử khác cũng cần bộ xử lý để hoạt động như TV kỹ thuật số hay robot quét nhà,… </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8E7C754C-F908-3556-403F-B01FC0710892}"/>
              </a:ext>
            </a:extLst>
          </p:cNvPr>
          <p:cNvPicPr>
            <a:picLocks noChangeAspect="1"/>
          </p:cNvPicPr>
          <p:nvPr/>
        </p:nvPicPr>
        <p:blipFill>
          <a:blip r:embed="rId2"/>
          <a:stretch>
            <a:fillRect/>
          </a:stretch>
        </p:blipFill>
        <p:spPr>
          <a:xfrm>
            <a:off x="4495601" y="3681986"/>
            <a:ext cx="2482726" cy="1551702"/>
          </a:xfrm>
          <a:prstGeom prst="rect">
            <a:avLst/>
          </a:prstGeom>
        </p:spPr>
      </p:pic>
      <p:pic>
        <p:nvPicPr>
          <p:cNvPr id="1028" name="Picture 4" descr="44,300+ Desktop Cpu Stock Photos, Pictures &amp; Royalty-Free Images - iStock |  Desktop pc, Computer, Laptop">
            <a:extLst>
              <a:ext uri="{FF2B5EF4-FFF2-40B4-BE49-F238E27FC236}">
                <a16:creationId xmlns:a16="http://schemas.microsoft.com/office/drawing/2014/main" id="{BB460595-0AFE-16FC-7F60-F113E8435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370" y="1526857"/>
            <a:ext cx="2328672" cy="186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6" descr="Laptop Asus Vivobook Go 15 E1504FA R5 7520U/16GB/512GB/Chuột/Win11 (NJ776W)">
            <a:extLst>
              <a:ext uri="{FF2B5EF4-FFF2-40B4-BE49-F238E27FC236}">
                <a16:creationId xmlns:a16="http://schemas.microsoft.com/office/drawing/2014/main" id="{C75A9E68-76B3-02E6-DD12-ACE46E1A0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754" y="1770878"/>
            <a:ext cx="2283012" cy="1522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8" descr="What Is a Smart TV? (And Why Should You Want One?) | Wirecutter">
            <a:extLst>
              <a:ext uri="{FF2B5EF4-FFF2-40B4-BE49-F238E27FC236}">
                <a16:creationId xmlns:a16="http://schemas.microsoft.com/office/drawing/2014/main" id="{9BFAF9CB-8D50-A164-CD21-20CE0FA82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903" y="3734883"/>
            <a:ext cx="2168861" cy="1445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Có nên mua robot hút bụi: Sản phẩm công nghệ đang được nhiều săn đón?">
            <a:extLst>
              <a:ext uri="{FF2B5EF4-FFF2-40B4-BE49-F238E27FC236}">
                <a16:creationId xmlns:a16="http://schemas.microsoft.com/office/drawing/2014/main" id="{23D82E0B-FAD5-94F5-6165-D72F6F183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6564" y="3419850"/>
            <a:ext cx="3044015" cy="202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Mua điều hòa 9000BTU giá rẻ chính hãng | Mới 2022">
            <a:extLst>
              <a:ext uri="{FF2B5EF4-FFF2-40B4-BE49-F238E27FC236}">
                <a16:creationId xmlns:a16="http://schemas.microsoft.com/office/drawing/2014/main" id="{764E1156-46D6-965D-51E9-0F0630CA5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3647" y="1259478"/>
            <a:ext cx="2609850" cy="1739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4">
            <a:extLst>
              <a:ext uri="{FF2B5EF4-FFF2-40B4-BE49-F238E27FC236}">
                <a16:creationId xmlns:a16="http://schemas.microsoft.com/office/drawing/2014/main" id="{B98AA890-59E7-815B-6C71-CA65B47DCFC4}"/>
              </a:ext>
            </a:extLst>
          </p:cNvPr>
          <p:cNvSpPr>
            <a:spLocks noGrp="1"/>
          </p:cNvSpPr>
          <p:nvPr>
            <p:ph type="title"/>
          </p:nvPr>
        </p:nvSpPr>
        <p:spPr>
          <a:xfrm>
            <a:off x="684446" y="191056"/>
            <a:ext cx="10823107" cy="937996"/>
          </a:xfrm>
        </p:spPr>
        <p:txBody>
          <a:bodyPr>
            <a:normAutofit fontScale="90000"/>
          </a:bodyPr>
          <a:lstStyle/>
          <a:p>
            <a:r>
              <a:rPr lang="vi-VN" sz="3600" dirty="0">
                <a:solidFill>
                  <a:srgbClr val="FF0000"/>
                </a:solidFill>
                <a:latin typeface="Times New Roman" panose="02020603050405020304" pitchFamily="18" charset="0"/>
                <a:cs typeface="Times New Roman" panose="02020603050405020304" pitchFamily="18" charset="0"/>
              </a:rPr>
              <a:t>Các em quan sát các hình sau và cho biết: Thành phần nào là quan trọng, được coi là “bộ não” của các thiết bị? </a:t>
            </a:r>
          </a:p>
        </p:txBody>
      </p:sp>
    </p:spTree>
    <p:extLst>
      <p:ext uri="{BB962C8B-B14F-4D97-AF65-F5344CB8AC3E}">
        <p14:creationId xmlns:p14="http://schemas.microsoft.com/office/powerpoint/2010/main" val="260174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descr="Frames PPT 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26988"/>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a:grpSpLocks/>
          </p:cNvGrpSpPr>
          <p:nvPr/>
        </p:nvGrpSpPr>
        <p:grpSpPr bwMode="auto">
          <a:xfrm>
            <a:off x="1135310" y="3785682"/>
            <a:ext cx="9913442" cy="1447800"/>
            <a:chOff x="1513656" y="2808834"/>
            <a:chExt cx="9164687" cy="1240333"/>
          </a:xfrm>
        </p:grpSpPr>
        <p:sp>
          <p:nvSpPr>
            <p:cNvPr id="18" name="Rectangle: Rounded Corners 25"/>
            <p:cNvSpPr/>
            <p:nvPr/>
          </p:nvSpPr>
          <p:spPr>
            <a:xfrm>
              <a:off x="1513656" y="2808834"/>
              <a:ext cx="1240333" cy="1240333"/>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5197846"/>
                <a:satOff val="-23984"/>
                <a:lumOff val="883"/>
                <a:alphaOff val="0"/>
              </a:schemeClr>
            </a:effectRef>
            <a:fontRef idx="minor">
              <a:schemeClr val="lt1"/>
            </a:fontRef>
          </p:style>
          <p:txBody>
            <a:bodyPr/>
            <a:lstStyle/>
            <a:p>
              <a:pPr>
                <a:defRPr/>
              </a:pPr>
              <a:endParaRPr lang="en-US" sz="2600" dirty="0"/>
            </a:p>
          </p:txBody>
        </p:sp>
        <p:grpSp>
          <p:nvGrpSpPr>
            <p:cNvPr id="19" name="Group 18"/>
            <p:cNvGrpSpPr/>
            <p:nvPr/>
          </p:nvGrpSpPr>
          <p:grpSpPr>
            <a:xfrm>
              <a:off x="2828410" y="2808834"/>
              <a:ext cx="7849933" cy="1240333"/>
              <a:chOff x="1799710" y="2854830"/>
              <a:chExt cx="7849933" cy="1240333"/>
            </a:xfrm>
            <a:scene3d>
              <a:camera prst="orthographicFront"/>
              <a:lightRig rig="flat" dir="t"/>
            </a:scene3d>
          </p:grpSpPr>
          <p:sp>
            <p:nvSpPr>
              <p:cNvPr id="20" name="Rectangle: Rounded Corners 27"/>
              <p:cNvSpPr/>
              <p:nvPr/>
            </p:nvSpPr>
            <p:spPr>
              <a:xfrm>
                <a:off x="1799710" y="2854830"/>
                <a:ext cx="7849933" cy="1240333"/>
              </a:xfrm>
              <a:prstGeom prst="roundRect">
                <a:avLst>
                  <a:gd name="adj" fmla="val 16670"/>
                </a:avLst>
              </a:prstGeom>
              <a:sp3d prstMaterial="plastic">
                <a:bevelT w="120900" h="88900"/>
                <a:bevelB w="88900" h="31750" prst="angle"/>
              </a:sp3d>
            </p:spPr>
            <p:style>
              <a:lnRef idx="0">
                <a:schemeClr val="lt1">
                  <a:hueOff val="0"/>
                  <a:satOff val="0"/>
                  <a:lumOff val="0"/>
                  <a:alphaOff val="0"/>
                </a:schemeClr>
              </a:lnRef>
              <a:fillRef idx="3">
                <a:schemeClr val="accent4">
                  <a:hueOff val="5197846"/>
                  <a:satOff val="-23984"/>
                  <a:lumOff val="883"/>
                  <a:alphaOff val="0"/>
                </a:schemeClr>
              </a:fillRef>
              <a:effectRef idx="1">
                <a:schemeClr val="accent4">
                  <a:hueOff val="5197846"/>
                  <a:satOff val="-23984"/>
                  <a:lumOff val="883"/>
                  <a:alphaOff val="0"/>
                </a:schemeClr>
              </a:effectRef>
              <a:fontRef idx="minor">
                <a:schemeClr val="lt1"/>
              </a:fontRef>
            </p:style>
            <p:txBody>
              <a:bodyPr/>
              <a:lstStyle/>
              <a:p>
                <a:endParaRPr lang="vi-VN"/>
              </a:p>
            </p:txBody>
          </p:sp>
          <p:sp>
            <p:nvSpPr>
              <p:cNvPr id="21" name="Rectangle: Rounded Corners 5"/>
              <p:cNvSpPr txBox="1"/>
              <p:nvPr/>
            </p:nvSpPr>
            <p:spPr>
              <a:xfrm>
                <a:off x="1860269" y="2915389"/>
                <a:ext cx="7728815" cy="1119215"/>
              </a:xfrm>
              <a:prstGeom prst="rect">
                <a:avLst/>
              </a:prstGeom>
              <a:sp3d/>
            </p:spPr>
            <p:style>
              <a:lnRef idx="0">
                <a:scrgbClr r="0" g="0" b="0"/>
              </a:lnRef>
              <a:fillRef idx="0">
                <a:scrgbClr r="0" g="0" b="0"/>
              </a:fillRef>
              <a:effectRef idx="0">
                <a:scrgbClr r="0" g="0" b="0"/>
              </a:effectRef>
              <a:fontRef idx="minor">
                <a:schemeClr val="lt1"/>
              </a:fontRef>
            </p:style>
            <p:txBody>
              <a:bodyPr lIns="163576" tIns="163576" rIns="163576" bIns="163576" spcCol="1270" anchor="ctr"/>
              <a:lstStyle/>
              <a:p>
                <a:pPr algn="just" defTabSz="1022350" eaLnBrk="1" fontAlgn="auto" hangingPunct="1">
                  <a:lnSpc>
                    <a:spcPct val="130000"/>
                  </a:lnSpc>
                  <a:spcAft>
                    <a:spcPts val="0"/>
                  </a:spcAft>
                  <a:defRPr/>
                </a:pPr>
                <a:r>
                  <a:rPr lang="en-US" sz="2600" b="1" dirty="0" err="1">
                    <a:solidFill>
                      <a:srgbClr val="FF0000"/>
                    </a:solidFill>
                    <a:latin typeface="Time New Roman"/>
                    <a:cs typeface="Times New Roman" panose="02020603050405020304" pitchFamily="18" charset="0"/>
                  </a:rPr>
                  <a:t>Đọc</a:t>
                </a:r>
                <a:r>
                  <a:rPr lang="en-US" sz="2600" b="1" dirty="0">
                    <a:solidFill>
                      <a:srgbClr val="FF0000"/>
                    </a:solidFill>
                    <a:latin typeface="Time New Roman"/>
                    <a:cs typeface="Times New Roman" panose="02020603050405020304" pitchFamily="18" charset="0"/>
                  </a:rPr>
                  <a:t> </a:t>
                </a:r>
                <a:r>
                  <a:rPr lang="en-US" sz="2600" b="1" dirty="0" err="1">
                    <a:solidFill>
                      <a:srgbClr val="FF0000"/>
                    </a:solidFill>
                    <a:latin typeface="Time New Roman"/>
                    <a:cs typeface="Times New Roman" panose="02020603050405020304" pitchFamily="18" charset="0"/>
                  </a:rPr>
                  <a:t>trước</a:t>
                </a:r>
                <a:r>
                  <a:rPr lang="en-US" sz="2600" b="1" dirty="0">
                    <a:solidFill>
                      <a:srgbClr val="FF0000"/>
                    </a:solidFill>
                    <a:latin typeface="Time New Roman"/>
                    <a:cs typeface="Times New Roman" panose="02020603050405020304" pitchFamily="18" charset="0"/>
                  </a:rPr>
                  <a:t> </a:t>
                </a:r>
                <a:r>
                  <a:rPr lang="en-US" sz="2600" b="1" dirty="0" err="1">
                    <a:solidFill>
                      <a:srgbClr val="FF0000"/>
                    </a:solidFill>
                    <a:latin typeface="Time New Roman"/>
                    <a:cs typeface="Times New Roman" panose="02020603050405020304" pitchFamily="18" charset="0"/>
                  </a:rPr>
                  <a:t>mục</a:t>
                </a:r>
                <a:r>
                  <a:rPr lang="en-US" sz="2600" b="1" dirty="0">
                    <a:solidFill>
                      <a:srgbClr val="FF0000"/>
                    </a:solidFill>
                    <a:latin typeface="Time New Roman"/>
                    <a:cs typeface="Times New Roman" panose="02020603050405020304" pitchFamily="18" charset="0"/>
                  </a:rPr>
                  <a:t> 3, </a:t>
                </a:r>
                <a:r>
                  <a:rPr lang="en-US" sz="2600" b="1" dirty="0" err="1">
                    <a:solidFill>
                      <a:srgbClr val="FF0000"/>
                    </a:solidFill>
                    <a:latin typeface="Time New Roman"/>
                    <a:cs typeface="Times New Roman" panose="02020603050405020304" pitchFamily="18" charset="0"/>
                  </a:rPr>
                  <a:t>chuẩn</a:t>
                </a:r>
                <a:r>
                  <a:rPr lang="en-US" sz="2600" b="1" dirty="0">
                    <a:solidFill>
                      <a:srgbClr val="FF0000"/>
                    </a:solidFill>
                    <a:latin typeface="Time New Roman"/>
                    <a:cs typeface="Times New Roman" panose="02020603050405020304" pitchFamily="18" charset="0"/>
                  </a:rPr>
                  <a:t> </a:t>
                </a:r>
                <a:r>
                  <a:rPr lang="en-US" sz="2600" b="1" dirty="0" err="1">
                    <a:solidFill>
                      <a:srgbClr val="FF0000"/>
                    </a:solidFill>
                    <a:latin typeface="Time New Roman"/>
                    <a:cs typeface="Times New Roman" panose="02020603050405020304" pitchFamily="18" charset="0"/>
                  </a:rPr>
                  <a:t>bị</a:t>
                </a:r>
                <a:r>
                  <a:rPr lang="en-US" sz="2600" b="1" dirty="0">
                    <a:solidFill>
                      <a:srgbClr val="FF0000"/>
                    </a:solidFill>
                    <a:latin typeface="Time New Roman"/>
                    <a:cs typeface="Times New Roman" panose="02020603050405020304" pitchFamily="18" charset="0"/>
                  </a:rPr>
                  <a:t> </a:t>
                </a:r>
                <a:r>
                  <a:rPr lang="en-US" sz="2600" b="1" dirty="0" err="1">
                    <a:solidFill>
                      <a:srgbClr val="FF0000"/>
                    </a:solidFill>
                    <a:latin typeface="Time New Roman"/>
                    <a:cs typeface="Times New Roman" panose="02020603050405020304" pitchFamily="18" charset="0"/>
                  </a:rPr>
                  <a:t>cho</a:t>
                </a:r>
                <a:r>
                  <a:rPr lang="en-US" sz="2600" b="1" dirty="0">
                    <a:solidFill>
                      <a:srgbClr val="FF0000"/>
                    </a:solidFill>
                    <a:latin typeface="Time New Roman"/>
                    <a:cs typeface="Times New Roman" panose="02020603050405020304" pitchFamily="18" charset="0"/>
                  </a:rPr>
                  <a:t> </a:t>
                </a:r>
                <a:r>
                  <a:rPr lang="en-US" sz="2600" b="1" dirty="0" err="1">
                    <a:solidFill>
                      <a:srgbClr val="FF0000"/>
                    </a:solidFill>
                    <a:latin typeface="Time New Roman"/>
                    <a:cs typeface="Times New Roman" panose="02020603050405020304" pitchFamily="18" charset="0"/>
                  </a:rPr>
                  <a:t>giờ</a:t>
                </a:r>
                <a:r>
                  <a:rPr lang="en-US" sz="2600" b="1" dirty="0">
                    <a:solidFill>
                      <a:srgbClr val="FF0000"/>
                    </a:solidFill>
                    <a:latin typeface="Time New Roman"/>
                    <a:cs typeface="Times New Roman" panose="02020603050405020304" pitchFamily="18" charset="0"/>
                  </a:rPr>
                  <a:t> </a:t>
                </a:r>
                <a:r>
                  <a:rPr lang="en-US" sz="2600" b="1" dirty="0" err="1">
                    <a:solidFill>
                      <a:srgbClr val="FF0000"/>
                    </a:solidFill>
                    <a:latin typeface="Time New Roman"/>
                    <a:cs typeface="Times New Roman" panose="02020603050405020304" pitchFamily="18" charset="0"/>
                  </a:rPr>
                  <a:t>học</a:t>
                </a:r>
                <a:r>
                  <a:rPr lang="en-US" sz="2600" b="1" dirty="0">
                    <a:solidFill>
                      <a:srgbClr val="FF0000"/>
                    </a:solidFill>
                    <a:latin typeface="Time New Roman"/>
                    <a:cs typeface="Times New Roman" panose="02020603050405020304" pitchFamily="18" charset="0"/>
                  </a:rPr>
                  <a:t> </a:t>
                </a:r>
                <a:r>
                  <a:rPr lang="en-US" sz="2600" b="1" dirty="0" err="1">
                    <a:solidFill>
                      <a:srgbClr val="FF0000"/>
                    </a:solidFill>
                    <a:latin typeface="Time New Roman"/>
                    <a:cs typeface="Times New Roman" panose="02020603050405020304" pitchFamily="18" charset="0"/>
                  </a:rPr>
                  <a:t>sau</a:t>
                </a:r>
                <a:endParaRPr lang="en-US" sz="2600" b="1" dirty="0">
                  <a:solidFill>
                    <a:srgbClr val="FF0000"/>
                  </a:solidFill>
                  <a:latin typeface="Time New Roman"/>
                </a:endParaRPr>
              </a:p>
            </p:txBody>
          </p:sp>
        </p:grpSp>
      </p:grpSp>
      <p:sp>
        <p:nvSpPr>
          <p:cNvPr id="2" name="Rectangle 1"/>
          <p:cNvSpPr/>
          <p:nvPr/>
        </p:nvSpPr>
        <p:spPr>
          <a:xfrm>
            <a:off x="2859709" y="704128"/>
            <a:ext cx="6342698" cy="92333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lvl="0"/>
            <a:r>
              <a:rPr lang="en-US" sz="5400" b="1" dirty="0" err="1">
                <a:ln w="0"/>
                <a:solidFill>
                  <a:srgbClr val="FF0000"/>
                </a:solidFill>
                <a:latin typeface="Time New Roman"/>
                <a:cs typeface="Times New Roman" panose="02020603050405020304" pitchFamily="18" charset="0"/>
              </a:rPr>
              <a:t>HƯỚNG</a:t>
            </a:r>
            <a:r>
              <a:rPr lang="en-US" sz="5400" b="1" dirty="0">
                <a:ln w="0"/>
                <a:solidFill>
                  <a:srgbClr val="FF0000"/>
                </a:solidFill>
                <a:latin typeface="Time New Roman"/>
                <a:cs typeface="Times New Roman" panose="02020603050405020304" pitchFamily="18" charset="0"/>
              </a:rPr>
              <a:t> </a:t>
            </a:r>
            <a:r>
              <a:rPr lang="en-US" sz="5400" b="1" dirty="0" err="1">
                <a:ln w="0"/>
                <a:solidFill>
                  <a:srgbClr val="FF0000"/>
                </a:solidFill>
                <a:latin typeface="Time New Roman"/>
                <a:cs typeface="Times New Roman" panose="02020603050405020304" pitchFamily="18" charset="0"/>
              </a:rPr>
              <a:t>DẪN</a:t>
            </a:r>
            <a:r>
              <a:rPr lang="en-US" sz="5400" b="1" dirty="0">
                <a:ln w="0"/>
                <a:solidFill>
                  <a:srgbClr val="FF0000"/>
                </a:solidFill>
                <a:latin typeface="Time New Roman"/>
                <a:cs typeface="Times New Roman" panose="02020603050405020304" pitchFamily="18" charset="0"/>
              </a:rPr>
              <a:t> </a:t>
            </a:r>
            <a:r>
              <a:rPr lang="en-US" sz="5400" b="1" dirty="0" err="1">
                <a:ln w="0"/>
                <a:solidFill>
                  <a:srgbClr val="FF0000"/>
                </a:solidFill>
                <a:latin typeface="Time New Roman"/>
                <a:cs typeface="Times New Roman" panose="02020603050405020304" pitchFamily="18" charset="0"/>
              </a:rPr>
              <a:t>VỀ</a:t>
            </a:r>
            <a:r>
              <a:rPr lang="en-US" sz="5400" b="1" dirty="0">
                <a:ln w="0"/>
                <a:solidFill>
                  <a:srgbClr val="FF0000"/>
                </a:solidFill>
                <a:latin typeface="Time New Roman"/>
                <a:cs typeface="Times New Roman" panose="02020603050405020304" pitchFamily="18" charset="0"/>
              </a:rPr>
              <a:t> </a:t>
            </a:r>
            <a:r>
              <a:rPr lang="en-US" sz="5400" b="1" dirty="0" err="1">
                <a:ln w="0"/>
                <a:solidFill>
                  <a:srgbClr val="FF0000"/>
                </a:solidFill>
                <a:latin typeface="Time New Roman"/>
                <a:cs typeface="Times New Roman" panose="02020603050405020304" pitchFamily="18" charset="0"/>
              </a:rPr>
              <a:t>NHÀ</a:t>
            </a:r>
            <a:endParaRPr lang="en-US" sz="5400" dirty="0">
              <a:solidFill>
                <a:srgbClr val="FF0000"/>
              </a:solidFill>
              <a:latin typeface="Time New Roman"/>
            </a:endParaRPr>
          </a:p>
        </p:txBody>
      </p:sp>
      <p:grpSp>
        <p:nvGrpSpPr>
          <p:cNvPr id="4" name="Group 3"/>
          <p:cNvGrpSpPr/>
          <p:nvPr/>
        </p:nvGrpSpPr>
        <p:grpSpPr>
          <a:xfrm>
            <a:off x="978568" y="1982670"/>
            <a:ext cx="10108532" cy="1447800"/>
            <a:chOff x="978568" y="1771650"/>
            <a:chExt cx="10108532" cy="1447800"/>
          </a:xfrm>
        </p:grpSpPr>
        <p:grpSp>
          <p:nvGrpSpPr>
            <p:cNvPr id="14" name="Group 13"/>
            <p:cNvGrpSpPr/>
            <p:nvPr/>
          </p:nvGrpSpPr>
          <p:grpSpPr bwMode="auto">
            <a:xfrm>
              <a:off x="2573647" y="1771650"/>
              <a:ext cx="8513453" cy="1447800"/>
              <a:chOff x="1799710" y="1465656"/>
              <a:chExt cx="7849933" cy="1240333"/>
            </a:xfrm>
            <a:scene3d>
              <a:camera prst="orthographicFront"/>
              <a:lightRig rig="flat" dir="t"/>
            </a:scene3d>
          </p:grpSpPr>
          <p:sp>
            <p:nvSpPr>
              <p:cNvPr id="15" name="Rectangle: Rounded Corners 22"/>
              <p:cNvSpPr/>
              <p:nvPr/>
            </p:nvSpPr>
            <p:spPr>
              <a:xfrm>
                <a:off x="1799710" y="1465656"/>
                <a:ext cx="7849933" cy="1240333"/>
              </a:xfrm>
              <a:prstGeom prst="roundRect">
                <a:avLst>
                  <a:gd name="adj" fmla="val 16670"/>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vi-VN"/>
              </a:p>
            </p:txBody>
          </p:sp>
          <p:sp>
            <p:nvSpPr>
              <p:cNvPr id="16" name="Rectangle: Rounded Corners 5"/>
              <p:cNvSpPr txBox="1"/>
              <p:nvPr/>
            </p:nvSpPr>
            <p:spPr>
              <a:xfrm>
                <a:off x="1860269" y="1526215"/>
                <a:ext cx="7728815" cy="1119215"/>
              </a:xfrm>
              <a:prstGeom prst="rect">
                <a:avLst/>
              </a:prstGeom>
              <a:solidFill>
                <a:schemeClr val="tx2">
                  <a:lumMod val="10000"/>
                  <a:lumOff val="90000"/>
                </a:schemeClr>
              </a:solidFill>
              <a:sp3d/>
            </p:spPr>
            <p:style>
              <a:lnRef idx="0">
                <a:scrgbClr r="0" g="0" b="0"/>
              </a:lnRef>
              <a:fillRef idx="0">
                <a:scrgbClr r="0" g="0" b="0"/>
              </a:fillRef>
              <a:effectRef idx="0">
                <a:scrgbClr r="0" g="0" b="0"/>
              </a:effectRef>
              <a:fontRef idx="minor">
                <a:schemeClr val="lt1"/>
              </a:fontRef>
            </p:style>
            <p:txBody>
              <a:bodyPr lIns="163576" tIns="163576" rIns="163576" bIns="163576" spcCol="1270" anchor="ctr"/>
              <a:lstStyle/>
              <a:p>
                <a:pPr algn="just" defTabSz="1022350" eaLnBrk="1" fontAlgn="auto" hangingPunct="1">
                  <a:lnSpc>
                    <a:spcPct val="130000"/>
                  </a:lnSpc>
                  <a:spcAft>
                    <a:spcPts val="0"/>
                  </a:spcAft>
                  <a:defRPr/>
                </a:pPr>
                <a:r>
                  <a:rPr lang="en-US" sz="2600" dirty="0" err="1">
                    <a:solidFill>
                      <a:schemeClr val="accent1">
                        <a:lumMod val="75000"/>
                      </a:schemeClr>
                    </a:solidFill>
                    <a:latin typeface="UTM Androgyne" panose="02040603050506020204" pitchFamily="18" charset="0"/>
                    <a:cs typeface="Times New Roman" panose="02020603050405020304" pitchFamily="18" charset="0"/>
                  </a:rPr>
                  <a:t>Về</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nhà</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học</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bài</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trả</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lời</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câu</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hỏi</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phần</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vận</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dụng</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vào</a:t>
                </a:r>
                <a:r>
                  <a:rPr lang="en-US" sz="2600" dirty="0">
                    <a:solidFill>
                      <a:schemeClr val="accent1">
                        <a:lumMod val="75000"/>
                      </a:schemeClr>
                    </a:solidFill>
                    <a:latin typeface="UTM Androgyne" panose="02040603050506020204" pitchFamily="18" charset="0"/>
                    <a:cs typeface="Times New Roman" panose="02020603050405020304" pitchFamily="18" charset="0"/>
                  </a:rPr>
                  <a:t> </a:t>
                </a:r>
                <a:r>
                  <a:rPr lang="en-US" sz="2600" dirty="0" err="1">
                    <a:solidFill>
                      <a:schemeClr val="accent1">
                        <a:lumMod val="75000"/>
                      </a:schemeClr>
                    </a:solidFill>
                    <a:latin typeface="UTM Androgyne" panose="02040603050506020204" pitchFamily="18" charset="0"/>
                    <a:cs typeface="Times New Roman" panose="02020603050405020304" pitchFamily="18" charset="0"/>
                  </a:rPr>
                  <a:t>vở</a:t>
                </a:r>
                <a:endParaRPr lang="en-US" sz="2600" dirty="0">
                  <a:solidFill>
                    <a:schemeClr val="accent1">
                      <a:lumMod val="75000"/>
                    </a:schemeClr>
                  </a:solidFill>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568" y="1826419"/>
              <a:ext cx="1558231" cy="1393031"/>
            </a:xfrm>
            <a:prstGeom prst="rect">
              <a:avLst/>
            </a:prstGeom>
          </p:spPr>
        </p:pic>
      </p:grpSp>
    </p:spTree>
    <p:custDataLst>
      <p:tags r:id="rId1"/>
    </p:custDataLst>
    <p:extLst>
      <p:ext uri="{BB962C8B-B14F-4D97-AF65-F5344CB8AC3E}">
        <p14:creationId xmlns:p14="http://schemas.microsoft.com/office/powerpoint/2010/main" val="40554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idx="4294967295"/>
          </p:nvPr>
        </p:nvSpPr>
        <p:spPr>
          <a:xfrm>
            <a:off x="1059542" y="804862"/>
            <a:ext cx="10537371" cy="2217738"/>
          </a:xfrm>
        </p:spPr>
        <p:txBody>
          <a:bodyPr vert="horz" lIns="91440" tIns="45720" rIns="91440" bIns="45720" rtlCol="0" anchor="t">
            <a:noAutofit/>
          </a:bodyPr>
          <a:lstStyle/>
          <a:p>
            <a:pPr algn="ctr"/>
            <a:r>
              <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CHỦ ĐỀ 1- MÁY TÍNH VÀ CỘNG ĐỒNG</a:t>
            </a:r>
          </a:p>
        </p:txBody>
      </p:sp>
      <p:sp>
        <p:nvSpPr>
          <p:cNvPr id="4" name="Title 1">
            <a:extLst>
              <a:ext uri="{FF2B5EF4-FFF2-40B4-BE49-F238E27FC236}">
                <a16:creationId xmlns:a16="http://schemas.microsoft.com/office/drawing/2014/main" id="{78C1A7E6-D3C5-AAE3-6045-D49678250220}"/>
              </a:ext>
            </a:extLst>
          </p:cNvPr>
          <p:cNvSpPr txBox="1">
            <a:spLocks/>
          </p:cNvSpPr>
          <p:nvPr/>
        </p:nvSpPr>
        <p:spPr>
          <a:xfrm>
            <a:off x="1582058" y="2514600"/>
            <a:ext cx="8897256" cy="2217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a:lstStyle>
          <a:p>
            <a:pPr algn="ctr"/>
            <a:r>
              <a:rPr lang="en-US" b="1"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TIẾT 1. BÀI 1: </a:t>
            </a:r>
            <a:br>
              <a:rPr lang="en-US" b="1"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br>
            <a:r>
              <a:rPr lang="en-US" b="1"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THẾ GIỚI KỸ THUẬT SỐ (</a:t>
            </a:r>
            <a:r>
              <a:rPr lang="en-US" b="1"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tiết</a:t>
            </a:r>
            <a:r>
              <a:rPr lang="en-US" b="1"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1)</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5"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style.rotation</p:attrName>
                                        </p:attrNameLst>
                                      </p:cBhvr>
                                      <p:tavLst>
                                        <p:tav tm="0">
                                          <p:val>
                                            <p:fltVal val="720"/>
                                          </p:val>
                                        </p:tav>
                                        <p:tav tm="100000">
                                          <p:val>
                                            <p:fltVal val="0"/>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p:cNvSpPr>
            <a:spLocks noChangeArrowheads="1"/>
          </p:cNvSpPr>
          <p:nvPr/>
        </p:nvSpPr>
        <p:spPr bwMode="ltGray">
          <a:xfrm rot="5400000">
            <a:off x="-1252105" y="2031198"/>
            <a:ext cx="3618310" cy="3406379"/>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4211" name="AutoShape 3"/>
          <p:cNvSpPr>
            <a:spLocks noChangeArrowheads="1"/>
          </p:cNvSpPr>
          <p:nvPr/>
        </p:nvSpPr>
        <p:spPr bwMode="ltGray">
          <a:xfrm rot="5400000" flipH="1">
            <a:off x="-1469116" y="1902900"/>
            <a:ext cx="3024188" cy="3719424"/>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solidFill>
            <a:schemeClr val="accent6">
              <a:lumMod val="40000"/>
              <a:lumOff val="60000"/>
            </a:schemeClr>
          </a:soli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2060"/>
              </a:solidFill>
              <a:effectLst/>
              <a:uLnTx/>
              <a:uFillTx/>
              <a:latin typeface="Times New Roman" pitchFamily="18" charset="0"/>
              <a:ea typeface="+mn-ea"/>
              <a:cs typeface="+mn-cs"/>
            </a:endParaRPr>
          </a:p>
        </p:txBody>
      </p:sp>
      <p:sp>
        <p:nvSpPr>
          <p:cNvPr id="5124" name="AutoShape 4"/>
          <p:cNvSpPr>
            <a:spLocks noChangeArrowheads="1"/>
          </p:cNvSpPr>
          <p:nvPr/>
        </p:nvSpPr>
        <p:spPr bwMode="gray">
          <a:xfrm>
            <a:off x="2573284" y="3776402"/>
            <a:ext cx="9252054" cy="1601331"/>
          </a:xfrm>
          <a:prstGeom prst="roundRect">
            <a:avLst>
              <a:gd name="adj" fmla="val 50000"/>
            </a:avLst>
          </a:prstGeom>
          <a:solidFill>
            <a:schemeClr val="bg1"/>
          </a:solidFill>
          <a:ln w="57150" algn="ctr">
            <a:solidFill>
              <a:srgbClr val="FF9900"/>
            </a:solidFill>
            <a:round/>
            <a:headEnd/>
            <a:tailEnd/>
          </a:ln>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lang="en-US" sz="3400" b="1" noProof="0" dirty="0" err="1">
                <a:solidFill>
                  <a:srgbClr val="FF0000"/>
                </a:solidFill>
                <a:latin typeface="Times New Roman" pitchFamily="18" charset="0"/>
                <a:cs typeface="Times New Roman" pitchFamily="18" charset="0"/>
              </a:rPr>
              <a:t>Ứng</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dụng</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thực</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tế</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của</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máy</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tính</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trong</a:t>
            </a:r>
            <a:r>
              <a:rPr lang="en-US" sz="3400" b="1" noProof="0" dirty="0">
                <a:solidFill>
                  <a:srgbClr val="FF0000"/>
                </a:solidFill>
                <a:latin typeface="Times New Roman" pitchFamily="18" charset="0"/>
                <a:cs typeface="Times New Roman" pitchFamily="18" charset="0"/>
              </a:rPr>
              <a:t> khoa </a:t>
            </a:r>
            <a:r>
              <a:rPr lang="en-US" sz="3400" b="1" noProof="0" dirty="0" err="1">
                <a:solidFill>
                  <a:srgbClr val="FF0000"/>
                </a:solidFill>
                <a:latin typeface="Times New Roman" pitchFamily="18" charset="0"/>
                <a:cs typeface="Times New Roman" pitchFamily="18" charset="0"/>
              </a:rPr>
              <a:t>học</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kĩ</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thuật</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và</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đời</a:t>
            </a:r>
            <a:r>
              <a:rPr lang="en-US" sz="3400" b="1" noProof="0" dirty="0">
                <a:solidFill>
                  <a:srgbClr val="FF0000"/>
                </a:solidFill>
                <a:latin typeface="Times New Roman" pitchFamily="18" charset="0"/>
                <a:cs typeface="Times New Roman" pitchFamily="18" charset="0"/>
              </a:rPr>
              <a:t> </a:t>
            </a:r>
            <a:r>
              <a:rPr lang="en-US" sz="3400" b="1" noProof="0" dirty="0" err="1">
                <a:solidFill>
                  <a:srgbClr val="FF0000"/>
                </a:solidFill>
                <a:latin typeface="Times New Roman" pitchFamily="18" charset="0"/>
                <a:cs typeface="Times New Roman" pitchFamily="18" charset="0"/>
              </a:rPr>
              <a:t>sống</a:t>
            </a:r>
            <a:endParaRPr kumimoji="0" lang="en-US" sz="3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nvGrpSpPr>
          <p:cNvPr id="5127" name="Group 13"/>
          <p:cNvGrpSpPr>
            <a:grpSpLocks/>
          </p:cNvGrpSpPr>
          <p:nvPr/>
        </p:nvGrpSpPr>
        <p:grpSpPr bwMode="auto">
          <a:xfrm>
            <a:off x="2147597" y="4226593"/>
            <a:ext cx="457200" cy="454752"/>
            <a:chOff x="2078" y="1680"/>
            <a:chExt cx="1615" cy="1619"/>
          </a:xfrm>
        </p:grpSpPr>
        <p:sp>
          <p:nvSpPr>
            <p:cNvPr id="5146" name="Oval 1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147" name="Oval 1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4224" name="Oval 16"/>
            <p:cNvSpPr>
              <a:spLocks noChangeArrowheads="1"/>
            </p:cNvSpPr>
            <p:nvPr/>
          </p:nvSpPr>
          <p:spPr bwMode="gray">
            <a:xfrm>
              <a:off x="2255" y="1681"/>
              <a:ext cx="918" cy="161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149" name="Oval 17"/>
            <p:cNvSpPr>
              <a:spLocks noChangeArrowheads="1"/>
            </p:cNvSpPr>
            <p:nvPr/>
          </p:nvSpPr>
          <p:spPr bwMode="gray">
            <a:xfrm>
              <a:off x="2254" y="1680"/>
              <a:ext cx="918" cy="1618"/>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4226" name="Oval 18"/>
            <p:cNvSpPr>
              <a:spLocks noChangeArrowheads="1"/>
            </p:cNvSpPr>
            <p:nvPr/>
          </p:nvSpPr>
          <p:spPr bwMode="gray">
            <a:xfrm>
              <a:off x="2339" y="1680"/>
              <a:ext cx="1093" cy="161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151" name="Oval 19"/>
            <p:cNvSpPr>
              <a:spLocks noChangeArrowheads="1"/>
            </p:cNvSpPr>
            <p:nvPr/>
          </p:nvSpPr>
          <p:spPr bwMode="gray">
            <a:xfrm>
              <a:off x="2337" y="1680"/>
              <a:ext cx="1096" cy="161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sp>
        <p:nvSpPr>
          <p:cNvPr id="5128" name="Rectangle 20"/>
          <p:cNvSpPr>
            <a:spLocks noGrp="1" noChangeArrowheads="1"/>
          </p:cNvSpPr>
          <p:nvPr>
            <p:ph type="title"/>
          </p:nvPr>
        </p:nvSpPr>
        <p:spPr>
          <a:xfrm>
            <a:off x="195564" y="2742353"/>
            <a:ext cx="1521161" cy="1938992"/>
          </a:xfrm>
          <a:noFill/>
        </p:spPr>
        <p:txBody>
          <a:bodyPr wrap="square" anchor="t">
            <a:spAutoFit/>
          </a:bodyPr>
          <a:lstStyle/>
          <a:p>
            <a:pPr algn="l" eaLnBrk="1" hangingPunct="1"/>
            <a:r>
              <a:rPr lang="en-US" sz="3000" b="1" dirty="0">
                <a:solidFill>
                  <a:srgbClr val="002060"/>
                </a:solidFill>
                <a:latin typeface="Times New Roman" pitchFamily="18" charset="0"/>
                <a:cs typeface="Times New Roman" pitchFamily="18" charset="0"/>
              </a:rPr>
              <a:t>NỘI DUNG BÀI HỌC</a:t>
            </a:r>
          </a:p>
        </p:txBody>
      </p:sp>
      <p:sp>
        <p:nvSpPr>
          <p:cNvPr id="38" name="Rectangle: Single Corner Snipped 1">
            <a:extLst>
              <a:ext uri="{FF2B5EF4-FFF2-40B4-BE49-F238E27FC236}">
                <a16:creationId xmlns:a16="http://schemas.microsoft.com/office/drawing/2014/main" id="{E630DEA8-A82C-4999-8F18-4CC975E5156D}"/>
              </a:ext>
            </a:extLst>
          </p:cNvPr>
          <p:cNvSpPr/>
          <p:nvPr/>
        </p:nvSpPr>
        <p:spPr>
          <a:xfrm>
            <a:off x="1" y="0"/>
            <a:ext cx="2556474" cy="746274"/>
          </a:xfrm>
          <a:prstGeom prst="snip1Rect">
            <a:avLst/>
          </a:prstGeom>
          <a:solidFill>
            <a:schemeClr val="accent6">
              <a:lumMod val="75000"/>
            </a:schemeClr>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50" b="0" i="0" u="none" strike="noStrike" kern="1200" cap="none" spc="0" normalizeH="0" baseline="0" noProof="0" dirty="0">
                <a:ln>
                  <a:noFill/>
                </a:ln>
                <a:solidFill>
                  <a:prstClr val="white"/>
                </a:solidFill>
                <a:effectLst/>
                <a:uLnTx/>
                <a:uFillTx/>
                <a:latin typeface="Time New Roman"/>
                <a:ea typeface="+mn-ea"/>
                <a:cs typeface="+mn-cs"/>
              </a:rPr>
              <a:t>BÀI 1</a:t>
            </a:r>
          </a:p>
        </p:txBody>
      </p:sp>
      <p:sp>
        <p:nvSpPr>
          <p:cNvPr id="39" name="TextBox 38">
            <a:extLst>
              <a:ext uri="{FF2B5EF4-FFF2-40B4-BE49-F238E27FC236}">
                <a16:creationId xmlns:a16="http://schemas.microsoft.com/office/drawing/2014/main" id="{DB86AF7C-A218-46C3-B579-EBC3341BFB65}"/>
              </a:ext>
            </a:extLst>
          </p:cNvPr>
          <p:cNvSpPr txBox="1"/>
          <p:nvPr/>
        </p:nvSpPr>
        <p:spPr>
          <a:xfrm>
            <a:off x="2612912" y="57052"/>
            <a:ext cx="9506698" cy="646331"/>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 New Roman"/>
                <a:ea typeface="+mn-ea"/>
                <a:cs typeface="Arial" panose="020B0604020202020204" pitchFamily="34" charset="0"/>
              </a:rPr>
              <a:t>THẾ GIỚI KĨ THUẬT SỐ (</a:t>
            </a:r>
            <a:r>
              <a:rPr kumimoji="0" lang="en-US" sz="3600" b="1" i="0" u="none" strike="noStrike" kern="1200" cap="none" spc="0" normalizeH="0" baseline="0" noProof="0" dirty="0" err="1">
                <a:ln>
                  <a:noFill/>
                </a:ln>
                <a:solidFill>
                  <a:srgbClr val="FF0000"/>
                </a:solidFill>
                <a:effectLst/>
                <a:uLnTx/>
                <a:uFillTx/>
                <a:latin typeface="Time New Roman"/>
                <a:ea typeface="+mn-ea"/>
                <a:cs typeface="Arial" panose="020B0604020202020204" pitchFamily="34" charset="0"/>
              </a:rPr>
              <a:t>tiết</a:t>
            </a:r>
            <a:r>
              <a:rPr kumimoji="0" lang="en-US" sz="3600" b="1" i="0" u="none" strike="noStrike" kern="1200" cap="none" spc="0" normalizeH="0" noProof="0" dirty="0">
                <a:ln>
                  <a:noFill/>
                </a:ln>
                <a:solidFill>
                  <a:srgbClr val="FF0000"/>
                </a:solidFill>
                <a:effectLst/>
                <a:uLnTx/>
                <a:uFillTx/>
                <a:latin typeface="Time New Roman"/>
                <a:ea typeface="+mn-ea"/>
                <a:cs typeface="Arial" panose="020B0604020202020204" pitchFamily="34" charset="0"/>
              </a:rPr>
              <a:t> 1)</a:t>
            </a:r>
            <a:endParaRPr kumimoji="0" lang="en-US" sz="3600" b="1" i="0" u="none" strike="noStrike" kern="1200" cap="none" spc="0" normalizeH="0" baseline="0" noProof="0" dirty="0">
              <a:ln>
                <a:noFill/>
              </a:ln>
              <a:solidFill>
                <a:srgbClr val="FF0000"/>
              </a:solidFill>
              <a:effectLst/>
              <a:uLnTx/>
              <a:uFillTx/>
              <a:latin typeface="Time New Roman"/>
              <a:ea typeface="+mn-ea"/>
              <a:cs typeface="Arial" panose="020B0604020202020204" pitchFamily="34" charset="0"/>
            </a:endParaRPr>
          </a:p>
        </p:txBody>
      </p:sp>
      <p:sp>
        <p:nvSpPr>
          <p:cNvPr id="40" name="AutoShape 5"/>
          <p:cNvSpPr>
            <a:spLocks noChangeArrowheads="1"/>
          </p:cNvSpPr>
          <p:nvPr/>
        </p:nvSpPr>
        <p:spPr bwMode="gray">
          <a:xfrm>
            <a:off x="2310065" y="2198615"/>
            <a:ext cx="9506699" cy="865584"/>
          </a:xfrm>
          <a:prstGeom prst="roundRect">
            <a:avLst>
              <a:gd name="adj" fmla="val 50000"/>
            </a:avLst>
          </a:prstGeom>
          <a:solidFill>
            <a:schemeClr val="bg1"/>
          </a:solidFill>
          <a:ln w="57150" algn="ctr">
            <a:solidFill>
              <a:schemeClr val="hlink"/>
            </a:solidFill>
            <a:round/>
            <a:headEnd/>
            <a:tailEnd/>
          </a:ln>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Thế</a:t>
            </a:r>
            <a:r>
              <a:rPr kumimoji="0" lang="en-US" sz="34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400" b="1" i="0" u="none"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giới</a:t>
            </a:r>
            <a:r>
              <a:rPr kumimoji="0" lang="en-US" sz="34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400" b="1" i="0" u="none"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kĩ</a:t>
            </a:r>
            <a:r>
              <a:rPr kumimoji="0" lang="en-US" sz="34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400" b="1" i="0" u="none"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thuật</a:t>
            </a:r>
            <a:r>
              <a:rPr kumimoji="0" lang="en-US" sz="34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3400" b="1" i="0" u="none" strike="noStrike" kern="1200" cap="none" spc="0" normalizeH="0" noProof="0" dirty="0" err="1">
                <a:ln>
                  <a:noFill/>
                </a:ln>
                <a:solidFill>
                  <a:srgbClr val="FF0000"/>
                </a:solidFill>
                <a:effectLst/>
                <a:uLnTx/>
                <a:uFillTx/>
                <a:latin typeface="Times New Roman" pitchFamily="18" charset="0"/>
                <a:ea typeface="+mn-ea"/>
                <a:cs typeface="Times New Roman" pitchFamily="18" charset="0"/>
              </a:rPr>
              <a:t>số</a:t>
            </a:r>
            <a:endParaRPr kumimoji="0" lang="en-US" sz="3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nvGrpSpPr>
          <p:cNvPr id="41" name="Group 6"/>
          <p:cNvGrpSpPr>
            <a:grpSpLocks/>
          </p:cNvGrpSpPr>
          <p:nvPr/>
        </p:nvGrpSpPr>
        <p:grpSpPr bwMode="auto">
          <a:xfrm>
            <a:off x="1813829" y="2631407"/>
            <a:ext cx="457200" cy="454753"/>
            <a:chOff x="2078" y="1680"/>
            <a:chExt cx="1615" cy="1619"/>
          </a:xfrm>
        </p:grpSpPr>
        <p:sp>
          <p:nvSpPr>
            <p:cNvPr id="42" name="Oval 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3" name="Oval 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4" name="Oval 9"/>
            <p:cNvSpPr>
              <a:spLocks noChangeArrowheads="1"/>
            </p:cNvSpPr>
            <p:nvPr/>
          </p:nvSpPr>
          <p:spPr bwMode="gray">
            <a:xfrm>
              <a:off x="2255" y="1681"/>
              <a:ext cx="918" cy="161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5" name="Oval 10"/>
            <p:cNvSpPr>
              <a:spLocks noChangeArrowheads="1"/>
            </p:cNvSpPr>
            <p:nvPr/>
          </p:nvSpPr>
          <p:spPr bwMode="gray">
            <a:xfrm>
              <a:off x="2254" y="1680"/>
              <a:ext cx="918" cy="1618"/>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6" name="Oval 11"/>
            <p:cNvSpPr>
              <a:spLocks noChangeArrowheads="1"/>
            </p:cNvSpPr>
            <p:nvPr/>
          </p:nvSpPr>
          <p:spPr bwMode="gray">
            <a:xfrm>
              <a:off x="2339" y="1680"/>
              <a:ext cx="1093" cy="161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7" name="Oval 12"/>
            <p:cNvSpPr>
              <a:spLocks noChangeArrowheads="1"/>
            </p:cNvSpPr>
            <p:nvPr/>
          </p:nvSpPr>
          <p:spPr bwMode="gray">
            <a:xfrm>
              <a:off x="2337" y="1680"/>
              <a:ext cx="1096" cy="161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106253714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circle(in)">
                                      <p:cBhvr>
                                        <p:cTn id="7" dur="2000"/>
                                        <p:tgtEl>
                                          <p:spTgt spid="512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4211"/>
                                        </p:tgtEl>
                                        <p:attrNameLst>
                                          <p:attrName>style.visibility</p:attrName>
                                        </p:attrNameLst>
                                      </p:cBhvr>
                                      <p:to>
                                        <p:strVal val="visible"/>
                                      </p:to>
                                    </p:set>
                                    <p:animEffect transition="in" filter="circle(in)">
                                      <p:cBhvr>
                                        <p:cTn id="10" dur="10"/>
                                        <p:tgtEl>
                                          <p:spTgt spid="942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4210"/>
                                        </p:tgtEl>
                                        <p:attrNameLst>
                                          <p:attrName>style.visibility</p:attrName>
                                        </p:attrNameLst>
                                      </p:cBhvr>
                                      <p:to>
                                        <p:strVal val="visible"/>
                                      </p:to>
                                    </p:set>
                                    <p:animEffect transition="in" filter="circle(in)">
                                      <p:cBhvr>
                                        <p:cTn id="13" dur="10"/>
                                        <p:tgtEl>
                                          <p:spTgt spid="942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heel(1)">
                                      <p:cBhvr>
                                        <p:cTn id="18" dur="10"/>
                                        <p:tgtEl>
                                          <p:spTgt spid="41"/>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heel(1)">
                                      <p:cBhvr>
                                        <p:cTn id="21" dur="1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27"/>
                                        </p:tgtEl>
                                        <p:attrNameLst>
                                          <p:attrName>style.visibility</p:attrName>
                                        </p:attrNameLst>
                                      </p:cBhvr>
                                      <p:to>
                                        <p:strVal val="visible"/>
                                      </p:to>
                                    </p:set>
                                    <p:animEffect transition="in" filter="fade">
                                      <p:cBhvr>
                                        <p:cTn id="26" dur="10"/>
                                        <p:tgtEl>
                                          <p:spTgt spid="51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fade">
                                      <p:cBhvr>
                                        <p:cTn id="29" dur="1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94211" grpId="0" animBg="1"/>
      <p:bldP spid="5124" grpId="0" animBg="1"/>
      <p:bldP spid="5128" grpId="0"/>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285301" y="2403851"/>
            <a:ext cx="6670910" cy="861770"/>
          </a:xfrm>
          <a:prstGeom prst="rect">
            <a:avLst/>
          </a:prstGeom>
          <a:noFill/>
        </p:spPr>
        <p:txBody>
          <a:bodyPr wrap="square" lIns="121917" tIns="60958" rIns="121917" bIns="60958">
            <a:spAutoFit/>
          </a:bodyPr>
          <a:lstStyle/>
          <a:p>
            <a:r>
              <a:rPr lang="en-US" sz="4800" b="1" dirty="0" err="1">
                <a:solidFill>
                  <a:srgbClr val="FF0000"/>
                </a:solidFill>
                <a:latin typeface="Times New Roman" panose="02020603050405020304" pitchFamily="18" charset="0"/>
                <a:ea typeface="Calibri" panose="020F0502020204030204" pitchFamily="34" charset="0"/>
              </a:rPr>
              <a:t>Hình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thành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kiến</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thức</a:t>
            </a:r>
            <a:endParaRPr lang="en-US" sz="4800" b="1" dirty="0">
              <a:solidFill>
                <a:srgbClr val="FF0000"/>
              </a:solidFill>
              <a:latin typeface="Times New Roman" panose="02020603050405020304" pitchFamily="18" charset="0"/>
              <a:ea typeface="Calibri" panose="020F0502020204030204" pitchFamily="34" charset="0"/>
            </a:endParaRPr>
          </a:p>
        </p:txBody>
      </p:sp>
      <p:sp>
        <p:nvSpPr>
          <p:cNvPr id="6" name="Google Shape;157;p2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dirty="0">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08646" y="1633842"/>
            <a:ext cx="7620000"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Hầu hết TV được sử dụng hiện nay là tivi kỹ thuật số</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1CC17BC-33D5-A1F7-59AB-B0FBED24C20C}"/>
              </a:ext>
            </a:extLst>
          </p:cNvPr>
          <p:cNvPicPr>
            <a:picLocks noChangeAspect="1"/>
          </p:cNvPicPr>
          <p:nvPr/>
        </p:nvPicPr>
        <p:blipFill>
          <a:blip r:embed="rId5"/>
          <a:stretch>
            <a:fillRect/>
          </a:stretch>
        </p:blipFill>
        <p:spPr>
          <a:xfrm>
            <a:off x="8101431" y="263183"/>
            <a:ext cx="3420009" cy="2391615"/>
          </a:xfrm>
          <a:prstGeom prst="rect">
            <a:avLst/>
          </a:prstGeom>
        </p:spPr>
      </p:pic>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7356239" y="2654798"/>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10170398" y="2538159"/>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F11476-DC60-979F-4841-6AB80C7C1F0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7285724" y="2246342"/>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98893AA5-CDE5-16CC-14B7-F5B9A2E65701}"/>
              </a:ext>
            </a:extLst>
          </p:cNvPr>
          <p:cNvGrpSpPr/>
          <p:nvPr/>
        </p:nvGrpSpPr>
        <p:grpSpPr>
          <a:xfrm>
            <a:off x="494829" y="1959282"/>
            <a:ext cx="6528021" cy="2262069"/>
            <a:chOff x="3206105" y="153843"/>
            <a:chExt cx="6528021" cy="2262069"/>
          </a:xfrm>
        </p:grpSpPr>
        <p:sp>
          <p:nvSpPr>
            <p:cNvPr id="19" name="TextBox 18">
              <a:extLst>
                <a:ext uri="{FF2B5EF4-FFF2-40B4-BE49-F238E27FC236}">
                  <a16:creationId xmlns:a16="http://schemas.microsoft.com/office/drawing/2014/main" id="{4071DD49-7271-C33C-23A8-8A49BE39D5D9}"/>
                </a:ext>
              </a:extLst>
            </p:cNvPr>
            <p:cNvSpPr txBox="1"/>
            <p:nvPr/>
          </p:nvSpPr>
          <p:spPr>
            <a:xfrm>
              <a:off x="3206105" y="440903"/>
              <a:ext cx="6528021" cy="1975009"/>
            </a:xfrm>
            <a:prstGeom prst="roundRect">
              <a:avLst/>
            </a:prstGeom>
            <a:solidFill>
              <a:srgbClr val="92D050"/>
            </a:solidFill>
          </p:spPr>
          <p:txBody>
            <a:bodyPr wrap="square" rtlCol="0">
              <a:spAutoFit/>
            </a:bodyPr>
            <a:lstStyle/>
            <a:p>
              <a:r>
                <a:rPr lang="vi-VN" sz="2200" dirty="0">
                  <a:latin typeface="Times New Roman" panose="02020603050405020304" pitchFamily="18" charset="0"/>
                  <a:cs typeface="Times New Roman" panose="02020603050405020304" pitchFamily="18" charset="0"/>
                </a:rPr>
                <a:t>Em hãy cho biết:</a:t>
              </a:r>
            </a:p>
            <a:p>
              <a:r>
                <a:rPr lang="vi-VN" sz="2200" dirty="0">
                  <a:latin typeface="Times New Roman" panose="02020603050405020304" pitchFamily="18" charset="0"/>
                  <a:cs typeface="Times New Roman" panose="02020603050405020304" pitchFamily="18" charset="0"/>
                </a:rPr>
                <a:t>+ Thông tin đầu vào nào được TV tiếp nhận từ bộ điều khiển?</a:t>
              </a:r>
            </a:p>
            <a:p>
              <a:r>
                <a:rPr lang="vi-VN" sz="2200" dirty="0">
                  <a:latin typeface="Times New Roman" panose="02020603050405020304" pitchFamily="18" charset="0"/>
                  <a:cs typeface="Times New Roman" panose="02020603050405020304" pitchFamily="18" charset="0"/>
                </a:rPr>
                <a:t>+ TV thể hiện sự thay đổi ở đầu ra như thế nào?</a:t>
              </a:r>
            </a:p>
            <a:p>
              <a:r>
                <a:rPr lang="vi-VN" sz="2200" dirty="0">
                  <a:latin typeface="Times New Roman" panose="02020603050405020304" pitchFamily="18" charset="0"/>
                  <a:cs typeface="Times New Roman" panose="02020603050405020304" pitchFamily="18" charset="0"/>
                </a:rPr>
                <a:t>+ TV có thực hiện thao tác xử lý thông tin không?</a:t>
              </a:r>
            </a:p>
          </p:txBody>
        </p:sp>
        <p:sp>
          <p:nvSpPr>
            <p:cNvPr id="21" name="Rectangle 20">
              <a:extLst>
                <a:ext uri="{FF2B5EF4-FFF2-40B4-BE49-F238E27FC236}">
                  <a16:creationId xmlns:a16="http://schemas.microsoft.com/office/drawing/2014/main" id="{92889C74-12E0-DFA8-4CEA-C52B5938B2A1}"/>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latin typeface="Times New Roman" panose="02020603050405020304" pitchFamily="18" charset="0"/>
                <a:cs typeface="Times New Roman" panose="02020603050405020304" pitchFamily="18" charset="0"/>
              </a:endParaRPr>
            </a:p>
          </p:txBody>
        </p:sp>
      </p:grpSp>
      <p:grpSp>
        <p:nvGrpSpPr>
          <p:cNvPr id="24" name="Báo cáo hoạt động nhóm">
            <a:extLst>
              <a:ext uri="{FF2B5EF4-FFF2-40B4-BE49-F238E27FC236}">
                <a16:creationId xmlns:a16="http://schemas.microsoft.com/office/drawing/2014/main" id="{347B6F73-4CCE-BB8A-EB7A-7EC18EE43BA1}"/>
              </a:ext>
            </a:extLst>
          </p:cNvPr>
          <p:cNvGrpSpPr/>
          <p:nvPr/>
        </p:nvGrpSpPr>
        <p:grpSpPr>
          <a:xfrm>
            <a:off x="99533" y="4316461"/>
            <a:ext cx="11577223" cy="2005371"/>
            <a:chOff x="99533" y="2275709"/>
            <a:chExt cx="11577223" cy="2005371"/>
          </a:xfrm>
        </p:grpSpPr>
        <p:sp>
          <p:nvSpPr>
            <p:cNvPr id="25" name="Rectangle: Rounded Corners 24">
              <a:extLst>
                <a:ext uri="{FF2B5EF4-FFF2-40B4-BE49-F238E27FC236}">
                  <a16:creationId xmlns:a16="http://schemas.microsoft.com/office/drawing/2014/main" id="{20EC71D4-A6A9-11FE-D18C-B2C138FD14C6}"/>
                </a:ext>
              </a:extLst>
            </p:cNvPr>
            <p:cNvSpPr/>
            <p:nvPr/>
          </p:nvSpPr>
          <p:spPr>
            <a:xfrm>
              <a:off x="515241" y="2275709"/>
              <a:ext cx="11161515" cy="193913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D64EA5E-E99C-B364-8874-5BAB45A78CBC}"/>
                </a:ext>
              </a:extLst>
            </p:cNvPr>
            <p:cNvSpPr txBox="1"/>
            <p:nvPr/>
          </p:nvSpPr>
          <p:spPr>
            <a:xfrm>
              <a:off x="1010923" y="2342088"/>
              <a:ext cx="10585860" cy="1938992"/>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Thông tin đầu vào là yêu cầu của người dùng được truyền bằng tín hiệu không dây đến TV.</a:t>
              </a:r>
            </a:p>
            <a:p>
              <a:r>
                <a:rPr lang="vi-VN" sz="2400" dirty="0">
                  <a:latin typeface="Times New Roman" panose="02020603050405020304" pitchFamily="18" charset="0"/>
                  <a:cs typeface="Times New Roman" panose="02020603050405020304" pitchFamily="18" charset="0"/>
                </a:rPr>
                <a:t>+ Ti vi thể hiện sự thay đổi ở đầu ra trên màn hình như thay đổi chương trình ti vi hoặc ứng dụng trên đó.</a:t>
              </a:r>
            </a:p>
            <a:p>
              <a:r>
                <a:rPr lang="vi-VN" sz="2400" dirty="0">
                  <a:latin typeface="Times New Roman" panose="02020603050405020304" pitchFamily="18" charset="0"/>
                  <a:cs typeface="Times New Roman" panose="02020603050405020304" pitchFamily="18" charset="0"/>
                </a:rPr>
                <a:t>+ Ti vi có thực hiện thao tác xử lí thông tin.</a:t>
              </a:r>
            </a:p>
          </p:txBody>
        </p:sp>
        <p:pic>
          <p:nvPicPr>
            <p:cNvPr id="27" name="Picture 26">
              <a:extLst>
                <a:ext uri="{FF2B5EF4-FFF2-40B4-BE49-F238E27FC236}">
                  <a16:creationId xmlns:a16="http://schemas.microsoft.com/office/drawing/2014/main" id="{E3469F01-AA2F-8DA2-79C1-6018328F6253}"/>
                </a:ext>
              </a:extLst>
            </p:cNvPr>
            <p:cNvPicPr>
              <a:picLocks noChangeAspect="1"/>
            </p:cNvPicPr>
            <p:nvPr/>
          </p:nvPicPr>
          <p:blipFill>
            <a:blip r:embed="rId9"/>
            <a:stretch>
              <a:fillRect/>
            </a:stretch>
          </p:blipFill>
          <p:spPr>
            <a:xfrm>
              <a:off x="99533" y="2275709"/>
              <a:ext cx="831417" cy="831417"/>
            </a:xfrm>
            <a:prstGeom prst="rect">
              <a:avLst/>
            </a:prstGeom>
          </p:spPr>
        </p:pic>
      </p:grpSp>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13">
                                            <p:txEl>
                                              <p:pRg st="0" end="0"/>
                                            </p:txEl>
                                          </p:spTgt>
                                        </p:tgtEl>
                                      </p:cBhvr>
                                    </p:animEffect>
                                  </p:childTnLst>
                                </p:cTn>
                              </p:par>
                              <p:par>
                                <p:cTn id="17" presetID="14" presetClass="entr" presetSubtype="5"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49" presetClass="exit" presetSubtype="0" accel="100000" fill="hold" nodeType="clickEffect">
                                  <p:stCondLst>
                                    <p:cond delay="0"/>
                                  </p:stCondLst>
                                  <p:childTnLst>
                                    <p:anim calcmode="lin" valueType="num">
                                      <p:cBhvr>
                                        <p:cTn id="37" dur="500"/>
                                        <p:tgtEl>
                                          <p:spTgt spid="15"/>
                                        </p:tgtEl>
                                        <p:attrNameLst>
                                          <p:attrName>ppt_w</p:attrName>
                                        </p:attrNameLst>
                                      </p:cBhvr>
                                      <p:tavLst>
                                        <p:tav tm="0">
                                          <p:val>
                                            <p:strVal val="ppt_w"/>
                                          </p:val>
                                        </p:tav>
                                        <p:tav tm="100000">
                                          <p:val>
                                            <p:fltVal val="0"/>
                                          </p:val>
                                        </p:tav>
                                      </p:tavLst>
                                    </p:anim>
                                    <p:anim calcmode="lin" valueType="num">
                                      <p:cBhvr>
                                        <p:cTn id="38" dur="500"/>
                                        <p:tgtEl>
                                          <p:spTgt spid="15"/>
                                        </p:tgtEl>
                                        <p:attrNameLst>
                                          <p:attrName>ppt_h</p:attrName>
                                        </p:attrNameLst>
                                      </p:cBhvr>
                                      <p:tavLst>
                                        <p:tav tm="0">
                                          <p:val>
                                            <p:strVal val="ppt_h"/>
                                          </p:val>
                                        </p:tav>
                                        <p:tav tm="100000">
                                          <p:val>
                                            <p:fltVal val="0"/>
                                          </p:val>
                                        </p:tav>
                                      </p:tavLst>
                                    </p:anim>
                                    <p:anim calcmode="lin" valueType="num">
                                      <p:cBhvr>
                                        <p:cTn id="39" dur="500"/>
                                        <p:tgtEl>
                                          <p:spTgt spid="15"/>
                                        </p:tgtEl>
                                        <p:attrNameLst>
                                          <p:attrName>style.rotation</p:attrName>
                                        </p:attrNameLst>
                                      </p:cBhvr>
                                      <p:tavLst>
                                        <p:tav tm="0">
                                          <p:val>
                                            <p:fltVal val="0"/>
                                          </p:val>
                                        </p:tav>
                                        <p:tav tm="100000">
                                          <p:val>
                                            <p:fltVal val="360"/>
                                          </p:val>
                                        </p:tav>
                                      </p:tavLst>
                                    </p:anim>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7"/>
                                        </p:tgtEl>
                                      </p:cBhvr>
                                    </p:cmd>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md type="call" cmd="stop">
                                      <p:cBhvr>
                                        <p:cTn id="51" dur="1">
                                          <p:stCondLst>
                                            <p:cond delay="499"/>
                                          </p:stCondLst>
                                        </p:cTn>
                                        <p:tgtEl>
                                          <p:spTgt spid="7"/>
                                        </p:tgtEl>
                                      </p:cBhvr>
                                    </p:cmd>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video>
              <p:cMediaNode vol="80000" mute="1">
                <p:cTn id="57" fill="hold" display="0">
                  <p:stCondLst>
                    <p:cond delay="indefinite"/>
                  </p:stCondLst>
                </p:cTn>
                <p:tgtEl>
                  <p:spTgt spid="7"/>
                </p:tgtEl>
              </p:cMediaNode>
            </p:video>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pic>
        <p:nvPicPr>
          <p:cNvPr id="2" name="Picture 1">
            <a:extLst>
              <a:ext uri="{FF2B5EF4-FFF2-40B4-BE49-F238E27FC236}">
                <a16:creationId xmlns:a16="http://schemas.microsoft.com/office/drawing/2014/main" id="{F56F2836-C86B-F9BD-811A-9E7EE993C147}"/>
              </a:ext>
            </a:extLst>
          </p:cNvPr>
          <p:cNvPicPr>
            <a:picLocks noChangeAspect="1"/>
          </p:cNvPicPr>
          <p:nvPr/>
        </p:nvPicPr>
        <p:blipFill>
          <a:blip r:embed="rId3"/>
          <a:stretch>
            <a:fillRect/>
          </a:stretch>
        </p:blipFill>
        <p:spPr>
          <a:xfrm>
            <a:off x="3630304" y="3260383"/>
            <a:ext cx="4872251" cy="3041444"/>
          </a:xfrm>
          <a:prstGeom prst="rect">
            <a:avLst/>
          </a:prstGeom>
        </p:spPr>
      </p:pic>
      <p:sp>
        <p:nvSpPr>
          <p:cNvPr id="5" name="TextBox 4">
            <a:extLst>
              <a:ext uri="{FF2B5EF4-FFF2-40B4-BE49-F238E27FC236}">
                <a16:creationId xmlns:a16="http://schemas.microsoft.com/office/drawing/2014/main" id="{D1434E4C-E817-E36D-063D-D3B0263DA66E}"/>
              </a:ext>
            </a:extLst>
          </p:cNvPr>
          <p:cNvSpPr txBox="1"/>
          <p:nvPr/>
        </p:nvSpPr>
        <p:spPr>
          <a:xfrm>
            <a:off x="627797" y="1800781"/>
            <a:ext cx="11054687" cy="1384995"/>
          </a:xfrm>
          <a:prstGeom prst="rect">
            <a:avLst/>
          </a:prstGeom>
          <a:noFill/>
        </p:spPr>
        <p:txBody>
          <a:bodyPr wrap="square">
            <a:spAutoFit/>
          </a:bodyPr>
          <a:lstStyle/>
          <a:p>
            <a:pPr algn="just"/>
            <a:r>
              <a:rPr lang="vi-VN" sz="2800" dirty="0">
                <a:latin typeface="Time New Roman"/>
              </a:rPr>
              <a:t>Khi em nhấn nút chuyển kênh ti vi trên bộ điều khiển từ xa, ti vi sẽ nhận được thông tin. Xử lí thông tin này, ti vi sẽ chuyển sang kênh mà em yêu cầu. Để làm việc đó, ti vi phải được gắn một bộ xử lí thông tin.</a:t>
            </a:r>
          </a:p>
        </p:txBody>
      </p:sp>
    </p:spTree>
    <p:extLst>
      <p:ext uri="{BB962C8B-B14F-4D97-AF65-F5344CB8AC3E}">
        <p14:creationId xmlns:p14="http://schemas.microsoft.com/office/powerpoint/2010/main" val="6663512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08645" y="1633842"/>
            <a:ext cx="11328429" cy="2246769"/>
          </a:xfrm>
          <a:prstGeom prst="rect">
            <a:avLst/>
          </a:prstGeom>
          <a:solidFill>
            <a:schemeClr val="accent5">
              <a:lumMod val="20000"/>
              <a:lumOff val="80000"/>
            </a:schemeClr>
          </a:solidFill>
        </p:spPr>
        <p:txBody>
          <a:bodyPr wrap="square" rtlCol="0">
            <a:spAutoFit/>
          </a:bodyPr>
          <a:lstStyle/>
          <a:p>
            <a:pPr algn="just"/>
            <a:r>
              <a:rPr lang="vi-VN" sz="2800" dirty="0">
                <a:latin typeface="Time New Roman"/>
              </a:rPr>
              <a:t>Bộ xử lí thông tin (hay thường gọi là bộ xử lí) là thành phần quan trọng của máy tính. Bộ xử lí làm việc với dữ liệu được biểu diễn dưới dạng dãy bit. Tuy nhiên, bộ xử lí không chỉ xuất hiện trong máy tính hay điện thoại thông minh mà còn được gắn vào các thiết bị khác để hỗ trợ xử lí bất kì loại thông tin nào có thể số hoá được.</a:t>
            </a:r>
          </a:p>
        </p:txBody>
      </p:sp>
      <p:pic>
        <p:nvPicPr>
          <p:cNvPr id="2" name="Picture 1">
            <a:extLst>
              <a:ext uri="{FF2B5EF4-FFF2-40B4-BE49-F238E27FC236}">
                <a16:creationId xmlns:a16="http://schemas.microsoft.com/office/drawing/2014/main" id="{F56F2836-C86B-F9BD-811A-9E7EE993C1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1838" y="4037267"/>
            <a:ext cx="3420009" cy="2137505"/>
          </a:xfrm>
          <a:prstGeom prst="rect">
            <a:avLst/>
          </a:prstGeom>
        </p:spPr>
      </p:pic>
    </p:spTree>
    <p:extLst>
      <p:ext uri="{BB962C8B-B14F-4D97-AF65-F5344CB8AC3E}">
        <p14:creationId xmlns:p14="http://schemas.microsoft.com/office/powerpoint/2010/main" val="25444304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par>
                                <p:cTn id="12" presetID="14" presetClass="entr" presetSubtype="5"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72721" y="-121386"/>
            <a:ext cx="4914927" cy="1755228"/>
            <a:chOff x="-3441970" y="621441"/>
            <a:chExt cx="4914927" cy="1755228"/>
          </a:xfrm>
        </p:grpSpPr>
        <p:pic>
          <p:nvPicPr>
            <p:cNvPr id="9" name="Picture 2">
              <a:extLst>
                <a:ext uri="{FF2B5EF4-FFF2-40B4-BE49-F238E27FC236}">
                  <a16:creationId xmlns:a16="http://schemas.microsoft.com/office/drawing/2014/main" id="{4245D43B-3388-69E0-8DDC-AF051ACE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6" r="1756"/>
            <a:stretch/>
          </p:blipFill>
          <p:spPr bwMode="auto">
            <a:xfrm>
              <a:off x="-3441970" y="621441"/>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860603" y="1299000"/>
              <a:ext cx="3752193" cy="400110"/>
            </a:xfrm>
            <a:prstGeom prst="rect">
              <a:avLst/>
            </a:prstGeom>
            <a:noFill/>
          </p:spPr>
          <p:txBody>
            <a:bodyPr wrap="square" rtlCol="0">
              <a:spAutoFit/>
            </a:bodyPr>
            <a:lstStyle/>
            <a:p>
              <a:r>
                <a:rPr lang="en-US" sz="2000" b="1">
                  <a:solidFill>
                    <a:schemeClr val="bg1"/>
                  </a:solidFill>
                  <a:latin typeface="Tahoma" panose="020B0604030504040204" pitchFamily="34" charset="0"/>
                </a:rPr>
                <a:t>1. THẾ GIỚI KỸ THUẬT SỐ</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39527" y="1526026"/>
            <a:ext cx="11312945" cy="2246769"/>
          </a:xfrm>
          <a:prstGeom prst="rect">
            <a:avLst/>
          </a:prstGeom>
          <a:solidFill>
            <a:schemeClr val="accent4">
              <a:lumMod val="20000"/>
              <a:lumOff val="80000"/>
            </a:schemeClr>
          </a:solidFill>
        </p:spPr>
        <p:txBody>
          <a:bodyPr wrap="square" rtlCol="0">
            <a:spAutoFit/>
          </a:bodyPr>
          <a:lstStyle/>
          <a:p>
            <a:pPr algn="just"/>
            <a:r>
              <a:rPr lang="vi-VN" sz="2800" dirty="0">
                <a:latin typeface="Time New Roman"/>
              </a:rPr>
              <a:t>Những thiết bị có gắn bộ xử lí hiện diện xung quanh ta và ngày càng trở nên quen thuộc. Chúng có thể là những vật dụng cá nhân, đồ dùng trong gia đình hay những thiết bị chuyên dụng trong hầu hết các lĩnh vực như công nghiệp, nông nghiệp, thương mại, giáo dục, y tế, giao thông,… Sự đa dạng của các thiết bị đó tạo nên thế giới kĩ thuật số.</a:t>
            </a:r>
          </a:p>
        </p:txBody>
      </p:sp>
      <p:pic>
        <p:nvPicPr>
          <p:cNvPr id="3" name="Picture 4" descr="44,300+ Desktop Cpu Stock Photos, Pictures &amp; Royalty-Free Images - iStock |  Desktop pc, Computer, Laptop">
            <a:extLst>
              <a:ext uri="{FF2B5EF4-FFF2-40B4-BE49-F238E27FC236}">
                <a16:creationId xmlns:a16="http://schemas.microsoft.com/office/drawing/2014/main" id="{153B48CA-9824-2041-3464-06216E925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291" y="3664979"/>
            <a:ext cx="2328672" cy="1868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Laptop Asus Vivobook Go 15 E1504FA R5 7520U/16GB/512GB/Chuột/Win11 (NJ776W)">
            <a:extLst>
              <a:ext uri="{FF2B5EF4-FFF2-40B4-BE49-F238E27FC236}">
                <a16:creationId xmlns:a16="http://schemas.microsoft.com/office/drawing/2014/main" id="{2EA4DEFA-4E5E-D5F9-D9B0-76C4D4CCB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80" y="4864385"/>
            <a:ext cx="2283012" cy="1522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0" descr="Có nên mua robot hút bụi: Sản phẩm công nghệ đang được nhiều săn đón?">
            <a:extLst>
              <a:ext uri="{FF2B5EF4-FFF2-40B4-BE49-F238E27FC236}">
                <a16:creationId xmlns:a16="http://schemas.microsoft.com/office/drawing/2014/main" id="{DF58D0F6-816E-7F8D-12FD-20F7C2991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123" y="3664979"/>
            <a:ext cx="2714751" cy="1801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2" descr="Mua điều hòa 9000BTU giá rẻ chính hãng | Mới 2022">
            <a:extLst>
              <a:ext uri="{FF2B5EF4-FFF2-40B4-BE49-F238E27FC236}">
                <a16:creationId xmlns:a16="http://schemas.microsoft.com/office/drawing/2014/main" id="{28F15AF0-E6EA-B64B-E3F5-3C4EFE896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849" y="4785879"/>
            <a:ext cx="2328672" cy="1552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2">
            <a:extLst>
              <a:ext uri="{FF2B5EF4-FFF2-40B4-BE49-F238E27FC236}">
                <a16:creationId xmlns:a16="http://schemas.microsoft.com/office/drawing/2014/main" id="{7F8B1A01-8FA5-03F9-DE25-9D41F27B0C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518960" y="4785879"/>
            <a:ext cx="2063815" cy="1552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86C087CB-B3C3-1E6C-9A79-89763CBDA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9019245" y="3664979"/>
            <a:ext cx="2702346" cy="1801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5998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par>
                                <p:cTn id="12" presetID="17" presetClass="entr" presetSubtype="10" fill="hold" nodeType="withEffect">
                                  <p:stCondLst>
                                    <p:cond delay="2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2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25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25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250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25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SLIDE_TITLE" val="HƯỚNG DẪN VỀ NHÀ"/>
  <p:tag name="TIMING" val="|1.777|2.915|6.185|4.939"/>
  <p:tag name="GENSWF_ADVANCE_TIME" val="22.201"/>
  <p:tag name="ISPRING_SLIDE_ID_2" val="{51A8C3C4-36BC-4B59-A3A9-54347D2AEE29}"/>
</p:tagLst>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1199</TotalTime>
  <Words>1033</Words>
  <Application>Microsoft Office PowerPoint</Application>
  <PresentationFormat>Widescreen</PresentationFormat>
  <Paragraphs>77</Paragraphs>
  <Slides>20</Slides>
  <Notes>8</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Grandview Display</vt:lpstr>
      <vt:lpstr>Open Sans</vt:lpstr>
      <vt:lpstr>Tahoma</vt:lpstr>
      <vt:lpstr>Time New Roman</vt:lpstr>
      <vt:lpstr>Times New Roman</vt:lpstr>
      <vt:lpstr>UTM Androgyne</vt:lpstr>
      <vt:lpstr>UTM Avo</vt:lpstr>
      <vt:lpstr>DashVTI</vt:lpstr>
      <vt:lpstr>Office Theme</vt:lpstr>
      <vt:lpstr>PowerPoint Presentation</vt:lpstr>
      <vt:lpstr>Các em quan sát các hình sau và cho biết: Thành phần nào là quan trọng, được coi là “bộ não” của các thiết bị? </vt:lpstr>
      <vt:lpstr>CHỦ ĐỀ 1- MÁY TÍNH VÀ CỘNG ĐỒNG</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Thầy Giáo Tin</dc:creator>
  <cp:lastModifiedBy>Dell</cp:lastModifiedBy>
  <cp:revision>69</cp:revision>
  <dcterms:created xsi:type="dcterms:W3CDTF">2023-06-05T12:10:35Z</dcterms:created>
  <dcterms:modified xsi:type="dcterms:W3CDTF">2024-09-10T01:37:29Z</dcterms:modified>
</cp:coreProperties>
</file>