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 id="2147483696" r:id="rId2"/>
  </p:sldMasterIdLst>
  <p:notesMasterIdLst>
    <p:notesMasterId r:id="rId10"/>
  </p:notesMasterIdLst>
  <p:sldIdLst>
    <p:sldId id="300" r:id="rId3"/>
    <p:sldId id="301" r:id="rId4"/>
    <p:sldId id="311" r:id="rId5"/>
    <p:sldId id="309" r:id="rId6"/>
    <p:sldId id="303" r:id="rId7"/>
    <p:sldId id="312" r:id="rId8"/>
    <p:sldId id="30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648" userDrawn="1">
          <p15:clr>
            <a:srgbClr val="A4A3A4"/>
          </p15:clr>
        </p15:guide>
        <p15:guide id="4" orient="horz" pos="712" userDrawn="1">
          <p15:clr>
            <a:srgbClr val="A4A3A4"/>
          </p15:clr>
        </p15:guide>
        <p15:guide id="5" orient="horz" pos="3928" userDrawn="1">
          <p15:clr>
            <a:srgbClr val="A4A3A4"/>
          </p15:clr>
        </p15:guide>
        <p15:guide id="6" orient="horz"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3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pos="416"/>
        <p:guide pos="7256"/>
        <p:guide orient="horz" pos="648"/>
        <p:guide orient="horz" pos="712"/>
        <p:guide orient="horz" pos="3928"/>
        <p:guide orient="horz" pos="3864"/>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D85E06-F071-4B0C-9829-937EEF496AD4}" type="datetimeFigureOut">
              <a:rPr lang="en-US" smtClean="0"/>
              <a:t>25/9/2024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6F8F15-7173-4E79-891B-70F3D187FCE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7882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4714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0481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0137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3922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39955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8184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793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2668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49812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6122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7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3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3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6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6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6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2C5109E-2004-4A98-B305-E40FC4E57AC7}"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25/9/2024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1AC5CFFA-3B53-4A65-AF25-6B1C3BBD00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87124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04800" y="0"/>
            <a:ext cx="11785600" cy="685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x-none" dirty="0"/>
          </a:p>
        </p:txBody>
      </p:sp>
      <p:pic>
        <p:nvPicPr>
          <p:cNvPr id="55299" name="Content Placeholder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p:spPr>
      </p:pic>
      <p:sp>
        <p:nvSpPr>
          <p:cNvPr id="8" name="TextBox 7"/>
          <p:cNvSpPr txBox="1">
            <a:spLocks noChangeArrowheads="1"/>
          </p:cNvSpPr>
          <p:nvPr/>
        </p:nvSpPr>
        <p:spPr bwMode="auto">
          <a:xfrm>
            <a:off x="2641600" y="2844806"/>
            <a:ext cx="7670800" cy="1322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GB" altLang="en-US" sz="4000" b="1" smtClean="0">
                <a:solidFill>
                  <a:srgbClr val="0070C0"/>
                </a:solidFill>
                <a:latin typeface="Cambria Math" panose="02040503050406030204" pitchFamily="18" charset="0"/>
                <a:ea typeface="Cambria Math" panose="02040503050406030204" pitchFamily="18" charset="0"/>
                <a:cs typeface="Cambria Math" panose="02040503050406030204" pitchFamily="18" charset="0"/>
              </a:rPr>
              <a:t>Tiết  </a:t>
            </a:r>
            <a:r>
              <a:rPr lang="en-US" altLang="en-GB" sz="4000" b="1">
                <a:solidFill>
                  <a:srgbClr val="0070C0"/>
                </a:solidFill>
                <a:latin typeface="Cambria Math" panose="02040503050406030204" pitchFamily="18" charset="0"/>
                <a:ea typeface="Cambria Math" panose="02040503050406030204" pitchFamily="18" charset="0"/>
                <a:cs typeface="Cambria Math" panose="02040503050406030204" pitchFamily="18" charset="0"/>
              </a:rPr>
              <a:t>7</a:t>
            </a:r>
            <a:endParaRPr lang="en-GB" altLang="en-US" sz="4000" b="1">
              <a:solidFill>
                <a:srgbClr val="0070C0"/>
              </a:solidFill>
              <a:latin typeface="Cambria Math" panose="02040503050406030204" pitchFamily="18" charset="0"/>
              <a:ea typeface="Cambria Math" panose="02040503050406030204" pitchFamily="18" charset="0"/>
              <a:cs typeface="Cambria Math" panose="02040503050406030204" pitchFamily="18" charset="0"/>
            </a:endParaRPr>
          </a:p>
          <a:p>
            <a:pPr algn="ctr" eaLnBrk="1" hangingPunct="1"/>
            <a:r>
              <a:rPr lang="en-GB" altLang="en-US" sz="4000" b="1">
                <a:solidFill>
                  <a:srgbClr val="0070C0"/>
                </a:solidFill>
                <a:latin typeface="Cambria Math" panose="02040503050406030204" pitchFamily="18" charset="0"/>
                <a:ea typeface="Cambria Math" panose="02040503050406030204" pitchFamily="18" charset="0"/>
                <a:cs typeface="Cambria Math" panose="02040503050406030204" pitchFamily="18" charset="0"/>
              </a:rPr>
              <a:t>THỰC HÀNH TIẾNG VIỆT</a:t>
            </a:r>
          </a:p>
        </p:txBody>
      </p:sp>
    </p:spTree>
  </p:cSld>
  <p:clrMapOvr>
    <a:masterClrMapping/>
  </p:clrMapOvr>
  <mc:AlternateContent xmlns:mc="http://schemas.openxmlformats.org/markup-compatibility/2006" xmlns:p14="http://schemas.microsoft.com/office/powerpoint/2010/main">
    <mc:Choice Requires="p14">
      <p:transition spd="slow" p14:dur="2000" advClick="0" advTm="1000"/>
    </mc:Choice>
    <mc:Fallback xmlns="">
      <p:transition spd="slow" advClick="0" advTm="1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p:cTn id="1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043" y="303655"/>
            <a:ext cx="3283271" cy="646331"/>
          </a:xfrm>
          <a:prstGeom prst="rect">
            <a:avLst/>
          </a:prstGeom>
          <a:ln>
            <a:noFill/>
          </a:ln>
        </p:spPr>
        <p:txBody>
          <a:bodyPr wrap="none">
            <a:spAutoFit/>
          </a:bodyPr>
          <a:lstStyle/>
          <a:p>
            <a:r>
              <a:rPr lang="en-US" sz="3600" b="1" dirty="0" smtClean="0">
                <a:solidFill>
                  <a:srgbClr val="FF0000"/>
                </a:solidFill>
                <a:latin typeface="Times New Roman" panose="02020603050405020304" pitchFamily="18" charset="0"/>
                <a:cs typeface="Times New Roman" panose="02020603050405020304" pitchFamily="18" charset="0"/>
              </a:rPr>
              <a:t>I. </a:t>
            </a:r>
            <a:r>
              <a:rPr lang="en-US" sz="3600" b="1" u="sng" dirty="0" err="1" smtClean="0">
                <a:solidFill>
                  <a:srgbClr val="FF0000"/>
                </a:solidFill>
                <a:latin typeface="Times New Roman" panose="02020603050405020304" pitchFamily="18" charset="0"/>
                <a:cs typeface="Times New Roman" panose="02020603050405020304" pitchFamily="18" charset="0"/>
              </a:rPr>
              <a:t>Nghĩa</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a:solidFill>
                  <a:srgbClr val="FF0000"/>
                </a:solidFill>
                <a:latin typeface="Times New Roman" panose="02020603050405020304" pitchFamily="18" charset="0"/>
                <a:cs typeface="Times New Roman" panose="02020603050405020304" pitchFamily="18" charset="0"/>
              </a:rPr>
              <a:t>của</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từ</a:t>
            </a:r>
            <a:r>
              <a:rPr lang="en-US" sz="3600" b="1" u="sng" dirty="0" smtClean="0">
                <a:solidFill>
                  <a:srgbClr val="FF0000"/>
                </a:solidFill>
                <a:latin typeface="Times New Roman" panose="02020603050405020304" pitchFamily="18" charset="0"/>
                <a:cs typeface="Times New Roman" panose="02020603050405020304" pitchFamily="18" charset="0"/>
              </a:rPr>
              <a:t>:</a:t>
            </a:r>
            <a:endParaRPr lang="en-US" sz="3600" b="1" u="sng"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790721" y="1083428"/>
            <a:ext cx="1952479" cy="646331"/>
          </a:xfrm>
          <a:prstGeom prst="rect">
            <a:avLst/>
          </a:prstGeom>
        </p:spPr>
        <p:txBody>
          <a:bodyPr wrap="square">
            <a:spAutoFit/>
          </a:bodyPr>
          <a:lstStyle/>
          <a:p>
            <a:r>
              <a:rPr lang="en-US" sz="3600" b="1" dirty="0" smtClean="0">
                <a:latin typeface="Times New Roman" panose="02020603050405020304" pitchFamily="18" charset="0"/>
                <a:cs typeface="Times New Roman" panose="02020603050405020304" pitchFamily="18" charset="0"/>
              </a:rPr>
              <a:t>1. </a:t>
            </a:r>
            <a:r>
              <a:rPr lang="vi-VN" sz="3600" b="1" u="sng" dirty="0" smtClean="0">
                <a:latin typeface="Times New Roman" panose="02020603050405020304" pitchFamily="18" charset="0"/>
                <a:cs typeface="Times New Roman" panose="02020603050405020304" pitchFamily="18" charset="0"/>
              </a:rPr>
              <a:t>Ví dụ:</a:t>
            </a:r>
            <a:endParaRPr lang="en-US" sz="3600" b="1" u="sng" dirty="0">
              <a:latin typeface="Times New Roman" panose="02020603050405020304" pitchFamily="18" charset="0"/>
              <a:cs typeface="Times New Roman" panose="02020603050405020304" pitchFamily="18" charset="0"/>
            </a:endParaRPr>
          </a:p>
        </p:txBody>
      </p:sp>
      <p:sp>
        <p:nvSpPr>
          <p:cNvPr id="4" name="Rectangle 3"/>
          <p:cNvSpPr/>
          <p:nvPr/>
        </p:nvSpPr>
        <p:spPr>
          <a:xfrm>
            <a:off x="790720" y="1729759"/>
            <a:ext cx="1952479" cy="584775"/>
          </a:xfrm>
          <a:prstGeom prst="rect">
            <a:avLst/>
          </a:prstGeom>
        </p:spPr>
        <p:txBody>
          <a:bodyPr wrap="square">
            <a:spAutoFit/>
          </a:bodyPr>
          <a:lstStyle/>
          <a:p>
            <a:r>
              <a:rPr lang="en-US" sz="3200" b="1" dirty="0" err="1" smtClean="0">
                <a:latin typeface="Times New Roman" panose="02020603050405020304" pitchFamily="18" charset="0"/>
                <a:cs typeface="Times New Roman" panose="02020603050405020304" pitchFamily="18" charset="0"/>
              </a:rPr>
              <a:t>Gia</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cầm</a:t>
            </a:r>
            <a:r>
              <a:rPr lang="vi-VN"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
        <p:nvSpPr>
          <p:cNvPr id="5" name="Rectangle 4"/>
          <p:cNvSpPr/>
          <p:nvPr/>
        </p:nvSpPr>
        <p:spPr>
          <a:xfrm>
            <a:off x="2501957" y="1729759"/>
            <a:ext cx="5949711" cy="584775"/>
          </a:xfrm>
          <a:prstGeom prst="rect">
            <a:avLst/>
          </a:prstGeom>
        </p:spPr>
        <p:txBody>
          <a:bodyPr wrap="square">
            <a:spAutoFit/>
          </a:bodyPr>
          <a:lstStyle/>
          <a:p>
            <a:r>
              <a:rPr lang="en-US" sz="3200" dirty="0" smtClean="0">
                <a:latin typeface="Times New Roman" panose="02020603050405020304" pitchFamily="18" charset="0"/>
                <a:cs typeface="Times New Roman" panose="02020603050405020304" pitchFamily="18" charset="0"/>
              </a:rPr>
              <a:t>Con </a:t>
            </a:r>
            <a:r>
              <a:rPr lang="en-US" sz="3200" dirty="0" err="1" smtClean="0">
                <a:latin typeface="Times New Roman" panose="02020603050405020304" pitchFamily="18" charset="0"/>
                <a:cs typeface="Times New Roman" panose="02020603050405020304" pitchFamily="18" charset="0"/>
              </a:rPr>
              <a:t>vật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nuôi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trong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hai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chân</a:t>
            </a:r>
            <a:endParaRPr lang="en-US" sz="3200" dirty="0">
              <a:latin typeface="Times New Roman" panose="02020603050405020304" pitchFamily="18" charset="0"/>
              <a:cs typeface="Times New Roman" panose="02020603050405020304" pitchFamily="18" charset="0"/>
            </a:endParaRPr>
          </a:p>
        </p:txBody>
      </p:sp>
      <p:sp>
        <p:nvSpPr>
          <p:cNvPr id="6" name="Rectangle 5"/>
          <p:cNvSpPr/>
          <p:nvPr/>
        </p:nvSpPr>
        <p:spPr>
          <a:xfrm>
            <a:off x="790720" y="2217144"/>
            <a:ext cx="1952479" cy="584775"/>
          </a:xfrm>
          <a:prstGeom prst="rect">
            <a:avLst/>
          </a:prstGeom>
        </p:spPr>
        <p:txBody>
          <a:bodyPr wrap="square">
            <a:spAutoFit/>
          </a:bodyPr>
          <a:lstStyle/>
          <a:p>
            <a:r>
              <a:rPr lang="en-US" sz="3200" b="1" dirty="0" err="1" smtClean="0">
                <a:latin typeface="Times New Roman" panose="02020603050405020304" pitchFamily="18" charset="0"/>
                <a:cs typeface="Times New Roman" panose="02020603050405020304" pitchFamily="18" charset="0"/>
              </a:rPr>
              <a:t>Gia</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súc</a:t>
            </a:r>
            <a:r>
              <a:rPr lang="vi-VN"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
        <p:nvSpPr>
          <p:cNvPr id="7" name="Rectangle 6"/>
          <p:cNvSpPr/>
          <p:nvPr/>
        </p:nvSpPr>
        <p:spPr>
          <a:xfrm>
            <a:off x="2534193" y="2217144"/>
            <a:ext cx="6413865" cy="584775"/>
          </a:xfrm>
          <a:prstGeom prst="rect">
            <a:avLst/>
          </a:prstGeom>
        </p:spPr>
        <p:txBody>
          <a:bodyPr wrap="square">
            <a:spAutoFit/>
          </a:bodyPr>
          <a:lstStyle/>
          <a:p>
            <a:r>
              <a:rPr lang="en-US" sz="3200" dirty="0" smtClean="0">
                <a:latin typeface="Times New Roman" panose="02020603050405020304" pitchFamily="18" charset="0"/>
                <a:cs typeface="Times New Roman" panose="02020603050405020304" pitchFamily="18" charset="0"/>
              </a:rPr>
              <a:t>Con </a:t>
            </a:r>
            <a:r>
              <a:rPr lang="en-US" sz="3200" dirty="0" err="1" smtClean="0">
                <a:latin typeface="Times New Roman" panose="02020603050405020304" pitchFamily="18" charset="0"/>
                <a:cs typeface="Times New Roman" panose="02020603050405020304" pitchFamily="18" charset="0"/>
              </a:rPr>
              <a:t>vật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nuôi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trong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bốn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chân</a:t>
            </a:r>
            <a:endParaRPr lang="en-US" sz="3200" dirty="0">
              <a:latin typeface="Times New Roman" panose="02020603050405020304" pitchFamily="18" charset="0"/>
              <a:cs typeface="Times New Roman" panose="02020603050405020304" pitchFamily="18" charset="0"/>
            </a:endParaRPr>
          </a:p>
        </p:txBody>
      </p:sp>
      <p:sp>
        <p:nvSpPr>
          <p:cNvPr id="9" name="Rectangle 8"/>
          <p:cNvSpPr/>
          <p:nvPr/>
        </p:nvSpPr>
        <p:spPr>
          <a:xfrm>
            <a:off x="790719" y="2791046"/>
            <a:ext cx="2331304" cy="646331"/>
          </a:xfrm>
          <a:prstGeom prst="rect">
            <a:avLst/>
          </a:prstGeom>
        </p:spPr>
        <p:txBody>
          <a:bodyPr wrap="square">
            <a:spAutoFit/>
          </a:bodyPr>
          <a:lstStyle/>
          <a:p>
            <a:r>
              <a:rPr lang="en-US" sz="3600" b="1" dirty="0" smtClean="0">
                <a:latin typeface="Times New Roman" panose="02020603050405020304" pitchFamily="18" charset="0"/>
                <a:cs typeface="Times New Roman" panose="02020603050405020304" pitchFamily="18" charset="0"/>
              </a:rPr>
              <a:t>2. </a:t>
            </a:r>
            <a:r>
              <a:rPr lang="en-US" sz="3600" b="1" u="sng" dirty="0" err="1" smtClean="0">
                <a:latin typeface="Times New Roman" panose="02020603050405020304" pitchFamily="18" charset="0"/>
                <a:cs typeface="Times New Roman" panose="02020603050405020304" pitchFamily="18" charset="0"/>
              </a:rPr>
              <a:t>Bài</a:t>
            </a:r>
            <a:r>
              <a:rPr lang="en-US" sz="3600" b="1" u="sng" dirty="0" smtClean="0">
                <a:latin typeface="Times New Roman" panose="02020603050405020304" pitchFamily="18" charset="0"/>
                <a:cs typeface="Times New Roman" panose="02020603050405020304" pitchFamily="18" charset="0"/>
              </a:rPr>
              <a:t> </a:t>
            </a:r>
            <a:r>
              <a:rPr lang="en-US" sz="3600" b="1" u="sng" dirty="0" err="1" smtClean="0">
                <a:latin typeface="Times New Roman" panose="02020603050405020304" pitchFamily="18" charset="0"/>
                <a:cs typeface="Times New Roman" panose="02020603050405020304" pitchFamily="18" charset="0"/>
              </a:rPr>
              <a:t>tập</a:t>
            </a:r>
            <a:r>
              <a:rPr lang="vi-VN" sz="3600" b="1" u="sng" dirty="0" smtClean="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265619" y="3267970"/>
            <a:ext cx="7519992" cy="1323439"/>
          </a:xfrm>
          <a:prstGeom prst="rect">
            <a:avLst/>
          </a:prstGeom>
        </p:spPr>
        <p:txBody>
          <a:bodyPr wrap="square">
            <a:spAutoFit/>
          </a:bodyPr>
          <a:lstStyle/>
          <a:p>
            <a:pPr algn="just"/>
            <a:r>
              <a:rPr lang="en-US" sz="4000" b="1" dirty="0" smtClean="0">
                <a:latin typeface="Times New Roman" pitchFamily="18" charset="0"/>
                <a:cs typeface="Times New Roman" pitchFamily="18" charset="0"/>
              </a:rPr>
              <a:t>: </a:t>
            </a:r>
            <a:r>
              <a:rPr lang="vi-VN" sz="4000" b="1" dirty="0" smtClean="0">
                <a:latin typeface="Times New Roman" pitchFamily="18" charset="0"/>
                <a:cs typeface="Times New Roman" pitchFamily="18" charset="0"/>
              </a:rPr>
              <a:t>Tự mình nhận lấy trách nhiê</a:t>
            </a:r>
            <a:r>
              <a:rPr lang="en-US" sz="4000" b="1" dirty="0" smtClean="0">
                <a:latin typeface="Times New Roman" pitchFamily="18" charset="0"/>
                <a:cs typeface="Times New Roman" pitchFamily="18" charset="0"/>
              </a:rPr>
              <a:t>m,                    </a:t>
            </a:r>
            <a:r>
              <a:rPr lang="vi-VN" sz="4000" b="1" dirty="0" smtClean="0">
                <a:latin typeface="Times New Roman" pitchFamily="18" charset="0"/>
                <a:cs typeface="Times New Roman" pitchFamily="18" charset="0"/>
              </a:rPr>
              <a:t>không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ai</a:t>
            </a:r>
            <a:r>
              <a:rPr lang="en-US" sz="4000" b="1" dirty="0">
                <a:latin typeface="Times New Roman" pitchFamily="18" charset="0"/>
                <a:cs typeface="Times New Roman" pitchFamily="18" charset="0"/>
              </a:rPr>
              <a:t> </a:t>
            </a:r>
            <a:r>
              <a:rPr lang="vi-VN" sz="4000" b="1" dirty="0" smtClean="0">
                <a:latin typeface="Times New Roman" pitchFamily="18" charset="0"/>
                <a:cs typeface="Times New Roman" pitchFamily="18" charset="0"/>
              </a:rPr>
              <a:t>bắt buộc.</a:t>
            </a:r>
            <a:endParaRPr lang="vi-VN" sz="2000" b="1" dirty="0"/>
          </a:p>
        </p:txBody>
      </p:sp>
      <p:sp>
        <p:nvSpPr>
          <p:cNvPr id="10" name="Rectangle 9"/>
          <p:cNvSpPr/>
          <p:nvPr/>
        </p:nvSpPr>
        <p:spPr>
          <a:xfrm>
            <a:off x="4297486" y="4659587"/>
            <a:ext cx="6062378" cy="707886"/>
          </a:xfrm>
          <a:prstGeom prst="rect">
            <a:avLst/>
          </a:prstGeom>
        </p:spPr>
        <p:txBody>
          <a:bodyPr wrap="square">
            <a:spAutoFit/>
          </a:bodyPr>
          <a:lstStyle/>
          <a:p>
            <a:r>
              <a:rPr lang="en-US" sz="4000" b="1" dirty="0" smtClean="0">
                <a:latin typeface="Times New Roman" pitchFamily="18" charset="0"/>
                <a:cs typeface="Times New Roman" pitchFamily="18" charset="0"/>
              </a:rPr>
              <a:t>: </a:t>
            </a:r>
            <a:r>
              <a:rPr lang="vi-VN" sz="4000" b="1" dirty="0" smtClean="0">
                <a:latin typeface="Times New Roman" pitchFamily="18" charset="0"/>
                <a:cs typeface="Times New Roman" pitchFamily="18" charset="0"/>
              </a:rPr>
              <a:t>Tình cảm thủy chung</a:t>
            </a:r>
            <a:endParaRPr lang="vi-VN" sz="2000" b="1" dirty="0"/>
          </a:p>
        </p:txBody>
      </p:sp>
      <p:sp>
        <p:nvSpPr>
          <p:cNvPr id="11" name="Rectangle 10"/>
          <p:cNvSpPr/>
          <p:nvPr/>
        </p:nvSpPr>
        <p:spPr>
          <a:xfrm>
            <a:off x="4297485" y="5673272"/>
            <a:ext cx="7316697" cy="707886"/>
          </a:xfrm>
          <a:prstGeom prst="rect">
            <a:avLst/>
          </a:prstGeom>
        </p:spPr>
        <p:txBody>
          <a:bodyPr wrap="square">
            <a:spAutoFit/>
          </a:bodyPr>
          <a:lstStyle/>
          <a:p>
            <a:r>
              <a:rPr lang="en-US" sz="4000" b="1" dirty="0" smtClean="0">
                <a:latin typeface="Times New Roman" pitchFamily="18" charset="0"/>
                <a:cs typeface="Times New Roman" pitchFamily="18" charset="0"/>
              </a:rPr>
              <a:t>: </a:t>
            </a:r>
            <a:r>
              <a:rPr lang="vi-VN" sz="4000" b="1" dirty="0" smtClean="0">
                <a:latin typeface="Times New Roman" pitchFamily="18" charset="0"/>
                <a:cs typeface="Times New Roman" pitchFamily="18" charset="0"/>
              </a:rPr>
              <a:t>Cảnh ngộ đang phải chịu đựng.</a:t>
            </a:r>
            <a:endParaRPr lang="vi-VN" sz="2000" b="1" dirty="0"/>
          </a:p>
        </p:txBody>
      </p:sp>
      <p:sp>
        <p:nvSpPr>
          <p:cNvPr id="13" name="Rectangle 12"/>
          <p:cNvSpPr/>
          <p:nvPr/>
        </p:nvSpPr>
        <p:spPr>
          <a:xfrm>
            <a:off x="432208" y="3220017"/>
            <a:ext cx="3523722" cy="830997"/>
          </a:xfrm>
          <a:prstGeom prst="rect">
            <a:avLst/>
          </a:prstGeom>
          <a:solidFill>
            <a:schemeClr val="accent6">
              <a:lumMod val="20000"/>
              <a:lumOff val="80000"/>
            </a:schemeClr>
          </a:solidFill>
        </p:spPr>
        <p:txBody>
          <a:bodyPr wrap="none">
            <a:spAutoFit/>
          </a:bodyPr>
          <a:lstStyle/>
          <a:p>
            <a:r>
              <a:rPr lang="en-US" sz="4800" b="1" dirty="0">
                <a:solidFill>
                  <a:srgbClr val="5831FF"/>
                </a:solidFill>
                <a:latin typeface="Times New Roman" pitchFamily="18" charset="0"/>
                <a:cs typeface="Times New Roman" pitchFamily="18" charset="0"/>
              </a:rPr>
              <a:t>T</a:t>
            </a:r>
            <a:r>
              <a:rPr lang="vi-VN" sz="4800" b="1" dirty="0" smtClean="0">
                <a:solidFill>
                  <a:srgbClr val="5831FF"/>
                </a:solidFill>
                <a:latin typeface="Times New Roman" pitchFamily="18" charset="0"/>
                <a:cs typeface="Times New Roman" pitchFamily="18" charset="0"/>
              </a:rPr>
              <a:t>ình nguyện</a:t>
            </a:r>
            <a:endParaRPr lang="vi-VN" sz="2800" dirty="0">
              <a:solidFill>
                <a:srgbClr val="5831FF"/>
              </a:solidFill>
            </a:endParaRPr>
          </a:p>
        </p:txBody>
      </p:sp>
      <p:sp>
        <p:nvSpPr>
          <p:cNvPr id="14" name="Rectangle 13"/>
          <p:cNvSpPr/>
          <p:nvPr/>
        </p:nvSpPr>
        <p:spPr>
          <a:xfrm>
            <a:off x="432208" y="4580514"/>
            <a:ext cx="3348317" cy="830997"/>
          </a:xfrm>
          <a:prstGeom prst="rect">
            <a:avLst/>
          </a:prstGeom>
          <a:solidFill>
            <a:schemeClr val="accent4">
              <a:lumMod val="20000"/>
              <a:lumOff val="80000"/>
            </a:schemeClr>
          </a:solidFill>
        </p:spPr>
        <p:txBody>
          <a:bodyPr wrap="square">
            <a:spAutoFit/>
          </a:bodyPr>
          <a:lstStyle/>
          <a:p>
            <a:r>
              <a:rPr lang="en-US" sz="4800" b="1" dirty="0">
                <a:solidFill>
                  <a:srgbClr val="5831FF"/>
                </a:solidFill>
                <a:latin typeface="Times New Roman" pitchFamily="18" charset="0"/>
                <a:cs typeface="Times New Roman" pitchFamily="18" charset="0"/>
              </a:rPr>
              <a:t>T</a:t>
            </a:r>
            <a:r>
              <a:rPr lang="vi-VN" sz="4800" b="1" dirty="0" smtClean="0">
                <a:solidFill>
                  <a:srgbClr val="5831FF"/>
                </a:solidFill>
                <a:latin typeface="Times New Roman" pitchFamily="18" charset="0"/>
                <a:cs typeface="Times New Roman" pitchFamily="18" charset="0"/>
              </a:rPr>
              <a:t>ình nghĩa</a:t>
            </a:r>
            <a:endParaRPr lang="vi-VN" sz="2800" dirty="0">
              <a:solidFill>
                <a:srgbClr val="5831FF"/>
              </a:solidFill>
            </a:endParaRPr>
          </a:p>
        </p:txBody>
      </p:sp>
      <p:sp>
        <p:nvSpPr>
          <p:cNvPr id="15" name="Rectangle 14"/>
          <p:cNvSpPr/>
          <p:nvPr/>
        </p:nvSpPr>
        <p:spPr>
          <a:xfrm>
            <a:off x="432208" y="5673272"/>
            <a:ext cx="2872902" cy="830997"/>
          </a:xfrm>
          <a:prstGeom prst="rect">
            <a:avLst/>
          </a:prstGeom>
          <a:solidFill>
            <a:schemeClr val="accent2">
              <a:lumMod val="20000"/>
              <a:lumOff val="80000"/>
            </a:schemeClr>
          </a:solidFill>
        </p:spPr>
        <p:txBody>
          <a:bodyPr wrap="none">
            <a:spAutoFit/>
          </a:bodyPr>
          <a:lstStyle/>
          <a:p>
            <a:r>
              <a:rPr lang="en-US" sz="4800" b="1" dirty="0">
                <a:solidFill>
                  <a:srgbClr val="5831FF"/>
                </a:solidFill>
                <a:latin typeface="Times New Roman" pitchFamily="18" charset="0"/>
                <a:cs typeface="Times New Roman" pitchFamily="18" charset="0"/>
              </a:rPr>
              <a:t>T</a:t>
            </a:r>
            <a:r>
              <a:rPr lang="vi-VN" sz="4800" b="1" dirty="0" smtClean="0">
                <a:solidFill>
                  <a:srgbClr val="5831FF"/>
                </a:solidFill>
                <a:latin typeface="Times New Roman" pitchFamily="18" charset="0"/>
                <a:cs typeface="Times New Roman" pitchFamily="18" charset="0"/>
              </a:rPr>
              <a:t>ình cảnh</a:t>
            </a:r>
            <a:endParaRPr lang="vi-VN" sz="2800" dirty="0">
              <a:solidFill>
                <a:srgbClr val="5831FF"/>
              </a:solidFill>
            </a:endParaRPr>
          </a:p>
        </p:txBody>
      </p:sp>
      <p:sp>
        <p:nvSpPr>
          <p:cNvPr id="16" name="Rectangle 15"/>
          <p:cNvSpPr/>
          <p:nvPr/>
        </p:nvSpPr>
        <p:spPr>
          <a:xfrm>
            <a:off x="918626" y="372935"/>
            <a:ext cx="10695557" cy="830997"/>
          </a:xfrm>
          <a:prstGeom prst="rect">
            <a:avLst/>
          </a:prstGeom>
        </p:spPr>
        <p:txBody>
          <a:bodyPr wrap="none">
            <a:spAutoFit/>
          </a:bodyPr>
          <a:lstStyle/>
          <a:p>
            <a:r>
              <a:rPr lang="vi-VN" sz="4800" b="1" dirty="0" smtClean="0">
                <a:solidFill>
                  <a:srgbClr val="C00000"/>
                </a:solidFill>
                <a:latin typeface="Times New Roman" pitchFamily="18" charset="0"/>
                <a:cs typeface="Times New Roman" pitchFamily="18" charset="0"/>
              </a:rPr>
              <a:t>Điền các từ vào chỗ trống cho phù hợp: </a:t>
            </a:r>
            <a:endParaRPr lang="vi-VN" sz="4800" dirty="0">
              <a:solidFill>
                <a:srgbClr val="C00000"/>
              </a:solidFill>
            </a:endParaRPr>
          </a:p>
        </p:txBody>
      </p:sp>
      <p:sp>
        <p:nvSpPr>
          <p:cNvPr id="17" name="Rectangle 16"/>
          <p:cNvSpPr/>
          <p:nvPr/>
        </p:nvSpPr>
        <p:spPr>
          <a:xfrm>
            <a:off x="8261889" y="1305609"/>
            <a:ext cx="3523722" cy="830997"/>
          </a:xfrm>
          <a:prstGeom prst="rect">
            <a:avLst/>
          </a:prstGeom>
          <a:solidFill>
            <a:schemeClr val="accent6">
              <a:lumMod val="20000"/>
              <a:lumOff val="80000"/>
            </a:schemeClr>
          </a:solidFill>
        </p:spPr>
        <p:txBody>
          <a:bodyPr wrap="none">
            <a:spAutoFit/>
          </a:bodyPr>
          <a:lstStyle/>
          <a:p>
            <a:r>
              <a:rPr lang="en-US" sz="4800" b="1" dirty="0">
                <a:solidFill>
                  <a:srgbClr val="5831FF"/>
                </a:solidFill>
                <a:latin typeface="Times New Roman" pitchFamily="18" charset="0"/>
                <a:cs typeface="Times New Roman" pitchFamily="18" charset="0"/>
              </a:rPr>
              <a:t>T</a:t>
            </a:r>
            <a:r>
              <a:rPr lang="vi-VN" sz="4800" b="1" dirty="0" smtClean="0">
                <a:solidFill>
                  <a:srgbClr val="5831FF"/>
                </a:solidFill>
                <a:latin typeface="Times New Roman" pitchFamily="18" charset="0"/>
                <a:cs typeface="Times New Roman" pitchFamily="18" charset="0"/>
              </a:rPr>
              <a:t>ình nguyện</a:t>
            </a:r>
            <a:endParaRPr lang="vi-VN" sz="2800" dirty="0">
              <a:solidFill>
                <a:srgbClr val="5831FF"/>
              </a:solidFill>
            </a:endParaRPr>
          </a:p>
        </p:txBody>
      </p:sp>
      <p:sp>
        <p:nvSpPr>
          <p:cNvPr id="18" name="Rectangle 17"/>
          <p:cNvSpPr/>
          <p:nvPr/>
        </p:nvSpPr>
        <p:spPr>
          <a:xfrm>
            <a:off x="4454170" y="1305610"/>
            <a:ext cx="3079689" cy="830997"/>
          </a:xfrm>
          <a:prstGeom prst="rect">
            <a:avLst/>
          </a:prstGeom>
          <a:solidFill>
            <a:schemeClr val="accent4">
              <a:lumMod val="20000"/>
              <a:lumOff val="80000"/>
            </a:schemeClr>
          </a:solidFill>
        </p:spPr>
        <p:txBody>
          <a:bodyPr wrap="none">
            <a:spAutoFit/>
          </a:bodyPr>
          <a:lstStyle/>
          <a:p>
            <a:r>
              <a:rPr lang="en-US" sz="4800" b="1" dirty="0">
                <a:solidFill>
                  <a:srgbClr val="5831FF"/>
                </a:solidFill>
                <a:latin typeface="Times New Roman" pitchFamily="18" charset="0"/>
                <a:cs typeface="Times New Roman" pitchFamily="18" charset="0"/>
              </a:rPr>
              <a:t>T</a:t>
            </a:r>
            <a:r>
              <a:rPr lang="vi-VN" sz="4800" b="1" dirty="0" smtClean="0">
                <a:solidFill>
                  <a:srgbClr val="5831FF"/>
                </a:solidFill>
                <a:latin typeface="Times New Roman" pitchFamily="18" charset="0"/>
                <a:cs typeface="Times New Roman" pitchFamily="18" charset="0"/>
              </a:rPr>
              <a:t>ình nghĩa</a:t>
            </a:r>
            <a:endParaRPr lang="vi-VN" sz="2800" dirty="0">
              <a:solidFill>
                <a:srgbClr val="5831FF"/>
              </a:solidFill>
            </a:endParaRPr>
          </a:p>
        </p:txBody>
      </p:sp>
      <p:sp>
        <p:nvSpPr>
          <p:cNvPr id="19" name="Rectangle 18"/>
          <p:cNvSpPr/>
          <p:nvPr/>
        </p:nvSpPr>
        <p:spPr>
          <a:xfrm>
            <a:off x="853238" y="1342582"/>
            <a:ext cx="2872902" cy="830997"/>
          </a:xfrm>
          <a:prstGeom prst="rect">
            <a:avLst/>
          </a:prstGeom>
          <a:solidFill>
            <a:schemeClr val="accent2">
              <a:lumMod val="20000"/>
              <a:lumOff val="80000"/>
            </a:schemeClr>
          </a:solidFill>
        </p:spPr>
        <p:txBody>
          <a:bodyPr wrap="none">
            <a:spAutoFit/>
          </a:bodyPr>
          <a:lstStyle/>
          <a:p>
            <a:r>
              <a:rPr lang="en-US" sz="4800" b="1" dirty="0">
                <a:solidFill>
                  <a:srgbClr val="5831FF"/>
                </a:solidFill>
                <a:latin typeface="Times New Roman" pitchFamily="18" charset="0"/>
                <a:cs typeface="Times New Roman" pitchFamily="18" charset="0"/>
              </a:rPr>
              <a:t>T</a:t>
            </a:r>
            <a:r>
              <a:rPr lang="vi-VN" sz="4800" b="1" dirty="0" smtClean="0">
                <a:solidFill>
                  <a:srgbClr val="5831FF"/>
                </a:solidFill>
                <a:latin typeface="Times New Roman" pitchFamily="18" charset="0"/>
                <a:cs typeface="Times New Roman" pitchFamily="18" charset="0"/>
              </a:rPr>
              <a:t>ình cản</a:t>
            </a:r>
            <a:r>
              <a:rPr lang="en-US" sz="4800" b="1" dirty="0" smtClean="0">
                <a:solidFill>
                  <a:srgbClr val="5831FF"/>
                </a:solidFill>
                <a:latin typeface="Times New Roman" pitchFamily="18" charset="0"/>
                <a:cs typeface="Times New Roman" pitchFamily="18" charset="0"/>
              </a:rPr>
              <a:t>h</a:t>
            </a:r>
            <a:endParaRPr lang="vi-VN" sz="2800" dirty="0">
              <a:solidFill>
                <a:srgbClr val="5831FF"/>
              </a:solidFill>
            </a:endParaRPr>
          </a:p>
        </p:txBody>
      </p:sp>
    </p:spTree>
    <p:extLst>
      <p:ext uri="{BB962C8B-B14F-4D97-AF65-F5344CB8AC3E}">
        <p14:creationId xmlns:p14="http://schemas.microsoft.com/office/powerpoint/2010/main" val="29121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anim calcmode="lin" valueType="num">
                                      <p:cBhvr>
                                        <p:cTn id="13" dur="1000" fill="hold"/>
                                        <p:tgtEl>
                                          <p:spTgt spid="19"/>
                                        </p:tgtEl>
                                        <p:attrNameLst>
                                          <p:attrName>ppt_x</p:attrName>
                                        </p:attrNameLst>
                                      </p:cBhvr>
                                      <p:tavLst>
                                        <p:tav tm="0">
                                          <p:val>
                                            <p:strVal val="#ppt_x"/>
                                          </p:val>
                                        </p:tav>
                                        <p:tav tm="100000">
                                          <p:val>
                                            <p:strVal val="#ppt_x"/>
                                          </p:val>
                                        </p:tav>
                                      </p:tavLst>
                                    </p:anim>
                                    <p:anim calcmode="lin" valueType="num">
                                      <p:cBhvr>
                                        <p:cTn id="14" dur="1000" fill="hold"/>
                                        <p:tgtEl>
                                          <p:spTgt spid="1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1000"/>
                                        <p:tgtEl>
                                          <p:spTgt spid="14"/>
                                        </p:tgtEl>
                                      </p:cBhvr>
                                    </p:animEffect>
                                    <p:anim calcmode="lin" valueType="num">
                                      <p:cBhvr>
                                        <p:cTn id="54" dur="1000" fill="hold"/>
                                        <p:tgtEl>
                                          <p:spTgt spid="14"/>
                                        </p:tgtEl>
                                        <p:attrNameLst>
                                          <p:attrName>ppt_x</p:attrName>
                                        </p:attrNameLst>
                                      </p:cBhvr>
                                      <p:tavLst>
                                        <p:tav tm="0">
                                          <p:val>
                                            <p:strVal val="#ppt_x"/>
                                          </p:val>
                                        </p:tav>
                                        <p:tav tm="100000">
                                          <p:val>
                                            <p:strVal val="#ppt_x"/>
                                          </p:val>
                                        </p:tav>
                                      </p:tavLst>
                                    </p:anim>
                                    <p:anim calcmode="lin" valueType="num">
                                      <p:cBhvr>
                                        <p:cTn id="5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1000"/>
                                        <p:tgtEl>
                                          <p:spTgt spid="15"/>
                                        </p:tgtEl>
                                      </p:cBhvr>
                                    </p:animEffect>
                                    <p:anim calcmode="lin" valueType="num">
                                      <p:cBhvr>
                                        <p:cTn id="61" dur="1000" fill="hold"/>
                                        <p:tgtEl>
                                          <p:spTgt spid="15"/>
                                        </p:tgtEl>
                                        <p:attrNameLst>
                                          <p:attrName>ppt_x</p:attrName>
                                        </p:attrNameLst>
                                      </p:cBhvr>
                                      <p:tavLst>
                                        <p:tav tm="0">
                                          <p:val>
                                            <p:strVal val="#ppt_x"/>
                                          </p:val>
                                        </p:tav>
                                        <p:tav tm="100000">
                                          <p:val>
                                            <p:strVal val="#ppt_x"/>
                                          </p:val>
                                        </p:tav>
                                      </p:tavLst>
                                    </p:anim>
                                    <p:anim calcmode="lin" valueType="num">
                                      <p:cBhvr>
                                        <p:cTn id="6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3" grpId="0" animBg="1"/>
      <p:bldP spid="14" grpId="0" animBg="1"/>
      <p:bldP spid="15" grpId="0" animBg="1"/>
      <p:bldP spid="16" grpId="0"/>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365760" y="496889"/>
            <a:ext cx="11430000" cy="1569660"/>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4800" b="1" dirty="0" err="1">
                <a:solidFill>
                  <a:srgbClr val="FF3300"/>
                </a:solidFill>
                <a:latin typeface="Times New Roman" panose="02020603050405020304" pitchFamily="18" charset="0"/>
                <a:cs typeface="Times New Roman" panose="02020603050405020304" pitchFamily="18" charset="0"/>
              </a:rPr>
              <a:t>Cách</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giải</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thích</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nào</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trong</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hai</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cách</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giải</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thích</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sau</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là</a:t>
            </a:r>
            <a:r>
              <a:rPr lang="en-US" altLang="en-US" sz="4800" b="1" dirty="0">
                <a:solidFill>
                  <a:srgbClr val="FF3300"/>
                </a:solidFill>
                <a:latin typeface="Times New Roman" panose="02020603050405020304" pitchFamily="18" charset="0"/>
                <a:cs typeface="Times New Roman" panose="02020603050405020304" pitchFamily="18" charset="0"/>
              </a:rPr>
              <a:t> </a:t>
            </a:r>
            <a:r>
              <a:rPr lang="en-US" altLang="en-US" sz="4800" b="1" dirty="0" err="1">
                <a:solidFill>
                  <a:srgbClr val="FF3300"/>
                </a:solidFill>
                <a:latin typeface="Times New Roman" panose="02020603050405020304" pitchFamily="18" charset="0"/>
                <a:cs typeface="Times New Roman" panose="02020603050405020304" pitchFamily="18" charset="0"/>
              </a:rPr>
              <a:t>đúng</a:t>
            </a:r>
            <a:r>
              <a:rPr lang="en-US" altLang="en-US" sz="4800" b="1" dirty="0">
                <a:solidFill>
                  <a:srgbClr val="FF3300"/>
                </a:solidFill>
                <a:latin typeface="Times New Roman" panose="02020603050405020304" pitchFamily="18" charset="0"/>
                <a:cs typeface="Times New Roman" panose="02020603050405020304" pitchFamily="18" charset="0"/>
              </a:rPr>
              <a:t> ? </a:t>
            </a:r>
          </a:p>
        </p:txBody>
      </p:sp>
      <p:sp>
        <p:nvSpPr>
          <p:cNvPr id="11268" name="Text Box 4"/>
          <p:cNvSpPr txBox="1">
            <a:spLocks noChangeArrowheads="1"/>
          </p:cNvSpPr>
          <p:nvPr/>
        </p:nvSpPr>
        <p:spPr bwMode="auto">
          <a:xfrm>
            <a:off x="365760" y="2295149"/>
            <a:ext cx="338105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800" b="1" dirty="0" err="1">
                <a:solidFill>
                  <a:srgbClr val="5831FF"/>
                </a:solidFill>
                <a:latin typeface="Times New Roman" panose="02020603050405020304" pitchFamily="18" charset="0"/>
                <a:cs typeface="Times New Roman" panose="02020603050405020304" pitchFamily="18" charset="0"/>
              </a:rPr>
              <a:t>Độ</a:t>
            </a:r>
            <a:r>
              <a:rPr lang="en-US" altLang="en-US" sz="4800" b="1" dirty="0">
                <a:solidFill>
                  <a:srgbClr val="5831FF"/>
                </a:solidFill>
                <a:latin typeface="Times New Roman" panose="02020603050405020304" pitchFamily="18" charset="0"/>
                <a:cs typeface="Times New Roman" panose="02020603050405020304" pitchFamily="18" charset="0"/>
              </a:rPr>
              <a:t> </a:t>
            </a:r>
            <a:r>
              <a:rPr lang="en-US" altLang="en-US" sz="4800" b="1" dirty="0" err="1">
                <a:solidFill>
                  <a:srgbClr val="5831FF"/>
                </a:solidFill>
                <a:latin typeface="Times New Roman" panose="02020603050405020304" pitchFamily="18" charset="0"/>
                <a:cs typeface="Times New Roman" panose="02020603050405020304" pitchFamily="18" charset="0"/>
              </a:rPr>
              <a:t>lượng</a:t>
            </a:r>
            <a:r>
              <a:rPr lang="en-US" altLang="en-US" sz="4800" dirty="0">
                <a:solidFill>
                  <a:srgbClr val="5831FF"/>
                </a:solidFill>
                <a:latin typeface="Times New Roman" panose="02020603050405020304" pitchFamily="18" charset="0"/>
                <a:cs typeface="Times New Roman" panose="02020603050405020304" pitchFamily="18" charset="0"/>
              </a:rPr>
              <a:t> </a:t>
            </a:r>
            <a:r>
              <a:rPr lang="en-US" altLang="en-US" sz="4800" dirty="0" err="1">
                <a:solidFill>
                  <a:srgbClr val="5831FF"/>
                </a:solidFill>
                <a:latin typeface="Times New Roman" panose="02020603050405020304" pitchFamily="18" charset="0"/>
                <a:cs typeface="Times New Roman" panose="02020603050405020304" pitchFamily="18" charset="0"/>
              </a:rPr>
              <a:t>là</a:t>
            </a:r>
            <a:r>
              <a:rPr lang="en-US" altLang="en-US" sz="4800" dirty="0">
                <a:solidFill>
                  <a:srgbClr val="5831FF"/>
                </a:solidFill>
                <a:latin typeface="Times New Roman" panose="02020603050405020304" pitchFamily="18" charset="0"/>
                <a:cs typeface="Times New Roman" panose="02020603050405020304" pitchFamily="18" charset="0"/>
              </a:rPr>
              <a:t>:</a:t>
            </a:r>
          </a:p>
        </p:txBody>
      </p:sp>
      <p:sp>
        <p:nvSpPr>
          <p:cNvPr id="25605" name="Text Box 5"/>
          <p:cNvSpPr txBox="1">
            <a:spLocks noChangeArrowheads="1"/>
          </p:cNvSpPr>
          <p:nvPr/>
        </p:nvSpPr>
        <p:spPr bwMode="auto">
          <a:xfrm>
            <a:off x="1156014" y="3126146"/>
            <a:ext cx="1063974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800" b="1" dirty="0" err="1">
                <a:latin typeface="Times New Roman" panose="02020603050405020304" pitchFamily="18" charset="0"/>
                <a:cs typeface="Times New Roman" panose="02020603050405020304" pitchFamily="18" charset="0"/>
              </a:rPr>
              <a:t>Đức</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tính</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rộng</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lượng</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dễ</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thông</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cảm</a:t>
            </a:r>
            <a:r>
              <a:rPr lang="en-US" altLang="en-US" sz="4800" b="1" dirty="0">
                <a:latin typeface="Times New Roman" panose="02020603050405020304" pitchFamily="18" charset="0"/>
                <a:cs typeface="Times New Roman" panose="02020603050405020304" pitchFamily="18" charset="0"/>
              </a:rPr>
              <a:t> </a:t>
            </a:r>
          </a:p>
          <a:p>
            <a:pPr eaLnBrk="1" hangingPunct="1"/>
            <a:r>
              <a:rPr lang="en-US" altLang="en-US" sz="4800" b="1" dirty="0" err="1">
                <a:latin typeface="Times New Roman" panose="02020603050405020304" pitchFamily="18" charset="0"/>
                <a:cs typeface="Times New Roman" panose="02020603050405020304" pitchFamily="18" charset="0"/>
              </a:rPr>
              <a:t>với</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người</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có</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sai</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lầm</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và</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dễ</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tha</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thứ</a:t>
            </a:r>
            <a:r>
              <a:rPr lang="en-US" altLang="en-US" sz="4800" b="1" dirty="0">
                <a:latin typeface="Times New Roman" panose="02020603050405020304" pitchFamily="18" charset="0"/>
                <a:cs typeface="Times New Roman" panose="02020603050405020304" pitchFamily="18" charset="0"/>
              </a:rPr>
              <a:t>.</a:t>
            </a:r>
          </a:p>
        </p:txBody>
      </p:sp>
      <p:sp>
        <p:nvSpPr>
          <p:cNvPr id="25606" name="Text Box 6"/>
          <p:cNvSpPr txBox="1">
            <a:spLocks noChangeArrowheads="1"/>
          </p:cNvSpPr>
          <p:nvPr/>
        </p:nvSpPr>
        <p:spPr bwMode="auto">
          <a:xfrm>
            <a:off x="1203639" y="4767149"/>
            <a:ext cx="1054449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800" b="1" dirty="0" err="1">
                <a:latin typeface="Times New Roman" panose="02020603050405020304" pitchFamily="18" charset="0"/>
                <a:cs typeface="Times New Roman" panose="02020603050405020304" pitchFamily="18" charset="0"/>
              </a:rPr>
              <a:t>Rộng</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lượng</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dễ</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thông</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cảm</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với</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người</a:t>
            </a:r>
            <a:r>
              <a:rPr lang="en-US" altLang="en-US" sz="4800" b="1" dirty="0">
                <a:latin typeface="Times New Roman" panose="02020603050405020304" pitchFamily="18" charset="0"/>
                <a:cs typeface="Times New Roman" panose="02020603050405020304" pitchFamily="18" charset="0"/>
              </a:rPr>
              <a:t> </a:t>
            </a:r>
          </a:p>
          <a:p>
            <a:pPr eaLnBrk="1" hangingPunct="1"/>
            <a:r>
              <a:rPr lang="en-US" altLang="en-US" sz="4800" b="1" dirty="0" err="1">
                <a:latin typeface="Times New Roman" panose="02020603050405020304" pitchFamily="18" charset="0"/>
                <a:cs typeface="Times New Roman" panose="02020603050405020304" pitchFamily="18" charset="0"/>
              </a:rPr>
              <a:t>có</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sai</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lầm</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và</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dễ</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tha</a:t>
            </a:r>
            <a:r>
              <a:rPr lang="en-US" altLang="en-US" sz="4800" b="1" dirty="0">
                <a:latin typeface="Times New Roman" panose="02020603050405020304" pitchFamily="18" charset="0"/>
                <a:cs typeface="Times New Roman" panose="02020603050405020304" pitchFamily="18" charset="0"/>
              </a:rPr>
              <a:t> </a:t>
            </a:r>
            <a:r>
              <a:rPr lang="en-US" altLang="en-US" sz="4800" b="1" dirty="0" err="1">
                <a:latin typeface="Times New Roman" panose="02020603050405020304" pitchFamily="18" charset="0"/>
                <a:cs typeface="Times New Roman" panose="02020603050405020304" pitchFamily="18" charset="0"/>
              </a:rPr>
              <a:t>thứ</a:t>
            </a:r>
            <a:r>
              <a:rPr lang="en-US" altLang="en-US" sz="4800" b="1" dirty="0">
                <a:latin typeface="Times New Roman" panose="02020603050405020304" pitchFamily="18" charset="0"/>
                <a:cs typeface="Times New Roman" panose="02020603050405020304" pitchFamily="18" charset="0"/>
              </a:rPr>
              <a:t>.</a:t>
            </a:r>
          </a:p>
        </p:txBody>
      </p:sp>
      <p:grpSp>
        <p:nvGrpSpPr>
          <p:cNvPr id="25607" name="Group 7"/>
          <p:cNvGrpSpPr>
            <a:grpSpLocks/>
          </p:cNvGrpSpPr>
          <p:nvPr/>
        </p:nvGrpSpPr>
        <p:grpSpPr bwMode="auto">
          <a:xfrm>
            <a:off x="389532" y="3202347"/>
            <a:ext cx="874492" cy="1370937"/>
            <a:chOff x="144" y="960"/>
            <a:chExt cx="444" cy="571"/>
          </a:xfrm>
        </p:grpSpPr>
        <p:pic>
          <p:nvPicPr>
            <p:cNvPr id="11278" name="Picture 8" descr="bullet2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44" y="960"/>
              <a:ext cx="38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9" name="Text Box 9"/>
            <p:cNvSpPr txBox="1">
              <a:spLocks noChangeArrowheads="1"/>
            </p:cNvSpPr>
            <p:nvPr/>
          </p:nvSpPr>
          <p:spPr bwMode="auto">
            <a:xfrm>
              <a:off x="192" y="1008"/>
              <a:ext cx="396"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800" b="1" dirty="0">
                  <a:solidFill>
                    <a:schemeClr val="bg1"/>
                  </a:solidFill>
                  <a:latin typeface="Times New Roman" panose="02020603050405020304" pitchFamily="18" charset="0"/>
                  <a:cs typeface="Times New Roman" panose="02020603050405020304" pitchFamily="18" charset="0"/>
                </a:rPr>
                <a:t>A</a:t>
              </a:r>
            </a:p>
          </p:txBody>
        </p:sp>
      </p:grpSp>
      <p:grpSp>
        <p:nvGrpSpPr>
          <p:cNvPr id="25610" name="Group 10"/>
          <p:cNvGrpSpPr>
            <a:grpSpLocks/>
          </p:cNvGrpSpPr>
          <p:nvPr/>
        </p:nvGrpSpPr>
        <p:grpSpPr bwMode="auto">
          <a:xfrm>
            <a:off x="364165" y="4870147"/>
            <a:ext cx="758792" cy="1288606"/>
            <a:chOff x="144" y="1488"/>
            <a:chExt cx="423" cy="571"/>
          </a:xfrm>
        </p:grpSpPr>
        <p:pic>
          <p:nvPicPr>
            <p:cNvPr id="11276" name="Picture 11" descr="bullet2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44" y="1488"/>
              <a:ext cx="38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7" name="Text Box 12"/>
            <p:cNvSpPr txBox="1">
              <a:spLocks noChangeArrowheads="1"/>
            </p:cNvSpPr>
            <p:nvPr/>
          </p:nvSpPr>
          <p:spPr bwMode="auto">
            <a:xfrm>
              <a:off x="192" y="1536"/>
              <a:ext cx="375"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800" b="1" dirty="0">
                  <a:solidFill>
                    <a:schemeClr val="bg1"/>
                  </a:solidFill>
                  <a:latin typeface="Times New Roman" panose="02020603050405020304" pitchFamily="18" charset="0"/>
                  <a:cs typeface="Times New Roman" panose="02020603050405020304" pitchFamily="18" charset="0"/>
                </a:rPr>
                <a:t>B</a:t>
              </a:r>
            </a:p>
          </p:txBody>
        </p:sp>
      </p:grpSp>
      <p:sp>
        <p:nvSpPr>
          <p:cNvPr id="25613" name="AutoShape 13"/>
          <p:cNvSpPr>
            <a:spLocks noChangeArrowheads="1"/>
          </p:cNvSpPr>
          <p:nvPr/>
        </p:nvSpPr>
        <p:spPr bwMode="auto">
          <a:xfrm>
            <a:off x="8686800" y="5633935"/>
            <a:ext cx="2160031" cy="1108501"/>
          </a:xfrm>
          <a:prstGeom prst="smileyFace">
            <a:avLst>
              <a:gd name="adj" fmla="val 4653"/>
            </a:avLst>
          </a:prstGeom>
          <a:gradFill rotWithShape="1">
            <a:gsLst>
              <a:gs pos="0">
                <a:srgbClr val="FFCC99"/>
              </a:gs>
              <a:gs pos="50000">
                <a:schemeClr val="bg1"/>
              </a:gs>
              <a:gs pos="100000">
                <a:srgbClr val="FFCC99"/>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en-US" altLang="en-US" sz="3600" b="1">
                <a:solidFill>
                  <a:srgbClr val="FF3300"/>
                </a:solidFill>
                <a:latin typeface="Times New Roman" panose="02020603050405020304" pitchFamily="18" charset="0"/>
                <a:cs typeface="Times New Roman" panose="02020603050405020304" pitchFamily="18" charset="0"/>
              </a:rPr>
              <a:t>Đúng rồi !</a:t>
            </a:r>
          </a:p>
        </p:txBody>
      </p:sp>
      <p:sp>
        <p:nvSpPr>
          <p:cNvPr id="25614" name="AutoShape 14"/>
          <p:cNvSpPr>
            <a:spLocks noChangeArrowheads="1"/>
          </p:cNvSpPr>
          <p:nvPr/>
        </p:nvSpPr>
        <p:spPr bwMode="auto">
          <a:xfrm>
            <a:off x="10500360" y="2926681"/>
            <a:ext cx="1643664" cy="1219200"/>
          </a:xfrm>
          <a:prstGeom prst="smileyFace">
            <a:avLst>
              <a:gd name="adj" fmla="val -4653"/>
            </a:avLst>
          </a:prstGeom>
          <a:gradFill rotWithShape="1">
            <a:gsLst>
              <a:gs pos="0">
                <a:srgbClr val="00F8F2"/>
              </a:gs>
              <a:gs pos="50000">
                <a:schemeClr val="bg1"/>
              </a:gs>
              <a:gs pos="100000">
                <a:srgbClr val="00F8F2"/>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en-US" altLang="en-US" sz="3600" b="1" dirty="0">
                <a:solidFill>
                  <a:srgbClr val="3333FF"/>
                </a:solidFill>
                <a:latin typeface="Times New Roman" panose="02020603050405020304" pitchFamily="18" charset="0"/>
                <a:cs typeface="Times New Roman" panose="02020603050405020304" pitchFamily="18" charset="0"/>
              </a:rPr>
              <a:t>Sai </a:t>
            </a:r>
            <a:r>
              <a:rPr lang="en-US" altLang="en-US" sz="3600" b="1" dirty="0" err="1">
                <a:solidFill>
                  <a:srgbClr val="3333FF"/>
                </a:solidFill>
                <a:latin typeface="Times New Roman" panose="02020603050405020304" pitchFamily="18" charset="0"/>
                <a:cs typeface="Times New Roman" panose="02020603050405020304" pitchFamily="18" charset="0"/>
              </a:rPr>
              <a:t>rồi</a:t>
            </a:r>
            <a:r>
              <a:rPr lang="en-US" altLang="en-US" sz="3600" b="1" dirty="0">
                <a:solidFill>
                  <a:srgbClr val="3333FF"/>
                </a:solidFill>
                <a:latin typeface="Times New Roman" panose="02020603050405020304" pitchFamily="18" charset="0"/>
                <a:cs typeface="Times New Roman" panose="02020603050405020304" pitchFamily="18" charset="0"/>
              </a:rPr>
              <a:t> !</a:t>
            </a:r>
          </a:p>
        </p:txBody>
      </p:sp>
      <p:pic>
        <p:nvPicPr>
          <p:cNvPr id="25615" name="Picture 15" descr="9"/>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0846831" y="5174947"/>
            <a:ext cx="1295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16461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withEffect">
                                  <p:stCondLst>
                                    <p:cond delay="0"/>
                                  </p:stCondLst>
                                  <p:childTnLst>
                                    <p:set>
                                      <p:cBhvr>
                                        <p:cTn id="6" dur="1" fill="hold">
                                          <p:stCondLst>
                                            <p:cond delay="0"/>
                                          </p:stCondLst>
                                        </p:cTn>
                                        <p:tgtEl>
                                          <p:spTgt spid="25607"/>
                                        </p:tgtEl>
                                        <p:attrNameLst>
                                          <p:attrName>style.visibility</p:attrName>
                                        </p:attrNameLst>
                                      </p:cBhvr>
                                      <p:to>
                                        <p:strVal val="visible"/>
                                      </p:to>
                                    </p:set>
                                    <p:animEffect transition="in" filter="slide(fromBottom)">
                                      <p:cBhvr>
                                        <p:cTn id="7" dur="500"/>
                                        <p:tgtEl>
                                          <p:spTgt spid="25607"/>
                                        </p:tgtEl>
                                      </p:cBhvr>
                                    </p:animEffect>
                                  </p:childTnLst>
                                </p:cTn>
                              </p:par>
                            </p:childTnLst>
                          </p:cTn>
                        </p:par>
                        <p:par>
                          <p:cTn id="8" fill="hold" nodeType="afterGroup">
                            <p:stCondLst>
                              <p:cond delay="500"/>
                            </p:stCondLst>
                            <p:childTnLst>
                              <p:par>
                                <p:cTn id="9" presetID="12" presetClass="entr" presetSubtype="4" fill="hold" nodeType="afterEffect">
                                  <p:stCondLst>
                                    <p:cond delay="0"/>
                                  </p:stCondLst>
                                  <p:childTnLst>
                                    <p:set>
                                      <p:cBhvr>
                                        <p:cTn id="10" dur="1" fill="hold">
                                          <p:stCondLst>
                                            <p:cond delay="0"/>
                                          </p:stCondLst>
                                        </p:cTn>
                                        <p:tgtEl>
                                          <p:spTgt spid="25610"/>
                                        </p:tgtEl>
                                        <p:attrNameLst>
                                          <p:attrName>style.visibility</p:attrName>
                                        </p:attrNameLst>
                                      </p:cBhvr>
                                      <p:to>
                                        <p:strVal val="visible"/>
                                      </p:to>
                                    </p:set>
                                    <p:animEffect transition="in" filter="slide(fromBottom)">
                                      <p:cBhvr>
                                        <p:cTn id="11" dur="500"/>
                                        <p:tgtEl>
                                          <p:spTgt spid="25610"/>
                                        </p:tgtEl>
                                      </p:cBhvr>
                                    </p:animEffect>
                                  </p:childTnLst>
                                </p:cTn>
                              </p:par>
                            </p:childTnLst>
                          </p:cTn>
                        </p:par>
                        <p:par>
                          <p:cTn id="12" fill="hold" nodeType="afterGroup">
                            <p:stCondLst>
                              <p:cond delay="1000"/>
                            </p:stCondLst>
                            <p:childTnLst>
                              <p:par>
                                <p:cTn id="13" presetID="30" presetClass="entr" presetSubtype="0" fill="hold" grpId="0" nodeType="afterEffect">
                                  <p:stCondLst>
                                    <p:cond delay="0"/>
                                  </p:stCondLst>
                                  <p:childTnLst>
                                    <p:set>
                                      <p:cBhvr>
                                        <p:cTn id="14" dur="1" fill="hold">
                                          <p:stCondLst>
                                            <p:cond delay="0"/>
                                          </p:stCondLst>
                                        </p:cTn>
                                        <p:tgtEl>
                                          <p:spTgt spid="25605"/>
                                        </p:tgtEl>
                                        <p:attrNameLst>
                                          <p:attrName>style.visibility</p:attrName>
                                        </p:attrNameLst>
                                      </p:cBhvr>
                                      <p:to>
                                        <p:strVal val="visible"/>
                                      </p:to>
                                    </p:set>
                                    <p:animEffect transition="in" filter="fade">
                                      <p:cBhvr>
                                        <p:cTn id="15" dur="800" decel="100000"/>
                                        <p:tgtEl>
                                          <p:spTgt spid="25605"/>
                                        </p:tgtEl>
                                      </p:cBhvr>
                                    </p:animEffect>
                                    <p:anim calcmode="lin" valueType="num">
                                      <p:cBhvr>
                                        <p:cTn id="16" dur="800" decel="100000" fill="hold"/>
                                        <p:tgtEl>
                                          <p:spTgt spid="25605"/>
                                        </p:tgtEl>
                                        <p:attrNameLst>
                                          <p:attrName>style.rotation</p:attrName>
                                        </p:attrNameLst>
                                      </p:cBhvr>
                                      <p:tavLst>
                                        <p:tav tm="0">
                                          <p:val>
                                            <p:fltVal val="-90"/>
                                          </p:val>
                                        </p:tav>
                                        <p:tav tm="100000">
                                          <p:val>
                                            <p:fltVal val="0"/>
                                          </p:val>
                                        </p:tav>
                                      </p:tavLst>
                                    </p:anim>
                                    <p:anim calcmode="lin" valueType="num">
                                      <p:cBhvr>
                                        <p:cTn id="17" dur="800" decel="100000" fill="hold"/>
                                        <p:tgtEl>
                                          <p:spTgt spid="25605"/>
                                        </p:tgtEl>
                                        <p:attrNameLst>
                                          <p:attrName>ppt_x</p:attrName>
                                        </p:attrNameLst>
                                      </p:cBhvr>
                                      <p:tavLst>
                                        <p:tav tm="0">
                                          <p:val>
                                            <p:strVal val="#ppt_x+0.4"/>
                                          </p:val>
                                        </p:tav>
                                        <p:tav tm="100000">
                                          <p:val>
                                            <p:strVal val="#ppt_x-0.05"/>
                                          </p:val>
                                        </p:tav>
                                      </p:tavLst>
                                    </p:anim>
                                    <p:anim calcmode="lin" valueType="num">
                                      <p:cBhvr>
                                        <p:cTn id="18" dur="800" decel="100000" fill="hold"/>
                                        <p:tgtEl>
                                          <p:spTgt spid="25605"/>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5605"/>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5605"/>
                                        </p:tgtEl>
                                        <p:attrNameLst>
                                          <p:attrName>ppt_y</p:attrName>
                                        </p:attrNameLst>
                                      </p:cBhvr>
                                      <p:tavLst>
                                        <p:tav tm="0">
                                          <p:val>
                                            <p:strVal val="#ppt_y+0.1"/>
                                          </p:val>
                                        </p:tav>
                                        <p:tav tm="100000">
                                          <p:val>
                                            <p:strVal val="#ppt_y"/>
                                          </p:val>
                                        </p:tav>
                                      </p:tavLst>
                                    </p:anim>
                                  </p:childTnLst>
                                </p:cTn>
                              </p:par>
                            </p:childTnLst>
                          </p:cTn>
                        </p:par>
                        <p:par>
                          <p:cTn id="21" fill="hold" nodeType="afterGroup">
                            <p:stCondLst>
                              <p:cond delay="2000"/>
                            </p:stCondLst>
                            <p:childTnLst>
                              <p:par>
                                <p:cTn id="22" presetID="30" presetClass="entr" presetSubtype="0" fill="hold" grpId="0" nodeType="afterEffect">
                                  <p:stCondLst>
                                    <p:cond delay="0"/>
                                  </p:stCondLst>
                                  <p:childTnLst>
                                    <p:set>
                                      <p:cBhvr>
                                        <p:cTn id="23" dur="1" fill="hold">
                                          <p:stCondLst>
                                            <p:cond delay="0"/>
                                          </p:stCondLst>
                                        </p:cTn>
                                        <p:tgtEl>
                                          <p:spTgt spid="25606"/>
                                        </p:tgtEl>
                                        <p:attrNameLst>
                                          <p:attrName>style.visibility</p:attrName>
                                        </p:attrNameLst>
                                      </p:cBhvr>
                                      <p:to>
                                        <p:strVal val="visible"/>
                                      </p:to>
                                    </p:set>
                                    <p:animEffect transition="in" filter="fade">
                                      <p:cBhvr>
                                        <p:cTn id="24" dur="800" decel="100000"/>
                                        <p:tgtEl>
                                          <p:spTgt spid="25606"/>
                                        </p:tgtEl>
                                      </p:cBhvr>
                                    </p:animEffect>
                                    <p:anim calcmode="lin" valueType="num">
                                      <p:cBhvr>
                                        <p:cTn id="25" dur="800" decel="100000" fill="hold"/>
                                        <p:tgtEl>
                                          <p:spTgt spid="25606"/>
                                        </p:tgtEl>
                                        <p:attrNameLst>
                                          <p:attrName>style.rotation</p:attrName>
                                        </p:attrNameLst>
                                      </p:cBhvr>
                                      <p:tavLst>
                                        <p:tav tm="0">
                                          <p:val>
                                            <p:fltVal val="-90"/>
                                          </p:val>
                                        </p:tav>
                                        <p:tav tm="100000">
                                          <p:val>
                                            <p:fltVal val="0"/>
                                          </p:val>
                                        </p:tav>
                                      </p:tavLst>
                                    </p:anim>
                                    <p:anim calcmode="lin" valueType="num">
                                      <p:cBhvr>
                                        <p:cTn id="26" dur="800" decel="100000" fill="hold"/>
                                        <p:tgtEl>
                                          <p:spTgt spid="25606"/>
                                        </p:tgtEl>
                                        <p:attrNameLst>
                                          <p:attrName>ppt_x</p:attrName>
                                        </p:attrNameLst>
                                      </p:cBhvr>
                                      <p:tavLst>
                                        <p:tav tm="0">
                                          <p:val>
                                            <p:strVal val="#ppt_x+0.4"/>
                                          </p:val>
                                        </p:tav>
                                        <p:tav tm="100000">
                                          <p:val>
                                            <p:strVal val="#ppt_x-0.05"/>
                                          </p:val>
                                        </p:tav>
                                      </p:tavLst>
                                    </p:anim>
                                    <p:anim calcmode="lin" valueType="num">
                                      <p:cBhvr>
                                        <p:cTn id="27" dur="800" decel="100000" fill="hold"/>
                                        <p:tgtEl>
                                          <p:spTgt spid="25606"/>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25606"/>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2560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25607"/>
                    </p:tgtEl>
                  </p:cond>
                </p:stCondLst>
                <p:endSync evt="end" delay="0">
                  <p:rtn val="all"/>
                </p:endSync>
                <p:childTnLst>
                  <p:par>
                    <p:cTn id="31" fill="hold" nodeType="clickPar">
                      <p:stCondLst>
                        <p:cond delay="0"/>
                      </p:stCondLst>
                      <p:childTnLst>
                        <p:par>
                          <p:cTn id="32" fill="hold" nodeType="withGroup">
                            <p:stCondLst>
                              <p:cond delay="0"/>
                            </p:stCondLst>
                            <p:childTnLst>
                              <p:par>
                                <p:cTn id="33" presetID="30" presetClass="entr" presetSubtype="0" fill="hold" grpId="0" nodeType="clickEffect">
                                  <p:stCondLst>
                                    <p:cond delay="0"/>
                                  </p:stCondLst>
                                  <p:childTnLst>
                                    <p:set>
                                      <p:cBhvr>
                                        <p:cTn id="34" dur="1" fill="hold">
                                          <p:stCondLst>
                                            <p:cond delay="0"/>
                                          </p:stCondLst>
                                        </p:cTn>
                                        <p:tgtEl>
                                          <p:spTgt spid="25614"/>
                                        </p:tgtEl>
                                        <p:attrNameLst>
                                          <p:attrName>style.visibility</p:attrName>
                                        </p:attrNameLst>
                                      </p:cBhvr>
                                      <p:to>
                                        <p:strVal val="visible"/>
                                      </p:to>
                                    </p:set>
                                    <p:animEffect transition="in" filter="fade">
                                      <p:cBhvr>
                                        <p:cTn id="35" dur="800" decel="100000"/>
                                        <p:tgtEl>
                                          <p:spTgt spid="25614"/>
                                        </p:tgtEl>
                                      </p:cBhvr>
                                    </p:animEffect>
                                    <p:anim calcmode="lin" valueType="num">
                                      <p:cBhvr>
                                        <p:cTn id="36" dur="800" decel="100000" fill="hold"/>
                                        <p:tgtEl>
                                          <p:spTgt spid="25614"/>
                                        </p:tgtEl>
                                        <p:attrNameLst>
                                          <p:attrName>style.rotation</p:attrName>
                                        </p:attrNameLst>
                                      </p:cBhvr>
                                      <p:tavLst>
                                        <p:tav tm="0">
                                          <p:val>
                                            <p:fltVal val="-90"/>
                                          </p:val>
                                        </p:tav>
                                        <p:tav tm="100000">
                                          <p:val>
                                            <p:fltVal val="0"/>
                                          </p:val>
                                        </p:tav>
                                      </p:tavLst>
                                    </p:anim>
                                    <p:anim calcmode="lin" valueType="num">
                                      <p:cBhvr>
                                        <p:cTn id="37" dur="800" decel="100000" fill="hold"/>
                                        <p:tgtEl>
                                          <p:spTgt spid="25614"/>
                                        </p:tgtEl>
                                        <p:attrNameLst>
                                          <p:attrName>ppt_x</p:attrName>
                                        </p:attrNameLst>
                                      </p:cBhvr>
                                      <p:tavLst>
                                        <p:tav tm="0">
                                          <p:val>
                                            <p:strVal val="#ppt_x+0.4"/>
                                          </p:val>
                                        </p:tav>
                                        <p:tav tm="100000">
                                          <p:val>
                                            <p:strVal val="#ppt_x-0.05"/>
                                          </p:val>
                                        </p:tav>
                                      </p:tavLst>
                                    </p:anim>
                                    <p:anim calcmode="lin" valueType="num">
                                      <p:cBhvr>
                                        <p:cTn id="38" dur="800" decel="100000" fill="hold"/>
                                        <p:tgtEl>
                                          <p:spTgt spid="25614"/>
                                        </p:tgtEl>
                                        <p:attrNameLst>
                                          <p:attrName>ppt_y</p:attrName>
                                        </p:attrNameLst>
                                      </p:cBhvr>
                                      <p:tavLst>
                                        <p:tav tm="0">
                                          <p:val>
                                            <p:strVal val="#ppt_y-0.4"/>
                                          </p:val>
                                        </p:tav>
                                        <p:tav tm="100000">
                                          <p:val>
                                            <p:strVal val="#ppt_y+0.1"/>
                                          </p:val>
                                        </p:tav>
                                      </p:tavLst>
                                    </p:anim>
                                    <p:anim calcmode="lin" valueType="num">
                                      <p:cBhvr>
                                        <p:cTn id="39" dur="200" accel="100000" fill="hold">
                                          <p:stCondLst>
                                            <p:cond delay="800"/>
                                          </p:stCondLst>
                                        </p:cTn>
                                        <p:tgtEl>
                                          <p:spTgt spid="25614"/>
                                        </p:tgtEl>
                                        <p:attrNameLst>
                                          <p:attrName>ppt_x</p:attrName>
                                        </p:attrNameLst>
                                      </p:cBhvr>
                                      <p:tavLst>
                                        <p:tav tm="0">
                                          <p:val>
                                            <p:strVal val="#ppt_x-0.05"/>
                                          </p:val>
                                        </p:tav>
                                        <p:tav tm="100000">
                                          <p:val>
                                            <p:strVal val="#ppt_x"/>
                                          </p:val>
                                        </p:tav>
                                      </p:tavLst>
                                    </p:anim>
                                    <p:anim calcmode="lin" valueType="num">
                                      <p:cBhvr>
                                        <p:cTn id="40" dur="200" accel="100000" fill="hold">
                                          <p:stCondLst>
                                            <p:cond delay="800"/>
                                          </p:stCondLst>
                                        </p:cTn>
                                        <p:tgtEl>
                                          <p:spTgt spid="25614"/>
                                        </p:tgtEl>
                                        <p:attrNameLst>
                                          <p:attrName>ppt_y</p:attrName>
                                        </p:attrNameLst>
                                      </p:cBhvr>
                                      <p:tavLst>
                                        <p:tav tm="0">
                                          <p:val>
                                            <p:strVal val="#ppt_y+0.1"/>
                                          </p:val>
                                        </p:tav>
                                        <p:tav tm="100000">
                                          <p:val>
                                            <p:strVal val="#ppt_y"/>
                                          </p:val>
                                        </p:tav>
                                      </p:tavLst>
                                    </p:anim>
                                  </p:childTnLst>
                                </p:cTn>
                              </p:par>
                            </p:childTnLst>
                          </p:cTn>
                        </p:par>
                        <p:par>
                          <p:cTn id="41" fill="hold" nodeType="afterGroup">
                            <p:stCondLst>
                              <p:cond delay="1000"/>
                            </p:stCondLst>
                            <p:childTnLst>
                              <p:par>
                                <p:cTn id="42" presetID="20" presetClass="exit" presetSubtype="0" fill="hold" grpId="1" nodeType="afterEffect">
                                  <p:stCondLst>
                                    <p:cond delay="1500"/>
                                  </p:stCondLst>
                                  <p:childTnLst>
                                    <p:animEffect transition="out" filter="wedge">
                                      <p:cBhvr>
                                        <p:cTn id="43" dur="2000"/>
                                        <p:tgtEl>
                                          <p:spTgt spid="25614"/>
                                        </p:tgtEl>
                                      </p:cBhvr>
                                    </p:animEffect>
                                    <p:set>
                                      <p:cBhvr>
                                        <p:cTn id="44" dur="1" fill="hold">
                                          <p:stCondLst>
                                            <p:cond delay="1999"/>
                                          </p:stCondLst>
                                        </p:cTn>
                                        <p:tgtEl>
                                          <p:spTgt spid="25614"/>
                                        </p:tgtEl>
                                        <p:attrNameLst>
                                          <p:attrName>style.visibility</p:attrName>
                                        </p:attrNameLst>
                                      </p:cBhvr>
                                      <p:to>
                                        <p:strVal val="hidden"/>
                                      </p:to>
                                    </p:set>
                                  </p:childTnLst>
                                </p:cTn>
                              </p:par>
                            </p:childTnLst>
                          </p:cTn>
                        </p:par>
                      </p:childTnLst>
                    </p:cTn>
                  </p:par>
                </p:childTnLst>
              </p:cTn>
              <p:nextCondLst>
                <p:cond evt="onClick" delay="0">
                  <p:tgtEl>
                    <p:spTgt spid="25607"/>
                  </p:tgtEl>
                </p:cond>
              </p:nextCondLst>
            </p:seq>
            <p:seq concurrent="1" nextAc="seek">
              <p:cTn id="45" restart="whenNotActive" fill="hold" evtFilter="cancelBubble" nodeType="interactiveSeq">
                <p:stCondLst>
                  <p:cond evt="onClick" delay="0">
                    <p:tgtEl>
                      <p:spTgt spid="25610"/>
                    </p:tgtEl>
                  </p:cond>
                </p:stCondLst>
                <p:endSync evt="end" delay="0">
                  <p:rtn val="all"/>
                </p:endSync>
                <p:childTnLst>
                  <p:par>
                    <p:cTn id="46" fill="hold" nodeType="clickPar">
                      <p:stCondLst>
                        <p:cond delay="0"/>
                      </p:stCondLst>
                      <p:childTnLst>
                        <p:par>
                          <p:cTn id="47" fill="hold" nodeType="withGroup">
                            <p:stCondLst>
                              <p:cond delay="0"/>
                            </p:stCondLst>
                            <p:childTnLst>
                              <p:par>
                                <p:cTn id="48" presetID="30" presetClass="entr" presetSubtype="0" fill="hold" grpId="0" nodeType="clickEffect">
                                  <p:stCondLst>
                                    <p:cond delay="0"/>
                                  </p:stCondLst>
                                  <p:childTnLst>
                                    <p:set>
                                      <p:cBhvr>
                                        <p:cTn id="49" dur="1" fill="hold">
                                          <p:stCondLst>
                                            <p:cond delay="0"/>
                                          </p:stCondLst>
                                        </p:cTn>
                                        <p:tgtEl>
                                          <p:spTgt spid="25613"/>
                                        </p:tgtEl>
                                        <p:attrNameLst>
                                          <p:attrName>style.visibility</p:attrName>
                                        </p:attrNameLst>
                                      </p:cBhvr>
                                      <p:to>
                                        <p:strVal val="visible"/>
                                      </p:to>
                                    </p:set>
                                    <p:animEffect transition="in" filter="fade">
                                      <p:cBhvr>
                                        <p:cTn id="50" dur="800" decel="100000"/>
                                        <p:tgtEl>
                                          <p:spTgt spid="25613"/>
                                        </p:tgtEl>
                                      </p:cBhvr>
                                    </p:animEffect>
                                    <p:anim calcmode="lin" valueType="num">
                                      <p:cBhvr>
                                        <p:cTn id="51" dur="800" decel="100000" fill="hold"/>
                                        <p:tgtEl>
                                          <p:spTgt spid="25613"/>
                                        </p:tgtEl>
                                        <p:attrNameLst>
                                          <p:attrName>style.rotation</p:attrName>
                                        </p:attrNameLst>
                                      </p:cBhvr>
                                      <p:tavLst>
                                        <p:tav tm="0">
                                          <p:val>
                                            <p:fltVal val="-90"/>
                                          </p:val>
                                        </p:tav>
                                        <p:tav tm="100000">
                                          <p:val>
                                            <p:fltVal val="0"/>
                                          </p:val>
                                        </p:tav>
                                      </p:tavLst>
                                    </p:anim>
                                    <p:anim calcmode="lin" valueType="num">
                                      <p:cBhvr>
                                        <p:cTn id="52" dur="800" decel="100000" fill="hold"/>
                                        <p:tgtEl>
                                          <p:spTgt spid="25613"/>
                                        </p:tgtEl>
                                        <p:attrNameLst>
                                          <p:attrName>ppt_x</p:attrName>
                                        </p:attrNameLst>
                                      </p:cBhvr>
                                      <p:tavLst>
                                        <p:tav tm="0">
                                          <p:val>
                                            <p:strVal val="#ppt_x+0.4"/>
                                          </p:val>
                                        </p:tav>
                                        <p:tav tm="100000">
                                          <p:val>
                                            <p:strVal val="#ppt_x-0.05"/>
                                          </p:val>
                                        </p:tav>
                                      </p:tavLst>
                                    </p:anim>
                                    <p:anim calcmode="lin" valueType="num">
                                      <p:cBhvr>
                                        <p:cTn id="53" dur="800" decel="100000" fill="hold"/>
                                        <p:tgtEl>
                                          <p:spTgt spid="25613"/>
                                        </p:tgtEl>
                                        <p:attrNameLst>
                                          <p:attrName>ppt_y</p:attrName>
                                        </p:attrNameLst>
                                      </p:cBhvr>
                                      <p:tavLst>
                                        <p:tav tm="0">
                                          <p:val>
                                            <p:strVal val="#ppt_y-0.4"/>
                                          </p:val>
                                        </p:tav>
                                        <p:tav tm="100000">
                                          <p:val>
                                            <p:strVal val="#ppt_y+0.1"/>
                                          </p:val>
                                        </p:tav>
                                      </p:tavLst>
                                    </p:anim>
                                    <p:anim calcmode="lin" valueType="num">
                                      <p:cBhvr>
                                        <p:cTn id="54" dur="200" accel="100000" fill="hold">
                                          <p:stCondLst>
                                            <p:cond delay="800"/>
                                          </p:stCondLst>
                                        </p:cTn>
                                        <p:tgtEl>
                                          <p:spTgt spid="25613"/>
                                        </p:tgtEl>
                                        <p:attrNameLst>
                                          <p:attrName>ppt_x</p:attrName>
                                        </p:attrNameLst>
                                      </p:cBhvr>
                                      <p:tavLst>
                                        <p:tav tm="0">
                                          <p:val>
                                            <p:strVal val="#ppt_x-0.05"/>
                                          </p:val>
                                        </p:tav>
                                        <p:tav tm="100000">
                                          <p:val>
                                            <p:strVal val="#ppt_x"/>
                                          </p:val>
                                        </p:tav>
                                      </p:tavLst>
                                    </p:anim>
                                    <p:anim calcmode="lin" valueType="num">
                                      <p:cBhvr>
                                        <p:cTn id="55" dur="200" accel="100000" fill="hold">
                                          <p:stCondLst>
                                            <p:cond delay="800"/>
                                          </p:stCondLst>
                                        </p:cTn>
                                        <p:tgtEl>
                                          <p:spTgt spid="25613"/>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48"/>
                                            </p:cond>
                                          </p:stCondLst>
                                          <p:endCondLst>
                                            <p:cond evt="onStopAudio" delay="0">
                                              <p:tgtEl>
                                                <p:sldTgt/>
                                              </p:tgtEl>
                                            </p:cond>
                                          </p:endCondLst>
                                        </p:cTn>
                                        <p:tgtEl>
                                          <p:sndTgt r:embed="rId2" name="applause.wav"/>
                                        </p:tgtEl>
                                      </p:cMediaNode>
                                    </p:audio>
                                  </p:subTnLst>
                                </p:cTn>
                              </p:par>
                              <p:par>
                                <p:cTn id="56" presetID="30" presetClass="entr" presetSubtype="0" fill="hold" nodeType="withEffect">
                                  <p:stCondLst>
                                    <p:cond delay="0"/>
                                  </p:stCondLst>
                                  <p:childTnLst>
                                    <p:set>
                                      <p:cBhvr>
                                        <p:cTn id="57" dur="1" fill="hold">
                                          <p:stCondLst>
                                            <p:cond delay="0"/>
                                          </p:stCondLst>
                                        </p:cTn>
                                        <p:tgtEl>
                                          <p:spTgt spid="25615"/>
                                        </p:tgtEl>
                                        <p:attrNameLst>
                                          <p:attrName>style.visibility</p:attrName>
                                        </p:attrNameLst>
                                      </p:cBhvr>
                                      <p:to>
                                        <p:strVal val="visible"/>
                                      </p:to>
                                    </p:set>
                                    <p:animEffect transition="in" filter="fade">
                                      <p:cBhvr>
                                        <p:cTn id="58" dur="800" decel="100000"/>
                                        <p:tgtEl>
                                          <p:spTgt spid="25615"/>
                                        </p:tgtEl>
                                      </p:cBhvr>
                                    </p:animEffect>
                                    <p:anim calcmode="lin" valueType="num">
                                      <p:cBhvr>
                                        <p:cTn id="59" dur="800" decel="100000" fill="hold"/>
                                        <p:tgtEl>
                                          <p:spTgt spid="25615"/>
                                        </p:tgtEl>
                                        <p:attrNameLst>
                                          <p:attrName>style.rotation</p:attrName>
                                        </p:attrNameLst>
                                      </p:cBhvr>
                                      <p:tavLst>
                                        <p:tav tm="0">
                                          <p:val>
                                            <p:fltVal val="-90"/>
                                          </p:val>
                                        </p:tav>
                                        <p:tav tm="100000">
                                          <p:val>
                                            <p:fltVal val="0"/>
                                          </p:val>
                                        </p:tav>
                                      </p:tavLst>
                                    </p:anim>
                                    <p:anim calcmode="lin" valueType="num">
                                      <p:cBhvr>
                                        <p:cTn id="60" dur="800" decel="100000" fill="hold"/>
                                        <p:tgtEl>
                                          <p:spTgt spid="25615"/>
                                        </p:tgtEl>
                                        <p:attrNameLst>
                                          <p:attrName>ppt_x</p:attrName>
                                        </p:attrNameLst>
                                      </p:cBhvr>
                                      <p:tavLst>
                                        <p:tav tm="0">
                                          <p:val>
                                            <p:strVal val="#ppt_x+0.4"/>
                                          </p:val>
                                        </p:tav>
                                        <p:tav tm="100000">
                                          <p:val>
                                            <p:strVal val="#ppt_x-0.05"/>
                                          </p:val>
                                        </p:tav>
                                      </p:tavLst>
                                    </p:anim>
                                    <p:anim calcmode="lin" valueType="num">
                                      <p:cBhvr>
                                        <p:cTn id="61" dur="800" decel="100000" fill="hold"/>
                                        <p:tgtEl>
                                          <p:spTgt spid="25615"/>
                                        </p:tgtEl>
                                        <p:attrNameLst>
                                          <p:attrName>ppt_y</p:attrName>
                                        </p:attrNameLst>
                                      </p:cBhvr>
                                      <p:tavLst>
                                        <p:tav tm="0">
                                          <p:val>
                                            <p:strVal val="#ppt_y-0.4"/>
                                          </p:val>
                                        </p:tav>
                                        <p:tav tm="100000">
                                          <p:val>
                                            <p:strVal val="#ppt_y+0.1"/>
                                          </p:val>
                                        </p:tav>
                                      </p:tavLst>
                                    </p:anim>
                                    <p:anim calcmode="lin" valueType="num">
                                      <p:cBhvr>
                                        <p:cTn id="62" dur="200" accel="100000" fill="hold">
                                          <p:stCondLst>
                                            <p:cond delay="800"/>
                                          </p:stCondLst>
                                        </p:cTn>
                                        <p:tgtEl>
                                          <p:spTgt spid="25615"/>
                                        </p:tgtEl>
                                        <p:attrNameLst>
                                          <p:attrName>ppt_x</p:attrName>
                                        </p:attrNameLst>
                                      </p:cBhvr>
                                      <p:tavLst>
                                        <p:tav tm="0">
                                          <p:val>
                                            <p:strVal val="#ppt_x-0.05"/>
                                          </p:val>
                                        </p:tav>
                                        <p:tav tm="100000">
                                          <p:val>
                                            <p:strVal val="#ppt_x"/>
                                          </p:val>
                                        </p:tav>
                                      </p:tavLst>
                                    </p:anim>
                                    <p:anim calcmode="lin" valueType="num">
                                      <p:cBhvr>
                                        <p:cTn id="63" dur="200" accel="100000" fill="hold">
                                          <p:stCondLst>
                                            <p:cond delay="800"/>
                                          </p:stCondLst>
                                        </p:cTn>
                                        <p:tgtEl>
                                          <p:spTgt spid="25615"/>
                                        </p:tgtEl>
                                        <p:attrNameLst>
                                          <p:attrName>ppt_y</p:attrName>
                                        </p:attrNameLst>
                                      </p:cBhvr>
                                      <p:tavLst>
                                        <p:tav tm="0">
                                          <p:val>
                                            <p:strVal val="#ppt_y+0.1"/>
                                          </p:val>
                                        </p:tav>
                                        <p:tav tm="100000">
                                          <p:val>
                                            <p:strVal val="#ppt_y"/>
                                          </p:val>
                                        </p:tav>
                                      </p:tavLst>
                                    </p:anim>
                                  </p:childTnLst>
                                </p:cTn>
                              </p:par>
                            </p:childTnLst>
                          </p:cTn>
                        </p:par>
                      </p:childTnLst>
                    </p:cTn>
                  </p:par>
                </p:childTnLst>
              </p:cTn>
              <p:nextCondLst>
                <p:cond evt="onClick" delay="0">
                  <p:tgtEl>
                    <p:spTgt spid="25610"/>
                  </p:tgtEl>
                </p:cond>
              </p:nextCondLst>
            </p:seq>
          </p:childTnLst>
        </p:cTn>
      </p:par>
    </p:tnLst>
    <p:bldLst>
      <p:bldP spid="25605" grpId="0"/>
      <p:bldP spid="25606" grpId="0"/>
      <p:bldP spid="25613" grpId="0" animBg="1"/>
      <p:bldP spid="25614" grpId="0" animBg="1"/>
      <p:bldP spid="2561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8401" y="607913"/>
            <a:ext cx="4409540" cy="584775"/>
          </a:xfrm>
          <a:prstGeom prst="rect">
            <a:avLst/>
          </a:prstGeom>
          <a:ln>
            <a:noFill/>
          </a:ln>
        </p:spPr>
        <p:txBody>
          <a:bodyPr wrap="none">
            <a:spAutoFit/>
          </a:bodyPr>
          <a:lstStyle/>
          <a:p>
            <a:r>
              <a:rPr lang="en-US" sz="3200" b="1" dirty="0" smtClean="0">
                <a:solidFill>
                  <a:srgbClr val="FF0000"/>
                </a:solidFill>
                <a:latin typeface="Times New Roman" panose="02020603050405020304" pitchFamily="18" charset="0"/>
                <a:cs typeface="Times New Roman" panose="02020603050405020304" pitchFamily="18" charset="0"/>
              </a:rPr>
              <a:t>II. </a:t>
            </a:r>
            <a:r>
              <a:rPr lang="en-US" sz="3200" b="1" u="sng" dirty="0" smtClean="0">
                <a:solidFill>
                  <a:srgbClr val="FF0000"/>
                </a:solidFill>
                <a:latin typeface="Times New Roman" panose="02020603050405020304" pitchFamily="18" charset="0"/>
                <a:cs typeface="Times New Roman" panose="02020603050405020304" pitchFamily="18" charset="0"/>
              </a:rPr>
              <a:t>BIỆN PHÁP TU TỪ:</a:t>
            </a:r>
            <a:endParaRPr lang="en-US" sz="3200" b="1" u="sng"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771897" y="1369839"/>
            <a:ext cx="6919822" cy="646331"/>
          </a:xfrm>
          <a:prstGeom prst="rect">
            <a:avLst/>
          </a:prstGeom>
        </p:spPr>
        <p:txBody>
          <a:bodyPr wrap="square">
            <a:spAutoFit/>
          </a:bodyPr>
          <a:lstStyle/>
          <a:p>
            <a:r>
              <a:rPr lang="en-US" sz="3600" b="1" dirty="0" smtClean="0">
                <a:latin typeface="Times New Roman" panose="02020603050405020304" pitchFamily="18" charset="0"/>
                <a:cs typeface="Times New Roman" panose="02020603050405020304" pitchFamily="18" charset="0"/>
              </a:rPr>
              <a:t>1. </a:t>
            </a:r>
            <a:r>
              <a:rPr lang="vi-VN" sz="3600" b="1" u="sng" dirty="0" smtClean="0">
                <a:latin typeface="+mj-lt"/>
                <a:cs typeface="Times New Roman" panose="02020603050405020304" pitchFamily="18" charset="0"/>
              </a:rPr>
              <a:t>Ví dụ:</a:t>
            </a:r>
            <a:r>
              <a:rPr lang="vi-VN" sz="3600" dirty="0" smtClean="0">
                <a:latin typeface="+mj-lt"/>
                <a:cs typeface="Times New Roman" panose="02020603050405020304" pitchFamily="18" charset="0"/>
              </a:rPr>
              <a:t> </a:t>
            </a:r>
            <a:r>
              <a:rPr lang="vi-VN" sz="3600" dirty="0">
                <a:latin typeface="+mj-lt"/>
                <a:cs typeface="Times New Roman" panose="02020603050405020304" pitchFamily="18" charset="0"/>
              </a:rPr>
              <a:t>Trẻ em </a:t>
            </a:r>
            <a:r>
              <a:rPr lang="vi-VN" sz="3600" u="sng" dirty="0">
                <a:solidFill>
                  <a:srgbClr val="C00000"/>
                </a:solidFill>
                <a:latin typeface="+mj-lt"/>
                <a:cs typeface="Times New Roman" panose="02020603050405020304" pitchFamily="18" charset="0"/>
              </a:rPr>
              <a:t>như</a:t>
            </a:r>
            <a:r>
              <a:rPr lang="vi-VN" sz="3600" dirty="0">
                <a:latin typeface="+mj-lt"/>
                <a:cs typeface="Times New Roman" panose="02020603050405020304" pitchFamily="18" charset="0"/>
              </a:rPr>
              <a:t> búp trên cành</a:t>
            </a:r>
            <a:r>
              <a:rPr lang="vi-VN" sz="3600" dirty="0" smtClean="0">
                <a:latin typeface="+mj-lt"/>
                <a:cs typeface="Times New Roman" panose="02020603050405020304" pitchFamily="18" charset="0"/>
              </a:rPr>
              <a:t>.</a:t>
            </a:r>
            <a:endParaRPr lang="en-US" sz="3600" dirty="0">
              <a:latin typeface="+mj-lt"/>
              <a:cs typeface="Times New Roman" panose="02020603050405020304" pitchFamily="18" charset="0"/>
            </a:endParaRPr>
          </a:p>
        </p:txBody>
      </p:sp>
      <p:sp>
        <p:nvSpPr>
          <p:cNvPr id="8" name="Rectangle 7"/>
          <p:cNvSpPr/>
          <p:nvPr/>
        </p:nvSpPr>
        <p:spPr>
          <a:xfrm>
            <a:off x="794061" y="2008402"/>
            <a:ext cx="5606739" cy="646331"/>
          </a:xfrm>
          <a:prstGeom prst="rect">
            <a:avLst/>
          </a:prstGeom>
        </p:spPr>
        <p:txBody>
          <a:bodyPr wrap="square">
            <a:spAutoFit/>
          </a:bodyPr>
          <a:lstStyle/>
          <a:p>
            <a:r>
              <a:rPr lang="vi-VN" sz="3600" dirty="0">
                <a:latin typeface="Times New Roman" panose="02020603050405020304" pitchFamily="18" charset="0"/>
                <a:cs typeface="Times New Roman" panose="02020603050405020304" pitchFamily="18" charset="0"/>
              </a:rPr>
              <a:t>=&gt; </a:t>
            </a:r>
            <a:r>
              <a:rPr lang="en-US" sz="3600" dirty="0" smtClean="0">
                <a:latin typeface="Times New Roman" panose="02020603050405020304" pitchFamily="18" charset="0"/>
                <a:cs typeface="Times New Roman" panose="02020603050405020304" pitchFamily="18" charset="0"/>
              </a:rPr>
              <a:t>BPTT So </a:t>
            </a:r>
            <a:r>
              <a:rPr lang="en-US" sz="3600" dirty="0" err="1" smtClean="0">
                <a:latin typeface="Times New Roman" panose="02020603050405020304" pitchFamily="18" charset="0"/>
                <a:cs typeface="Times New Roman" panose="02020603050405020304" pitchFamily="18" charset="0"/>
              </a:rPr>
              <a:t>sánh</a:t>
            </a:r>
            <a:endParaRPr lang="en-US" sz="3600" dirty="0">
              <a:latin typeface="Times New Roman" panose="02020603050405020304" pitchFamily="18" charset="0"/>
              <a:cs typeface="Times New Roman" panose="02020603050405020304" pitchFamily="18" charset="0"/>
            </a:endParaRPr>
          </a:p>
        </p:txBody>
      </p:sp>
      <p:sp>
        <p:nvSpPr>
          <p:cNvPr id="5" name="Rectangle 4"/>
          <p:cNvSpPr/>
          <p:nvPr/>
        </p:nvSpPr>
        <p:spPr>
          <a:xfrm>
            <a:off x="790719" y="2723811"/>
            <a:ext cx="2331304" cy="646331"/>
          </a:xfrm>
          <a:prstGeom prst="rect">
            <a:avLst/>
          </a:prstGeom>
        </p:spPr>
        <p:txBody>
          <a:bodyPr wrap="square">
            <a:spAutoFit/>
          </a:bodyPr>
          <a:lstStyle/>
          <a:p>
            <a:r>
              <a:rPr lang="en-US" sz="3600" b="1" dirty="0" smtClean="0">
                <a:latin typeface="Times New Roman" panose="02020603050405020304" pitchFamily="18" charset="0"/>
                <a:cs typeface="Times New Roman" panose="02020603050405020304" pitchFamily="18" charset="0"/>
              </a:rPr>
              <a:t>2. </a:t>
            </a:r>
            <a:r>
              <a:rPr lang="en-US" sz="3600" b="1" u="sng" dirty="0" err="1" smtClean="0">
                <a:latin typeface="Times New Roman" panose="02020603050405020304" pitchFamily="18" charset="0"/>
                <a:cs typeface="Times New Roman" panose="02020603050405020304" pitchFamily="18" charset="0"/>
              </a:rPr>
              <a:t>Bài</a:t>
            </a:r>
            <a:r>
              <a:rPr lang="en-US" sz="3600" b="1" u="sng" dirty="0" smtClean="0">
                <a:latin typeface="Times New Roman" panose="02020603050405020304" pitchFamily="18" charset="0"/>
                <a:cs typeface="Times New Roman" panose="02020603050405020304" pitchFamily="18" charset="0"/>
              </a:rPr>
              <a:t> </a:t>
            </a:r>
            <a:r>
              <a:rPr lang="en-US" sz="3600" b="1" u="sng" dirty="0" err="1" smtClean="0">
                <a:latin typeface="Times New Roman" panose="02020603050405020304" pitchFamily="18" charset="0"/>
                <a:cs typeface="Times New Roman" panose="02020603050405020304" pitchFamily="18" charset="0"/>
              </a:rPr>
              <a:t>tập</a:t>
            </a:r>
            <a:r>
              <a:rPr lang="vi-VN" sz="3600" b="1" u="sng" dirty="0" smtClean="0">
                <a:latin typeface="Times New Roman" panose="02020603050405020304" pitchFamily="18" charset="0"/>
                <a:cs typeface="Times New Roman" panose="02020603050405020304" pitchFamily="18" charset="0"/>
              </a:rPr>
              <a:t>:</a:t>
            </a:r>
            <a:endParaRPr lang="en-US" sz="3600" b="1" u="sng" dirty="0">
              <a:latin typeface="Times New Roman" panose="02020603050405020304" pitchFamily="18" charset="0"/>
              <a:cs typeface="Times New Roman" panose="02020603050405020304" pitchFamily="18" charset="0"/>
            </a:endParaRPr>
          </a:p>
        </p:txBody>
      </p:sp>
      <p:sp>
        <p:nvSpPr>
          <p:cNvPr id="9" name="Rectangle 8"/>
          <p:cNvSpPr/>
          <p:nvPr/>
        </p:nvSpPr>
        <p:spPr>
          <a:xfrm>
            <a:off x="919567" y="3371722"/>
            <a:ext cx="7699998" cy="1200329"/>
          </a:xfrm>
          <a:prstGeom prst="rect">
            <a:avLst/>
          </a:prstGeom>
        </p:spPr>
        <p:txBody>
          <a:bodyPr wrap="square">
            <a:spAutoFit/>
          </a:bodyPr>
          <a:lstStyle/>
          <a:p>
            <a:pPr algn="ct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cha </a:t>
            </a:r>
            <a:r>
              <a:rPr lang="en-US" sz="3600" u="sng" dirty="0" err="1" smtClean="0">
                <a:solidFill>
                  <a:srgbClr val="C00000"/>
                </a:solidFill>
                <a:latin typeface="Times New Roman" panose="02020603050405020304" pitchFamily="18" charset="0"/>
                <a:cs typeface="Times New Roman" panose="02020603050405020304" pitchFamily="18" charset="0"/>
              </a:rPr>
              <a:t>như</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núi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Thái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Sơn</a:t>
            </a:r>
            <a:endParaRPr lang="en-US" sz="3600" dirty="0" smtClean="0">
              <a:latin typeface="Times New Roman" panose="02020603050405020304" pitchFamily="18" charset="0"/>
              <a:cs typeface="Times New Roman" panose="02020603050405020304" pitchFamily="18" charset="0"/>
            </a:endParaRPr>
          </a:p>
          <a:p>
            <a:pPr algn="ctr"/>
            <a:r>
              <a:rPr lang="en-US" sz="3600" dirty="0" err="1" smtClean="0">
                <a:latin typeface="Times New Roman" panose="02020603050405020304" pitchFamily="18" charset="0"/>
                <a:cs typeface="Times New Roman" panose="02020603050405020304" pitchFamily="18" charset="0"/>
              </a:rPr>
              <a:t>Nghĩa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mẹ</a:t>
            </a:r>
            <a:r>
              <a:rPr lang="en-US" sz="3600" dirty="0" smtClean="0">
                <a:latin typeface="Times New Roman" panose="02020603050405020304" pitchFamily="18" charset="0"/>
                <a:cs typeface="Times New Roman" panose="02020603050405020304" pitchFamily="18" charset="0"/>
              </a:rPr>
              <a:t> </a:t>
            </a:r>
            <a:r>
              <a:rPr lang="en-US" sz="3600" u="sng" dirty="0" err="1" smtClean="0">
                <a:solidFill>
                  <a:srgbClr val="C00000"/>
                </a:solidFill>
                <a:latin typeface="Times New Roman" panose="02020603050405020304" pitchFamily="18" charset="0"/>
                <a:cs typeface="Times New Roman" panose="02020603050405020304" pitchFamily="18" charset="0"/>
              </a:rPr>
              <a:t>như</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nước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nguồn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chảy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ra</a:t>
            </a:r>
            <a:endParaRPr lang="en-US" sz="3600" dirty="0">
              <a:latin typeface="Times New Roman" panose="02020603050405020304" pitchFamily="18" charset="0"/>
              <a:cs typeface="Times New Roman" panose="02020603050405020304" pitchFamily="18" charset="0"/>
            </a:endParaRPr>
          </a:p>
        </p:txBody>
      </p:sp>
      <p:sp>
        <p:nvSpPr>
          <p:cNvPr id="3" name="Rectangle 2"/>
          <p:cNvSpPr/>
          <p:nvPr/>
        </p:nvSpPr>
        <p:spPr>
          <a:xfrm>
            <a:off x="790719" y="5218382"/>
            <a:ext cx="10815918" cy="1200329"/>
          </a:xfrm>
          <a:prstGeom prst="rect">
            <a:avLst/>
          </a:prstGeom>
        </p:spPr>
        <p:txBody>
          <a:bodyPr wrap="square">
            <a:spAutoFit/>
          </a:bodyPr>
          <a:lstStyle/>
          <a:p>
            <a:r>
              <a:rPr lang="vi-VN" sz="3600" dirty="0">
                <a:solidFill>
                  <a:srgbClr val="1F1F1F"/>
                </a:solidFill>
                <a:latin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cs typeface="Times New Roman" panose="02020603050405020304" pitchFamily="18" charset="0"/>
              </a:rPr>
              <a:t> =&gt; </a:t>
            </a:r>
            <a:r>
              <a:rPr lang="en-US" sz="3600" dirty="0" smtClean="0">
                <a:solidFill>
                  <a:srgbClr val="040C28"/>
                </a:solidFill>
                <a:latin typeface="Times New Roman" panose="02020603050405020304" pitchFamily="18" charset="0"/>
                <a:cs typeface="Times New Roman" panose="02020603050405020304" pitchFamily="18" charset="0"/>
              </a:rPr>
              <a:t>C</a:t>
            </a:r>
            <a:r>
              <a:rPr lang="vi-VN" sz="3600" dirty="0" smtClean="0">
                <a:solidFill>
                  <a:srgbClr val="040C28"/>
                </a:solidFill>
                <a:latin typeface="Times New Roman" panose="02020603050405020304" pitchFamily="18" charset="0"/>
                <a:cs typeface="Times New Roman" panose="02020603050405020304" pitchFamily="18" charset="0"/>
              </a:rPr>
              <a:t>a </a:t>
            </a:r>
            <a:r>
              <a:rPr lang="vi-VN" sz="3600" dirty="0">
                <a:solidFill>
                  <a:srgbClr val="040C28"/>
                </a:solidFill>
                <a:latin typeface="Times New Roman" panose="02020603050405020304" pitchFamily="18" charset="0"/>
                <a:cs typeface="Times New Roman" panose="02020603050405020304" pitchFamily="18" charset="0"/>
              </a:rPr>
              <a:t>ngợi công lao </a:t>
            </a:r>
            <a:r>
              <a:rPr lang="en-US" sz="3600" dirty="0" smtClean="0">
                <a:solidFill>
                  <a:srgbClr val="040C28"/>
                </a:solidFill>
                <a:latin typeface="Times New Roman" panose="02020603050405020304" pitchFamily="18" charset="0"/>
                <a:cs typeface="Times New Roman" panose="02020603050405020304" pitchFamily="18" charset="0"/>
              </a:rPr>
              <a:t>to </a:t>
            </a:r>
            <a:r>
              <a:rPr lang="en-US" sz="3600" dirty="0" err="1" smtClean="0">
                <a:solidFill>
                  <a:srgbClr val="040C28"/>
                </a:solidFill>
                <a:latin typeface="Times New Roman" panose="02020603050405020304" pitchFamily="18" charset="0"/>
                <a:cs typeface="Times New Roman" panose="02020603050405020304" pitchFamily="18" charset="0"/>
              </a:rPr>
              <a:t>lớn</a:t>
            </a:r>
            <a:r>
              <a:rPr lang="en-US" sz="3600" dirty="0" smtClean="0">
                <a:solidFill>
                  <a:srgbClr val="040C28"/>
                </a:solidFill>
                <a:latin typeface="Times New Roman" panose="02020603050405020304" pitchFamily="18" charset="0"/>
                <a:cs typeface="Times New Roman" panose="02020603050405020304" pitchFamily="18" charset="0"/>
              </a:rPr>
              <a:t> </a:t>
            </a:r>
            <a:r>
              <a:rPr lang="en-US" sz="3600" dirty="0" err="1">
                <a:solidFill>
                  <a:srgbClr val="040C28"/>
                </a:solidFill>
                <a:latin typeface="Times New Roman" panose="02020603050405020304" pitchFamily="18" charset="0"/>
                <a:cs typeface="Times New Roman" panose="02020603050405020304" pitchFamily="18" charset="0"/>
              </a:rPr>
              <a:t>của</a:t>
            </a:r>
            <a:r>
              <a:rPr lang="en-US" sz="3600" dirty="0">
                <a:solidFill>
                  <a:srgbClr val="040C28"/>
                </a:solidFill>
                <a:latin typeface="Times New Roman" panose="02020603050405020304" pitchFamily="18" charset="0"/>
                <a:cs typeface="Times New Roman" panose="02020603050405020304" pitchFamily="18" charset="0"/>
              </a:rPr>
              <a:t> cha </a:t>
            </a:r>
            <a:r>
              <a:rPr lang="en-US" sz="3600" dirty="0" err="1" smtClean="0">
                <a:solidFill>
                  <a:srgbClr val="040C28"/>
                </a:solidFill>
                <a:latin typeface="Times New Roman" panose="02020603050405020304" pitchFamily="18" charset="0"/>
                <a:cs typeface="Times New Roman" panose="02020603050405020304" pitchFamily="18" charset="0"/>
              </a:rPr>
              <a:t>mẹ</a:t>
            </a:r>
            <a:r>
              <a:rPr lang="en-US" sz="3600" dirty="0" smtClean="0">
                <a:solidFill>
                  <a:srgbClr val="040C28"/>
                </a:solidFill>
                <a:latin typeface="Times New Roman" panose="02020603050405020304" pitchFamily="18" charset="0"/>
                <a:cs typeface="Times New Roman" panose="02020603050405020304" pitchFamily="18" charset="0"/>
              </a:rPr>
              <a:t>. </a:t>
            </a:r>
            <a:r>
              <a:rPr lang="en-US" sz="3600" dirty="0" err="1" smtClean="0">
                <a:solidFill>
                  <a:srgbClr val="040C28"/>
                </a:solidFill>
                <a:latin typeface="Times New Roman" panose="02020603050405020304" pitchFamily="18" charset="0"/>
                <a:cs typeface="Times New Roman" panose="02020603050405020304" pitchFamily="18" charset="0"/>
              </a:rPr>
              <a:t>Làm</a:t>
            </a:r>
            <a:r>
              <a:rPr lang="en-US" sz="3600" dirty="0" smtClean="0">
                <a:solidFill>
                  <a:srgbClr val="040C28"/>
                </a:solidFill>
                <a:latin typeface="Times New Roman" panose="02020603050405020304" pitchFamily="18" charset="0"/>
                <a:cs typeface="Times New Roman" panose="02020603050405020304" pitchFamily="18" charset="0"/>
              </a:rPr>
              <a:t> con </a:t>
            </a:r>
            <a:r>
              <a:rPr lang="en-US" sz="3600" dirty="0" err="1" smtClean="0">
                <a:solidFill>
                  <a:srgbClr val="040C28"/>
                </a:solidFill>
                <a:latin typeface="Times New Roman" panose="02020603050405020304" pitchFamily="18" charset="0"/>
                <a:cs typeface="Times New Roman" panose="02020603050405020304" pitchFamily="18" charset="0"/>
              </a:rPr>
              <a:t>phải</a:t>
            </a:r>
            <a:r>
              <a:rPr lang="en-US" sz="3600" dirty="0" smtClean="0">
                <a:solidFill>
                  <a:srgbClr val="040C28"/>
                </a:solidFill>
                <a:latin typeface="Times New Roman" panose="02020603050405020304" pitchFamily="18" charset="0"/>
                <a:cs typeface="Times New Roman" panose="02020603050405020304" pitchFamily="18" charset="0"/>
              </a:rPr>
              <a:t> </a:t>
            </a:r>
            <a:r>
              <a:rPr lang="en-US" sz="3600" dirty="0" err="1" smtClean="0">
                <a:solidFill>
                  <a:srgbClr val="040C28"/>
                </a:solidFill>
                <a:latin typeface="Times New Roman" panose="02020603050405020304" pitchFamily="18" charset="0"/>
                <a:cs typeface="Times New Roman" panose="02020603050405020304" pitchFamily="18" charset="0"/>
              </a:rPr>
              <a:t>sống</a:t>
            </a:r>
            <a:r>
              <a:rPr lang="en-US" sz="3600" dirty="0" smtClean="0">
                <a:solidFill>
                  <a:srgbClr val="040C28"/>
                </a:solidFill>
                <a:latin typeface="Times New Roman" panose="02020603050405020304" pitchFamily="18" charset="0"/>
                <a:cs typeface="Times New Roman" panose="02020603050405020304" pitchFamily="18" charset="0"/>
              </a:rPr>
              <a:t> </a:t>
            </a:r>
            <a:r>
              <a:rPr lang="en-US" sz="3600" dirty="0" err="1" smtClean="0">
                <a:solidFill>
                  <a:srgbClr val="040C28"/>
                </a:solidFill>
                <a:latin typeface="Times New Roman" panose="02020603050405020304" pitchFamily="18" charset="0"/>
                <a:cs typeface="Times New Roman" panose="02020603050405020304" pitchFamily="18" charset="0"/>
              </a:rPr>
              <a:t>hiếu</a:t>
            </a:r>
            <a:r>
              <a:rPr lang="en-US" sz="3600" dirty="0" smtClean="0">
                <a:solidFill>
                  <a:srgbClr val="040C28"/>
                </a:solidFill>
                <a:latin typeface="Times New Roman" panose="02020603050405020304" pitchFamily="18" charset="0"/>
                <a:cs typeface="Times New Roman" panose="02020603050405020304" pitchFamily="18" charset="0"/>
              </a:rPr>
              <a:t> </a:t>
            </a:r>
            <a:r>
              <a:rPr lang="en-US" sz="3600" dirty="0" err="1" smtClean="0">
                <a:solidFill>
                  <a:srgbClr val="040C28"/>
                </a:solidFill>
                <a:latin typeface="Times New Roman" panose="02020603050405020304" pitchFamily="18" charset="0"/>
                <a:cs typeface="Times New Roman" panose="02020603050405020304" pitchFamily="18" charset="0"/>
              </a:rPr>
              <a:t>thảo</a:t>
            </a:r>
            <a:r>
              <a:rPr lang="en-US" sz="3600" dirty="0" smtClean="0">
                <a:solidFill>
                  <a:srgbClr val="040C28"/>
                </a:solidFill>
                <a:latin typeface="Times New Roman" panose="02020603050405020304" pitchFamily="18" charset="0"/>
                <a:cs typeface="Times New Roman" panose="02020603050405020304" pitchFamily="18" charset="0"/>
              </a:rPr>
              <a:t>, </a:t>
            </a:r>
            <a:r>
              <a:rPr lang="en-US" sz="3600" dirty="0" err="1" smtClean="0">
                <a:solidFill>
                  <a:srgbClr val="040C28"/>
                </a:solidFill>
                <a:latin typeface="Times New Roman" panose="02020603050405020304" pitchFamily="18" charset="0"/>
                <a:cs typeface="Times New Roman" panose="02020603050405020304" pitchFamily="18" charset="0"/>
              </a:rPr>
              <a:t>kính</a:t>
            </a:r>
            <a:r>
              <a:rPr lang="en-US" sz="3600" dirty="0" smtClean="0">
                <a:solidFill>
                  <a:srgbClr val="040C28"/>
                </a:solidFill>
                <a:latin typeface="Times New Roman" panose="02020603050405020304" pitchFamily="18" charset="0"/>
                <a:cs typeface="Times New Roman" panose="02020603050405020304" pitchFamily="18" charset="0"/>
              </a:rPr>
              <a:t> </a:t>
            </a:r>
            <a:r>
              <a:rPr lang="en-US" sz="3600" dirty="0" err="1" smtClean="0">
                <a:solidFill>
                  <a:srgbClr val="040C28"/>
                </a:solidFill>
                <a:latin typeface="Times New Roman" panose="02020603050405020304" pitchFamily="18" charset="0"/>
                <a:cs typeface="Times New Roman" panose="02020603050405020304" pitchFamily="18" charset="0"/>
              </a:rPr>
              <a:t>trọng</a:t>
            </a:r>
            <a:r>
              <a:rPr lang="en-US" sz="3600" dirty="0" smtClean="0">
                <a:solidFill>
                  <a:srgbClr val="040C28"/>
                </a:solidFill>
                <a:latin typeface="Times New Roman" panose="02020603050405020304" pitchFamily="18" charset="0"/>
                <a:cs typeface="Times New Roman" panose="02020603050405020304" pitchFamily="18" charset="0"/>
              </a:rPr>
              <a:t> cha </a:t>
            </a:r>
            <a:r>
              <a:rPr lang="en-US" sz="3600" dirty="0" err="1" smtClean="0">
                <a:solidFill>
                  <a:srgbClr val="040C28"/>
                </a:solidFill>
                <a:latin typeface="Times New Roman" panose="02020603050405020304" pitchFamily="18" charset="0"/>
                <a:cs typeface="Times New Roman" panose="02020603050405020304" pitchFamily="18" charset="0"/>
              </a:rPr>
              <a:t>mẹ</a:t>
            </a:r>
            <a:r>
              <a:rPr lang="en-US" sz="3600" dirty="0" smtClean="0">
                <a:solidFill>
                  <a:srgbClr val="040C28"/>
                </a:solidFill>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6" name="Rectangle 5"/>
          <p:cNvSpPr/>
          <p:nvPr/>
        </p:nvSpPr>
        <p:spPr>
          <a:xfrm>
            <a:off x="6131858" y="4572051"/>
            <a:ext cx="3557384" cy="646331"/>
          </a:xfrm>
          <a:prstGeom prst="rect">
            <a:avLst/>
          </a:prstGeom>
        </p:spPr>
        <p:txBody>
          <a:bodyPr wrap="none">
            <a:spAutoFit/>
          </a:bodyPr>
          <a:lstStyle/>
          <a:p>
            <a:r>
              <a:rPr lang="en-US" sz="3600" i="1" dirty="0">
                <a:solidFill>
                  <a:srgbClr val="333333"/>
                </a:solidFill>
                <a:latin typeface="Times New Roman" panose="02020603050405020304" pitchFamily="18" charset="0"/>
              </a:rPr>
              <a:t>(Ca </a:t>
            </a:r>
            <a:r>
              <a:rPr lang="en-US" sz="3600" i="1" dirty="0" err="1">
                <a:solidFill>
                  <a:srgbClr val="333333"/>
                </a:solidFill>
                <a:latin typeface="Times New Roman" panose="02020603050405020304" pitchFamily="18" charset="0"/>
              </a:rPr>
              <a:t>dao</a:t>
            </a:r>
            <a:r>
              <a:rPr lang="en-US" sz="3600" i="1" dirty="0">
                <a:solidFill>
                  <a:srgbClr val="333333"/>
                </a:solidFill>
                <a:latin typeface="Times New Roman" panose="02020603050405020304" pitchFamily="18" charset="0"/>
              </a:rPr>
              <a:t> </a:t>
            </a:r>
            <a:r>
              <a:rPr lang="en-US" sz="3600" i="1" dirty="0" err="1">
                <a:solidFill>
                  <a:srgbClr val="333333"/>
                </a:solidFill>
                <a:latin typeface="Times New Roman" panose="02020603050405020304" pitchFamily="18" charset="0"/>
              </a:rPr>
              <a:t>Vệt</a:t>
            </a:r>
            <a:r>
              <a:rPr lang="en-US" sz="3600" i="1" dirty="0">
                <a:solidFill>
                  <a:srgbClr val="333333"/>
                </a:solidFill>
                <a:latin typeface="Times New Roman" panose="02020603050405020304" pitchFamily="18" charset="0"/>
              </a:rPr>
              <a:t> Nam)</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1000"/>
                                        <p:tgtEl>
                                          <p:spTgt spid="3"/>
                                        </p:tgtEl>
                                      </p:cBhvr>
                                    </p:animEffect>
                                    <p:anim calcmode="lin" valueType="num">
                                      <p:cBhvr>
                                        <p:cTn id="41" dur="1000" fill="hold"/>
                                        <p:tgtEl>
                                          <p:spTgt spid="3"/>
                                        </p:tgtEl>
                                        <p:attrNameLst>
                                          <p:attrName>ppt_x</p:attrName>
                                        </p:attrNameLst>
                                      </p:cBhvr>
                                      <p:tavLst>
                                        <p:tav tm="0">
                                          <p:val>
                                            <p:strVal val="#ppt_x"/>
                                          </p:val>
                                        </p:tav>
                                        <p:tav tm="100000">
                                          <p:val>
                                            <p:strVal val="#ppt_x"/>
                                          </p:val>
                                        </p:tav>
                                      </p:tavLst>
                                    </p:anim>
                                    <p:anim calcmode="lin" valueType="num">
                                      <p:cBhvr>
                                        <p:cTn id="4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5" grpId="0"/>
      <p:bldP spid="9" grpId="0"/>
      <p:bldP spid="3"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5165" y="3241716"/>
            <a:ext cx="11551224" cy="1200329"/>
          </a:xfrm>
          <a:prstGeom prst="rect">
            <a:avLst/>
          </a:prstGeom>
        </p:spPr>
        <p:txBody>
          <a:bodyPr wrap="square">
            <a:spAutoFit/>
          </a:bodyPr>
          <a:lstStyle/>
          <a:p>
            <a:pPr algn="just">
              <a:spcAft>
                <a:spcPts val="0"/>
              </a:spcAft>
            </a:pP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latin typeface="Times New Roman" panose="02020603050405020304" pitchFamily="18" charset="0"/>
                <a:ea typeface="Times New Roman" panose="02020603050405020304" pitchFamily="18" charset="0"/>
                <a:cs typeface="Times New Roman" panose="02020603050405020304" pitchFamily="18" charset="0"/>
              </a:rPr>
              <a:t>Từ ghép :</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 ng</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ặ</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t nghèo, giam giữ, </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tươi </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tốt, </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nhường nhịn</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 rơi </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rụng</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75165" y="368544"/>
            <a:ext cx="4680161" cy="646331"/>
          </a:xfrm>
          <a:prstGeom prst="rect">
            <a:avLst/>
          </a:prstGeom>
        </p:spPr>
        <p:txBody>
          <a:bodyPr wrap="square">
            <a:spAutoFit/>
          </a:bodyPr>
          <a:lstStyle/>
          <a:p>
            <a:pPr lvl="0"/>
            <a:r>
              <a:rPr lang="en-US" sz="3600" b="1" dirty="0" smtClean="0">
                <a:solidFill>
                  <a:srgbClr val="FF0000"/>
                </a:solidFill>
                <a:latin typeface="Times New Roman" panose="02020603050405020304" pitchFamily="18" charset="0"/>
                <a:cs typeface="Times New Roman" panose="02020603050405020304" pitchFamily="18" charset="0"/>
              </a:rPr>
              <a:t>III. </a:t>
            </a:r>
            <a:r>
              <a:rPr lang="en-US" sz="3600" b="1" u="sng" dirty="0" err="1" smtClean="0">
                <a:solidFill>
                  <a:srgbClr val="FF0000"/>
                </a:solidFill>
                <a:latin typeface="Times New Roman" panose="02020603050405020304" pitchFamily="18" charset="0"/>
                <a:cs typeface="Times New Roman" panose="02020603050405020304" pitchFamily="18" charset="0"/>
              </a:rPr>
              <a:t>Từ</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ghép</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và</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từ</a:t>
            </a:r>
            <a:r>
              <a:rPr lang="en-US" sz="3600" b="1" u="sng" dirty="0" smtClean="0">
                <a:solidFill>
                  <a:srgbClr val="FF0000"/>
                </a:solidFill>
                <a:latin typeface="Times New Roman" panose="02020603050405020304" pitchFamily="18" charset="0"/>
                <a:cs typeface="Times New Roman" panose="02020603050405020304" pitchFamily="18" charset="0"/>
              </a:rPr>
              <a:t> </a:t>
            </a:r>
            <a:r>
              <a:rPr lang="en-US" sz="3600" b="1" u="sng" dirty="0" err="1" smtClean="0">
                <a:solidFill>
                  <a:srgbClr val="FF0000"/>
                </a:solidFill>
                <a:latin typeface="Times New Roman" panose="02020603050405020304" pitchFamily="18" charset="0"/>
                <a:cs typeface="Times New Roman" panose="02020603050405020304" pitchFamily="18" charset="0"/>
              </a:rPr>
              <a:t>láy</a:t>
            </a:r>
            <a:r>
              <a:rPr lang="en-US" sz="3600" b="1" u="sng" dirty="0" smtClean="0">
                <a:solidFill>
                  <a:srgbClr val="FF0000"/>
                </a:solidFill>
                <a:latin typeface="Times New Roman" panose="02020603050405020304" pitchFamily="18" charset="0"/>
                <a:cs typeface="Times New Roman" panose="02020603050405020304" pitchFamily="18" charset="0"/>
              </a:rPr>
              <a:t>:</a:t>
            </a:r>
            <a:endParaRPr lang="en-US" sz="3600" u="sng" dirty="0" smtClean="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75165" y="4801158"/>
            <a:ext cx="11551224" cy="646331"/>
          </a:xfrm>
          <a:prstGeom prst="rect">
            <a:avLst/>
          </a:prstGeom>
        </p:spPr>
        <p:txBody>
          <a:bodyPr wrap="square">
            <a:spAutoFit/>
          </a:bodyPr>
          <a:lstStyle/>
          <a:p>
            <a:pPr algn="just">
              <a:spcAft>
                <a:spcPts val="0"/>
              </a:spcAft>
            </a:pPr>
            <a:r>
              <a:rPr lang="vi-VN"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3600" b="1" dirty="0">
                <a:latin typeface="Times New Roman" panose="02020603050405020304" pitchFamily="18" charset="0"/>
                <a:ea typeface="Times New Roman" panose="02020603050405020304" pitchFamily="18" charset="0"/>
                <a:cs typeface="Times New Roman" panose="02020603050405020304" pitchFamily="18" charset="0"/>
              </a:rPr>
              <a:t>Từ láy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lấp lánh, nho nhỏ, gật gù, lạnh lùng, xa xôi</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915096" y="1682274"/>
            <a:ext cx="10877975" cy="1200329"/>
          </a:xfrm>
          <a:prstGeom prst="rect">
            <a:avLst/>
          </a:prstGeom>
        </p:spPr>
        <p:txBody>
          <a:bodyPr wrap="square">
            <a:spAutoFit/>
          </a:bodyPr>
          <a:lstStyle/>
          <a:p>
            <a:pPr algn="just">
              <a:spcAft>
                <a:spcPts val="0"/>
              </a:spcAft>
            </a:pPr>
            <a:r>
              <a:rPr lang="en-US" sz="3600" i="1" dirty="0" smtClean="0">
                <a:latin typeface="Times New Roman" panose="02020603050405020304" pitchFamily="18" charset="0"/>
                <a:ea typeface="Times New Roman" panose="02020603050405020304" pitchFamily="18" charset="0"/>
                <a:cs typeface="Times New Roman" panose="02020603050405020304" pitchFamily="18" charset="0"/>
              </a:rPr>
              <a:t>N</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g</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ặ</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t nghèo, </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giam </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giữ, lấp </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lánh,</a:t>
            </a:r>
            <a:r>
              <a:rPr lang="en-US" sz="36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nho </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nhỏ,</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tươi </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tốt, nhường nhịn,</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i="1" dirty="0" smtClean="0">
                <a:latin typeface="Times New Roman" panose="02020603050405020304" pitchFamily="18" charset="0"/>
                <a:ea typeface="Times New Roman" panose="02020603050405020304" pitchFamily="18" charset="0"/>
                <a:cs typeface="Times New Roman" panose="02020603050405020304" pitchFamily="18" charset="0"/>
              </a:rPr>
              <a:t>rơi </a:t>
            </a:r>
            <a:r>
              <a:rPr lang="vi-VN" sz="3600" i="1" dirty="0">
                <a:latin typeface="Times New Roman" panose="02020603050405020304" pitchFamily="18" charset="0"/>
                <a:ea typeface="Times New Roman" panose="02020603050405020304" pitchFamily="18" charset="0"/>
                <a:cs typeface="Times New Roman" panose="02020603050405020304" pitchFamily="18" charset="0"/>
              </a:rPr>
              <a:t>rụng, gật gù, lạnh lùng, xa xôi.</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375165" y="1089127"/>
            <a:ext cx="10244938" cy="646331"/>
          </a:xfrm>
          <a:prstGeom prst="rect">
            <a:avLst/>
          </a:prstGeom>
        </p:spPr>
        <p:txBody>
          <a:bodyPr wrap="square">
            <a:spAutoFit/>
          </a:bodyPr>
          <a:lstStyle/>
          <a:p>
            <a:pPr algn="just">
              <a:spcAft>
                <a:spcPts val="0"/>
              </a:spcAft>
            </a:pP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Xếp</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đây</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ghép</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600"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láy</a:t>
            </a:r>
            <a:endParaRPr lang="en-US" sz="36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9906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1000"/>
                                        <p:tgtEl>
                                          <p:spTgt spid="4"/>
                                        </p:tgtEl>
                                      </p:cBhvr>
                                    </p:animEffect>
                                    <p:anim calcmode="lin" valueType="num">
                                      <p:cBhvr>
                                        <p:cTn id="34" dur="1000" fill="hold"/>
                                        <p:tgtEl>
                                          <p:spTgt spid="4"/>
                                        </p:tgtEl>
                                        <p:attrNameLst>
                                          <p:attrName>ppt_x</p:attrName>
                                        </p:attrNameLst>
                                      </p:cBhvr>
                                      <p:tavLst>
                                        <p:tav tm="0">
                                          <p:val>
                                            <p:strVal val="#ppt_x"/>
                                          </p:val>
                                        </p:tav>
                                        <p:tav tm="100000">
                                          <p:val>
                                            <p:strVal val="#ppt_x"/>
                                          </p:val>
                                        </p:tav>
                                      </p:tavLst>
                                    </p:anim>
                                    <p:anim calcmode="lin" valueType="num">
                                      <p:cBhvr>
                                        <p:cTn id="3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9039" y="1746115"/>
            <a:ext cx="11551608" cy="4832092"/>
          </a:xfrm>
          <a:prstGeom prst="rect">
            <a:avLst/>
          </a:prstGeom>
        </p:spPr>
        <p:txBody>
          <a:bodyPr wrap="square">
            <a:spAutoFit/>
          </a:bodyPr>
          <a:lstStyle/>
          <a:p>
            <a:pPr lvl="0"/>
            <a:r>
              <a:rPr lang="en-US" sz="2800" b="1" i="1" dirty="0" err="1">
                <a:solidFill>
                  <a:srgbClr val="C00000"/>
                </a:solidFill>
                <a:latin typeface="Times New Roman" panose="02020603050405020304" pitchFamily="18" charset="0"/>
                <a:cs typeface="Times New Roman" panose="02020603050405020304" pitchFamily="18" charset="0"/>
              </a:rPr>
              <a:t>Gợi</a:t>
            </a:r>
            <a:r>
              <a:rPr lang="en-US" sz="2800" b="1" i="1" dirty="0">
                <a:solidFill>
                  <a:srgbClr val="C00000"/>
                </a:solidFill>
                <a:latin typeface="Times New Roman" panose="02020603050405020304" pitchFamily="18" charset="0"/>
                <a:cs typeface="Times New Roman" panose="02020603050405020304" pitchFamily="18" charset="0"/>
              </a:rPr>
              <a:t> ý:</a:t>
            </a:r>
            <a:endParaRPr lang="en-US" sz="2800" b="1" dirty="0">
              <a:solidFill>
                <a:srgbClr val="C00000"/>
              </a:solidFill>
              <a:latin typeface="Times New Roman" panose="02020603050405020304" pitchFamily="18" charset="0"/>
              <a:cs typeface="Times New Roman" panose="02020603050405020304" pitchFamily="18" charset="0"/>
            </a:endParaRPr>
          </a:p>
          <a:p>
            <a:pPr lvl="0"/>
            <a:r>
              <a:rPr lang="en-US"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Trong câu chuyện </a:t>
            </a:r>
            <a:r>
              <a:rPr lang="en-US" sz="2800" dirty="0" smtClean="0">
                <a:latin typeface="Times New Roman" panose="02020603050405020304" pitchFamily="18" charset="0"/>
                <a:cs typeface="Times New Roman" panose="02020603050405020304" pitchFamily="18" charset="0"/>
              </a:rPr>
              <a:t>“</a:t>
            </a:r>
            <a:r>
              <a:rPr lang="vi-VN" sz="2800" dirty="0" smtClean="0">
                <a:latin typeface="Times New Roman" panose="02020603050405020304" pitchFamily="18" charset="0"/>
                <a:cs typeface="Times New Roman" panose="02020603050405020304" pitchFamily="18" charset="0"/>
              </a:rPr>
              <a:t>Nếu </a:t>
            </a:r>
            <a:r>
              <a:rPr lang="vi-VN" sz="2800" dirty="0">
                <a:latin typeface="Times New Roman" panose="02020603050405020304" pitchFamily="18" charset="0"/>
                <a:cs typeface="Times New Roman" panose="02020603050405020304" pitchFamily="18" charset="0"/>
              </a:rPr>
              <a:t>cậu muốn có một người </a:t>
            </a:r>
            <a:r>
              <a:rPr lang="vi-VN" sz="2800" dirty="0" smtClean="0">
                <a:latin typeface="Times New Roman" panose="02020603050405020304" pitchFamily="18" charset="0"/>
                <a:cs typeface="Times New Roman" panose="02020603050405020304" pitchFamily="18" charset="0"/>
              </a:rPr>
              <a:t>bạn</a:t>
            </a:r>
            <a:r>
              <a:rPr lang="en-US" sz="2800" dirty="0" smtClean="0">
                <a:latin typeface="Times New Roman" panose="02020603050405020304" pitchFamily="18" charset="0"/>
                <a:cs typeface="Times New Roman" panose="02020603050405020304" pitchFamily="18" charset="0"/>
              </a:rPr>
              <a:t>”</a:t>
            </a: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nhân vật</a:t>
            </a:r>
            <a:r>
              <a:rPr lang="vi-VN" sz="2800" dirty="0">
                <a:solidFill>
                  <a:srgbClr val="FF0000"/>
                </a:solidFill>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hoàng tử bé đã để lại trong em rất nhiều những cảm xúc thú vị. Hoàng tử bé là một nhân vật đang trên đường đi tìm con người của hành tinh Trái Đất. Ở đây, cậu đã gặp được cáo - người bạn đầu tiên của mình. Cậu </a:t>
            </a:r>
            <a:r>
              <a:rPr lang="vi-VN" sz="2800" u="sng" dirty="0">
                <a:solidFill>
                  <a:srgbClr val="FF0000"/>
                </a:solidFill>
                <a:latin typeface="Times New Roman" panose="02020603050405020304" pitchFamily="18" charset="0"/>
                <a:cs typeface="Times New Roman" panose="02020603050405020304" pitchFamily="18" charset="0"/>
              </a:rPr>
              <a:t>bẽn lẽn</a:t>
            </a:r>
            <a:r>
              <a:rPr lang="vi-VN" sz="2800" dirty="0">
                <a:latin typeface="Times New Roman" panose="02020603050405020304" pitchFamily="18" charset="0"/>
                <a:cs typeface="Times New Roman" panose="02020603050405020304" pitchFamily="18" charset="0"/>
              </a:rPr>
              <a:t>, </a:t>
            </a:r>
            <a:r>
              <a:rPr lang="vi-VN" sz="2800" u="sng" dirty="0">
                <a:solidFill>
                  <a:srgbClr val="FF0000"/>
                </a:solidFill>
                <a:latin typeface="Times New Roman" panose="02020603050405020304" pitchFamily="18" charset="0"/>
                <a:cs typeface="Times New Roman" panose="02020603050405020304" pitchFamily="18" charset="0"/>
              </a:rPr>
              <a:t>ngập ngừng </a:t>
            </a:r>
            <a:r>
              <a:rPr lang="vi-VN" sz="2800" dirty="0">
                <a:latin typeface="Times New Roman" panose="02020603050405020304" pitchFamily="18" charset="0"/>
                <a:cs typeface="Times New Roman" panose="02020603050405020304" pitchFamily="18" charset="0"/>
              </a:rPr>
              <a:t>khi được học cách cảm hóa một người bạn. Cái cách mà hoàng tử bé lặp lại những câu nói khiến em cảm thấy rất </a:t>
            </a:r>
            <a:r>
              <a:rPr lang="vi-VN" sz="2800" u="sng" dirty="0">
                <a:solidFill>
                  <a:srgbClr val="FF0000"/>
                </a:solidFill>
                <a:latin typeface="Times New Roman" panose="02020603050405020304" pitchFamily="18" charset="0"/>
                <a:cs typeface="Times New Roman" panose="02020603050405020304" pitchFamily="18" charset="0"/>
              </a:rPr>
              <a:t>thích thú</a:t>
            </a:r>
            <a:r>
              <a:rPr lang="vi-VN" sz="2800" dirty="0">
                <a:latin typeface="Times New Roman" panose="02020603050405020304" pitchFamily="18" charset="0"/>
                <a:cs typeface="Times New Roman" panose="02020603050405020304" pitchFamily="18" charset="0"/>
              </a:rPr>
              <a:t>. Bởi, tuy còn chút e dè, cậu vẫn đã </a:t>
            </a:r>
            <a:r>
              <a:rPr lang="vi-VN" sz="2800" u="sng" dirty="0">
                <a:solidFill>
                  <a:srgbClr val="FF0000"/>
                </a:solidFill>
                <a:latin typeface="Times New Roman" panose="02020603050405020304" pitchFamily="18" charset="0"/>
                <a:cs typeface="Times New Roman" panose="02020603050405020304" pitchFamily="18" charset="0"/>
              </a:rPr>
              <a:t>sẵn sàng </a:t>
            </a:r>
            <a:r>
              <a:rPr lang="vi-VN" sz="2800" dirty="0">
                <a:latin typeface="Times New Roman" panose="02020603050405020304" pitchFamily="18" charset="0"/>
                <a:cs typeface="Times New Roman" panose="02020603050405020304" pitchFamily="18" charset="0"/>
              </a:rPr>
              <a:t>mở lòng đón nhận cho mình một người bạn “khác lạ”. Tình bạn ngắn ngủi nhưng đẹp đẽ ấy của hoàng tử bé và cáo đã khiến câu chuyện trở nên đậm chất thơ hơn bao giờ hết. Nhân vật hoàng tử bé cũng theo đó mà để lại dấu ấn khó mờ phai trong lòng người đọc.</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349039" y="334994"/>
            <a:ext cx="11551608" cy="1384995"/>
          </a:xfrm>
          <a:prstGeom prst="rect">
            <a:avLst/>
          </a:prstGeom>
        </p:spPr>
        <p:txBody>
          <a:bodyPr wrap="square">
            <a:spAutoFit/>
          </a:bodyPr>
          <a:lstStyle/>
          <a:p>
            <a:pPr lvl="0"/>
            <a:r>
              <a:rPr lang="en-US" sz="2800" b="1" dirty="0" err="1" smtClean="0">
                <a:latin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5.</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khoảng</a:t>
            </a:r>
            <a:r>
              <a:rPr lang="en-US" sz="2800" dirty="0">
                <a:latin typeface="Times New Roman" panose="02020603050405020304" pitchFamily="18" charset="0"/>
                <a:cs typeface="Times New Roman" panose="02020603050405020304" pitchFamily="18" charset="0"/>
              </a:rPr>
              <a:t> 5-7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láy</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1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308</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Cambria Math</vt:lpstr>
      <vt:lpstr>Times New Roman</vt:lpstr>
      <vt:lpstr>15_Office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112</cp:revision>
  <dcterms:created xsi:type="dcterms:W3CDTF">2021-08-13T07:48:00Z</dcterms:created>
  <dcterms:modified xsi:type="dcterms:W3CDTF">2024-09-25T09:10:47Z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4326163665F244E6A49219A03E3ACC18_13</vt:lpwstr>
  </property>
  <property fmtid="{D5CDD505-2E9C-101B-9397-08002B2CF9AE}" pid="3" name="KSOProductBuildVer">
    <vt:lpwstr>1033-12.2.0.13201</vt:lpwstr>
  </property>
</Properties>
</file>