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7" r:id="rId3"/>
    <p:sldId id="279" r:id="rId4"/>
    <p:sldId id="278" r:id="rId5"/>
    <p:sldId id="268" r:id="rId6"/>
    <p:sldId id="280" r:id="rId7"/>
    <p:sldId id="258" r:id="rId8"/>
    <p:sldId id="281" r:id="rId9"/>
    <p:sldId id="272" r:id="rId10"/>
    <p:sldId id="261" r:id="rId11"/>
    <p:sldId id="262" r:id="rId12"/>
    <p:sldId id="282" r:id="rId13"/>
    <p:sldId id="275" r:id="rId14"/>
    <p:sldId id="287" r:id="rId15"/>
    <p:sldId id="284" r:id="rId16"/>
    <p:sldId id="285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0FB7BD"/>
    <a:srgbClr val="F16649"/>
    <a:srgbClr val="9CDDE0"/>
    <a:srgbClr val="AFDDFF"/>
    <a:srgbClr val="EAF2FA"/>
    <a:srgbClr val="79D1D5"/>
    <a:srgbClr val="A3E7FF"/>
    <a:srgbClr val="0D9FA3"/>
    <a:srgbClr val="53C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6" y="78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190633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about your neighbourhood.  You can use the adjectives below.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962397" y="1631373"/>
            <a:ext cx="7219207" cy="1101436"/>
            <a:chOff x="1184564" y="1631373"/>
            <a:chExt cx="7219207" cy="1101436"/>
          </a:xfrm>
        </p:grpSpPr>
        <p:sp>
          <p:nvSpPr>
            <p:cNvPr id="4" name="Rounded Rectangle 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noisy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8017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busy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crowded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modern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9736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7394" y="3075250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4040" y="3900477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Is your neighbourhood quiet?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</a:t>
            </a:r>
            <a:r>
              <a:rPr lang="en-US" sz="2800"/>
              <a:t>Yes, it is. / No, it’s noisy.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701653"/>
            <a:ext cx="477203" cy="50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97498" y="739154"/>
            <a:ext cx="84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/ɪ/ 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65067"/>
              </p:ext>
            </p:extLst>
          </p:nvPr>
        </p:nvGraphicFramePr>
        <p:xfrm>
          <a:off x="1419598" y="3210107"/>
          <a:ext cx="6083602" cy="3046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/ɪ/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/i:/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3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62396" y="1328882"/>
            <a:ext cx="7219207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9598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597" y="1955647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490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6836" y="1955647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4077" y="1511300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9492" y="1955647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204" y="1511300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1315" y="1955647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678548"/>
            <a:ext cx="75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Now, in pairs put the words in the correct column.</a:t>
            </a:r>
          </a:p>
        </p:txBody>
      </p:sp>
      <p:pic>
        <p:nvPicPr>
          <p:cNvPr id="3" name="Bản sao của B1_25">
            <a:hlinkClick r:id="" action="ppaction://media"/>
            <a:extLst>
              <a:ext uri="{FF2B5EF4-FFF2-40B4-BE49-F238E27FC236}">
                <a16:creationId xmlns:a16="http://schemas.microsoft.com/office/drawing/2014/main" id="{C7AC0AF1-0455-4703-A875-39805EAF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2774" y="255191"/>
            <a:ext cx="487363" cy="487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F95274-D4C9-4461-A330-E71D3EA957C5}"/>
              </a:ext>
            </a:extLst>
          </p:cNvPr>
          <p:cNvSpPr txBox="1"/>
          <p:nvPr/>
        </p:nvSpPr>
        <p:spPr>
          <a:xfrm>
            <a:off x="1419598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D5D6E5-2910-4F77-B199-C78D5D2A5F1E}"/>
              </a:ext>
            </a:extLst>
          </p:cNvPr>
          <p:cNvSpPr txBox="1"/>
          <p:nvPr/>
        </p:nvSpPr>
        <p:spPr>
          <a:xfrm>
            <a:off x="1419597" y="195067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9698E-508E-45F4-9C0C-1B8A29E54C5A}"/>
              </a:ext>
            </a:extLst>
          </p:cNvPr>
          <p:cNvSpPr txBox="1"/>
          <p:nvPr/>
        </p:nvSpPr>
        <p:spPr>
          <a:xfrm>
            <a:off x="3051490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72D8FF-2C4D-412F-9D2E-A92A64FDBD6A}"/>
              </a:ext>
            </a:extLst>
          </p:cNvPr>
          <p:cNvSpPr txBox="1"/>
          <p:nvPr/>
        </p:nvSpPr>
        <p:spPr>
          <a:xfrm>
            <a:off x="2986836" y="1950670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79F8D4-AF9D-4CB2-9383-E77A3DC9B619}"/>
              </a:ext>
            </a:extLst>
          </p:cNvPr>
          <p:cNvSpPr txBox="1"/>
          <p:nvPr/>
        </p:nvSpPr>
        <p:spPr>
          <a:xfrm>
            <a:off x="4554077" y="1506323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1C6AE-1F74-425A-953A-03CA9AE159FA}"/>
              </a:ext>
            </a:extLst>
          </p:cNvPr>
          <p:cNvSpPr txBox="1"/>
          <p:nvPr/>
        </p:nvSpPr>
        <p:spPr>
          <a:xfrm>
            <a:off x="4609492" y="1950670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33DF5B-8A4D-4C49-9B14-BE5DF4B21D44}"/>
              </a:ext>
            </a:extLst>
          </p:cNvPr>
          <p:cNvSpPr txBox="1"/>
          <p:nvPr/>
        </p:nvSpPr>
        <p:spPr>
          <a:xfrm>
            <a:off x="6195204" y="1506323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C27DAB-19AF-4E2A-A8B0-DC5A7DA55BEF}"/>
              </a:ext>
            </a:extLst>
          </p:cNvPr>
          <p:cNvSpPr txBox="1"/>
          <p:nvPr/>
        </p:nvSpPr>
        <p:spPr>
          <a:xfrm>
            <a:off x="6121315" y="1950670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BEB5A-2307-4D6F-A104-BCB8CF3BDB8D}"/>
              </a:ext>
            </a:extLst>
          </p:cNvPr>
          <p:cNvSpPr txBox="1"/>
          <p:nvPr/>
        </p:nvSpPr>
        <p:spPr>
          <a:xfrm>
            <a:off x="2516226" y="3941352"/>
            <a:ext cx="85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noisy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23435A-38A9-481F-B7CB-8A6EA43FECDF}"/>
              </a:ext>
            </a:extLst>
          </p:cNvPr>
          <p:cNvSpPr txBox="1"/>
          <p:nvPr/>
        </p:nvSpPr>
        <p:spPr>
          <a:xfrm>
            <a:off x="5169753" y="3941352"/>
            <a:ext cx="160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convenient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81175-5882-4291-B140-4EE52CD86415}"/>
              </a:ext>
            </a:extLst>
          </p:cNvPr>
          <p:cNvSpPr txBox="1"/>
          <p:nvPr/>
        </p:nvSpPr>
        <p:spPr>
          <a:xfrm>
            <a:off x="5536166" y="451763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cheap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5BC97-E5B2-4827-8095-8CE436A6E786}"/>
              </a:ext>
            </a:extLst>
          </p:cNvPr>
          <p:cNvSpPr txBox="1"/>
          <p:nvPr/>
        </p:nvSpPr>
        <p:spPr>
          <a:xfrm>
            <a:off x="5406183" y="5115657"/>
            <a:ext cx="127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peaceful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09E44-FC93-4B2D-A239-0FD44574AF1C}"/>
              </a:ext>
            </a:extLst>
          </p:cNvPr>
          <p:cNvSpPr txBox="1"/>
          <p:nvPr/>
        </p:nvSpPr>
        <p:spPr>
          <a:xfrm>
            <a:off x="5636599" y="57136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clean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4063A6-DAD6-433E-9494-168D52192D34}"/>
              </a:ext>
            </a:extLst>
          </p:cNvPr>
          <p:cNvSpPr txBox="1"/>
          <p:nvPr/>
        </p:nvSpPr>
        <p:spPr>
          <a:xfrm>
            <a:off x="2237485" y="4517630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expensive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17ADD-8D5D-48EC-B832-5370EDE94CEC}"/>
              </a:ext>
            </a:extLst>
          </p:cNvPr>
          <p:cNvSpPr txBox="1"/>
          <p:nvPr/>
        </p:nvSpPr>
        <p:spPr>
          <a:xfrm>
            <a:off x="2337812" y="5142186"/>
            <a:ext cx="116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exciting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B9D326-6848-41E0-ADFE-54E87C9C197C}"/>
              </a:ext>
            </a:extLst>
          </p:cNvPr>
          <p:cNvSpPr txBox="1"/>
          <p:nvPr/>
        </p:nvSpPr>
        <p:spPr>
          <a:xfrm>
            <a:off x="2401312" y="571368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friendly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76" y="-1731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</a:t>
            </a:r>
            <a:r>
              <a:rPr lang="en-US" sz="3600" b="1" u="sng" dirty="0">
                <a:solidFill>
                  <a:srgbClr val="0084B1"/>
                </a:solidFill>
              </a:rPr>
              <a:t>Pronunciation</a:t>
            </a:r>
            <a:r>
              <a:rPr lang="en-US" sz="3600" b="1" dirty="0">
                <a:solidFill>
                  <a:srgbClr val="0084B1"/>
                </a:solidFill>
              </a:rPr>
              <a:t>: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65495" y="101600"/>
            <a:ext cx="386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/ɪ/ and /i:/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313 -1.85185E-6 L 0.11979 0.38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33333E-6 3.33333E-6 L -0.10348 0.323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61111E-6 0.00139 L 0.27153 0.471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104 -1.85185E-6 L 0.09271 0.55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208 -1.85185E-6 L -0.4316 0.470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38889E-6 3.33333E-6 L 0.46215 0.580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417 3.33333E-6 L -0.07136 0.4969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208 0.00277 L -0.24167 0.580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29" grpId="0"/>
      <p:bldP spid="29" grpId="3"/>
      <p:bldP spid="29" grpId="4"/>
      <p:bldP spid="30" grpId="0"/>
      <p:bldP spid="30" grpId="3"/>
      <p:bldP spid="30" grpId="4"/>
      <p:bldP spid="31" grpId="0"/>
      <p:bldP spid="31" grpId="3"/>
      <p:bldP spid="31" grpId="4"/>
      <p:bldP spid="32" grpId="0"/>
      <p:bldP spid="32" grpId="3"/>
      <p:bldP spid="32" grpId="4"/>
      <p:bldP spid="33" grpId="0"/>
      <p:bldP spid="33" grpId="3"/>
      <p:bldP spid="33" grpId="4"/>
      <p:bldP spid="34" grpId="0"/>
      <p:bldP spid="34" grpId="3"/>
      <p:bldP spid="34" grpId="4"/>
      <p:bldP spid="35" grpId="0"/>
      <p:bldP spid="35" grpId="3"/>
      <p:bldP spid="35" grpId="4"/>
      <p:bldP spid="36" grpId="0"/>
      <p:bldP spid="36" grpId="3"/>
      <p:bldP spid="36" grpId="4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1080759"/>
            <a:ext cx="7886700" cy="1325563"/>
          </a:xfrm>
        </p:spPr>
        <p:txBody>
          <a:bodyPr>
            <a:norm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*Give some words they know containing these sounds.</a:t>
            </a:r>
            <a:b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1858772"/>
            <a:ext cx="7886700" cy="4351338"/>
          </a:xfrm>
        </p:spPr>
        <p:txBody>
          <a:bodyPr/>
          <a:lstStyle/>
          <a:p>
            <a:r>
              <a:rPr lang="en-US" b="1" i="1" dirty="0"/>
              <a:t>Suggested answers:</a:t>
            </a:r>
            <a:br>
              <a:rPr lang="en-GB" dirty="0"/>
            </a:br>
            <a:r>
              <a:rPr lang="en-US" dirty="0"/>
              <a:t>/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i/:  chip, tin, ship, …</a:t>
            </a:r>
            <a:b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n-US" dirty="0"/>
              <a:t>/i:/: cheap, teen, sheep, …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CAA6F-13DA-9A78-7DC8-264890071CF3}"/>
              </a:ext>
            </a:extLst>
          </p:cNvPr>
          <p:cNvSpPr txBox="1"/>
          <p:nvPr/>
        </p:nvSpPr>
        <p:spPr>
          <a:xfrm>
            <a:off x="257174" y="2621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1D9EFF"/>
                </a:solidFill>
              </a:rPr>
              <a:t>III. PRODUCTION</a:t>
            </a:r>
            <a:endParaRPr lang="en-GB" sz="2800" b="1" u="sng" dirty="0">
              <a:solidFill>
                <a:srgbClr val="1D9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2513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chant. Notice the sounds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/ɪ/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/i:/.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6896" y="1298864"/>
            <a:ext cx="47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MY NEIGHBOURHOOD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462" y="1962245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city is very noisy.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trees growing.  The people here are busy.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lively place to live 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102" y="4313697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village is very pretty.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places to see.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 people here are friendly.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fantastic place to be.</a:t>
            </a:r>
          </a:p>
        </p:txBody>
      </p:sp>
      <p:pic>
        <p:nvPicPr>
          <p:cNvPr id="2" name="Bản sao của B1_26">
            <a:hlinkClick r:id="" action="ppaction://media"/>
            <a:extLst>
              <a:ext uri="{FF2B5EF4-FFF2-40B4-BE49-F238E27FC236}">
                <a16:creationId xmlns:a16="http://schemas.microsoft.com/office/drawing/2014/main" id="{4CEA8FBB-EAD3-4F9F-9E10-92D145F18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287" y="508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79137-4D69-C409-67B5-FCA03915758E}"/>
              </a:ext>
            </a:extLst>
          </p:cNvPr>
          <p:cNvSpPr txBox="1"/>
          <p:nvPr/>
        </p:nvSpPr>
        <p:spPr>
          <a:xfrm>
            <a:off x="657225" y="757238"/>
            <a:ext cx="498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9EFF"/>
                </a:solidFill>
              </a:rPr>
              <a:t>IV. CONSOLIDATION</a:t>
            </a:r>
          </a:p>
        </p:txBody>
      </p:sp>
    </p:spTree>
    <p:extLst>
      <p:ext uri="{BB962C8B-B14F-4D97-AF65-F5344CB8AC3E}">
        <p14:creationId xmlns:p14="http://schemas.microsoft.com/office/powerpoint/2010/main" val="421059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1905000"/>
            <a:ext cx="8001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/>
              <a:t>- Learn by heart Vocab.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Find 5 more words with the sound </a:t>
            </a:r>
            <a:r>
              <a:rPr lang="en-US" sz="3200" dirty="0">
                <a:solidFill>
                  <a:srgbClr val="FF0000"/>
                </a:solidFill>
              </a:rPr>
              <a:t>/i/ </a:t>
            </a:r>
          </a:p>
          <a:p>
            <a:r>
              <a:rPr lang="en-US" sz="3200" dirty="0"/>
              <a:t>  and 5 more words with the sound </a:t>
            </a:r>
            <a:r>
              <a:rPr lang="en-US" sz="3200" dirty="0">
                <a:solidFill>
                  <a:srgbClr val="FF0000"/>
                </a:solidFill>
              </a:rPr>
              <a:t>/i:/.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Prepare lesson 3 . 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597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83472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0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 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5" y="2008567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440180" y="5517396"/>
            <a:ext cx="182372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38700" y="1600200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8913" y="1795273"/>
            <a:ext cx="22525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/>
              <a:t>Lesson 2: 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36208" y="2663804"/>
            <a:ext cx="4403125" cy="1670347"/>
            <a:chOff x="2315573" y="1811975"/>
            <a:chExt cx="4403125" cy="1670347"/>
          </a:xfrm>
        </p:grpSpPr>
        <p:grpSp>
          <p:nvGrpSpPr>
            <p:cNvPr id="10" name="Group 9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A83BA1-4A53-C67D-BEB0-5F5282A29EED}"/>
              </a:ext>
            </a:extLst>
          </p:cNvPr>
          <p:cNvSpPr txBox="1"/>
          <p:nvPr/>
        </p:nvSpPr>
        <p:spPr>
          <a:xfrm>
            <a:off x="942975" y="1992747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PERIOD 27:</a:t>
            </a:r>
          </a:p>
        </p:txBody>
      </p:sp>
    </p:spTree>
    <p:extLst>
      <p:ext uri="{BB962C8B-B14F-4D97-AF65-F5344CB8AC3E}">
        <p14:creationId xmlns:p14="http://schemas.microsoft.com/office/powerpoint/2010/main" val="31937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797" y="183634"/>
            <a:ext cx="225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95CEC6C-6329-49E4-8FB7-15ED91CC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6" y="246728"/>
            <a:ext cx="3525291" cy="2728692"/>
          </a:xfrm>
          <a:prstGeom prst="round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523860" y="523680"/>
            <a:ext cx="3246380" cy="2413567"/>
            <a:chOff x="98989" y="1241497"/>
            <a:chExt cx="3257150" cy="21726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-88950" y="1977755"/>
            <a:ext cx="349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temple (n): </a:t>
            </a:r>
            <a:r>
              <a:rPr lang="en-US" sz="2800" dirty="0"/>
              <a:t>/ˈ</a:t>
            </a:r>
            <a:r>
              <a:rPr lang="en-US" sz="2800" dirty="0" err="1"/>
              <a:t>templ</a:t>
            </a:r>
            <a:r>
              <a:rPr lang="en-US" sz="2800" dirty="0"/>
              <a:t>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23861" y="390531"/>
            <a:ext cx="3004288" cy="2629130"/>
            <a:chOff x="98989" y="1241497"/>
            <a:chExt cx="2933310" cy="204579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8793"/>
            <a:ext cx="3369794" cy="2312807"/>
          </a:xfrm>
          <a:prstGeom prst="roundRect">
            <a:avLst/>
          </a:prstGeom>
        </p:spPr>
      </p:pic>
      <p:pic>
        <p:nvPicPr>
          <p:cNvPr id="35" name="Picture 34" descr="U4-L2-1-6-cradbzpzyggnfh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10" y="390531"/>
            <a:ext cx="3234347" cy="26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ien 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63" y="806504"/>
            <a:ext cx="3039711" cy="26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88950" y="706854"/>
            <a:ext cx="349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(n): </a:t>
            </a:r>
            <a:r>
              <a:rPr lang="en-US" sz="2400" dirty="0"/>
              <a:t>/</a:t>
            </a:r>
            <a:r>
              <a:rPr lang="en-US" sz="2400" dirty="0" err="1"/>
              <a:t>skweə</a:t>
            </a:r>
            <a:r>
              <a:rPr lang="en-US" sz="2400" dirty="0"/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3489" y="1087854"/>
            <a:ext cx="418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cathedral (n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/>
              <a:t>/</a:t>
            </a:r>
            <a:r>
              <a:rPr lang="en-US" sz="2400" dirty="0" err="1"/>
              <a:t>kə</a:t>
            </a:r>
            <a:r>
              <a:rPr lang="en-US" sz="2400" dirty="0"/>
              <a:t>ˈ</a:t>
            </a:r>
            <a:r>
              <a:rPr lang="el-GR" sz="2400" dirty="0"/>
              <a:t>θ</a:t>
            </a:r>
            <a:r>
              <a:rPr lang="en-US" sz="2400" dirty="0" err="1"/>
              <a:t>iːdrəl</a:t>
            </a:r>
            <a:r>
              <a:rPr lang="en-US" sz="2400" dirty="0"/>
              <a:t>/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3490" y="1544140"/>
            <a:ext cx="494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station(n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/>
              <a:t>/'</a:t>
            </a:r>
            <a:r>
              <a:rPr lang="en-US" sz="2400" dirty="0" err="1"/>
              <a:t>reilwei</a:t>
            </a:r>
            <a:r>
              <a:rPr lang="en-US" sz="2400" dirty="0"/>
              <a:t>/</a:t>
            </a:r>
            <a:r>
              <a:rPr lang="en-US" sz="2800" b="1" dirty="0"/>
              <a:t> 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97863" y="2367984"/>
            <a:ext cx="4304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/>
              <a:t>/</a:t>
            </a:r>
            <a:r>
              <a:rPr lang="en-US" sz="2800" dirty="0" err="1"/>
              <a:t>kraʊdid</a:t>
            </a:r>
            <a:r>
              <a:rPr lang="en-US" sz="2800" dirty="0"/>
              <a:t>/</a:t>
            </a:r>
            <a:r>
              <a:rPr lang="en-US" sz="2800" b="1" dirty="0"/>
              <a:t> 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50584" y="2805988"/>
            <a:ext cx="4450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3200" dirty="0"/>
              <a:t>/'</a:t>
            </a:r>
            <a:r>
              <a:rPr lang="en-US" sz="3200" dirty="0" err="1"/>
              <a:t>pi:sfl</a:t>
            </a:r>
            <a:r>
              <a:rPr lang="en-US" sz="3200" dirty="0"/>
              <a:t>/</a:t>
            </a:r>
            <a:r>
              <a:rPr lang="en-US" sz="3200" b="1" dirty="0"/>
              <a:t> 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41862" y="2837406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88459" y="3273530"/>
            <a:ext cx="4401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modern (adj)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26226" y="3273530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300" y="4022913"/>
            <a:ext cx="4660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interesting(adj) </a:t>
            </a:r>
            <a:r>
              <a:rPr lang="en-US" sz="2800" b="1" dirty="0"/>
              <a:t> 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30595" y="4079001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boring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69985" y="653620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19340" y="1087854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26226" y="1544140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6308" y="1977755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04127" y="2406519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777" y="183634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 Checking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454" y="20270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temple (n):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40" y="11582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67" y="16196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614" y="24680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60" y="2944800"/>
            <a:ext cx="2260619" cy="5232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423" y="29612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23" y="34741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1791" y="209565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872" y="40548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interesting(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7689" y="4074798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boring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6608" y="1622312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4670" y="248323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2249" y="706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2249" y="3474111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2723" y="1158220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2537932" y="968464"/>
            <a:ext cx="1700491" cy="912781"/>
          </a:xfrm>
          <a:prstGeom prst="straightConnector1">
            <a:avLst/>
          </a:prstGeom>
          <a:ln w="3810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1424854"/>
            <a:ext cx="1950049" cy="131999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86100" y="968465"/>
            <a:ext cx="1371600" cy="915457"/>
          </a:xfrm>
          <a:prstGeom prst="straightConnector1">
            <a:avLst/>
          </a:prstGeom>
          <a:ln w="38100">
            <a:solidFill>
              <a:srgbClr val="1D9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2369962"/>
            <a:ext cx="1950049" cy="1365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37932" y="1497765"/>
            <a:ext cx="1919768" cy="124708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2871979" y="3206410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68600" y="2550288"/>
            <a:ext cx="1564832" cy="11854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0784" y="4316433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9" y="14645"/>
            <a:ext cx="755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places below with the pictures. Then listen, check and repeat the words.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802560" cy="1869436"/>
            <a:chOff x="98989" y="1241497"/>
            <a:chExt cx="3257150" cy="2172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7444" y="3858300"/>
            <a:ext cx="2474087" cy="2013332"/>
            <a:chOff x="98989" y="1241497"/>
            <a:chExt cx="2875396" cy="2339904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774301" cy="2220686"/>
              <a:chOff x="1462289" y="1774371"/>
              <a:chExt cx="2257519" cy="18070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90" y="1774372"/>
                <a:ext cx="2257518" cy="1506648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3996" y="4083206"/>
            <a:ext cx="2523918" cy="1760272"/>
            <a:chOff x="98989" y="1241497"/>
            <a:chExt cx="2933310" cy="20457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5711" y="1141688"/>
            <a:ext cx="2723951" cy="1912048"/>
            <a:chOff x="-131558" y="1197453"/>
            <a:chExt cx="3165790" cy="22221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106" y="1352754"/>
              <a:ext cx="3100338" cy="2066891"/>
            </a:xfrm>
            <a:prstGeom prst="round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-131558" y="1197453"/>
              <a:ext cx="414709" cy="4147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4" y="3849808"/>
            <a:ext cx="2820735" cy="1745117"/>
            <a:chOff x="-2106" y="1241497"/>
            <a:chExt cx="3278271" cy="202818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" y="1366952"/>
              <a:ext cx="3208522" cy="1902728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96593" y="3267061"/>
            <a:ext cx="2317122" cy="430887"/>
            <a:chOff x="3233057" y="1679134"/>
            <a:chExt cx="231712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</a:rPr>
                <a:t>5. </a:t>
              </a:r>
              <a:r>
                <a:rPr lang="en-US" sz="220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pic>
        <p:nvPicPr>
          <p:cNvPr id="2" name="Bản sao của B1_24">
            <a:hlinkClick r:id="" action="ppaction://media"/>
            <a:extLst>
              <a:ext uri="{FF2B5EF4-FFF2-40B4-BE49-F238E27FC236}">
                <a16:creationId xmlns:a16="http://schemas.microsoft.com/office/drawing/2014/main" id="{286AC5F5-C51A-410E-95AB-90825D0C4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1261" y="415593"/>
            <a:ext cx="487363" cy="4873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2B3E2AA-DE4F-4163-9794-BB5CEDCAC015}"/>
              </a:ext>
            </a:extLst>
          </p:cNvPr>
          <p:cNvGrpSpPr/>
          <p:nvPr/>
        </p:nvGrpSpPr>
        <p:grpSpPr>
          <a:xfrm>
            <a:off x="866405" y="5747771"/>
            <a:ext cx="1515805" cy="430887"/>
            <a:chOff x="3233057" y="1679133"/>
            <a:chExt cx="1515805" cy="430887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5694488D-64B3-42DE-8D96-E92FEDF94D20}"/>
                </a:ext>
              </a:extLst>
            </p:cNvPr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ED9E-1CFC-4DF8-8FD8-75D90E5638F2}"/>
                </a:ext>
              </a:extLst>
            </p:cNvPr>
            <p:cNvSpPr txBox="1"/>
            <p:nvPr/>
          </p:nvSpPr>
          <p:spPr>
            <a:xfrm>
              <a:off x="3348832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074216-EAF6-44EC-A481-4CFEF1D52B6D}"/>
              </a:ext>
            </a:extLst>
          </p:cNvPr>
          <p:cNvGrpSpPr/>
          <p:nvPr/>
        </p:nvGrpSpPr>
        <p:grpSpPr>
          <a:xfrm>
            <a:off x="6905201" y="5734026"/>
            <a:ext cx="1785263" cy="430887"/>
            <a:chOff x="3233057" y="1679133"/>
            <a:chExt cx="1785263" cy="430887"/>
          </a:xfrm>
        </p:grpSpPr>
        <p:sp>
          <p:nvSpPr>
            <p:cNvPr id="62" name="Rounded Rectangle 49">
              <a:extLst>
                <a:ext uri="{FF2B5EF4-FFF2-40B4-BE49-F238E27FC236}">
                  <a16:creationId xmlns:a16="http://schemas.microsoft.com/office/drawing/2014/main" id="{7AAC20AD-F3A6-4885-90EF-28AD88416455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753045-9273-48E2-9E00-52CC0E2342FF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2E21D5-9A91-4E33-9ADF-69B4FA33773E}"/>
              </a:ext>
            </a:extLst>
          </p:cNvPr>
          <p:cNvGrpSpPr/>
          <p:nvPr/>
        </p:nvGrpSpPr>
        <p:grpSpPr>
          <a:xfrm>
            <a:off x="3908964" y="5811191"/>
            <a:ext cx="1813651" cy="444100"/>
            <a:chOff x="3233057" y="1700906"/>
            <a:chExt cx="1813651" cy="444100"/>
          </a:xfrm>
        </p:grpSpPr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B9163A09-382F-45C3-B59D-460A94F107BB}"/>
                </a:ext>
              </a:extLst>
            </p:cNvPr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9D1B41-5FAB-4431-8190-784EB2B7D479}"/>
                </a:ext>
              </a:extLst>
            </p:cNvPr>
            <p:cNvSpPr txBox="1"/>
            <p:nvPr/>
          </p:nvSpPr>
          <p:spPr>
            <a:xfrm>
              <a:off x="3303814" y="1714119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DB64C9-3406-491F-BD56-16828DCD9909}"/>
              </a:ext>
            </a:extLst>
          </p:cNvPr>
          <p:cNvGrpSpPr/>
          <p:nvPr/>
        </p:nvGrpSpPr>
        <p:grpSpPr>
          <a:xfrm>
            <a:off x="899056" y="3273553"/>
            <a:ext cx="1344392" cy="430887"/>
            <a:chOff x="3233058" y="1679133"/>
            <a:chExt cx="1344392" cy="430887"/>
          </a:xfrm>
        </p:grpSpPr>
        <p:sp>
          <p:nvSpPr>
            <p:cNvPr id="68" name="Rounded Rectangle 55">
              <a:extLst>
                <a:ext uri="{FF2B5EF4-FFF2-40B4-BE49-F238E27FC236}">
                  <a16:creationId xmlns:a16="http://schemas.microsoft.com/office/drawing/2014/main" id="{9D01B27E-8A5B-4B37-ADCA-D21D733DEC18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CE02B6-40B7-4925-81EC-7B836E885F6B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378203-204D-466F-8492-E2C6E8249667}"/>
              </a:ext>
            </a:extLst>
          </p:cNvPr>
          <p:cNvGrpSpPr/>
          <p:nvPr/>
        </p:nvGrpSpPr>
        <p:grpSpPr>
          <a:xfrm>
            <a:off x="6556147" y="3212370"/>
            <a:ext cx="2317122" cy="430887"/>
            <a:chOff x="3233057" y="1679134"/>
            <a:chExt cx="2317122" cy="430887"/>
          </a:xfrm>
        </p:grpSpPr>
        <p:sp>
          <p:nvSpPr>
            <p:cNvPr id="71" name="Rounded Rectangle 58">
              <a:extLst>
                <a:ext uri="{FF2B5EF4-FFF2-40B4-BE49-F238E27FC236}">
                  <a16:creationId xmlns:a16="http://schemas.microsoft.com/office/drawing/2014/main" id="{6B69DB8B-214E-4F3A-88B3-970DFBD02B32}"/>
                </a:ext>
              </a:extLst>
            </p:cNvPr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55DB1E-0C88-4006-89D5-B128A74C039F}"/>
                </a:ext>
              </a:extLst>
            </p:cNvPr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5. </a:t>
              </a:r>
              <a:r>
                <a:rPr lang="en-US" sz="2200" dirty="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03973" y="2494246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2304" y="2486720"/>
            <a:ext cx="1813651" cy="430887"/>
            <a:chOff x="3233057" y="1679133"/>
            <a:chExt cx="1813651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4" y="1679133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89464" y="1831876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61985" y="1231740"/>
            <a:ext cx="1515805" cy="430887"/>
            <a:chOff x="3233057" y="1679133"/>
            <a:chExt cx="1515805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8068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6D76E-726A-432D-95C4-4F08817E7BBB}"/>
              </a:ext>
            </a:extLst>
          </p:cNvPr>
          <p:cNvGrpSpPr/>
          <p:nvPr/>
        </p:nvGrpSpPr>
        <p:grpSpPr>
          <a:xfrm>
            <a:off x="1793867" y="1256130"/>
            <a:ext cx="2726020" cy="2357131"/>
            <a:chOff x="-2458394" y="747225"/>
            <a:chExt cx="2726020" cy="23571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7D42C6-C5BA-48BC-A769-BE4BACE34ED8}"/>
                </a:ext>
              </a:extLst>
            </p:cNvPr>
            <p:cNvGrpSpPr/>
            <p:nvPr/>
          </p:nvGrpSpPr>
          <p:grpSpPr>
            <a:xfrm>
              <a:off x="-2458394" y="747225"/>
              <a:ext cx="2726020" cy="1817346"/>
              <a:chOff x="-1690380" y="71583"/>
              <a:chExt cx="3168195" cy="2112129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7D3754-EC2C-4178-8A8D-40515B6D5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0380" y="71583"/>
                <a:ext cx="3168195" cy="2112129"/>
              </a:xfrm>
              <a:prstGeom prst="round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A7B4F1A-B2A9-4CD6-9399-B2A46BA2BA2F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4FCC30-CB8E-45CA-B89B-4DE570BF266A}"/>
                </a:ext>
              </a:extLst>
            </p:cNvPr>
            <p:cNvGrpSpPr/>
            <p:nvPr/>
          </p:nvGrpSpPr>
          <p:grpSpPr>
            <a:xfrm>
              <a:off x="-1770194" y="2664127"/>
              <a:ext cx="1344392" cy="440229"/>
              <a:chOff x="1581560" y="557346"/>
              <a:chExt cx="1344392" cy="440229"/>
            </a:xfrm>
          </p:grpSpPr>
          <p:sp>
            <p:nvSpPr>
              <p:cNvPr id="77" name="Rounded Rectangle 55">
                <a:extLst>
                  <a:ext uri="{FF2B5EF4-FFF2-40B4-BE49-F238E27FC236}">
                    <a16:creationId xmlns:a16="http://schemas.microsoft.com/office/drawing/2014/main" id="{E144EA8D-AF7E-4D36-8602-6B85FC41C221}"/>
                  </a:ext>
                </a:extLst>
              </p:cNvPr>
              <p:cNvSpPr/>
              <p:nvPr/>
            </p:nvSpPr>
            <p:spPr>
              <a:xfrm>
                <a:off x="1581560" y="608423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60B30F-1ED9-42C8-861E-AF3F849C4CD5}"/>
                  </a:ext>
                </a:extLst>
              </p:cNvPr>
              <p:cNvSpPr txBox="1"/>
              <p:nvPr/>
            </p:nvSpPr>
            <p:spPr>
              <a:xfrm>
                <a:off x="1586396" y="557346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temple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2A7784-56BE-42B7-8854-0B81294B5F6E}"/>
              </a:ext>
            </a:extLst>
          </p:cNvPr>
          <p:cNvGrpSpPr/>
          <p:nvPr/>
        </p:nvGrpSpPr>
        <p:grpSpPr>
          <a:xfrm>
            <a:off x="4572000" y="1182908"/>
            <a:ext cx="2723951" cy="2501569"/>
            <a:chOff x="6272343" y="1557210"/>
            <a:chExt cx="2723951" cy="250156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87A3EE-CF2C-4066-82D7-C417BF0C6281}"/>
                </a:ext>
              </a:extLst>
            </p:cNvPr>
            <p:cNvGrpSpPr/>
            <p:nvPr/>
          </p:nvGrpSpPr>
          <p:grpSpPr>
            <a:xfrm>
              <a:off x="6272343" y="1557210"/>
              <a:ext cx="2723951" cy="1912048"/>
              <a:chOff x="-131558" y="1197453"/>
              <a:chExt cx="3165790" cy="222219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695CEC6C-6329-49E4-8FB7-15ED91CC3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106" y="1352754"/>
                <a:ext cx="3100338" cy="2066891"/>
              </a:xfrm>
              <a:prstGeom prst="roundRect">
                <a:avLst/>
              </a:prstGeom>
            </p:spPr>
          </p:pic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FA4881F-7361-4EE8-9285-39B48A0282CA}"/>
                  </a:ext>
                </a:extLst>
              </p:cNvPr>
              <p:cNvSpPr/>
              <p:nvPr/>
            </p:nvSpPr>
            <p:spPr>
              <a:xfrm>
                <a:off x="-131558" y="1197453"/>
                <a:ext cx="414709" cy="41470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759EE30-E7CC-420A-9959-959E4DF249D5}"/>
                </a:ext>
              </a:extLst>
            </p:cNvPr>
            <p:cNvGrpSpPr/>
            <p:nvPr/>
          </p:nvGrpSpPr>
          <p:grpSpPr>
            <a:xfrm>
              <a:off x="6582779" y="3627892"/>
              <a:ext cx="2317122" cy="430887"/>
              <a:chOff x="3233057" y="1679134"/>
              <a:chExt cx="2317122" cy="430887"/>
            </a:xfrm>
          </p:grpSpPr>
          <p:sp>
            <p:nvSpPr>
              <p:cNvPr id="83" name="Rounded Rectangle 58">
                <a:extLst>
                  <a:ext uri="{FF2B5EF4-FFF2-40B4-BE49-F238E27FC236}">
                    <a16:creationId xmlns:a16="http://schemas.microsoft.com/office/drawing/2014/main" id="{4E1BBF4A-7509-40CF-8DE7-CB636DE05E3B}"/>
                  </a:ext>
                </a:extLst>
              </p:cNvPr>
              <p:cNvSpPr/>
              <p:nvPr/>
            </p:nvSpPr>
            <p:spPr>
              <a:xfrm>
                <a:off x="3233057" y="1700906"/>
                <a:ext cx="2237833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10F1CD-1FBF-417F-80D5-1F6E462A1F30}"/>
                  </a:ext>
                </a:extLst>
              </p:cNvPr>
              <p:cNvSpPr txBox="1"/>
              <p:nvPr/>
            </p:nvSpPr>
            <p:spPr>
              <a:xfrm>
                <a:off x="3303810" y="1679134"/>
                <a:ext cx="22463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5.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railway station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-0.31823 0.6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39 L 0.40712 0.5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10226 0.476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3802 0.1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3243 -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9 0.00231 L -0.17396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0.00231 L -0.17517 0.001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1.85185E-6 L 0.11024 -0.03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6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0.06163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4850" y="483042"/>
            <a:ext cx="7886700" cy="4801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Name some other places in your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neighbourhood</a:t>
            </a:r>
            <a:r>
              <a:rPr lang="en-US" sz="2800" b="1" dirty="0">
                <a:solidFill>
                  <a:srgbClr val="0FB7BD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5296547" y="196170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hospital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231900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024319" y="29591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3337217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3426117" y="30480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5393714" y="30226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1305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7287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where you live.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6535" y="1018857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6535" y="1717084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Is there a square in your </a:t>
            </a:r>
            <a:r>
              <a:rPr lang="en-US" sz="2800" dirty="0" err="1"/>
              <a:t>neighbourhood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Yes, there is. / No, these isn’t.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02079"/>
            <a:ext cx="4098769" cy="31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576</Words>
  <Application>Microsoft Office PowerPoint</Application>
  <PresentationFormat>On-screen Show (4:3)</PresentationFormat>
  <Paragraphs>148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 Narrow</vt:lpstr>
      <vt:lpstr>.VnBlack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Name some other places in your neighbourhood.</vt:lpstr>
      <vt:lpstr>PowerPoint Presentation</vt:lpstr>
      <vt:lpstr>PowerPoint Presentation</vt:lpstr>
      <vt:lpstr>PowerPoint Presentation</vt:lpstr>
      <vt:lpstr>*Give some words they know containing these sounds.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86</cp:revision>
  <dcterms:created xsi:type="dcterms:W3CDTF">2020-12-09T02:04:09Z</dcterms:created>
  <dcterms:modified xsi:type="dcterms:W3CDTF">2024-11-21T02:12:11Z</dcterms:modified>
</cp:coreProperties>
</file>